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D6D15-0B5F-4EBB-87E6-D7F11AC05073}" type="doc">
      <dgm:prSet loTypeId="urn:microsoft.com/office/officeart/2005/8/layout/radial1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C18F1BE-C89C-40D7-8347-982CF9E53956}">
      <dgm:prSet phldrT="[Текст]"/>
      <dgm:spPr/>
      <dgm:t>
        <a:bodyPr/>
        <a:lstStyle/>
        <a:p>
          <a:r>
            <a:rPr lang="uk-UA" dirty="0" smtClean="0"/>
            <a:t>Ресурси</a:t>
          </a:r>
          <a:endParaRPr lang="uk-UA" dirty="0"/>
        </a:p>
      </dgm:t>
    </dgm:pt>
    <dgm:pt modelId="{60029601-1FAC-4EFD-B014-C2B668773C0E}" type="parTrans" cxnId="{57841363-692D-4805-BA00-EB39E91DCB58}">
      <dgm:prSet/>
      <dgm:spPr/>
      <dgm:t>
        <a:bodyPr/>
        <a:lstStyle/>
        <a:p>
          <a:endParaRPr lang="uk-UA"/>
        </a:p>
      </dgm:t>
    </dgm:pt>
    <dgm:pt modelId="{690DCF67-AA8B-48A5-B239-D1F0D8447686}" type="sibTrans" cxnId="{57841363-692D-4805-BA00-EB39E91DCB58}">
      <dgm:prSet/>
      <dgm:spPr/>
      <dgm:t>
        <a:bodyPr/>
        <a:lstStyle/>
        <a:p>
          <a:endParaRPr lang="uk-UA"/>
        </a:p>
      </dgm:t>
    </dgm:pt>
    <dgm:pt modelId="{7A52853C-B6CE-4DEB-810E-D4883F26178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24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Влада</a:t>
          </a:r>
          <a:endParaRPr lang="uk-UA" sz="2400" b="1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93F803-59AC-4675-86B3-8B6B205F14EA}" type="parTrans" cxnId="{BECCB25F-B071-44E6-94CE-5CB42E076928}">
      <dgm:prSet/>
      <dgm:spPr/>
      <dgm:t>
        <a:bodyPr/>
        <a:lstStyle/>
        <a:p>
          <a:endParaRPr lang="uk-UA"/>
        </a:p>
      </dgm:t>
    </dgm:pt>
    <dgm:pt modelId="{BD3E15B9-899E-4967-A90D-0E3C48729993}" type="sibTrans" cxnId="{BECCB25F-B071-44E6-94CE-5CB42E076928}">
      <dgm:prSet/>
      <dgm:spPr/>
      <dgm:t>
        <a:bodyPr/>
        <a:lstStyle/>
        <a:p>
          <a:endParaRPr lang="uk-UA"/>
        </a:p>
      </dgm:t>
    </dgm:pt>
    <dgm:pt modelId="{5DFD389D-FDB4-40C4-B741-F41DBF940EC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Інфраструктура</a:t>
          </a:r>
          <a:endParaRPr lang="uk-UA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B87B32-5568-473C-A14D-56990AC2522E}" type="parTrans" cxnId="{13436490-2B74-438F-8572-84F954A5441C}">
      <dgm:prSet/>
      <dgm:spPr/>
      <dgm:t>
        <a:bodyPr/>
        <a:lstStyle/>
        <a:p>
          <a:endParaRPr lang="uk-UA"/>
        </a:p>
      </dgm:t>
    </dgm:pt>
    <dgm:pt modelId="{476E4A94-F13B-4699-B5EB-693E72865AC8}" type="sibTrans" cxnId="{13436490-2B74-438F-8572-84F954A5441C}">
      <dgm:prSet/>
      <dgm:spPr/>
      <dgm:t>
        <a:bodyPr/>
        <a:lstStyle/>
        <a:p>
          <a:endParaRPr lang="uk-UA"/>
        </a:p>
      </dgm:t>
    </dgm:pt>
    <dgm:pt modelId="{E100562C-F0EB-45B1-9305-0B91E131CA5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Підприємництво</a:t>
          </a:r>
          <a:endParaRPr lang="uk-UA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6382AFD-28D8-4CC6-A3D4-E9E5EFD4F11C}" type="parTrans" cxnId="{0D5D1F6F-E290-4C26-BEE0-CFB8B74574F0}">
      <dgm:prSet/>
      <dgm:spPr/>
      <dgm:t>
        <a:bodyPr/>
        <a:lstStyle/>
        <a:p>
          <a:endParaRPr lang="uk-UA"/>
        </a:p>
      </dgm:t>
    </dgm:pt>
    <dgm:pt modelId="{A845E690-8B75-4421-AB77-43C5689B1585}" type="sibTrans" cxnId="{0D5D1F6F-E290-4C26-BEE0-CFB8B74574F0}">
      <dgm:prSet/>
      <dgm:spPr/>
      <dgm:t>
        <a:bodyPr/>
        <a:lstStyle/>
        <a:p>
          <a:endParaRPr lang="uk-UA"/>
        </a:p>
      </dgm:t>
    </dgm:pt>
    <dgm:pt modelId="{7C32E9C9-4246-4D58-899B-FFCE5F2D0BB7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Туристи</a:t>
          </a:r>
          <a:endParaRPr lang="uk-UA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B62ACB-F392-4A29-A148-CF27A4F90AD7}" type="parTrans" cxnId="{E5E60860-16DF-46A1-BF46-62691197B0B2}">
      <dgm:prSet/>
      <dgm:spPr/>
      <dgm:t>
        <a:bodyPr/>
        <a:lstStyle/>
        <a:p>
          <a:endParaRPr lang="uk-UA"/>
        </a:p>
      </dgm:t>
    </dgm:pt>
    <dgm:pt modelId="{A668D558-8BB8-45CF-A1A6-9AB6B7E64C07}" type="sibTrans" cxnId="{E5E60860-16DF-46A1-BF46-62691197B0B2}">
      <dgm:prSet/>
      <dgm:spPr/>
      <dgm:t>
        <a:bodyPr/>
        <a:lstStyle/>
        <a:p>
          <a:endParaRPr lang="uk-UA"/>
        </a:p>
      </dgm:t>
    </dgm:pt>
    <dgm:pt modelId="{C9964169-9477-49BC-962B-D3EAAA375247}" type="pres">
      <dgm:prSet presAssocID="{C2CD6D15-0B5F-4EBB-87E6-D7F11AC050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CF0309-9DD3-4F3C-990E-42108000F639}" type="pres">
      <dgm:prSet presAssocID="{5C18F1BE-C89C-40D7-8347-982CF9E53956}" presName="centerShape" presStyleLbl="node0" presStyleIdx="0" presStyleCnt="1" custScaleX="97218" custScaleY="89015" custLinFactNeighborX="7495" custLinFactNeighborY="-2860"/>
      <dgm:spPr/>
      <dgm:t>
        <a:bodyPr/>
        <a:lstStyle/>
        <a:p>
          <a:endParaRPr lang="uk-UA"/>
        </a:p>
      </dgm:t>
    </dgm:pt>
    <dgm:pt modelId="{A84E65F0-7CE8-4672-8BF8-7523275153BC}" type="pres">
      <dgm:prSet presAssocID="{4093F803-59AC-4675-86B3-8B6B205F14EA}" presName="Name9" presStyleLbl="parChTrans1D2" presStyleIdx="0" presStyleCnt="4"/>
      <dgm:spPr/>
      <dgm:t>
        <a:bodyPr/>
        <a:lstStyle/>
        <a:p>
          <a:endParaRPr lang="uk-UA"/>
        </a:p>
      </dgm:t>
    </dgm:pt>
    <dgm:pt modelId="{A5D1F755-445C-4E92-8DAF-1A2F604E89D7}" type="pres">
      <dgm:prSet presAssocID="{4093F803-59AC-4675-86B3-8B6B205F14EA}" presName="connTx" presStyleLbl="parChTrans1D2" presStyleIdx="0" presStyleCnt="4"/>
      <dgm:spPr/>
      <dgm:t>
        <a:bodyPr/>
        <a:lstStyle/>
        <a:p>
          <a:endParaRPr lang="uk-UA"/>
        </a:p>
      </dgm:t>
    </dgm:pt>
    <dgm:pt modelId="{9C9DC8B3-80C6-4597-B736-1BD19FC757B4}" type="pres">
      <dgm:prSet presAssocID="{7A52853C-B6CE-4DEB-810E-D4883F261780}" presName="node" presStyleLbl="node1" presStyleIdx="0" presStyleCnt="4" custScaleX="87319" custScaleY="45290" custRadScaleRad="127121" custRadScaleInc="1743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F7C5D9-4216-4826-A207-ED9EA1BC4895}" type="pres">
      <dgm:prSet presAssocID="{EBB87B32-5568-473C-A14D-56990AC2522E}" presName="Name9" presStyleLbl="parChTrans1D2" presStyleIdx="1" presStyleCnt="4"/>
      <dgm:spPr/>
      <dgm:t>
        <a:bodyPr/>
        <a:lstStyle/>
        <a:p>
          <a:endParaRPr lang="uk-UA"/>
        </a:p>
      </dgm:t>
    </dgm:pt>
    <dgm:pt modelId="{BB88C91C-275E-4A9C-8C1C-0FF730FE11FF}" type="pres">
      <dgm:prSet presAssocID="{EBB87B32-5568-473C-A14D-56990AC2522E}" presName="connTx" presStyleLbl="parChTrans1D2" presStyleIdx="1" presStyleCnt="4"/>
      <dgm:spPr/>
      <dgm:t>
        <a:bodyPr/>
        <a:lstStyle/>
        <a:p>
          <a:endParaRPr lang="uk-UA"/>
        </a:p>
      </dgm:t>
    </dgm:pt>
    <dgm:pt modelId="{27C15979-9D24-491A-80F7-C3A4D6FEC874}" type="pres">
      <dgm:prSet presAssocID="{5DFD389D-FDB4-40C4-B741-F41DBF940EC0}" presName="node" presStyleLbl="node1" presStyleIdx="1" presStyleCnt="4" custAng="0" custScaleX="130114" custScaleY="40258" custRadScaleRad="128057" custRadScaleInc="339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23930-A8ED-4117-BAC6-328222EBCAC4}" type="pres">
      <dgm:prSet presAssocID="{76382AFD-28D8-4CC6-A3D4-E9E5EFD4F11C}" presName="Name9" presStyleLbl="parChTrans1D2" presStyleIdx="2" presStyleCnt="4"/>
      <dgm:spPr/>
      <dgm:t>
        <a:bodyPr/>
        <a:lstStyle/>
        <a:p>
          <a:endParaRPr lang="uk-UA"/>
        </a:p>
      </dgm:t>
    </dgm:pt>
    <dgm:pt modelId="{DEABD76C-2232-44FE-A309-069E7366FAD7}" type="pres">
      <dgm:prSet presAssocID="{76382AFD-28D8-4CC6-A3D4-E9E5EFD4F11C}" presName="connTx" presStyleLbl="parChTrans1D2" presStyleIdx="2" presStyleCnt="4"/>
      <dgm:spPr/>
      <dgm:t>
        <a:bodyPr/>
        <a:lstStyle/>
        <a:p>
          <a:endParaRPr lang="uk-UA"/>
        </a:p>
      </dgm:t>
    </dgm:pt>
    <dgm:pt modelId="{C016CE0C-1B2F-4FBA-9DE3-D1B352809C02}" type="pres">
      <dgm:prSet presAssocID="{E100562C-F0EB-45B1-9305-0B91E131CA5C}" presName="node" presStyleLbl="node1" presStyleIdx="2" presStyleCnt="4" custAng="8578586" custFlipVert="1" custScaleX="143188" custScaleY="49448" custRadScaleRad="68918" custRadScaleInc="991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8DFBE-1CFC-4E9C-BC6F-02D43B6D1EB0}" type="pres">
      <dgm:prSet presAssocID="{9AB62ACB-F392-4A29-A148-CF27A4F90AD7}" presName="Name9" presStyleLbl="parChTrans1D2" presStyleIdx="3" presStyleCnt="4"/>
      <dgm:spPr/>
      <dgm:t>
        <a:bodyPr/>
        <a:lstStyle/>
        <a:p>
          <a:endParaRPr lang="uk-UA"/>
        </a:p>
      </dgm:t>
    </dgm:pt>
    <dgm:pt modelId="{D4281AA4-4AF4-49F2-9B3A-65538F2E6CA8}" type="pres">
      <dgm:prSet presAssocID="{9AB62ACB-F392-4A29-A148-CF27A4F90AD7}" presName="connTx" presStyleLbl="parChTrans1D2" presStyleIdx="3" presStyleCnt="4"/>
      <dgm:spPr/>
      <dgm:t>
        <a:bodyPr/>
        <a:lstStyle/>
        <a:p>
          <a:endParaRPr lang="uk-UA"/>
        </a:p>
      </dgm:t>
    </dgm:pt>
    <dgm:pt modelId="{F83540B6-C029-43E4-AD2C-51458250DCD5}" type="pres">
      <dgm:prSet presAssocID="{7C32E9C9-4246-4D58-899B-FFCE5F2D0BB7}" presName="node" presStyleLbl="node1" presStyleIdx="3" presStyleCnt="4" custScaleX="95048" custScaleY="56121" custRadScaleRad="88897" custRadScaleInc="393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0692CE-B86A-4DD4-ACBC-3DCE71744696}" type="presOf" srcId="{EBB87B32-5568-473C-A14D-56990AC2522E}" destId="{76F7C5D9-4216-4826-A207-ED9EA1BC4895}" srcOrd="0" destOrd="0" presId="urn:microsoft.com/office/officeart/2005/8/layout/radial1"/>
    <dgm:cxn modelId="{69D53CA1-9566-4B1D-A9AD-489188DA077E}" type="presOf" srcId="{9AB62ACB-F392-4A29-A148-CF27A4F90AD7}" destId="{C448DFBE-1CFC-4E9C-BC6F-02D43B6D1EB0}" srcOrd="0" destOrd="0" presId="urn:microsoft.com/office/officeart/2005/8/layout/radial1"/>
    <dgm:cxn modelId="{AE588393-07B6-4269-B014-63690FB3F9A7}" type="presOf" srcId="{76382AFD-28D8-4CC6-A3D4-E9E5EFD4F11C}" destId="{DEABD76C-2232-44FE-A309-069E7366FAD7}" srcOrd="1" destOrd="0" presId="urn:microsoft.com/office/officeart/2005/8/layout/radial1"/>
    <dgm:cxn modelId="{22909184-E96A-43F8-9BE8-5E54B8488F27}" type="presOf" srcId="{5DFD389D-FDB4-40C4-B741-F41DBF940EC0}" destId="{27C15979-9D24-491A-80F7-C3A4D6FEC874}" srcOrd="0" destOrd="0" presId="urn:microsoft.com/office/officeart/2005/8/layout/radial1"/>
    <dgm:cxn modelId="{7EA3BEA6-F51C-4166-BBE1-AB5B243FF050}" type="presOf" srcId="{5C18F1BE-C89C-40D7-8347-982CF9E53956}" destId="{09CF0309-9DD3-4F3C-990E-42108000F639}" srcOrd="0" destOrd="0" presId="urn:microsoft.com/office/officeart/2005/8/layout/radial1"/>
    <dgm:cxn modelId="{0D5D1F6F-E290-4C26-BEE0-CFB8B74574F0}" srcId="{5C18F1BE-C89C-40D7-8347-982CF9E53956}" destId="{E100562C-F0EB-45B1-9305-0B91E131CA5C}" srcOrd="2" destOrd="0" parTransId="{76382AFD-28D8-4CC6-A3D4-E9E5EFD4F11C}" sibTransId="{A845E690-8B75-4421-AB77-43C5689B1585}"/>
    <dgm:cxn modelId="{301F3298-E4DC-494E-BA39-6DCB78A82CC5}" type="presOf" srcId="{76382AFD-28D8-4CC6-A3D4-E9E5EFD4F11C}" destId="{EA223930-A8ED-4117-BAC6-328222EBCAC4}" srcOrd="0" destOrd="0" presId="urn:microsoft.com/office/officeart/2005/8/layout/radial1"/>
    <dgm:cxn modelId="{BDAD2612-99ED-4632-AD1F-6A7C561E2485}" type="presOf" srcId="{9AB62ACB-F392-4A29-A148-CF27A4F90AD7}" destId="{D4281AA4-4AF4-49F2-9B3A-65538F2E6CA8}" srcOrd="1" destOrd="0" presId="urn:microsoft.com/office/officeart/2005/8/layout/radial1"/>
    <dgm:cxn modelId="{BECCB25F-B071-44E6-94CE-5CB42E076928}" srcId="{5C18F1BE-C89C-40D7-8347-982CF9E53956}" destId="{7A52853C-B6CE-4DEB-810E-D4883F261780}" srcOrd="0" destOrd="0" parTransId="{4093F803-59AC-4675-86B3-8B6B205F14EA}" sibTransId="{BD3E15B9-899E-4967-A90D-0E3C48729993}"/>
    <dgm:cxn modelId="{8ACD6060-10A5-464E-B460-808385DF3EDF}" type="presOf" srcId="{EBB87B32-5568-473C-A14D-56990AC2522E}" destId="{BB88C91C-275E-4A9C-8C1C-0FF730FE11FF}" srcOrd="1" destOrd="0" presId="urn:microsoft.com/office/officeart/2005/8/layout/radial1"/>
    <dgm:cxn modelId="{45786E83-DBC6-4F3F-A712-D0F06632CD6E}" type="presOf" srcId="{C2CD6D15-0B5F-4EBB-87E6-D7F11AC05073}" destId="{C9964169-9477-49BC-962B-D3EAAA375247}" srcOrd="0" destOrd="0" presId="urn:microsoft.com/office/officeart/2005/8/layout/radial1"/>
    <dgm:cxn modelId="{8D097037-BC1E-42D9-A3DE-C9DA3810F552}" type="presOf" srcId="{4093F803-59AC-4675-86B3-8B6B205F14EA}" destId="{A5D1F755-445C-4E92-8DAF-1A2F604E89D7}" srcOrd="1" destOrd="0" presId="urn:microsoft.com/office/officeart/2005/8/layout/radial1"/>
    <dgm:cxn modelId="{E5E60860-16DF-46A1-BF46-62691197B0B2}" srcId="{5C18F1BE-C89C-40D7-8347-982CF9E53956}" destId="{7C32E9C9-4246-4D58-899B-FFCE5F2D0BB7}" srcOrd="3" destOrd="0" parTransId="{9AB62ACB-F392-4A29-A148-CF27A4F90AD7}" sibTransId="{A668D558-8BB8-45CF-A1A6-9AB6B7E64C07}"/>
    <dgm:cxn modelId="{13436490-2B74-438F-8572-84F954A5441C}" srcId="{5C18F1BE-C89C-40D7-8347-982CF9E53956}" destId="{5DFD389D-FDB4-40C4-B741-F41DBF940EC0}" srcOrd="1" destOrd="0" parTransId="{EBB87B32-5568-473C-A14D-56990AC2522E}" sibTransId="{476E4A94-F13B-4699-B5EB-693E72865AC8}"/>
    <dgm:cxn modelId="{AC9BB6FE-465C-4F99-B330-FBA726F9D65C}" type="presOf" srcId="{7A52853C-B6CE-4DEB-810E-D4883F261780}" destId="{9C9DC8B3-80C6-4597-B736-1BD19FC757B4}" srcOrd="0" destOrd="0" presId="urn:microsoft.com/office/officeart/2005/8/layout/radial1"/>
    <dgm:cxn modelId="{713B0660-50B1-4307-AC63-87A61D74C3CF}" type="presOf" srcId="{7C32E9C9-4246-4D58-899B-FFCE5F2D0BB7}" destId="{F83540B6-C029-43E4-AD2C-51458250DCD5}" srcOrd="0" destOrd="0" presId="urn:microsoft.com/office/officeart/2005/8/layout/radial1"/>
    <dgm:cxn modelId="{283195B6-8F32-41A2-91F1-4859B2101DC0}" type="presOf" srcId="{E100562C-F0EB-45B1-9305-0B91E131CA5C}" destId="{C016CE0C-1B2F-4FBA-9DE3-D1B352809C02}" srcOrd="0" destOrd="0" presId="urn:microsoft.com/office/officeart/2005/8/layout/radial1"/>
    <dgm:cxn modelId="{DA455B8A-2E98-4490-99E5-C758FBF4A637}" type="presOf" srcId="{4093F803-59AC-4675-86B3-8B6B205F14EA}" destId="{A84E65F0-7CE8-4672-8BF8-7523275153BC}" srcOrd="0" destOrd="0" presId="urn:microsoft.com/office/officeart/2005/8/layout/radial1"/>
    <dgm:cxn modelId="{57841363-692D-4805-BA00-EB39E91DCB58}" srcId="{C2CD6D15-0B5F-4EBB-87E6-D7F11AC05073}" destId="{5C18F1BE-C89C-40D7-8347-982CF9E53956}" srcOrd="0" destOrd="0" parTransId="{60029601-1FAC-4EFD-B014-C2B668773C0E}" sibTransId="{690DCF67-AA8B-48A5-B239-D1F0D8447686}"/>
    <dgm:cxn modelId="{78DFCCC0-9D0B-45A0-AF20-FA8666D584A4}" type="presParOf" srcId="{C9964169-9477-49BC-962B-D3EAAA375247}" destId="{09CF0309-9DD3-4F3C-990E-42108000F639}" srcOrd="0" destOrd="0" presId="urn:microsoft.com/office/officeart/2005/8/layout/radial1"/>
    <dgm:cxn modelId="{6F1F62C0-83BA-4CD7-AE95-7D51EC750C8D}" type="presParOf" srcId="{C9964169-9477-49BC-962B-D3EAAA375247}" destId="{A84E65F0-7CE8-4672-8BF8-7523275153BC}" srcOrd="1" destOrd="0" presId="urn:microsoft.com/office/officeart/2005/8/layout/radial1"/>
    <dgm:cxn modelId="{1D21C28B-DF40-4F53-B38E-84970713F9B9}" type="presParOf" srcId="{A84E65F0-7CE8-4672-8BF8-7523275153BC}" destId="{A5D1F755-445C-4E92-8DAF-1A2F604E89D7}" srcOrd="0" destOrd="0" presId="urn:microsoft.com/office/officeart/2005/8/layout/radial1"/>
    <dgm:cxn modelId="{579D029A-5CDD-4A77-8DB5-77049C9AF905}" type="presParOf" srcId="{C9964169-9477-49BC-962B-D3EAAA375247}" destId="{9C9DC8B3-80C6-4597-B736-1BD19FC757B4}" srcOrd="2" destOrd="0" presId="urn:microsoft.com/office/officeart/2005/8/layout/radial1"/>
    <dgm:cxn modelId="{9E87E199-43FF-4EB7-BF53-82071E7DF72D}" type="presParOf" srcId="{C9964169-9477-49BC-962B-D3EAAA375247}" destId="{76F7C5D9-4216-4826-A207-ED9EA1BC4895}" srcOrd="3" destOrd="0" presId="urn:microsoft.com/office/officeart/2005/8/layout/radial1"/>
    <dgm:cxn modelId="{1984C97C-06AA-4FFA-B2DE-2C4D9C1F6BCE}" type="presParOf" srcId="{76F7C5D9-4216-4826-A207-ED9EA1BC4895}" destId="{BB88C91C-275E-4A9C-8C1C-0FF730FE11FF}" srcOrd="0" destOrd="0" presId="urn:microsoft.com/office/officeart/2005/8/layout/radial1"/>
    <dgm:cxn modelId="{0E94C8F0-4501-41FE-B346-F32107E9B755}" type="presParOf" srcId="{C9964169-9477-49BC-962B-D3EAAA375247}" destId="{27C15979-9D24-491A-80F7-C3A4D6FEC874}" srcOrd="4" destOrd="0" presId="urn:microsoft.com/office/officeart/2005/8/layout/radial1"/>
    <dgm:cxn modelId="{63282B5F-CACF-43B9-AC39-078EB482810D}" type="presParOf" srcId="{C9964169-9477-49BC-962B-D3EAAA375247}" destId="{EA223930-A8ED-4117-BAC6-328222EBCAC4}" srcOrd="5" destOrd="0" presId="urn:microsoft.com/office/officeart/2005/8/layout/radial1"/>
    <dgm:cxn modelId="{B2DDF83B-F026-4888-A589-0AFF867A85E0}" type="presParOf" srcId="{EA223930-A8ED-4117-BAC6-328222EBCAC4}" destId="{DEABD76C-2232-44FE-A309-069E7366FAD7}" srcOrd="0" destOrd="0" presId="urn:microsoft.com/office/officeart/2005/8/layout/radial1"/>
    <dgm:cxn modelId="{037E9E8A-394C-4E1B-9904-BB3275B16AF6}" type="presParOf" srcId="{C9964169-9477-49BC-962B-D3EAAA375247}" destId="{C016CE0C-1B2F-4FBA-9DE3-D1B352809C02}" srcOrd="6" destOrd="0" presId="urn:microsoft.com/office/officeart/2005/8/layout/radial1"/>
    <dgm:cxn modelId="{6FBBC9CD-D62C-4CF1-B82F-ABA2EAC1D7B7}" type="presParOf" srcId="{C9964169-9477-49BC-962B-D3EAAA375247}" destId="{C448DFBE-1CFC-4E9C-BC6F-02D43B6D1EB0}" srcOrd="7" destOrd="0" presId="urn:microsoft.com/office/officeart/2005/8/layout/radial1"/>
    <dgm:cxn modelId="{0253227D-1DC2-4AAF-B0F8-B37E98977E9D}" type="presParOf" srcId="{C448DFBE-1CFC-4E9C-BC6F-02D43B6D1EB0}" destId="{D4281AA4-4AF4-49F2-9B3A-65538F2E6CA8}" srcOrd="0" destOrd="0" presId="urn:microsoft.com/office/officeart/2005/8/layout/radial1"/>
    <dgm:cxn modelId="{5D6CB3A1-45A5-4AB1-B915-94F04D26844E}" type="presParOf" srcId="{C9964169-9477-49BC-962B-D3EAAA375247}" destId="{F83540B6-C029-43E4-AD2C-51458250DCD5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3F831-CEDD-46CB-905E-D6DB2B42E508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AFDA-7879-4F37-A32A-4BECE9EAAC9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5AFDA-7879-4F37-A32A-4BECE9EAAC93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77492612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49637046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797691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69861079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83858906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28174411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49826688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86820437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56334531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9109411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53268292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714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2844" y="500042"/>
            <a:ext cx="9001156" cy="25717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Інформаційні та інформаційно-віртуальні туристичні ресурси</a:t>
            </a:r>
            <a:endParaRPr lang="uk-UA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1071570" cy="714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428604" cy="32860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ий сувій 4"/>
          <p:cNvSpPr/>
          <p:nvPr/>
        </p:nvSpPr>
        <p:spPr>
          <a:xfrm>
            <a:off x="214282" y="0"/>
            <a:ext cx="8643966" cy="92867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071538" y="0"/>
            <a:ext cx="647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Туристичні  ресурси</a:t>
            </a:r>
            <a:endParaRPr lang="uk-UA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42844" y="1000108"/>
            <a:ext cx="2071702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Природні</a:t>
            </a:r>
            <a:endParaRPr lang="uk-UA" sz="2800" b="1" i="1" dirty="0">
              <a:solidFill>
                <a:schemeClr val="tx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357422" y="1000108"/>
            <a:ext cx="2071702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Технологічні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0" y="1000108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Суспільні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786578" y="1000108"/>
            <a:ext cx="2143140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</a:rPr>
              <a:t>Подієві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42844" y="1714488"/>
            <a:ext cx="200026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Клімато-терапевтичні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2844" y="2428868"/>
            <a:ext cx="192879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Лісові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142844" y="3143248"/>
            <a:ext cx="185738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Водні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42844" y="3857628"/>
            <a:ext cx="192882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Флоро-фауністичні</a:t>
            </a:r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42844" y="4500570"/>
            <a:ext cx="2000264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Ландшафтні</a:t>
            </a:r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357422" y="1714488"/>
            <a:ext cx="2071702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Технічні</a:t>
            </a:r>
            <a:endParaRPr lang="uk-UA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285984" y="2500306"/>
            <a:ext cx="2071702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Інформаційні</a:t>
            </a:r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357422" y="3143248"/>
            <a:ext cx="2000264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Інноваційні</a:t>
            </a:r>
            <a:endParaRPr lang="uk-UA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2357422" y="3857628"/>
            <a:ext cx="192882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Рекламні</a:t>
            </a:r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2285984" y="4500570"/>
            <a:ext cx="2071702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Управлінські</a:t>
            </a:r>
            <a:endParaRPr lang="uk-UA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4643438" y="1714488"/>
            <a:ext cx="200026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Архітектурні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4572000" y="2357430"/>
            <a:ext cx="207170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Археологічні</a:t>
            </a:r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4643438" y="3071810"/>
            <a:ext cx="200026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Культурологічні</a:t>
            </a:r>
            <a:endParaRPr lang="uk-UA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4643438" y="3786190"/>
            <a:ext cx="200026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Паркові</a:t>
            </a:r>
            <a:endParaRPr lang="uk-UA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4572000" y="4572008"/>
            <a:ext cx="2071702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Техногенні</a:t>
            </a:r>
            <a:endParaRPr lang="uk-UA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6858016" y="1643050"/>
            <a:ext cx="200026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Громадські</a:t>
            </a:r>
            <a:endParaRPr lang="uk-UA" dirty="0"/>
          </a:p>
        </p:txBody>
      </p:sp>
      <p:sp>
        <p:nvSpPr>
          <p:cNvPr id="28" name="Прямокутник 27"/>
          <p:cNvSpPr/>
          <p:nvPr/>
        </p:nvSpPr>
        <p:spPr>
          <a:xfrm>
            <a:off x="6858016" y="2428868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Мистецькі</a:t>
            </a:r>
            <a:endParaRPr lang="uk-UA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6858016" y="3143248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Спортивні</a:t>
            </a:r>
            <a:endParaRPr lang="uk-UA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6858016" y="3857628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Історичні</a:t>
            </a:r>
            <a:endParaRPr lang="uk-UA" dirty="0"/>
          </a:p>
        </p:txBody>
      </p:sp>
      <p:sp>
        <p:nvSpPr>
          <p:cNvPr id="31" name="Прямокутник 30"/>
          <p:cNvSpPr/>
          <p:nvPr/>
        </p:nvSpPr>
        <p:spPr>
          <a:xfrm>
            <a:off x="6858016" y="4500570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Політичні</a:t>
            </a:r>
            <a:endParaRPr lang="uk-UA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6858016" y="5286388"/>
            <a:ext cx="207170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Релігійні</a:t>
            </a:r>
            <a:endParaRPr lang="uk-UA" dirty="0"/>
          </a:p>
        </p:txBody>
      </p:sp>
      <p:sp>
        <p:nvSpPr>
          <p:cNvPr id="33" name="Прямокутник 32"/>
          <p:cNvSpPr/>
          <p:nvPr/>
        </p:nvSpPr>
        <p:spPr>
          <a:xfrm>
            <a:off x="6858016" y="6000768"/>
            <a:ext cx="207170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Природні явища</a:t>
            </a:r>
            <a:endParaRPr lang="uk-UA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500174"/>
            <a:ext cx="8786874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>   </a:t>
            </a:r>
            <a:r>
              <a:rPr lang="ru-RU" sz="3100" b="1" i="1" dirty="0" err="1" smtClean="0"/>
              <a:t>Інформаційні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туристичні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ресурси</a:t>
            </a:r>
            <a:r>
              <a:rPr lang="ru-RU" sz="3100" b="1" i="1" dirty="0" smtClean="0"/>
              <a:t> </a:t>
            </a:r>
            <a:r>
              <a:rPr lang="ru-RU" sz="3100" dirty="0" smtClean="0"/>
              <a:t>— </a:t>
            </a:r>
            <a:r>
              <a:rPr lang="ru-RU" sz="2700" i="1" dirty="0" err="1" smtClean="0"/>
              <a:t>сукупність</a:t>
            </a:r>
            <a:r>
              <a:rPr lang="ru-RU" sz="2700" i="1" dirty="0" smtClean="0"/>
              <a:t> форм </a:t>
            </a:r>
            <a:r>
              <a:rPr lang="ru-RU" sz="2700" i="1" dirty="0" err="1" smtClean="0"/>
              <a:t>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видів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інформації</a:t>
            </a:r>
            <a:r>
              <a:rPr lang="ru-RU" sz="2700" i="1" dirty="0" smtClean="0"/>
              <a:t> про </a:t>
            </a:r>
            <a:r>
              <a:rPr lang="ru-RU" sz="2700" i="1" dirty="0" err="1" smtClean="0"/>
              <a:t>конкретну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територію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чи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об'єкти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про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історію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території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про</a:t>
            </a:r>
            <a:r>
              <a:rPr lang="ru-RU" sz="2700" i="1" dirty="0" smtClean="0"/>
              <a:t> культуру, природу </a:t>
            </a:r>
            <a:r>
              <a:rPr lang="ru-RU" sz="2700" i="1" dirty="0" err="1" smtClean="0"/>
              <a:t>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населення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отримана</a:t>
            </a:r>
            <a:r>
              <a:rPr lang="ru-RU" sz="2700" i="1" dirty="0" smtClean="0"/>
              <a:t> туристами </a:t>
            </a:r>
            <a:r>
              <a:rPr lang="ru-RU" sz="2700" i="1" dirty="0" err="1" smtClean="0"/>
              <a:t>безпосередньо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під</a:t>
            </a:r>
            <a:r>
              <a:rPr lang="ru-RU" sz="2700" i="1" dirty="0" smtClean="0"/>
              <a:t> час </a:t>
            </a:r>
            <a:r>
              <a:rPr lang="ru-RU" sz="2700" i="1" dirty="0" err="1" smtClean="0"/>
              <a:t>подорожі</a:t>
            </a:r>
            <a:r>
              <a:rPr lang="ru-RU" sz="2700" i="1" dirty="0" smtClean="0"/>
              <a:t>, у </a:t>
            </a:r>
            <a:r>
              <a:rPr lang="ru-RU" sz="2700" i="1" dirty="0" err="1" smtClean="0"/>
              <a:t>процесі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підготовки</a:t>
            </a:r>
            <a:r>
              <a:rPr lang="ru-RU" sz="2700" i="1" dirty="0" smtClean="0"/>
              <a:t> до </a:t>
            </a:r>
            <a:r>
              <a:rPr lang="ru-RU" sz="2700" i="1" dirty="0" err="1" smtClean="0"/>
              <a:t>неї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чи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після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подорожі</a:t>
            </a:r>
            <a:r>
              <a:rPr lang="ru-RU" sz="2700" i="1" dirty="0" smtClean="0"/>
              <a:t>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  </a:t>
            </a:r>
            <a:r>
              <a:rPr lang="ru-RU" sz="2400" dirty="0" err="1" smtClean="0"/>
              <a:t>Інформаційні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потрібні</a:t>
            </a:r>
            <a:r>
              <a:rPr lang="ru-RU" sz="2400" dirty="0" smtClean="0"/>
              <a:t> як туристам,</a:t>
            </a:r>
            <a:br>
              <a:rPr lang="ru-RU" sz="2400" dirty="0" smtClean="0"/>
            </a:br>
            <a:r>
              <a:rPr lang="ru-RU" sz="2400" dirty="0" smtClean="0"/>
              <a:t>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організаторам</a:t>
            </a:r>
            <a:r>
              <a:rPr lang="ru-RU" sz="2400" dirty="0" smtClean="0"/>
              <a:t> туризму.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214686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500174"/>
            <a:ext cx="8786874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/>
              <a:t>   </a:t>
            </a:r>
            <a:r>
              <a:rPr lang="uk-UA" sz="2800" b="1" i="1" dirty="0" smtClean="0"/>
              <a:t>Інформатизація</a:t>
            </a:r>
            <a:r>
              <a:rPr lang="uk-UA" sz="2400" dirty="0" smtClean="0"/>
              <a:t> - </a:t>
            </a:r>
            <a:r>
              <a:rPr lang="uk-UA" sz="2400" i="1" dirty="0" smtClean="0"/>
              <a:t>це сукупність суспільно-організаційних, соціально-економічних і науково-технічних процесів, спрямованих на створення умов для задоволення інформаційних потреб, які в туризмі зводяться до пізнавальної потреби у туристичних послугах. Інформатизація у туризмі пов'язана з упровадженням комп'ютерних систем, що докорінно змінило процес розвитку туристичних компаній.</a:t>
            </a:r>
            <a:endParaRPr lang="uk-UA" sz="2400" i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143380"/>
            <a:ext cx="5072098" cy="260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786874" cy="13573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    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мережа </a:t>
            </a:r>
            <a:r>
              <a:rPr lang="ru-RU" sz="2400" dirty="0" err="1" smtClean="0"/>
              <a:t>Інтернет</a:t>
            </a:r>
            <a:r>
              <a:rPr lang="ru-RU" sz="2400" dirty="0" smtClean="0"/>
              <a:t>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сайтів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користувачам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пам'яток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віртуальні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музейними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експозиціями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928934"/>
            <a:ext cx="707236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Інформація є невід'ємною </a:t>
            </a:r>
          </a:p>
          <a:p>
            <a:r>
              <a:rPr lang="uk-UA" dirty="0" smtClean="0"/>
              <a:t>складовою функціонування </a:t>
            </a:r>
          </a:p>
          <a:p>
            <a:r>
              <a:rPr lang="uk-UA" dirty="0" smtClean="0"/>
              <a:t>ринку, його «зовнішнім» колом.</a:t>
            </a:r>
          </a:p>
          <a:p>
            <a:r>
              <a:rPr lang="uk-UA" dirty="0" smtClean="0"/>
              <a:t> Кожен суб'єкт ринку,</a:t>
            </a:r>
          </a:p>
          <a:p>
            <a:r>
              <a:rPr lang="uk-UA" dirty="0" smtClean="0"/>
              <a:t> кожен окремий споживач є</a:t>
            </a:r>
          </a:p>
          <a:p>
            <a:r>
              <a:rPr lang="uk-UA" dirty="0" smtClean="0"/>
              <a:t> носієм інформації для решти.</a:t>
            </a:r>
            <a:endParaRPr lang="uk-UA" dirty="0"/>
          </a:p>
        </p:txBody>
      </p:sp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50199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786874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dirty="0" smtClean="0"/>
              <a:t>  Сучасна діяльність на ринку туристичних послуг неможлива без використання </a:t>
            </a:r>
            <a:r>
              <a:rPr lang="en-US" sz="2400" dirty="0" smtClean="0"/>
              <a:t>Internet, </a:t>
            </a:r>
            <a:r>
              <a:rPr lang="uk-UA" sz="2400" dirty="0" smtClean="0"/>
              <a:t>де компанії створюють </a:t>
            </a:r>
            <a:r>
              <a:rPr lang="en-US" sz="2400" dirty="0" smtClean="0"/>
              <a:t>Web-</a:t>
            </a:r>
            <a:r>
              <a:rPr lang="uk-UA" sz="2400" dirty="0" smtClean="0"/>
              <a:t>сторінку, організують магазини, вікторини, конкурси та інші заходи стимулювання збуту. Це потребує значних коштів на комп'ютерне забезпечення, оренду телефонних ліній та інші технології. Крім економічних, виникають також проблеми безпеки, конфіденційності інформації і захисту. Хоча прибуток від використання інформаційних технологій важко визначати, але діяльність на ринку туристичних послуг без їх використання практично вже неможлива.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0.jpg"/>
          <p:cNvPicPr>
            <a:picLocks noChangeAspect="1"/>
          </p:cNvPicPr>
          <p:nvPr/>
        </p:nvPicPr>
        <p:blipFill>
          <a:blip r:embed="rId2"/>
          <a:srcRect t="6166" r="-75" b="9562"/>
          <a:stretch>
            <a:fillRect/>
          </a:stretch>
        </p:blipFill>
        <p:spPr>
          <a:xfrm>
            <a:off x="1785917" y="4357694"/>
            <a:ext cx="5488477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785926"/>
            <a:ext cx="8786874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Сьогодні навіть найменші туристичні фірми готові впроваджувати сучасні інформаційні технології, які здатні впродовж короткого періоду давати необхідну інформацію, зокрема про транспортні засоби, можливості житлово-готельного фонду, а також в автоматичному режимі здійснювати управлінські рішення, пов'язані з реалізацією туризму споживачами.</a:t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4214818"/>
            <a:ext cx="67151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Отже, в умовах постіндустріального й інформаційного суспільства туристична інформація стала важливою складовою світового інформаційного простору, маючи відповідну вартість і ціну. Тому доцільно розглядати інформаційні ресурси, у складі яких чільне місце посідають туристичні інформаційні ресурси. За висловом молодого вченого А. Шевчука, інформаційні ресурси - це сховище (запаси) інформації різних типів та </a:t>
            </a:r>
            <a:r>
              <a:rPr lang="uk-UA" dirty="0" smtClean="0"/>
              <a:t>призначення.</a:t>
            </a:r>
            <a:endParaRPr lang="uk-UA" dirty="0"/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29684" cy="12144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ru-RU" sz="2400" dirty="0" smtClean="0"/>
              <a:t>1. </a:t>
            </a:r>
            <a:r>
              <a:rPr lang="ru-RU" sz="2400" dirty="0" err="1" smtClean="0"/>
              <a:t>Головні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де </a:t>
            </a:r>
            <a:r>
              <a:rPr lang="ru-RU" sz="2400" dirty="0" err="1" smtClean="0"/>
              <a:t>реалізують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замовлень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клієнтів</a:t>
            </a:r>
            <a:r>
              <a:rPr lang="ru-RU" sz="2400" dirty="0" smtClean="0"/>
              <a:t>, через доступ до </a:t>
            </a:r>
            <a:r>
              <a:rPr lang="ru-RU" sz="2400" dirty="0" err="1" smtClean="0"/>
              <a:t>головної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резервування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</a:t>
            </a:r>
            <a:r>
              <a:rPr lang="en-US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4400" b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ютерні</a:t>
            </a: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системи в туризмі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2357430"/>
            <a:ext cx="221457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2400" dirty="0" err="1" smtClean="0"/>
              <a:t>Допоміжні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автоматизують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тур-фірми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документів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5572140"/>
            <a:ext cx="59293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3. Системи управління - </a:t>
            </a:r>
            <a:r>
              <a:rPr lang="uk-UA" dirty="0" err="1" smtClean="0"/>
              <a:t>інформаційно-радницькі</a:t>
            </a:r>
            <a:r>
              <a:rPr lang="uk-UA" dirty="0" smtClean="0"/>
              <a:t> системи, які концентрують інформацію про діяльність фірми і призначені для прийняття управлінських рішень.</a:t>
            </a:r>
            <a:endParaRPr lang="uk-UA" dirty="0"/>
          </a:p>
        </p:txBody>
      </p:sp>
      <p:pic>
        <p:nvPicPr>
          <p:cNvPr id="13" name="Рисунок 12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5786478" cy="3071833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142844" y="5429264"/>
            <a:ext cx="1714480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500174"/>
            <a:ext cx="8715436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   </a:t>
            </a:r>
            <a:r>
              <a:rPr lang="ru-RU" sz="2400" b="1" i="1" dirty="0" err="1" smtClean="0"/>
              <a:t>Інформаційно-віртуальні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туристичні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ресурси</a:t>
            </a:r>
            <a:r>
              <a:rPr lang="ru-RU" sz="2400" b="1" i="1" dirty="0" smtClean="0"/>
              <a:t> </a:t>
            </a:r>
            <a:r>
              <a:rPr lang="ru-RU" sz="2400" dirty="0" smtClean="0"/>
              <a:t>- </a:t>
            </a:r>
            <a:r>
              <a:rPr lang="ru-RU" sz="2700" dirty="0" err="1" smtClean="0"/>
              <a:t>це</a:t>
            </a:r>
            <a:r>
              <a:rPr lang="ru-RU" sz="2700" dirty="0" smtClean="0"/>
              <a:t> банки </a:t>
            </a:r>
            <a:r>
              <a:rPr lang="ru-RU" sz="2700" dirty="0" err="1" smtClean="0"/>
              <a:t>даних</a:t>
            </a:r>
            <a:r>
              <a:rPr lang="ru-RU" sz="2700" dirty="0" smtClean="0"/>
              <a:t> про </a:t>
            </a:r>
            <a:r>
              <a:rPr lang="ru-RU" sz="2700" dirty="0" err="1" smtClean="0"/>
              <a:t>туристичні</a:t>
            </a:r>
            <a:r>
              <a:rPr lang="ru-RU" sz="2700" dirty="0" smtClean="0"/>
              <a:t> </a:t>
            </a:r>
            <a:r>
              <a:rPr lang="ru-RU" sz="2700" dirty="0" err="1" smtClean="0"/>
              <a:t>об'єкти</a:t>
            </a:r>
            <a:r>
              <a:rPr lang="ru-RU" sz="2700" dirty="0" smtClean="0"/>
              <a:t> (</a:t>
            </a:r>
            <a:r>
              <a:rPr lang="ru-RU" sz="2700" dirty="0" err="1" smtClean="0"/>
              <a:t>засоби</a:t>
            </a:r>
            <a:r>
              <a:rPr lang="ru-RU" sz="2700" dirty="0" smtClean="0"/>
              <a:t> </a:t>
            </a:r>
            <a:r>
              <a:rPr lang="ru-RU" sz="2700" dirty="0" err="1" smtClean="0"/>
              <a:t>розміщення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відпочиваючих</a:t>
            </a:r>
            <a:r>
              <a:rPr lang="ru-RU" sz="2700" dirty="0" smtClean="0"/>
              <a:t>, </a:t>
            </a:r>
            <a:r>
              <a:rPr lang="ru-RU" sz="2700" dirty="0" err="1" smtClean="0"/>
              <a:t>пам'ятки</a:t>
            </a:r>
            <a:r>
              <a:rPr lang="ru-RU" sz="2700" dirty="0" smtClean="0"/>
              <a:t> та </a:t>
            </a:r>
            <a:r>
              <a:rPr lang="ru-RU" sz="2700" dirty="0" err="1" smtClean="0"/>
              <a:t>пам'ятники</a:t>
            </a:r>
            <a:r>
              <a:rPr lang="ru-RU" sz="2700" dirty="0" smtClean="0"/>
              <a:t>, </a:t>
            </a:r>
            <a:r>
              <a:rPr lang="ru-RU" sz="2700" dirty="0" err="1" smtClean="0"/>
              <a:t>побут</a:t>
            </a:r>
            <a:r>
              <a:rPr lang="ru-RU" sz="2700" dirty="0" smtClean="0"/>
              <a:t>, </a:t>
            </a:r>
            <a:r>
              <a:rPr lang="ru-RU" sz="2700" dirty="0" err="1" smtClean="0"/>
              <a:t>звичаї</a:t>
            </a:r>
            <a:r>
              <a:rPr lang="ru-RU" sz="2700" dirty="0" smtClean="0"/>
              <a:t> </a:t>
            </a:r>
            <a:r>
              <a:rPr lang="ru-RU" sz="2700" dirty="0" err="1" smtClean="0"/>
              <a:t>народів</a:t>
            </a:r>
            <a:r>
              <a:rPr lang="ru-RU" sz="2700" dirty="0" smtClean="0"/>
              <a:t> </a:t>
            </a:r>
            <a:r>
              <a:rPr lang="ru-RU" sz="2700" dirty="0" err="1" smtClean="0"/>
              <a:t>тощо</a:t>
            </a:r>
            <a:r>
              <a:rPr lang="ru-RU" sz="2700" dirty="0" smtClean="0"/>
              <a:t>), </a:t>
            </a:r>
            <a:r>
              <a:rPr lang="ru-RU" sz="2700" dirty="0" err="1" smtClean="0"/>
              <a:t>набір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вартість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туристичних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послуг</a:t>
            </a:r>
            <a:r>
              <a:rPr lang="ru-RU" sz="2700" dirty="0" smtClean="0"/>
              <a:t>, </a:t>
            </a:r>
            <a:r>
              <a:rPr lang="ru-RU" sz="2700" dirty="0" err="1" smtClean="0"/>
              <a:t>існуюча</a:t>
            </a:r>
            <a:r>
              <a:rPr lang="ru-RU" sz="2700" dirty="0" smtClean="0"/>
              <a:t> </a:t>
            </a:r>
            <a:r>
              <a:rPr lang="ru-RU" sz="2700" dirty="0" err="1" smtClean="0"/>
              <a:t>інфраструктура</a:t>
            </a:r>
            <a:r>
              <a:rPr lang="ru-RU" sz="2700" dirty="0" smtClean="0"/>
              <a:t>, </a:t>
            </a:r>
            <a:r>
              <a:rPr lang="ru-RU" sz="2700" dirty="0" err="1" smtClean="0"/>
              <a:t>подані</a:t>
            </a:r>
            <a:r>
              <a:rPr lang="ru-RU" sz="2700" dirty="0" smtClean="0"/>
              <a:t> </a:t>
            </a:r>
            <a:r>
              <a:rPr lang="ru-RU" sz="2700" dirty="0" err="1" smtClean="0"/>
              <a:t>й</a:t>
            </a:r>
            <a:r>
              <a:rPr lang="ru-RU" sz="2700" dirty="0" smtClean="0"/>
              <a:t> </a:t>
            </a:r>
            <a:r>
              <a:rPr lang="ru-RU" sz="2700" dirty="0" err="1" smtClean="0"/>
              <a:t>доступні</a:t>
            </a:r>
            <a:r>
              <a:rPr lang="ru-RU" sz="2700" dirty="0" smtClean="0"/>
              <a:t> у цифровому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електронному</a:t>
            </a:r>
            <a:r>
              <a:rPr lang="ru-RU" sz="2700" dirty="0" smtClean="0"/>
              <a:t> </a:t>
            </a:r>
            <a:r>
              <a:rPr lang="ru-RU" sz="2700" dirty="0" err="1" smtClean="0"/>
              <a:t>вигляді</a:t>
            </a:r>
            <a:r>
              <a:rPr lang="ru-RU" sz="2700" dirty="0" smtClean="0"/>
              <a:t> (</a:t>
            </a:r>
            <a:r>
              <a:rPr lang="ru-RU" sz="2700" dirty="0" err="1" smtClean="0"/>
              <a:t>Інтернет-сторінки</a:t>
            </a:r>
            <a:r>
              <a:rPr lang="ru-RU" sz="2700" dirty="0" smtClean="0"/>
              <a:t>, </a:t>
            </a:r>
            <a:r>
              <a:rPr lang="ru-RU" sz="2700" dirty="0" err="1" smtClean="0"/>
              <a:t>інтерактивні</a:t>
            </a:r>
            <a:r>
              <a:rPr lang="ru-RU" sz="2700" dirty="0" smtClean="0"/>
              <a:t> </a:t>
            </a:r>
            <a:r>
              <a:rPr lang="ru-RU" sz="2700" dirty="0" err="1" smtClean="0"/>
              <a:t>атласи</a:t>
            </a:r>
            <a:r>
              <a:rPr lang="ru-RU" sz="2700" dirty="0" smtClean="0"/>
              <a:t> та </a:t>
            </a:r>
            <a:r>
              <a:rPr lang="ru-RU" sz="2700" dirty="0" err="1" smtClean="0"/>
              <a:t>карти</a:t>
            </a:r>
            <a:r>
              <a:rPr lang="ru-RU" sz="2700" dirty="0" smtClean="0"/>
              <a:t>, </a:t>
            </a:r>
            <a:r>
              <a:rPr lang="ru-RU" sz="2700" dirty="0" err="1" smtClean="0"/>
              <a:t>засоби</a:t>
            </a:r>
            <a:r>
              <a:rPr lang="ru-RU" sz="2700" dirty="0" smtClean="0"/>
              <a:t> оплати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резервування</a:t>
            </a:r>
            <a:r>
              <a:rPr lang="ru-RU" sz="2700" dirty="0" smtClean="0"/>
              <a:t>), </a:t>
            </a:r>
            <a:r>
              <a:rPr lang="ru-RU" sz="2700" dirty="0" err="1" smtClean="0"/>
              <a:t>які</a:t>
            </a:r>
            <a:r>
              <a:rPr lang="ru-RU" sz="2700" dirty="0" smtClean="0"/>
              <a:t> </a:t>
            </a:r>
            <a:r>
              <a:rPr lang="ru-RU" sz="2700" dirty="0" err="1" smtClean="0"/>
              <a:t>використовують</a:t>
            </a:r>
            <a:r>
              <a:rPr lang="ru-RU" sz="2700" dirty="0" smtClean="0"/>
              <a:t> для </a:t>
            </a:r>
            <a:r>
              <a:rPr lang="ru-RU" sz="2700" dirty="0" err="1" smtClean="0"/>
              <a:t>задоволення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різноманітних</a:t>
            </a:r>
            <a:r>
              <a:rPr lang="ru-RU" sz="2700" dirty="0" smtClean="0"/>
              <a:t> потреб </a:t>
            </a:r>
            <a:r>
              <a:rPr lang="ru-RU" sz="2700" dirty="0" err="1" smtClean="0"/>
              <a:t>сучасного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споживача</a:t>
            </a:r>
            <a:r>
              <a:rPr lang="ru-RU" sz="2700" dirty="0" smtClean="0"/>
              <a:t> </a:t>
            </a:r>
            <a:r>
              <a:rPr lang="ru-RU" sz="2700" dirty="0" err="1" smtClean="0"/>
              <a:t>туристичних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послуг</a:t>
            </a:r>
            <a:r>
              <a:rPr lang="ru-RU" sz="2700" dirty="0" smtClean="0"/>
              <a:t>.</a:t>
            </a:r>
            <a:endParaRPr lang="uk-UA" sz="27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Інформаційно-віртуальні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297662"/>
            <a:ext cx="4572032" cy="256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500174"/>
            <a:ext cx="8715436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   Вони,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(</a:t>
            </a:r>
            <a:r>
              <a:rPr lang="ru-RU" sz="2400" dirty="0" err="1" smtClean="0"/>
              <a:t>електронної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, мереж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метою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)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надають</a:t>
            </a:r>
            <a:r>
              <a:rPr lang="ru-RU" sz="2400" dirty="0" smtClean="0"/>
              <a:t> доступ до таких </a:t>
            </a:r>
            <a:r>
              <a:rPr lang="ru-RU" sz="2400" dirty="0" err="1" smtClean="0"/>
              <a:t>інформаційно-віртуальних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туризму:</a:t>
            </a:r>
            <a:endParaRPr lang="uk-UA" sz="27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Інформаційно-віртуальні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00438"/>
            <a:ext cx="721523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b="1" i="1" dirty="0" smtClean="0"/>
              <a:t>пізнавальні ресурси - </a:t>
            </a:r>
            <a:r>
              <a:rPr lang="uk-UA" dirty="0" err="1" smtClean="0"/>
              <a:t>Інтернет-сторінки</a:t>
            </a:r>
            <a:r>
              <a:rPr lang="uk-UA" dirty="0" smtClean="0"/>
              <a:t> та віртуальні тури, на яких споживач послуг може попередньо ознайомитись із місцем поїздки, визначними місцями, цінами та сервісом послуг;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4500570"/>
            <a:ext cx="71438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b="1" i="1" dirty="0" smtClean="0"/>
              <a:t>допоміжні ресурси - </a:t>
            </a:r>
            <a:r>
              <a:rPr lang="uk-UA" dirty="0" smtClean="0"/>
              <a:t>електронні атласи, електронні атласи доріг із прив'язкою до пристроїв глобального позиціонування </a:t>
            </a:r>
            <a:r>
              <a:rPr lang="en-US" dirty="0" smtClean="0"/>
              <a:t>GPS, </a:t>
            </a:r>
            <a:r>
              <a:rPr lang="uk-UA" dirty="0" err="1" smtClean="0"/>
              <a:t>Інтернет-карти</a:t>
            </a:r>
            <a:r>
              <a:rPr lang="uk-UA" dirty="0" smtClean="0"/>
              <a:t>, такі як </a:t>
            </a:r>
            <a:r>
              <a:rPr lang="en-US" dirty="0" smtClean="0"/>
              <a:t>Google Earth;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500702"/>
            <a:ext cx="578647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i="1" dirty="0" err="1" smtClean="0"/>
              <a:t>організаційні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ресурси</a:t>
            </a:r>
            <a:r>
              <a:rPr lang="ru-RU" b="1" i="1" dirty="0" smtClean="0"/>
              <a:t> -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резервування</a:t>
            </a:r>
            <a:r>
              <a:rPr lang="ru-RU" dirty="0" smtClean="0"/>
              <a:t> </a:t>
            </a:r>
            <a:r>
              <a:rPr lang="ru-RU" dirty="0" err="1" smtClean="0"/>
              <a:t>квитків</a:t>
            </a:r>
            <a:r>
              <a:rPr lang="ru-RU" dirty="0" smtClean="0"/>
              <a:t> на транспорт, </a:t>
            </a:r>
            <a:r>
              <a:rPr lang="ru-RU" dirty="0" err="1" smtClean="0"/>
              <a:t>готель</a:t>
            </a:r>
            <a:r>
              <a:rPr lang="ru-RU" dirty="0" smtClean="0"/>
              <a:t>,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оплати.</a:t>
            </a:r>
            <a:endParaRPr lang="uk-UA" dirty="0"/>
          </a:p>
        </p:txBody>
      </p:sp>
      <p:pic>
        <p:nvPicPr>
          <p:cNvPr id="2051" name="Picture 3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15140" y="3500438"/>
            <a:ext cx="2230711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571612"/>
            <a:ext cx="8715436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uk-UA" sz="2700" i="1" dirty="0" smtClean="0"/>
              <a:t>Перша група інформаційно-віртуальних ресурсів </a:t>
            </a:r>
            <a:r>
              <a:rPr lang="uk-UA" sz="2700" dirty="0" smtClean="0"/>
              <a:t>- </a:t>
            </a:r>
            <a:r>
              <a:rPr lang="uk-UA" sz="2700" b="1" dirty="0" smtClean="0"/>
              <a:t>пізнавальні ресурси</a:t>
            </a:r>
            <a:r>
              <a:rPr lang="uk-UA" sz="2700" dirty="0" smtClean="0"/>
              <a:t>, переважно слугують для отримання інформації про об'єкт туризму споживачем туристичних послуг і використання на етапі планування подорожей. Вона дає змогу визначити місце поїздки, цікаві об'єкти туристичної інфраструктури і наповнюється зазвичай фірмами, котрі надають туристичні послуги, та регіонами, зацікавленими у розширенні свого ринку туристичних послуг.</a:t>
            </a:r>
            <a:endParaRPr lang="uk-UA" sz="27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Інформаційно-віртуальні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257"/>
            <a:ext cx="70008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15370" cy="32147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i="1" dirty="0" smtClean="0"/>
              <a:t>Туристичні ресурси </a:t>
            </a:r>
            <a:r>
              <a:rPr lang="uk-UA" sz="2700" dirty="0" smtClean="0"/>
              <a:t>— </a:t>
            </a:r>
            <a:r>
              <a:rPr lang="uk-UA" sz="2400" i="1" dirty="0" smtClean="0"/>
              <a:t>сукупність природно-кліматичних, оздоровчих, історико-культурних, пізнавальних та соціально-побутових ресурсів відповідної території, які задовольняють різноманітні потреби туриста;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000100" y="21429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54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Туристичні ресурси </a:t>
            </a:r>
            <a:endParaRPr lang="uk-UA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9" y="3130667"/>
            <a:ext cx="5286412" cy="3727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715436" cy="30003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uk-UA" sz="2200" i="1" dirty="0" smtClean="0"/>
              <a:t>Друга група </a:t>
            </a:r>
            <a:r>
              <a:rPr lang="uk-UA" sz="2200" dirty="0" smtClean="0"/>
              <a:t>- </a:t>
            </a:r>
            <a:r>
              <a:rPr lang="uk-UA" sz="2200" b="1" dirty="0" smtClean="0"/>
              <a:t>допоміжні інформаційно-віртуальні ресурси</a:t>
            </a:r>
            <a:r>
              <a:rPr lang="uk-UA" sz="2200" dirty="0" smtClean="0"/>
              <a:t>, які можуть бути використані споживачами під час здійснення туристичних подорожей. Наповнювачем цих ресурсів є вузькоспеціалізовані фірми, що зазвичай спеціалізуються на картографії та програмуванні. До них належать електронні атласи та карти: локальні (їх можна реалізовувати безпосередньо у самих місцях інфраструктури туризму) і глобальні - (</a:t>
            </a:r>
            <a:r>
              <a:rPr lang="en-US" sz="2200" dirty="0" smtClean="0"/>
              <a:t>Google Earth ) - </a:t>
            </a:r>
            <a:r>
              <a:rPr lang="uk-UA" sz="2200" dirty="0" smtClean="0"/>
              <a:t>дуже популярний останнім часом ресурс, на якому можна подивитись топографічні й дорожні карти, фотографії місцевості всієї планети у дуже великому масштабі та хорошій якості.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uk-UA" sz="27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Інформаційно-віртуальні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000504"/>
            <a:ext cx="5715040" cy="272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715436" cy="2714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uk-UA" sz="2700" i="1" dirty="0" smtClean="0"/>
              <a:t>Наповнювачами третьої групи ресурсів </a:t>
            </a:r>
            <a:r>
              <a:rPr lang="uk-UA" sz="2700" dirty="0" smtClean="0"/>
              <a:t>є фірми та підприємства, які здійснюють бізнес-діяльність, пов'язану з об'єктами туризму (перевізники, готелі та ін.). Можливість через Інтернет забронювати місця у готелі, квитки на літак або пароплав значно зменшують затрати часу на організаційні процеси споживачів туристичних послуг та економлять кошти.</a:t>
            </a:r>
            <a:br>
              <a:rPr lang="uk-UA" sz="2700" dirty="0" smtClean="0"/>
            </a:br>
            <a:endParaRPr lang="uk-UA" sz="27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Інформаційно-віртуальні туристичні ресурси</a:t>
            </a:r>
            <a:endParaRPr lang="uk-UA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571876"/>
            <a:ext cx="5572164" cy="313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929090" cy="266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929058" y="5429264"/>
            <a:ext cx="4995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uk-UA" sz="5400" b="1" spc="150" dirty="0">
              <a:ln w="11430"/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409575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357694"/>
            <a:ext cx="3202288" cy="21381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15370" cy="2786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i="1" dirty="0" err="1" smtClean="0"/>
              <a:t>Туристичними</a:t>
            </a:r>
            <a:r>
              <a:rPr lang="ru-RU" sz="3100" b="1" i="1" dirty="0" smtClean="0"/>
              <a:t> ресурсами 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пропоновані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пропонуватися</a:t>
            </a:r>
            <a:r>
              <a:rPr lang="ru-RU" sz="2800" dirty="0" smtClean="0"/>
              <a:t>, </a:t>
            </a:r>
            <a:r>
              <a:rPr lang="ru-RU" sz="2800" dirty="0" err="1" smtClean="0"/>
              <a:t>туристичні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пропозиції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державної</a:t>
            </a:r>
            <a:r>
              <a:rPr lang="ru-RU" sz="2800" dirty="0" smtClean="0"/>
              <a:t>, </a:t>
            </a:r>
            <a:r>
              <a:rPr lang="ru-RU" sz="2800" dirty="0" err="1" smtClean="0"/>
              <a:t>комунальної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приватної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власності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000100" y="21429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54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Туристичні ресурси </a:t>
            </a:r>
            <a:endParaRPr lang="uk-UA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643314"/>
            <a:ext cx="5745471" cy="306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929718" cy="5715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/>
              <a:t>До</a:t>
            </a:r>
            <a:r>
              <a:rPr lang="ru-RU" sz="2800" dirty="0" smtClean="0"/>
              <a:t> </a:t>
            </a:r>
            <a:r>
              <a:rPr lang="ru-RU" sz="2800" b="1" i="1" dirty="0" err="1" smtClean="0"/>
              <a:t>туристичних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ресурсів</a:t>
            </a:r>
            <a:r>
              <a:rPr lang="ru-RU" sz="2800" b="1" i="1" dirty="0" smtClean="0"/>
              <a:t> </a:t>
            </a:r>
            <a:r>
              <a:rPr lang="ru-RU" sz="2800" i="1" dirty="0" err="1" smtClean="0"/>
              <a:t>можна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віднести</a:t>
            </a:r>
            <a:r>
              <a:rPr lang="ru-RU" sz="2800" i="1" dirty="0" smtClean="0"/>
              <a:t> все,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може</a:t>
            </a:r>
            <a:r>
              <a:rPr lang="ru-RU" sz="2800" i="1" dirty="0" smtClean="0"/>
              <a:t> бути </a:t>
            </a:r>
            <a:r>
              <a:rPr lang="ru-RU" sz="2800" i="1" dirty="0" err="1" smtClean="0"/>
              <a:t>використано</a:t>
            </a:r>
            <a:r>
              <a:rPr lang="ru-RU" sz="2800" i="1" dirty="0" smtClean="0"/>
              <a:t> для </a:t>
            </a:r>
            <a:r>
              <a:rPr lang="ru-RU" sz="2800" i="1" dirty="0" err="1" smtClean="0"/>
              <a:t>задоволення</a:t>
            </a:r>
            <a:r>
              <a:rPr lang="ru-RU" sz="2800" i="1" dirty="0" smtClean="0"/>
              <a:t> потреб </a:t>
            </a:r>
            <a:r>
              <a:rPr lang="ru-RU" sz="2800" i="1" dirty="0" err="1" smtClean="0"/>
              <a:t>туристів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ru-RU" sz="2600" dirty="0" smtClean="0"/>
              <a:t>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можуть</a:t>
            </a:r>
            <a:r>
              <a:rPr lang="ru-RU" sz="2600" dirty="0" smtClean="0"/>
              <a:t> бути </a:t>
            </a:r>
            <a:r>
              <a:rPr lang="ru-RU" sz="2600" dirty="0" err="1" smtClean="0"/>
              <a:t>об'єкти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явища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природного </a:t>
            </a:r>
            <a:r>
              <a:rPr lang="ru-RU" sz="2600" dirty="0" err="1" smtClean="0"/>
              <a:t>й</a:t>
            </a:r>
            <a:r>
              <a:rPr lang="ru-RU" sz="2600" dirty="0" smtClean="0"/>
              <a:t> антропогенного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походження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використовуються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для </a:t>
            </a:r>
            <a:r>
              <a:rPr lang="ru-RU" sz="2600" dirty="0" err="1" smtClean="0"/>
              <a:t>відновлення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життєвих</a:t>
            </a:r>
            <a:r>
              <a:rPr lang="ru-RU" sz="2600" dirty="0" smtClean="0"/>
              <a:t> сил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людини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задоволення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її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соціальних</a:t>
            </a:r>
            <a:r>
              <a:rPr lang="ru-RU" sz="2600" dirty="0" smtClean="0"/>
              <a:t> потреб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впливають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на </a:t>
            </a:r>
            <a:r>
              <a:rPr lang="ru-RU" sz="2600" dirty="0" err="1" smtClean="0"/>
              <a:t>територіальну</a:t>
            </a:r>
            <a:r>
              <a:rPr lang="ru-RU" sz="2600" dirty="0" smtClean="0"/>
              <a:t> </a:t>
            </a:r>
            <a:r>
              <a:rPr lang="ru-RU" sz="2600" dirty="0" err="1" smtClean="0"/>
              <a:t>організацію</a:t>
            </a:r>
            <a:r>
              <a:rPr lang="ru-RU" sz="2600" dirty="0" smtClean="0"/>
              <a:t> </a:t>
            </a:r>
            <a:br>
              <a:rPr lang="ru-RU" sz="2600" dirty="0" smtClean="0"/>
            </a:br>
            <a:r>
              <a:rPr lang="ru-RU" sz="2600" dirty="0" err="1" smtClean="0"/>
              <a:t>туристичної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діяльності</a:t>
            </a:r>
            <a:r>
              <a:rPr lang="ru-RU" sz="2600" dirty="0" smtClean="0"/>
              <a:t>,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err="1" smtClean="0"/>
              <a:t>формування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територіальних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туристичних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комплексів</a:t>
            </a:r>
            <a:r>
              <a:rPr lang="ru-RU" sz="2600" dirty="0" smtClean="0"/>
              <a:t>,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спеціалізацію</a:t>
            </a:r>
            <a:r>
              <a:rPr lang="ru-RU" sz="2600" dirty="0" smtClean="0"/>
              <a:t> та </a:t>
            </a:r>
            <a:r>
              <a:rPr lang="ru-RU" sz="2600" dirty="0" err="1" smtClean="0"/>
              <a:t>економічну</a:t>
            </a:r>
            <a:r>
              <a:rPr lang="ru-RU" sz="2600" dirty="0" smtClean="0"/>
              <a:t> </a:t>
            </a:r>
            <a:r>
              <a:rPr lang="ru-RU" sz="2600" dirty="0" err="1" smtClean="0"/>
              <a:t>ефективність</a:t>
            </a:r>
            <a:r>
              <a:rPr lang="ru-RU" sz="2600" dirty="0" smtClean="0"/>
              <a:t>.</a:t>
            </a:r>
            <a:endParaRPr lang="uk-UA" sz="26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000100" y="214290"/>
            <a:ext cx="696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54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Туристичні ресурси </a:t>
            </a:r>
            <a:endParaRPr lang="uk-UA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/>
          <a:srcRect l="16667" t="12500" r="15625" b="22916"/>
          <a:stretch>
            <a:fillRect/>
          </a:stretch>
        </p:blipFill>
        <p:spPr>
          <a:xfrm>
            <a:off x="5474180" y="2357430"/>
            <a:ext cx="36698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42852"/>
            <a:ext cx="40719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142852"/>
            <a:ext cx="3643314" cy="223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759" y="4572008"/>
            <a:ext cx="426724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9"/>
          <a:srcRect t="60695" r="69455"/>
          <a:stretch>
            <a:fillRect/>
          </a:stretch>
        </p:blipFill>
        <p:spPr>
          <a:xfrm>
            <a:off x="0" y="4357694"/>
            <a:ext cx="2426178" cy="233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583737" cy="642942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786710" y="142852"/>
            <a:ext cx="100013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</a:t>
            </a:r>
            <a:r>
              <a:rPr lang="ru-RU" sz="2800" b="1" i="1" dirty="0" err="1" smtClean="0"/>
              <a:t>Найбільш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важливими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кількісними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якісними</a:t>
            </a:r>
            <a:r>
              <a:rPr lang="ru-RU" sz="2800" b="1" i="1" dirty="0" smtClean="0"/>
              <a:t>      характеристиками </a:t>
            </a:r>
            <a:r>
              <a:rPr lang="ru-RU" sz="2800" b="1" i="1" dirty="0" err="1" smtClean="0"/>
              <a:t>туристичних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ресурсів</a:t>
            </a:r>
            <a:r>
              <a:rPr lang="ru-RU" sz="2800" b="1" i="1" dirty="0" smtClean="0"/>
              <a:t> є:</a:t>
            </a:r>
            <a:endParaRPr lang="uk-UA" sz="2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071547"/>
            <a:ext cx="8501122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i="1" dirty="0" smtClean="0"/>
              <a:t>обсяг запасів (дебіт джерел мінеральних вод, екскурсійний потенціал туристичних центрів і маршрутів), необхідний для визначення потенційної ємності туристичних комплексів, рівня освоєння, оптимізації техногенного й антропогенного навантаження;</a:t>
            </a:r>
          </a:p>
          <a:p>
            <a:r>
              <a:rPr lang="uk-UA" sz="2400" i="1" dirty="0" smtClean="0"/>
              <a:t>площа поширення (розміри водоносних горизонтів, пляжів, лісів, площа територій зі стійким сніговим покривом), яка дозволяє визначити потенційні рекреаційні угіддя, встановити межі санітарної охорони; — період можливої експлуатації (тривалість сприятливого погодно-кліматичного періоду, купального чи лижного сезону), </a:t>
            </a:r>
          </a:p>
          <a:p>
            <a:pPr>
              <a:buNone/>
            </a:pPr>
            <a:r>
              <a:rPr lang="uk-UA" sz="2400" i="1" dirty="0" smtClean="0"/>
              <a:t>який визначає сезонність рекреаційних процесів </a:t>
            </a:r>
          </a:p>
          <a:p>
            <a:pPr>
              <a:buNone/>
            </a:pPr>
            <a:r>
              <a:rPr lang="uk-UA" sz="2400" i="1" dirty="0" smtClean="0"/>
              <a:t>і ритмічність туристичних потоків;</a:t>
            </a:r>
            <a:endParaRPr lang="uk-UA" sz="2400" i="1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768" y="4357694"/>
            <a:ext cx="1808105" cy="2394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</a:t>
            </a:r>
            <a:r>
              <a:rPr lang="ru-RU" sz="2800" b="1" i="1" dirty="0" err="1" smtClean="0"/>
              <a:t>Найбільш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важливими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кількісними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якісними</a:t>
            </a:r>
            <a:r>
              <a:rPr lang="ru-RU" sz="2800" b="1" i="1" dirty="0" smtClean="0"/>
              <a:t>      характеристиками </a:t>
            </a:r>
            <a:r>
              <a:rPr lang="ru-RU" sz="2800" b="1" i="1" dirty="0" err="1" smtClean="0"/>
              <a:t>туристичних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ресурсів</a:t>
            </a:r>
            <a:r>
              <a:rPr lang="ru-RU" sz="2800" b="1" i="1" dirty="0" smtClean="0"/>
              <a:t> є:</a:t>
            </a:r>
            <a:endParaRPr lang="uk-UA" sz="2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071547"/>
            <a:ext cx="8501122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i="1" dirty="0" smtClean="0"/>
              <a:t>територіальна зосередженість у місцях виникнення чи поширення, яка обумовлює тяжіння туристичної інфраструктури і </a:t>
            </a:r>
            <a:r>
              <a:rPr lang="uk-UA" sz="2400" i="1" dirty="0" smtClean="0"/>
              <a:t>туристичних </a:t>
            </a:r>
            <a:r>
              <a:rPr lang="uk-UA" sz="2400" i="1" dirty="0" smtClean="0"/>
              <a:t>потоків до місць їх концентрації;</a:t>
            </a:r>
          </a:p>
          <a:p>
            <a:r>
              <a:rPr lang="uk-UA" sz="2400" i="1" dirty="0" smtClean="0"/>
              <a:t>порівняно низька капіталомісткість і невисока вартість експлуатаційних затрат, що дозволяє досить швидко створювати інфраструктуру й отримувати соціальний та економічний ефект, а також самостійно використовувати окремі види ресурсів;</a:t>
            </a:r>
          </a:p>
          <a:p>
            <a:r>
              <a:rPr lang="ru-RU" sz="2400" i="1" dirty="0" err="1" smtClean="0"/>
              <a:t>багаторазовість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використання</a:t>
            </a:r>
            <a:r>
              <a:rPr lang="ru-RU" sz="2400" i="1" dirty="0" smtClean="0"/>
              <a:t> при </a:t>
            </a:r>
            <a:r>
              <a:rPr lang="ru-RU" sz="2400" i="1" dirty="0" err="1" smtClean="0"/>
              <a:t>дотриманні</a:t>
            </a:r>
            <a:r>
              <a:rPr lang="ru-RU" sz="2400" i="1" dirty="0" smtClean="0"/>
              <a:t> норм</a:t>
            </a:r>
          </a:p>
          <a:p>
            <a:pPr>
              <a:buNone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раціонального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природокористування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проведення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заходів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рекультивації</a:t>
            </a:r>
            <a:r>
              <a:rPr lang="ru-RU" sz="2400" i="1" dirty="0" smtClean="0"/>
              <a:t> та благоустрою;</a:t>
            </a:r>
            <a:endParaRPr lang="uk-UA" sz="2400" i="1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768" y="4357694"/>
            <a:ext cx="1808105" cy="2394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857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/>
              <a:t>            </a:t>
            </a:r>
            <a:r>
              <a:rPr lang="ru-RU" sz="2800" b="1" i="1" dirty="0" err="1" smtClean="0"/>
              <a:t>Найбільш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важливими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кількісними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якісними</a:t>
            </a:r>
            <a:r>
              <a:rPr lang="ru-RU" sz="2800" b="1" i="1" dirty="0" smtClean="0"/>
              <a:t>      характеристиками </a:t>
            </a:r>
            <a:r>
              <a:rPr lang="ru-RU" sz="2800" b="1" i="1" dirty="0" err="1" smtClean="0"/>
              <a:t>туристичних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ресурсів</a:t>
            </a:r>
            <a:r>
              <a:rPr lang="ru-RU" sz="2800" b="1" i="1" dirty="0" smtClean="0"/>
              <a:t> є:</a:t>
            </a:r>
            <a:endParaRPr lang="uk-UA" sz="2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071547"/>
            <a:ext cx="8501122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i="1" dirty="0" smtClean="0"/>
          </a:p>
          <a:p>
            <a:r>
              <a:rPr lang="ru-RU" sz="2400" i="1" dirty="0" err="1" smtClean="0"/>
              <a:t>універсальність</a:t>
            </a:r>
            <a:r>
              <a:rPr lang="ru-RU" sz="2400" i="1" dirty="0" smtClean="0"/>
              <a:t>, яка </a:t>
            </a:r>
            <a:r>
              <a:rPr lang="ru-RU" sz="2400" i="1" dirty="0" err="1" smtClean="0"/>
              <a:t>дозволяє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використовувати</a:t>
            </a:r>
            <a:r>
              <a:rPr lang="ru-RU" sz="2400" i="1" dirty="0" smtClean="0"/>
              <a:t> один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той же ресурс для </a:t>
            </a:r>
            <a:r>
              <a:rPr lang="ru-RU" sz="2400" i="1" dirty="0" err="1" smtClean="0"/>
              <a:t>організації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видів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рекреаційно-туристичної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діяльності</a:t>
            </a:r>
            <a:r>
              <a:rPr lang="ru-RU" sz="2400" i="1" dirty="0" smtClean="0"/>
              <a:t>;</a:t>
            </a:r>
          </a:p>
          <a:p>
            <a:r>
              <a:rPr lang="ru-RU" sz="2400" i="1" dirty="0" err="1" smtClean="0"/>
              <a:t>масовість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унікальність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інформативність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доступність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яких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залежить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потужність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туристичних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потоків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можливість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створення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інфраструктури</a:t>
            </a:r>
            <a:r>
              <a:rPr lang="ru-RU" sz="2400" i="1" dirty="0" smtClean="0"/>
              <a:t>;</a:t>
            </a:r>
          </a:p>
          <a:p>
            <a:r>
              <a:rPr lang="ru-RU" sz="2400" i="1" dirty="0" err="1" smtClean="0"/>
              <a:t>соціальність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незалежно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походження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використання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туристичні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ресурси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характеризуються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цільовим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призначенням</a:t>
            </a:r>
            <a:r>
              <a:rPr lang="ru-RU" sz="2400" i="1" dirty="0" smtClean="0"/>
              <a:t>» — </a:t>
            </a:r>
            <a:r>
              <a:rPr lang="ru-RU" sz="2400" i="1" dirty="0" err="1" smtClean="0"/>
              <a:t>покращання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соціальних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параметрів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суспільстві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768" y="4357694"/>
            <a:ext cx="1808105" cy="2394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210</TotalTime>
  <Words>1133</Words>
  <PresentationFormat>Екран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Тема1</vt:lpstr>
      <vt:lpstr>.</vt:lpstr>
      <vt:lpstr>Туристичні ресурси — сукупність природно-кліматичних, оздоровчих, історико-культурних, пізнавальних та соціально-побутових ресурсів відповідної території, які задовольняють різноманітні потреби туриста; </vt:lpstr>
      <vt:lpstr>Туристичними ресурсами  України є пропоновані або такі, що можуть пропонуватися, туристичні пропозиції на основі та з використанням об'єктів державної, комунальної чи приватної власності.</vt:lpstr>
      <vt:lpstr>До туристичних ресурсів можна віднести все, що може бути використано для задоволення потреб туристів.      Це можуть бути об'єкти та явища  природного й антропогенного  походження, що використовуються  для відновлення життєвих сил  людини та задоволення її  соціальних потреб і впливають  на територіальну організацію  туристичної діяльності,  формування територіальних туристичних комплексів, їх спеціалізацію та економічну ефективність.</vt:lpstr>
      <vt:lpstr>Слайд 5</vt:lpstr>
      <vt:lpstr>Слайд 6</vt:lpstr>
      <vt:lpstr>            Найбільш важливими кількісними та якісними      характеристиками туристичних ресурсів є:</vt:lpstr>
      <vt:lpstr>            Найбільш важливими кількісними та якісними      характеристиками туристичних ресурсів є:</vt:lpstr>
      <vt:lpstr>            Найбільш важливими кількісними та якісними      характеристиками туристичних ресурсів є:</vt:lpstr>
      <vt:lpstr>Слайд 10</vt:lpstr>
      <vt:lpstr>   Інформаційні туристичні ресурси — сукупність форм і видів інформації про конкретну територію чи об'єкти, про історію території, про культуру, природу і населення, отримана туристами безпосередньо під час подорожі, у процесі підготовки до неї чи після подорожі.    Інформаційні ресурси  потрібні як туристам,  так і організаторам туризму.</vt:lpstr>
      <vt:lpstr>   Інформатизація - це сукупність суспільно-організаційних, соціально-економічних і науково-технічних процесів, спрямованих на створення умов для задоволення інформаційних потреб, які в туризмі зводяться до пізнавальної потреби у туристичних послугах. Інформатизація у туризмі пов'язана з упровадженням комп'ютерних систем, що докорінно змінило процес розвитку туристичних компаній.</vt:lpstr>
      <vt:lpstr>     Велике значення мають сучасні електронні засоби інформації, наприклад, мережа Інтернет, багато тисяч сайтів якої пропонують користувачам детальний опис туристичних центрів, пам'яток і навіть віртуальні подорожі, наприклад, музейними експозиціями.</vt:lpstr>
      <vt:lpstr>  Сучасна діяльність на ринку туристичних послуг неможлива без використання Internet, де компанії створюють Web-сторінку, організують магазини, вікторини, конкурси та інші заходи стимулювання збуту. Це потребує значних коштів на комп'ютерне забезпечення, оренду телефонних ліній та інші технології. Крім економічних, виникають також проблеми безпеки, конфіденційності інформації і захисту. Хоча прибуток від використання інформаційних технологій важко визначати, але діяльність на ринку туристичних послуг без їх використання практично вже неможлива.</vt:lpstr>
      <vt:lpstr> Сьогодні навіть найменші туристичні фірми готові впроваджувати сучасні інформаційні технології, які здатні впродовж короткого періоду давати необхідну інформацію, зокрема про транспортні засоби, можливості житлово-готельного фонду, а також в автоматичному режимі здійснювати управлінські рішення, пов'язані з реалізацією туризму споживачами. </vt:lpstr>
      <vt:lpstr>1. Головні технологічні системи, де реалізують виконання замовлень клієнтів, через доступ до головної комп'ютерної системи резервування.</vt:lpstr>
      <vt:lpstr>   Інформаційно-віртуальні туристичні ресурси - це банки даних про туристичні об'єкти (засоби розміщення відпочиваючих, пам'ятки та пам'ятники, побут, звичаї народів тощо), набір і вартість туристичних послуг, існуюча інфраструктура, подані й доступні у цифровому або електронному вигляді (Інтернет-сторінки, інтерактивні атласи та карти, засоби оплати і резервування), які використовують для задоволення різноманітних потреб сучасного споживача туристичних послуг.</vt:lpstr>
      <vt:lpstr>   Вони, а також сукупність технічних засобів (електронної техніки, мереж і програм обробки даних з метою отримання нової інформації) створюють інформаційне середовище туристичної сфери діяльності, в якому сучасні інформаційні технології надають доступ до таких інформаційно-віртуальних ресурсів, що сприяють розвитку туризму:</vt:lpstr>
      <vt:lpstr>Перша група інформаційно-віртуальних ресурсів - пізнавальні ресурси, переважно слугують для отримання інформації про об'єкт туризму споживачем туристичних послуг і використання на етапі планування подорожей. Вона дає змогу визначити місце поїздки, цікаві об'єкти туристичної інфраструктури і наповнюється зазвичай фірмами, котрі надають туристичні послуги, та регіонами, зацікавленими у розширенні свого ринку туристичних послуг.</vt:lpstr>
      <vt:lpstr>Друга група - допоміжні інформаційно-віртуальні ресурси, які можуть бути використані споживачами під час здійснення туристичних подорожей. Наповнювачем цих ресурсів є вузькоспеціалізовані фірми, що зазвичай спеціалізуються на картографії та програмуванні. До них належать електронні атласи та карти: локальні (їх можна реалізовувати безпосередньо у самих місцях інфраструктури туризму) і глобальні - (Google Earth ) - дуже популярний останнім часом ресурс, на якому можна подивитись топографічні й дорожні карти, фотографії місцевості всієї планети у дуже великому масштабі та хорошій якості. </vt:lpstr>
      <vt:lpstr>Наповнювачами третьої групи ресурсів є фірми та підприємства, які здійснюють бізнес-діяльність, пов'язану з об'єктами туризму (перевізники, готелі та ін.). Можливість через Інтернет забронювати місця у готелі, квитки на літак або пароплав значно зменшують затрати часу на організаційні процеси споживачів туристичних послуг та економлять кошти.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ANDROID</dc:creator>
  <cp:lastModifiedBy>ANDROID</cp:lastModifiedBy>
  <cp:revision>20</cp:revision>
  <dcterms:created xsi:type="dcterms:W3CDTF">2020-10-03T17:14:06Z</dcterms:created>
  <dcterms:modified xsi:type="dcterms:W3CDTF">2020-10-24T17:27:27Z</dcterms:modified>
</cp:coreProperties>
</file>