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336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2B04-B792-40F1-8074-C189CF03180E}" type="datetimeFigureOut">
              <a:rPr lang="uk-UA" smtClean="0"/>
              <a:t>19.02.2025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7099C48-323A-497A-8BCB-FCEBAC8280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07878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2B04-B792-40F1-8074-C189CF03180E}" type="datetimeFigureOut">
              <a:rPr lang="uk-UA" smtClean="0"/>
              <a:t>19.02.2025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7099C48-323A-497A-8BCB-FCEBAC8280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08215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2B04-B792-40F1-8074-C189CF03180E}" type="datetimeFigureOut">
              <a:rPr lang="uk-UA" smtClean="0"/>
              <a:t>19.02.2025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7099C48-323A-497A-8BCB-FCEBAC82805D}" type="slidenum">
              <a:rPr lang="uk-UA" smtClean="0"/>
              <a:t>‹№›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49944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2B04-B792-40F1-8074-C189CF03180E}" type="datetimeFigureOut">
              <a:rPr lang="uk-UA" smtClean="0"/>
              <a:t>19.02.2025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7099C48-323A-497A-8BCB-FCEBAC8280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691373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2B04-B792-40F1-8074-C189CF03180E}" type="datetimeFigureOut">
              <a:rPr lang="uk-UA" smtClean="0"/>
              <a:t>19.02.2025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7099C48-323A-497A-8BCB-FCEBAC82805D}" type="slidenum">
              <a:rPr lang="uk-UA" smtClean="0"/>
              <a:t>‹№›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765860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2B04-B792-40F1-8074-C189CF03180E}" type="datetimeFigureOut">
              <a:rPr lang="uk-UA" smtClean="0"/>
              <a:t>19.02.2025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7099C48-323A-497A-8BCB-FCEBAC8280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706397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2B04-B792-40F1-8074-C189CF03180E}" type="datetimeFigureOut">
              <a:rPr lang="uk-UA" smtClean="0"/>
              <a:t>19.02.2025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99C48-323A-497A-8BCB-FCEBAC8280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1739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2B04-B792-40F1-8074-C189CF03180E}" type="datetimeFigureOut">
              <a:rPr lang="uk-UA" smtClean="0"/>
              <a:t>19.02.2025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99C48-323A-497A-8BCB-FCEBAC8280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86866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2B04-B792-40F1-8074-C189CF03180E}" type="datetimeFigureOut">
              <a:rPr lang="uk-UA" smtClean="0"/>
              <a:t>19.02.2025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99C48-323A-497A-8BCB-FCEBAC8280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1553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2B04-B792-40F1-8074-C189CF03180E}" type="datetimeFigureOut">
              <a:rPr lang="uk-UA" smtClean="0"/>
              <a:t>19.02.2025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7099C48-323A-497A-8BCB-FCEBAC8280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51385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2B04-B792-40F1-8074-C189CF03180E}" type="datetimeFigureOut">
              <a:rPr lang="uk-UA" smtClean="0"/>
              <a:t>19.02.2025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7099C48-323A-497A-8BCB-FCEBAC8280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94635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2B04-B792-40F1-8074-C189CF03180E}" type="datetimeFigureOut">
              <a:rPr lang="uk-UA" smtClean="0"/>
              <a:t>19.02.2025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7099C48-323A-497A-8BCB-FCEBAC8280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07697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2B04-B792-40F1-8074-C189CF03180E}" type="datetimeFigureOut">
              <a:rPr lang="uk-UA" smtClean="0"/>
              <a:t>19.02.2025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99C48-323A-497A-8BCB-FCEBAC8280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70827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2B04-B792-40F1-8074-C189CF03180E}" type="datetimeFigureOut">
              <a:rPr lang="uk-UA" smtClean="0"/>
              <a:t>19.02.2025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99C48-323A-497A-8BCB-FCEBAC8280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1543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2B04-B792-40F1-8074-C189CF03180E}" type="datetimeFigureOut">
              <a:rPr lang="uk-UA" smtClean="0"/>
              <a:t>19.02.2025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99C48-323A-497A-8BCB-FCEBAC8280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9722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22B04-B792-40F1-8074-C189CF03180E}" type="datetimeFigureOut">
              <a:rPr lang="uk-UA" smtClean="0"/>
              <a:t>19.02.2025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7099C48-323A-497A-8BCB-FCEBAC8280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65557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F22B04-B792-40F1-8074-C189CF03180E}" type="datetimeFigureOut">
              <a:rPr lang="uk-UA" smtClean="0"/>
              <a:t>19.02.2025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7099C48-323A-497A-8BCB-FCEBAC82805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79036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DD36DE-F67A-4B00-AB9A-7E53C6C1E0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Оцінка конкурентоспроможності послуг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1F1587D-CD4E-43D6-A960-8DCEFD8C2DE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Практичне заняття з навчальної дисципліни</a:t>
            </a:r>
          </a:p>
          <a:p>
            <a:r>
              <a:rPr lang="uk-UA" dirty="0"/>
              <a:t>«Підприємництво у сфері послуг»</a:t>
            </a:r>
          </a:p>
        </p:txBody>
      </p:sp>
    </p:spTree>
    <p:extLst>
      <p:ext uri="{BB962C8B-B14F-4D97-AF65-F5344CB8AC3E}">
        <p14:creationId xmlns:p14="http://schemas.microsoft.com/office/powerpoint/2010/main" val="3359564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B9E49EF-ACCA-4AC8-A17D-64F01587AF37}"/>
              </a:ext>
            </a:extLst>
          </p:cNvPr>
          <p:cNvSpPr/>
          <p:nvPr/>
        </p:nvSpPr>
        <p:spPr>
          <a:xfrm>
            <a:off x="1634531" y="1504131"/>
            <a:ext cx="975025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Існують різні підходи до оцінки конкурентоспроможності послуг. Розглянемо одну з </a:t>
            </a:r>
            <a:r>
              <a:rPr lang="uk-UA" dirty="0" err="1"/>
              <a:t>методик</a:t>
            </a:r>
            <a:r>
              <a:rPr lang="uk-UA" dirty="0"/>
              <a:t>. За нею оцінка конкурентоспроможності товару виконується у такій послідовності:</a:t>
            </a:r>
          </a:p>
          <a:p>
            <a:endParaRPr lang="uk-UA" dirty="0"/>
          </a:p>
          <a:p>
            <a:r>
              <a:rPr lang="uk-UA" dirty="0"/>
              <a:t>1. Збирання та аналіз інформації про споживачів (покупців), мотиви їх поведінки, тенденції розвитку ситуації на ринку, конкурентів тощо.</a:t>
            </a:r>
          </a:p>
          <a:p>
            <a:endParaRPr lang="uk-UA" dirty="0"/>
          </a:p>
          <a:p>
            <a:r>
              <a:rPr lang="uk-UA" dirty="0"/>
              <a:t>2. Вибір оціночних показників конкурентоспроможності, виходячи із специфіки послуг і споживацьких запитів (техніко-економічні показники, показники рівня сервісу, іміджу тощо), а також вимог стандартів (нормативні показники). Наприклад: якість та безпечність послуг, ціна послуги, рівень обслуговування, комплексність послуг тощо.</a:t>
            </a:r>
          </a:p>
        </p:txBody>
      </p:sp>
    </p:spTree>
    <p:extLst>
      <p:ext uri="{BB962C8B-B14F-4D97-AF65-F5344CB8AC3E}">
        <p14:creationId xmlns:p14="http://schemas.microsoft.com/office/powerpoint/2010/main" val="3978968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98ECAC9-7CC0-4F12-BEDF-A49B2F2E211A}"/>
              </a:ext>
            </a:extLst>
          </p:cNvPr>
          <p:cNvSpPr/>
          <p:nvPr/>
        </p:nvSpPr>
        <p:spPr>
          <a:xfrm>
            <a:off x="2515436" y="2192832"/>
            <a:ext cx="796499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3. Визначення вагомості оціночних показників. Оскільки якість послуг оцінюють споживачі (сприймають чи не сприймають її), то кращим способом визначення вагомості оціночних показників є опитування споживачів. При цьому, звичайно, до уваги слід брати думку розробників і виробників.</a:t>
            </a:r>
          </a:p>
        </p:txBody>
      </p:sp>
    </p:spTree>
    <p:extLst>
      <p:ext uri="{BB962C8B-B14F-4D97-AF65-F5344CB8AC3E}">
        <p14:creationId xmlns:p14="http://schemas.microsoft.com/office/powerpoint/2010/main" val="26628064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8AD86B9-8B0D-498B-B977-488E38AEF73B}"/>
              </a:ext>
            </a:extLst>
          </p:cNvPr>
          <p:cNvSpPr/>
          <p:nvPr/>
        </p:nvSpPr>
        <p:spPr>
          <a:xfrm>
            <a:off x="1858944" y="1487157"/>
            <a:ext cx="8721969" cy="17682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Для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вагомості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конкурентоспроможності</a:t>
            </a:r>
            <a:r>
              <a:rPr lang="ru-RU" dirty="0"/>
              <a:t> </a:t>
            </a:r>
            <a:r>
              <a:rPr lang="ru-RU" dirty="0" err="1"/>
              <a:t>порівнюваних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застосовано</a:t>
            </a:r>
            <a:r>
              <a:rPr lang="ru-RU" dirty="0"/>
              <a:t> </a:t>
            </a:r>
            <a:r>
              <a:rPr lang="ru-RU" dirty="0" err="1"/>
              <a:t>підхід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базується</a:t>
            </a:r>
            <a:r>
              <a:rPr lang="ru-RU" dirty="0"/>
              <a:t> на парному </a:t>
            </a:r>
            <a:r>
              <a:rPr lang="ru-RU" dirty="0" err="1"/>
              <a:t>порівнянні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(табл. 1). </a:t>
            </a:r>
            <a:r>
              <a:rPr lang="ru-RU" dirty="0" err="1"/>
              <a:t>Оцінки</a:t>
            </a:r>
            <a:r>
              <a:rPr lang="ru-RU" dirty="0"/>
              <a:t> у </a:t>
            </a:r>
            <a:r>
              <a:rPr lang="ru-RU" dirty="0" err="1"/>
              <a:t>клітинках</a:t>
            </a:r>
            <a:r>
              <a:rPr lang="ru-RU" dirty="0"/>
              <a:t> табл. 1 </a:t>
            </a:r>
            <a:r>
              <a:rPr lang="ru-RU" dirty="0" err="1"/>
              <a:t>проставлялися</a:t>
            </a:r>
            <a:r>
              <a:rPr lang="ru-RU" dirty="0"/>
              <a:t> </a:t>
            </a:r>
            <a:r>
              <a:rPr lang="ru-RU" dirty="0" err="1"/>
              <a:t>виходячи</a:t>
            </a:r>
            <a:r>
              <a:rPr lang="ru-RU" dirty="0"/>
              <a:t> з </a:t>
            </a:r>
            <a:r>
              <a:rPr lang="ru-RU" dirty="0" err="1"/>
              <a:t>наступного</a:t>
            </a:r>
            <a:r>
              <a:rPr lang="ru-RU" dirty="0"/>
              <a:t>: 0 -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показник</a:t>
            </a:r>
            <a:r>
              <a:rPr lang="ru-RU" dirty="0"/>
              <a:t> у </a:t>
            </a:r>
            <a:r>
              <a:rPr lang="ru-RU" dirty="0" err="1"/>
              <a:t>стовпчику</a:t>
            </a:r>
            <a:r>
              <a:rPr lang="ru-RU" dirty="0"/>
              <a:t> є </a:t>
            </a:r>
            <a:r>
              <a:rPr lang="ru-RU" dirty="0" err="1"/>
              <a:t>важливішим</a:t>
            </a:r>
            <a:r>
              <a:rPr lang="ru-RU" dirty="0"/>
              <a:t> за </a:t>
            </a:r>
            <a:r>
              <a:rPr lang="ru-RU" dirty="0" err="1"/>
              <a:t>показник</a:t>
            </a:r>
            <a:r>
              <a:rPr lang="ru-RU" dirty="0"/>
              <a:t> у рядку; 1 -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показник</a:t>
            </a:r>
            <a:r>
              <a:rPr lang="ru-RU" dirty="0"/>
              <a:t> у рядку є </a:t>
            </a:r>
            <a:r>
              <a:rPr lang="ru-RU" dirty="0" err="1"/>
              <a:t>важливішим</a:t>
            </a:r>
            <a:r>
              <a:rPr lang="ru-RU" dirty="0"/>
              <a:t> за </a:t>
            </a:r>
            <a:r>
              <a:rPr lang="ru-RU" dirty="0" err="1"/>
              <a:t>показник</a:t>
            </a:r>
            <a:r>
              <a:rPr lang="ru-RU" dirty="0"/>
              <a:t> у </a:t>
            </a:r>
            <a:r>
              <a:rPr lang="ru-RU" dirty="0" err="1"/>
              <a:t>стовпчику</a:t>
            </a:r>
            <a:r>
              <a:rPr lang="ru-RU" dirty="0"/>
              <a:t>.</a:t>
            </a:r>
            <a:endParaRPr lang="uk-UA" dirty="0"/>
          </a:p>
        </p:txBody>
      </p:sp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4FFF5268-1DCE-45B8-B6F1-4D059DA21B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2857480"/>
              </p:ext>
            </p:extLst>
          </p:nvPr>
        </p:nvGraphicFramePr>
        <p:xfrm>
          <a:off x="1679748" y="3429000"/>
          <a:ext cx="9080360" cy="296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29872">
                  <a:extLst>
                    <a:ext uri="{9D8B030D-6E8A-4147-A177-3AD203B41FA5}">
                      <a16:colId xmlns:a16="http://schemas.microsoft.com/office/drawing/2014/main" val="608980871"/>
                    </a:ext>
                  </a:extLst>
                </a:gridCol>
                <a:gridCol w="648038">
                  <a:extLst>
                    <a:ext uri="{9D8B030D-6E8A-4147-A177-3AD203B41FA5}">
                      <a16:colId xmlns:a16="http://schemas.microsoft.com/office/drawing/2014/main" val="2994099256"/>
                    </a:ext>
                  </a:extLst>
                </a:gridCol>
                <a:gridCol w="641527">
                  <a:extLst>
                    <a:ext uri="{9D8B030D-6E8A-4147-A177-3AD203B41FA5}">
                      <a16:colId xmlns:a16="http://schemas.microsoft.com/office/drawing/2014/main" val="3109058720"/>
                    </a:ext>
                  </a:extLst>
                </a:gridCol>
                <a:gridCol w="641527">
                  <a:extLst>
                    <a:ext uri="{9D8B030D-6E8A-4147-A177-3AD203B41FA5}">
                      <a16:colId xmlns:a16="http://schemas.microsoft.com/office/drawing/2014/main" val="2598230786"/>
                    </a:ext>
                  </a:extLst>
                </a:gridCol>
                <a:gridCol w="641527">
                  <a:extLst>
                    <a:ext uri="{9D8B030D-6E8A-4147-A177-3AD203B41FA5}">
                      <a16:colId xmlns:a16="http://schemas.microsoft.com/office/drawing/2014/main" val="3066842398"/>
                    </a:ext>
                  </a:extLst>
                </a:gridCol>
                <a:gridCol w="641527">
                  <a:extLst>
                    <a:ext uri="{9D8B030D-6E8A-4147-A177-3AD203B41FA5}">
                      <a16:colId xmlns:a16="http://schemas.microsoft.com/office/drawing/2014/main" val="2389269766"/>
                    </a:ext>
                  </a:extLst>
                </a:gridCol>
                <a:gridCol w="641527">
                  <a:extLst>
                    <a:ext uri="{9D8B030D-6E8A-4147-A177-3AD203B41FA5}">
                      <a16:colId xmlns:a16="http://schemas.microsoft.com/office/drawing/2014/main" val="2882316110"/>
                    </a:ext>
                  </a:extLst>
                </a:gridCol>
                <a:gridCol w="1094815">
                  <a:extLst>
                    <a:ext uri="{9D8B030D-6E8A-4147-A177-3AD203B41FA5}">
                      <a16:colId xmlns:a16="http://schemas.microsoft.com/office/drawing/2014/main" val="40658940"/>
                    </a:ext>
                  </a:extLst>
                </a:gridCol>
              </a:tblGrid>
              <a:tr h="208729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Сума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2393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1. Якість основної послуги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4747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2. Рівень цін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12622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3. Наявність додаткових послуг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296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4. Рівень обслуговування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08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5. Місце знаходження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9532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6. Імідж виробника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Х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735499"/>
                  </a:ext>
                </a:extLst>
              </a:tr>
              <a:tr h="370840">
                <a:tc gridSpan="7">
                  <a:txBody>
                    <a:bodyPr/>
                    <a:lstStyle/>
                    <a:p>
                      <a:r>
                        <a:rPr lang="uk-UA" dirty="0"/>
                        <a:t>Сума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89660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9764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A94EF17-7A63-4A15-992F-EA571FC318FB}"/>
              </a:ext>
            </a:extLst>
          </p:cNvPr>
          <p:cNvSpPr/>
          <p:nvPr/>
        </p:nvSpPr>
        <p:spPr>
          <a:xfrm>
            <a:off x="1979526" y="1547445"/>
            <a:ext cx="852100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Далі підрахована сума балів у всіх рядках, вона склала £ = 14. Вагомість кожного показника визначена як частка від ділення суми у відповідному рядку на величину £. Відповідно, вагомості показників складають:</a:t>
            </a:r>
          </a:p>
          <a:p>
            <a:pPr fontAlgn="t"/>
            <a:r>
              <a:rPr lang="uk-UA" dirty="0">
                <a:latin typeface="Century Gothic" panose="020B0502020202020204" pitchFamily="34" charset="0"/>
              </a:rPr>
              <a:t>1. Якість основної послуги 5/15=0,33</a:t>
            </a:r>
            <a:endParaRPr lang="uk-UA" dirty="0">
              <a:latin typeface="Arial" panose="020B0604020202020204" pitchFamily="34" charset="0"/>
            </a:endParaRPr>
          </a:p>
          <a:p>
            <a:pPr fontAlgn="t"/>
            <a:r>
              <a:rPr lang="uk-UA" dirty="0">
                <a:latin typeface="Century Gothic" panose="020B0502020202020204" pitchFamily="34" charset="0"/>
              </a:rPr>
              <a:t>2. Рівень цін 4/15=0,27</a:t>
            </a:r>
            <a:endParaRPr lang="uk-UA" dirty="0">
              <a:latin typeface="Arial" panose="020B0604020202020204" pitchFamily="34" charset="0"/>
            </a:endParaRPr>
          </a:p>
          <a:p>
            <a:pPr fontAlgn="t"/>
            <a:r>
              <a:rPr lang="uk-UA" dirty="0">
                <a:latin typeface="Century Gothic" panose="020B0502020202020204" pitchFamily="34" charset="0"/>
              </a:rPr>
              <a:t>3. Наявність додаткових послуг 1/15=0,07</a:t>
            </a:r>
            <a:endParaRPr lang="uk-UA" dirty="0">
              <a:latin typeface="Arial" panose="020B0604020202020204" pitchFamily="34" charset="0"/>
            </a:endParaRPr>
          </a:p>
          <a:p>
            <a:pPr fontAlgn="t"/>
            <a:r>
              <a:rPr lang="uk-UA" dirty="0">
                <a:solidFill>
                  <a:srgbClr val="000000"/>
                </a:solidFill>
                <a:latin typeface="Century Gothic" panose="020B0502020202020204" pitchFamily="34" charset="0"/>
              </a:rPr>
              <a:t>4. Рівень обслуговування 2/15=0,13</a:t>
            </a:r>
            <a:endParaRPr lang="uk-UA" dirty="0">
              <a:latin typeface="Arial" panose="020B0604020202020204" pitchFamily="34" charset="0"/>
            </a:endParaRPr>
          </a:p>
          <a:p>
            <a:pPr fontAlgn="t"/>
            <a:r>
              <a:rPr lang="uk-UA" dirty="0">
                <a:solidFill>
                  <a:srgbClr val="000000"/>
                </a:solidFill>
                <a:latin typeface="Century Gothic" panose="020B0502020202020204" pitchFamily="34" charset="0"/>
              </a:rPr>
              <a:t>5. Місце знаходження 2/15=0,13</a:t>
            </a:r>
            <a:endParaRPr lang="uk-UA" dirty="0">
              <a:latin typeface="Arial" panose="020B0604020202020204" pitchFamily="34" charset="0"/>
            </a:endParaRPr>
          </a:p>
          <a:p>
            <a:pPr fontAlgn="t"/>
            <a:r>
              <a:rPr lang="uk-UA" dirty="0">
                <a:solidFill>
                  <a:srgbClr val="000000"/>
                </a:solidFill>
                <a:latin typeface="Century Gothic" panose="020B0502020202020204" pitchFamily="34" charset="0"/>
              </a:rPr>
              <a:t>6. Імідж виробника 1/15=0,07</a:t>
            </a:r>
            <a:endParaRPr lang="uk-UA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41849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2">
            <a:extLst>
              <a:ext uri="{FF2B5EF4-FFF2-40B4-BE49-F238E27FC236}">
                <a16:creationId xmlns:a16="http://schemas.microsoft.com/office/drawing/2014/main" id="{C4DCE12D-97B3-4B14-B1BA-1BC0571478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6022240"/>
              </p:ext>
            </p:extLst>
          </p:nvPr>
        </p:nvGraphicFramePr>
        <p:xfrm>
          <a:off x="834013" y="1587500"/>
          <a:ext cx="10989547" cy="378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0714">
                  <a:extLst>
                    <a:ext uri="{9D8B030D-6E8A-4147-A177-3AD203B41FA5}">
                      <a16:colId xmlns:a16="http://schemas.microsoft.com/office/drawing/2014/main" val="607299299"/>
                    </a:ext>
                  </a:extLst>
                </a:gridCol>
                <a:gridCol w="590412">
                  <a:extLst>
                    <a:ext uri="{9D8B030D-6E8A-4147-A177-3AD203B41FA5}">
                      <a16:colId xmlns:a16="http://schemas.microsoft.com/office/drawing/2014/main" val="1300463189"/>
                    </a:ext>
                  </a:extLst>
                </a:gridCol>
                <a:gridCol w="590412">
                  <a:extLst>
                    <a:ext uri="{9D8B030D-6E8A-4147-A177-3AD203B41FA5}">
                      <a16:colId xmlns:a16="http://schemas.microsoft.com/office/drawing/2014/main" val="577310875"/>
                    </a:ext>
                  </a:extLst>
                </a:gridCol>
                <a:gridCol w="590412">
                  <a:extLst>
                    <a:ext uri="{9D8B030D-6E8A-4147-A177-3AD203B41FA5}">
                      <a16:colId xmlns:a16="http://schemas.microsoft.com/office/drawing/2014/main" val="994184209"/>
                    </a:ext>
                  </a:extLst>
                </a:gridCol>
                <a:gridCol w="590412">
                  <a:extLst>
                    <a:ext uri="{9D8B030D-6E8A-4147-A177-3AD203B41FA5}">
                      <a16:colId xmlns:a16="http://schemas.microsoft.com/office/drawing/2014/main" val="1901387248"/>
                    </a:ext>
                  </a:extLst>
                </a:gridCol>
                <a:gridCol w="590412">
                  <a:extLst>
                    <a:ext uri="{9D8B030D-6E8A-4147-A177-3AD203B41FA5}">
                      <a16:colId xmlns:a16="http://schemas.microsoft.com/office/drawing/2014/main" val="1440237326"/>
                    </a:ext>
                  </a:extLst>
                </a:gridCol>
                <a:gridCol w="590412">
                  <a:extLst>
                    <a:ext uri="{9D8B030D-6E8A-4147-A177-3AD203B41FA5}">
                      <a16:colId xmlns:a16="http://schemas.microsoft.com/office/drawing/2014/main" val="416939335"/>
                    </a:ext>
                  </a:extLst>
                </a:gridCol>
                <a:gridCol w="590412">
                  <a:extLst>
                    <a:ext uri="{9D8B030D-6E8A-4147-A177-3AD203B41FA5}">
                      <a16:colId xmlns:a16="http://schemas.microsoft.com/office/drawing/2014/main" val="2004668192"/>
                    </a:ext>
                  </a:extLst>
                </a:gridCol>
                <a:gridCol w="590412">
                  <a:extLst>
                    <a:ext uri="{9D8B030D-6E8A-4147-A177-3AD203B41FA5}">
                      <a16:colId xmlns:a16="http://schemas.microsoft.com/office/drawing/2014/main" val="2777185580"/>
                    </a:ext>
                  </a:extLst>
                </a:gridCol>
                <a:gridCol w="590412">
                  <a:extLst>
                    <a:ext uri="{9D8B030D-6E8A-4147-A177-3AD203B41FA5}">
                      <a16:colId xmlns:a16="http://schemas.microsoft.com/office/drawing/2014/main" val="723318228"/>
                    </a:ext>
                  </a:extLst>
                </a:gridCol>
                <a:gridCol w="590412">
                  <a:extLst>
                    <a:ext uri="{9D8B030D-6E8A-4147-A177-3AD203B41FA5}">
                      <a16:colId xmlns:a16="http://schemas.microsoft.com/office/drawing/2014/main" val="2886813377"/>
                    </a:ext>
                  </a:extLst>
                </a:gridCol>
                <a:gridCol w="590412">
                  <a:extLst>
                    <a:ext uri="{9D8B030D-6E8A-4147-A177-3AD203B41FA5}">
                      <a16:colId xmlns:a16="http://schemas.microsoft.com/office/drawing/2014/main" val="3849501169"/>
                    </a:ext>
                  </a:extLst>
                </a:gridCol>
                <a:gridCol w="690688">
                  <a:extLst>
                    <a:ext uri="{9D8B030D-6E8A-4147-A177-3AD203B41FA5}">
                      <a16:colId xmlns:a16="http://schemas.microsoft.com/office/drawing/2014/main" val="1395755475"/>
                    </a:ext>
                  </a:extLst>
                </a:gridCol>
                <a:gridCol w="1443613">
                  <a:extLst>
                    <a:ext uri="{9D8B030D-6E8A-4147-A177-3AD203B41FA5}">
                      <a16:colId xmlns:a16="http://schemas.microsoft.com/office/drawing/2014/main" val="3092469164"/>
                    </a:ext>
                  </a:extLst>
                </a:gridCol>
              </a:tblGrid>
              <a:tr h="0">
                <a:tc rowSpan="3">
                  <a:txBody>
                    <a:bodyPr/>
                    <a:lstStyle/>
                    <a:p>
                      <a:r>
                        <a:rPr lang="uk-UA" dirty="0"/>
                        <a:t>Показники/ підприємства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uk-UA" dirty="0"/>
                        <a:t>Асортимент, В=0,33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uk-UA" dirty="0"/>
                        <a:t>Рівень цін, </a:t>
                      </a:r>
                    </a:p>
                    <a:p>
                      <a:r>
                        <a:rPr lang="uk-UA" dirty="0"/>
                        <a:t>В=0,27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uk-UA" dirty="0"/>
                        <a:t>Режим роботи</a:t>
                      </a:r>
                    </a:p>
                    <a:p>
                      <a:r>
                        <a:rPr lang="uk-UA" dirty="0"/>
                        <a:t>В=0,07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uk-UA" dirty="0"/>
                        <a:t>Рівень обслуговування</a:t>
                      </a:r>
                    </a:p>
                    <a:p>
                      <a:r>
                        <a:rPr lang="uk-UA" dirty="0"/>
                        <a:t>В=0,13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uk-UA" dirty="0"/>
                        <a:t>Місце знаходження</a:t>
                      </a:r>
                    </a:p>
                    <a:p>
                      <a:r>
                        <a:rPr lang="uk-UA" dirty="0"/>
                        <a:t>В=0,13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uk-UA" dirty="0"/>
                        <a:t>Імідж</a:t>
                      </a:r>
                    </a:p>
                    <a:p>
                      <a:r>
                        <a:rPr lang="uk-UA" dirty="0"/>
                        <a:t>В=0,07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uk-UA" dirty="0"/>
                        <a:t>Разом</a:t>
                      </a:r>
                    </a:p>
                    <a:p>
                      <a:r>
                        <a:rPr lang="uk-UA" dirty="0"/>
                        <a:t>2+4+6+8+</a:t>
                      </a:r>
                    </a:p>
                    <a:p>
                      <a:r>
                        <a:rPr lang="uk-UA" dirty="0"/>
                        <a:t>+10+12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508586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Б*В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Б*В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Б*В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Б*В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Б*В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Б*В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118846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12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5066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АШАН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0,35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0,65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0,65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8,35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7009289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КВАРА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1,65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1,35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0,65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0,35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572707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ПОЛІССЯ ПРОДУКТ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1,65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1,35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0,35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0,65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0,35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5,65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958137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АТБ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2,7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0,35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0,65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0,65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0,35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7,34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5536464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/>
                        <a:t>ЕКО-МАРКЕТ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2,64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1,35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0,35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0,65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0,65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0,35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5,99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666742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25203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B4595D9-6578-4629-8231-33DBBCBCC444}"/>
              </a:ext>
            </a:extLst>
          </p:cNvPr>
          <p:cNvSpPr txBox="1"/>
          <p:nvPr/>
        </p:nvSpPr>
        <p:spPr>
          <a:xfrm>
            <a:off x="1649604" y="607926"/>
            <a:ext cx="8912888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/>
              <a:t>Завдання для самостійного розв’язання </a:t>
            </a:r>
          </a:p>
          <a:p>
            <a:pPr algn="ctr"/>
            <a:endParaRPr lang="uk-UA" dirty="0"/>
          </a:p>
          <a:p>
            <a:pPr marL="342900" indent="-342900" algn="just">
              <a:buAutoNum type="arabicPeriod"/>
            </a:pPr>
            <a:r>
              <a:rPr lang="uk-UA" dirty="0" smtClean="0"/>
              <a:t>Оберіть </a:t>
            </a:r>
            <a:r>
              <a:rPr lang="uk-UA" dirty="0"/>
              <a:t>послугу, якою Ви часто користуєтеся. Розробіть список показників, за якими Ви її бажаєте та можете оцінити (не менше 6). Оберіть підприємства, які її надають (не менше </a:t>
            </a:r>
            <a:r>
              <a:rPr lang="uk-UA" dirty="0" smtClean="0"/>
              <a:t>3). </a:t>
            </a:r>
            <a:r>
              <a:rPr lang="uk-UA" dirty="0"/>
              <a:t>Проведіть оцінку конкурентоспроможності послуг, що надають обрані підприємства</a:t>
            </a:r>
            <a:r>
              <a:rPr lang="uk-UA" dirty="0" smtClean="0"/>
              <a:t>.</a:t>
            </a:r>
          </a:p>
          <a:p>
            <a:pPr marL="342900" indent="-342900" algn="just">
              <a:buAutoNum type="arabicPeriod"/>
            </a:pPr>
            <a:r>
              <a:rPr lang="uk-UA" dirty="0" smtClean="0"/>
              <a:t>Проведіть оцінку конкурентоспроможності торговельних мереж (3 продуктові, 3 непродуктові) за наступними факторами, попередньо визначивши їх вагу:</a:t>
            </a:r>
          </a:p>
          <a:p>
            <a:pPr algn="just"/>
            <a:r>
              <a:rPr lang="uk-UA" dirty="0"/>
              <a:t>1. Вигідність </a:t>
            </a:r>
            <a:r>
              <a:rPr lang="uk-UA" dirty="0" err="1"/>
              <a:t>бонусної</a:t>
            </a:r>
            <a:r>
              <a:rPr lang="uk-UA" dirty="0"/>
              <a:t> програми.</a:t>
            </a:r>
          </a:p>
          <a:p>
            <a:pPr algn="just"/>
            <a:r>
              <a:rPr lang="uk-UA" dirty="0"/>
              <a:t>2. Рівень цін.</a:t>
            </a:r>
          </a:p>
          <a:p>
            <a:pPr algn="just"/>
            <a:r>
              <a:rPr lang="uk-UA" dirty="0"/>
              <a:t>3. Додаткові послуги.</a:t>
            </a:r>
          </a:p>
          <a:p>
            <a:pPr algn="just"/>
            <a:r>
              <a:rPr lang="uk-UA" dirty="0"/>
              <a:t>4. Розміщення магазину.</a:t>
            </a:r>
          </a:p>
          <a:p>
            <a:pPr algn="just"/>
            <a:r>
              <a:rPr lang="uk-UA" dirty="0"/>
              <a:t>5. Якість обслуговування.</a:t>
            </a:r>
          </a:p>
          <a:p>
            <a:pPr algn="just"/>
            <a:r>
              <a:rPr lang="uk-UA" dirty="0"/>
              <a:t>6. Внутрішній інтер’єр.</a:t>
            </a:r>
          </a:p>
          <a:p>
            <a:pPr algn="just"/>
            <a:r>
              <a:rPr lang="uk-UA" dirty="0"/>
              <a:t>7. Широта асортименту.</a:t>
            </a:r>
          </a:p>
          <a:p>
            <a:pPr algn="just"/>
            <a:r>
              <a:rPr lang="uk-UA" dirty="0"/>
              <a:t>8. Зручність розміщення товару.</a:t>
            </a:r>
          </a:p>
          <a:p>
            <a:pPr algn="just"/>
            <a:r>
              <a:rPr lang="uk-UA" dirty="0"/>
              <a:t>9. Якість товарів.</a:t>
            </a:r>
          </a:p>
          <a:p>
            <a:pPr algn="just"/>
            <a:r>
              <a:rPr lang="uk-UA" dirty="0"/>
              <a:t>10. Оптимальність часу на дорогу.</a:t>
            </a:r>
          </a:p>
          <a:p>
            <a:pPr algn="just"/>
            <a:r>
              <a:rPr lang="uk-UA" dirty="0"/>
              <a:t>11. Оптимальність часу на покупки.</a:t>
            </a:r>
          </a:p>
          <a:p>
            <a:pPr algn="just"/>
            <a:r>
              <a:rPr lang="uk-UA" dirty="0"/>
              <a:t>12. </a:t>
            </a:r>
            <a:r>
              <a:rPr lang="uk-UA"/>
              <a:t>Транспортна </a:t>
            </a:r>
            <a:r>
              <a:rPr lang="uk-UA"/>
              <a:t>доступність</a:t>
            </a:r>
            <a:r>
              <a:rPr lang="uk-UA" smtClean="0"/>
              <a:t>.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3206056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67</TotalTime>
  <Words>615</Words>
  <Application>Microsoft Office PowerPoint</Application>
  <PresentationFormat>Широкий екран</PresentationFormat>
  <Paragraphs>199</Paragraphs>
  <Slides>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2" baseType="lpstr">
      <vt:lpstr>Arial</vt:lpstr>
      <vt:lpstr>Calibri</vt:lpstr>
      <vt:lpstr>Century Gothic</vt:lpstr>
      <vt:lpstr>Wingdings 3</vt:lpstr>
      <vt:lpstr>Легкий дым</vt:lpstr>
      <vt:lpstr>Оцінка конкурентоспроможності послуг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Оцінка конкурентоспроможності послуг</dc:title>
  <dc:creator>Катерина Бужимська</dc:creator>
  <cp:lastModifiedBy>AdminR</cp:lastModifiedBy>
  <cp:revision>3</cp:revision>
  <dcterms:created xsi:type="dcterms:W3CDTF">2021-10-01T02:09:40Z</dcterms:created>
  <dcterms:modified xsi:type="dcterms:W3CDTF">2025-02-19T08:56:02Z</dcterms:modified>
</cp:coreProperties>
</file>