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70" r:id="rId9"/>
    <p:sldId id="269" r:id="rId10"/>
    <p:sldId id="273" r:id="rId11"/>
    <p:sldId id="274" r:id="rId12"/>
    <p:sldId id="272" r:id="rId13"/>
    <p:sldId id="271" r:id="rId14"/>
    <p:sldId id="275" r:id="rId15"/>
    <p:sldId id="276" r:id="rId16"/>
    <p:sldId id="278" r:id="rId17"/>
    <p:sldId id="279" r:id="rId18"/>
    <p:sldId id="280" r:id="rId19"/>
    <p:sldId id="283" r:id="rId20"/>
    <p:sldId id="282" r:id="rId21"/>
    <p:sldId id="281" r:id="rId22"/>
    <p:sldId id="284" r:id="rId23"/>
    <p:sldId id="277" r:id="rId24"/>
    <p:sldId id="265" r:id="rId25"/>
    <p:sldId id="266" r:id="rId26"/>
    <p:sldId id="267" r:id="rId27"/>
    <p:sldId id="285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46"/>
    <p:restoredTop sz="94564"/>
  </p:normalViewPr>
  <p:slideViewPr>
    <p:cSldViewPr snapToGrid="0">
      <p:cViewPr varScale="1">
        <p:scale>
          <a:sx n="82" d="100"/>
          <a:sy n="82" d="100"/>
        </p:scale>
        <p:origin x="17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20.03.2026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0DCD3-D53A-2E45-8BF9-A09D3758F76A}" type="slidenum">
              <a:rPr lang="ru-UA" smtClean="0"/>
              <a:t>16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7065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0"/>
            <a:ext cx="11522075" cy="671732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800" b="1" u="sng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</a:t>
            </a:r>
            <a:r>
              <a:rPr lang="ru-RU" sz="2800" b="1" u="sng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cap="all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8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8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8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8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8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Упраління</a:t>
            </a:r>
            <a:r>
              <a:rPr lang="ru-RU" sz="28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попитом в </a:t>
            </a:r>
            <a:r>
              <a:rPr lang="ru-RU" sz="28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аграрному маркетингу </a:t>
            </a:r>
            <a:r>
              <a:rPr lang="ru-RU" sz="28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8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8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8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8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8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8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0"/>
            <a:ext cx="3658540" cy="109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Конкретне</a:t>
            </a:r>
            <a:r>
              <a:rPr lang="ru-RU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флуктуацій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ближче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максимального,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стовідсоткового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флуктуацій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Найочевидніший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масштаб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тому,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великого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велике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400" b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Тривіальна</a:t>
            </a:r>
            <a:r>
              <a:rPr lang="ru-RU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для того,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(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наших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попит)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 </a:t>
            </a:r>
            <a:r>
              <a:rPr lang="ru-RU" sz="24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те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2851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Адаптація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знаємо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масштабом часу. 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Так,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пансіонату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розташованого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березі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моря, в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динаміці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масштабом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Пансіонат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набирати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оберти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-за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дорожчання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поїздок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рубіж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сучасніших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Влітку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пансіонат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користується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куди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 попитом.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масштабом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пансіонат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приїжджає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гостей.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нерегулярні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Пізньої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осені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пансіонат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несподівано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окупляться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тусовкою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погану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погоду 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пансіонат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жодного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перебудовувати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шляхами,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 часу. 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Ось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5163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637943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великий: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часу, персоналу,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Характерний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масштаб часу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півроку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3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Ясно,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адаптуватися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Наш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пансіонат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побудувати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корпус.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Масштаб часу –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місяців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придатний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адаптації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сезонних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Наш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пансіонат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спробувати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орендувати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сусідньому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містечку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тимчасову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роботу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неповний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день. Масштаб часу тут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широких межах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годин (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неповний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день) до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місяців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(сезонна робота).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Зверніть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людські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дозволяють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організувати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адаптацію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широких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тимчасових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масштабах, але не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року.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Пансіонат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наймає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сезонну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лікарів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кухарів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гувернанток.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Субконтракти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аутсорсинг.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Підключення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роботи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характерний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масштаб часу -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декількох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місяців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1 року. Тут треба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тільки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звернути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увагу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те,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зазвичай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ми не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зможемо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передати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аутсорсинг свою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основну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діяльність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тільки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другорядні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бізнес-процеси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 </a:t>
            </a:r>
          </a:p>
          <a:p>
            <a:pPr marL="0" indent="0" algn="just">
              <a:buNone/>
            </a:pPr>
            <a:endParaRPr lang="ru-RU" sz="24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96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організуюча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свята, у момент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пікового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святкові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виконавцям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відправивши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увесь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розважальну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з гостями.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Найняти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масовиків-витівників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складно, тому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сидять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таких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трюків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субконтрактами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 повинен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множинну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накрити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гостей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розважити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Наш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пансіонат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домовитися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сусіднім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госпіталем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гостей.</a:t>
            </a:r>
          </a:p>
          <a:p>
            <a:pPr algn="just"/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Множинна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персоналу. Масштаб часу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 до року.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справлятися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з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сезонними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з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випадковими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нерегулярними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скачками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невеликих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скачки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неминуча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реальність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тому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- коли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уміють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усе. Ми тут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залишаємо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збоку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як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позначається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одного боку,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з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погано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дробляться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якіснішу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Обслуговуючий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освоює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спеціальності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гостей,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медико-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профілактичного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тренінгів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спрямованості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так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далі</a:t>
            </a:r>
            <a:endParaRPr lang="ru-RU" sz="24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8372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Наднормова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персоналу. Масштаб часу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 до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простим. Персонал,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стикається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наднормово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зацікавленості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зберегти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зацікавленість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все те,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духом. Але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дух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наднормових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прибігати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виняткових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норма,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неправильно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пансіонаті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гарячий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сезон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подовжений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попит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малий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Масштаб часу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півроку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3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сумно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доводиться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скорочувати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супер-маркетинг не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довгостроковим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тенденціям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попередити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дозволити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згорнути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найменшими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втратами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Пансіонат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штат,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ремонту,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переобладнання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так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Масштаб часу -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очевидний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розумний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затишшя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Пансіонат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ремонтує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номерів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улаштовує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700690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682490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відпусток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Масштаб часу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місяців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Відпустки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персоналу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пансіонату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листопаді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лютому.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Планування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часу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самостійного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навчання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персоналу. Масштаб часу -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декількох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годин до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декількох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тижнів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У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виключно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важливо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повною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мірою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використовувати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спосіб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адаптації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нерегулярних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скачок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Кращі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мають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програми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внутрішнього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індивідуального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групового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навчання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навіть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періоди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низького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попиту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продовжує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рости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розвиватися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неухильно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накопичуючи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потенціал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Більше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того,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моменти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видимого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затишшя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відбувається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просування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нові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рівні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розвитку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моменти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особливо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цінні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маркетингу в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цілому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звучить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парадоксально, але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програми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внутрішнього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навчання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прямо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впливають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положення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ринку.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Йдеться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лише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опосередкований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ланцюжок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немає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клієнтів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-&gt; персонал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вчиться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-&gt;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якість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росте -&gt;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клієнтів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стає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більше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і про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глибші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пряміші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зв'язки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ідентичністю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ринком.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1609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632081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маркетингу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з'ясувати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диференціюючи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привести нас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дістаємо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попитом. </a:t>
            </a:r>
            <a:endParaRPr lang="ru-RU" sz="2000" b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smtClean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****    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через особисте,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примушувати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коли нам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переповнювання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спаду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переконуємо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обопільними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часу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нашим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0" dirty="0" smtClean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***** </a:t>
            </a:r>
            <a:r>
              <a:rPr lang="ru-RU" sz="2000" b="0" dirty="0" err="1" smtClean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Масове</a:t>
            </a:r>
            <a:r>
              <a:rPr lang="ru-RU" sz="2000" b="0" dirty="0" smtClean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як бути з ним?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індивідуалізовані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кожною з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тисяч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телекомунікаційної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І тут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9965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1.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Перше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передоручити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індивідуалізовані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Relationship Marketing,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основа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роль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записи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автоматично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яких-небудь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CRM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Customer Relationship Marketing),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централізованого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стали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найважливішою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частиною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великих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(у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банківській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Друге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точна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побудова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ясна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внутрішньо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несуперечлива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сприймаються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індивідуалізований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кожним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виникають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стосунки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ніби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жива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розумна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істота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Успіх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масових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туманна,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безглузда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внутрішньо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суперечлива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скільки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б ми не пускали грошей на рекламу,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б 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обіцяли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віддачі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ми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отримаємо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4022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людей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людьми.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людям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думки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одного.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того,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попитом. Нам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міжособових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трансцендентний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акт,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свідомості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вступаючи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виходять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індивідуальних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оболонок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зіткнутися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особами"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думками, думками,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бажаннями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У момент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люди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небагато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вони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відхиляються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звичайного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стану,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зазнає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обопільний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участь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обидві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діалог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виглядає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монологом.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обмін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контексті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Ми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передаємо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один одному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",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прив'язана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контексту,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сенс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відбудеться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контекст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відсутній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Управляючи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контекстом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управляємо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сенсом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передаваної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До вас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вулиці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підходить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незнайома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людина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говорить: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"!.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розумієте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сенсу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знаєте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контексту,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керується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незнайомець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увазі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? 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відбудеться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0572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endParaRPr lang="ru-RU" sz="2400" b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Комунікація</a:t>
            </a:r>
            <a:r>
              <a:rPr lang="ru-RU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безглуздою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точки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нормальної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логіки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Ви можете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відповісти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незнайомцеві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"Сто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дванадцять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"!. 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вашій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теж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здорового глузду,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з'являється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ігровий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жартівливий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налагоджується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Будь-яка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виводить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меж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здорового глузду, тому в будь-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ритуалу. Приклад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зустріч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знайомих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людей. Вони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вітаються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прямого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сенсу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ритуальна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Трансцендентна природа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примушує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покидати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"здорового глузду". Так ми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називаємо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людині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цінностей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уявлень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себе і про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здорового глузду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особиста мета, яку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думає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спілкування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2554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неприємна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накопичувати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об'ємом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точно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співпадають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попитом на них. 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втрачаємо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простоючому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великий -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втрачаємо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ресурс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накопичувати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згладжуючи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флуктуації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компенсувати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помилки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маркетингу. 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характерному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товарному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дистриб'юторському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буфер,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згладжує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флуктуації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коробках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балансу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інтелектуальних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70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Структура </a:t>
            </a:r>
            <a:r>
              <a:rPr lang="ru-RU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маркетингу </a:t>
            </a:r>
            <a:r>
              <a:rPr lang="ru-RU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момент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співрозмовники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висуваються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назустріч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одному з меж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здорового глузду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опиняються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смисловому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міняються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представником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думки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накладає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відбиток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сенсів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цінностей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ігрового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контексту,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опиняються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sz="24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7BE771-51D4-ED52-4F7C-A7C60C360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850" y="3106615"/>
            <a:ext cx="5702300" cy="266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98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6180139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ігровий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контекст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витісняє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здоровий глузд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підміняє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сказати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момент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колективну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ігровим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ритуальним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здоровим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глуздом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ритуал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приблизний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момент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глибокий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ігрових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ритуальних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практик.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контексту,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сенс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речей.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самодостатність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сенсу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мети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здорового глузду.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ритуалу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символічний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сенс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метафоричною.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Обернемо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метафорична природа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цілеспрямованого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правилами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ігор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повертаються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осмислюють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здорового глузду.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негативні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наробив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!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"!),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уникатиме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повторення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втрачаємо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нейтральні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адаптується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здоровий глузд.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922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70397AE-C510-9FE0-AB9F-EBE9D0CAD5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2013" y="232012"/>
            <a:ext cx="11625026" cy="5538551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ігрових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три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взаємозв'язані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джерела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ігрових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контекстів</a:t>
            </a:r>
            <a:r>
              <a:rPr lang="ru-RU" sz="24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: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Правила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вступаючи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вами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часто сам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виразні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ритуалу. Приклад: ритуал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шопінгу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молодих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жінок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примушуючи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купувати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загалом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речі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витрачати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море часу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центрах.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Правила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Правила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ритуалу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явно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неявно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пропонуватися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клієнтові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постачальником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приклад -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круп'є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казино. Тут в явному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круп'є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клієнтові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ігри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примушують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відходити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здорового глузду.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Правила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задаються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ідентичністю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Ідентичність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правильно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побудована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рекламні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набувають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особистого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спілкування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762266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ігор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нехороша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психологічне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єдиноборство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Сенс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психологічній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перемозі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над супротивником: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змусити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піддатися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умовлянням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поступитися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путівку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листопаді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робить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дурість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піддатися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умовлянням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оборонятися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нападаючої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вичерпаються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перемога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присуджується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непомітно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підміняє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обидві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захоплено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психологічної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перемоги один над одним.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пускає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увесь арсенал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напористість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стежить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міцністю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оборони.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забувають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розмовляють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Перемога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глухого злорадного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купить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путівку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знайде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помститися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єдиноборства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гущавині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нав'язували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тепер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навчилися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165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хорошій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ваш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партнерами. </a:t>
            </a:r>
            <a:endParaRPr lang="ru-RU" sz="2000" b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перемогу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перемога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попитом),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свободи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бути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завгодно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далекі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ритуалів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метафоричних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заслуговують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07" y="2145324"/>
            <a:ext cx="8006861" cy="471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189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метафоричного контексту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Метафоричний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контекст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поміщає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метафори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легенди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вчинків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символічний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метафоричний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сенс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Метафора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хорошої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Найзручніше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метафора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легенда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неявними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рекламою,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метафору, легенду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легенди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метафори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яка б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працювала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попитом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ключове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Вдала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метафора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приваблива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прийме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метафору,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відмовляючись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Вдала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метафора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прив'язана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деталей, тому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починає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обмежувати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попит.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метафора конкретна,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схожа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оповідання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історії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казки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коло людей,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здасться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привабливою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36419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метафору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складно. Як правило,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найефективніші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співробітники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хороші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метафори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наше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впровадити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проаналізувати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найпривабливішими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Часто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хороших метафор.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метафору.</a:t>
            </a:r>
          </a:p>
          <a:p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5" y="1641230"/>
            <a:ext cx="12006805" cy="521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190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BAA55F5-698B-274A-12FE-06DEA67D75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1015" y="375138"/>
            <a:ext cx="11646023" cy="5395425"/>
          </a:xfrm>
        </p:spPr>
        <p:txBody>
          <a:bodyPr/>
          <a:lstStyle/>
          <a:p>
            <a:pPr algn="just"/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готельних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клієнтоорієнтованість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злагоджена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метафори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підкреслити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менеджменту,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мотивувати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 і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зміцнити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корпоративну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ідентичність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три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метафор,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готельному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бізнесі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координації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рецепція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маркетинг),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спеціалізованої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посади для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менеджменту:</a:t>
            </a:r>
          </a:p>
          <a:p>
            <a:pPr algn="just">
              <a:buFont typeface="+mj-lt"/>
              <a:buAutoNum type="arabicPeriod"/>
            </a:pP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"Менеджмент –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диригент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симфонії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гостинності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гармонію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комфорту для кожного гостя"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метафора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готелю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диригентом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злагоджену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рецепції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прибирання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номерів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ідеальний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деталей і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позитивного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Метафору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виокремити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роботу як "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мелодії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комфорту",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відгуків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гостей про "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гармонійний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відпочинок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138" y="3903785"/>
            <a:ext cx="8433900" cy="295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95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270387-5AC6-EC1F-50C4-F916316FC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5" y="162046"/>
            <a:ext cx="11763253" cy="643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99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("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трендів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").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масштаб часу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 до 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найчесніша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причина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тут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сюрпризи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несподівані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лежать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поверхні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неозброєним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оком. У нас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встигнути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перебудувати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баланс з попитом.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сезонні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Характерний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масштаб часу - 1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1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тиждень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1 доба і так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Для того,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впоратися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коливаннями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недостатньо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прямолінійне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очевидне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знижку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роблять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те ж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Випадкові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флуктуації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Коли попит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поводиться нерегулярно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графіки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об'єму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лягають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лінію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періодичну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криву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 хаотично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скачуть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говорять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випадкові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непередбачувані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флуктуації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Очевидно,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флуктуації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неминучі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статистично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залежать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масштабу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величина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флуктуацій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маленьке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стикається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флуктуаціями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тривожний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знак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малий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навпроти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великий. І те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термінових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заходів</a:t>
            </a:r>
            <a:r>
              <a:rPr lang="ru-RU" sz="2000" b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b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Третя</a:t>
            </a:r>
            <a:r>
              <a:rPr lang="ru-RU" sz="20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флуктуацій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правило.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флуктуації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704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вимушений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страждати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образу, яку люди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прощають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само, як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рук :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клінікам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8842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661389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Транспортним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</a:t>
            </a:r>
            <a:endParaRPr lang="ru-RU" sz="24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Телекомунікаційним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</a:t>
            </a:r>
            <a:endParaRPr lang="ru-RU" sz="24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Фитнес - центрам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Готельному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endParaRPr lang="ru-RU" sz="24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Ресторанам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Медичним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стаціонарам</a:t>
            </a:r>
            <a:endParaRPr lang="ru-RU" sz="24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Авіакомпаніям</a:t>
            </a:r>
            <a:endParaRPr lang="ru-RU" sz="24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Учбовим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закладам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Театрам і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кінотеатрам</a:t>
            </a:r>
            <a:endParaRPr lang="ru-RU" sz="24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7619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оптимальним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Суть 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стовідсоткове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75 до 95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неминучі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флуктуації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Пам'ятаючи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гіпотетичні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відмічено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Зеленою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даний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флуктуації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влаштовує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неприйнятний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9BED92-72F5-2355-015A-7EB7327524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03" y="4051138"/>
            <a:ext cx="3074120" cy="17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94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другому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100%.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задовільною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неминучі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флуктуації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 частенько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(крива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планку 100% -го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Формально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хороші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насправді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невдоволених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пішли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1EB3EF-D95A-8237-978A-BD28804F9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5" y="1962150"/>
            <a:ext cx="11362036" cy="469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43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084DFA-0012-3B0E-87BD-55697511E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95" y="162046"/>
            <a:ext cx="11671843" cy="560851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ажіотаж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персонал і само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розслабляється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частенько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погіршення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короткостроковій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хисткою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уразливим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флуктуації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зрідка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затримок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відмов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діапазоні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75 до 95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відсотків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золота середина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короткостроковими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45F3FA-4535-64F5-7E78-21BAE0957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246" y="2403112"/>
            <a:ext cx="9730154" cy="434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526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Зелени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2405</TotalTime>
  <Words>3885</Words>
  <Application>Microsoft Office PowerPoint</Application>
  <PresentationFormat>Широкий екран</PresentationFormat>
  <Paragraphs>122</Paragraphs>
  <Slides>27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33" baseType="lpstr">
      <vt:lpstr>Arial</vt:lpstr>
      <vt:lpstr>Calibri</vt:lpstr>
      <vt:lpstr>Montserrat</vt:lpstr>
      <vt:lpstr>Montserrat ExtraBold</vt:lpstr>
      <vt:lpstr>Times New Roman</vt:lpstr>
      <vt:lpstr>Тема Office</vt:lpstr>
      <vt:lpstr>Лекція 7   Тема: Маркетингові дослідження на промисловому підприємстві. Упраління попитом в  аграрному маркетингу послуг особливості маркетингових комунікацій у сфері послуг.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Natalya</cp:lastModifiedBy>
  <cp:revision>117</cp:revision>
  <dcterms:created xsi:type="dcterms:W3CDTF">2023-01-12T09:20:21Z</dcterms:created>
  <dcterms:modified xsi:type="dcterms:W3CDTF">2026-03-20T05:45:41Z</dcterms:modified>
</cp:coreProperties>
</file>