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78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61A2B5F-EE31-426A-A628-6EBCD8EE2D66}">
          <p14:sldIdLst>
            <p14:sldId id="256"/>
            <p14:sldId id="257"/>
            <p14:sldId id="258"/>
            <p14:sldId id="259"/>
            <p14:sldId id="260"/>
            <p14:sldId id="263"/>
            <p14:sldId id="262"/>
            <p14:sldId id="265"/>
            <p14:sldId id="266"/>
            <p14:sldId id="267"/>
            <p14:sldId id="268"/>
            <p14:sldId id="269"/>
            <p14:sldId id="271"/>
            <p14:sldId id="272"/>
            <p14:sldId id="273"/>
            <p14:sldId id="274"/>
            <p14:sldId id="275"/>
            <p14:sldId id="276"/>
            <p14:sldId id="277"/>
            <p14:sldId id="279"/>
            <p14:sldId id="280"/>
            <p14:sldId id="281"/>
            <p14:sldId id="282"/>
            <p14:sldId id="283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4" autoAdjust="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14.09.2020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МАКРОЕКОНОМІКА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66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916833"/>
            <a:ext cx="8352928" cy="42093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3600" dirty="0">
                <a:solidFill>
                  <a:schemeClr val="accent1"/>
                </a:solidFill>
              </a:rPr>
              <a:t>Виокремлюють два види </a:t>
            </a:r>
            <a:r>
              <a:rPr lang="uk-UA" sz="3600" b="1" dirty="0">
                <a:solidFill>
                  <a:srgbClr val="C00000"/>
                </a:solidFill>
              </a:rPr>
              <a:t>макроекономічного аналізу:</a:t>
            </a:r>
          </a:p>
          <a:p>
            <a:pPr marL="0" indent="0">
              <a:buNone/>
            </a:pPr>
            <a:r>
              <a:rPr lang="uk-UA" sz="3600" b="1" dirty="0">
                <a:solidFill>
                  <a:schemeClr val="accent1"/>
                </a:solidFill>
              </a:rPr>
              <a:t>	</a:t>
            </a:r>
            <a:r>
              <a:rPr lang="en-US" sz="3600" b="1" dirty="0">
                <a:solidFill>
                  <a:srgbClr val="C00000"/>
                </a:solidFill>
              </a:rPr>
              <a:t>Ex post </a:t>
            </a:r>
            <a:r>
              <a:rPr lang="uk-UA" sz="3600" b="1" dirty="0">
                <a:solidFill>
                  <a:schemeClr val="accent1"/>
                </a:solidFill>
              </a:rPr>
              <a:t>– </a:t>
            </a:r>
            <a:r>
              <a:rPr lang="uk-UA" sz="3600" dirty="0" smtClean="0">
                <a:solidFill>
                  <a:schemeClr val="accent1"/>
                </a:solidFill>
              </a:rPr>
              <a:t>національне </a:t>
            </a:r>
            <a:r>
              <a:rPr lang="uk-UA" sz="3600" dirty="0">
                <a:solidFill>
                  <a:schemeClr val="accent1"/>
                </a:solidFill>
              </a:rPr>
              <a:t>рахівництво, яке є основою </a:t>
            </a:r>
            <a:r>
              <a:rPr lang="uk-UA" sz="3600" i="1" dirty="0">
                <a:solidFill>
                  <a:schemeClr val="accent1"/>
                </a:solidFill>
              </a:rPr>
              <a:t>оцінки поточних результатів</a:t>
            </a:r>
            <a:r>
              <a:rPr lang="uk-UA" sz="3600" dirty="0">
                <a:solidFill>
                  <a:schemeClr val="accent1"/>
                </a:solidFill>
              </a:rPr>
              <a:t> діяльності економіки, з’ясування її слабких місць та підставою для розробки макроекономічної політики.</a:t>
            </a:r>
          </a:p>
          <a:p>
            <a:pPr marL="0" indent="0">
              <a:buNone/>
            </a:pPr>
            <a:r>
              <a:rPr lang="uk-UA" sz="3600" dirty="0">
                <a:solidFill>
                  <a:schemeClr val="accent1"/>
                </a:solidFill>
              </a:rPr>
              <a:t>	</a:t>
            </a:r>
            <a:r>
              <a:rPr lang="en-US" sz="3600" b="1" dirty="0">
                <a:solidFill>
                  <a:srgbClr val="C00000"/>
                </a:solidFill>
              </a:rPr>
              <a:t>Ex ant</a:t>
            </a:r>
            <a:r>
              <a:rPr lang="uk-UA" sz="3600" b="1" dirty="0">
                <a:solidFill>
                  <a:srgbClr val="C00000"/>
                </a:solidFill>
              </a:rPr>
              <a:t>е </a:t>
            </a:r>
            <a:r>
              <a:rPr lang="uk-UA" sz="3600" b="1" dirty="0">
                <a:solidFill>
                  <a:schemeClr val="accent1"/>
                </a:solidFill>
              </a:rPr>
              <a:t>–</a:t>
            </a:r>
            <a:r>
              <a:rPr lang="uk-UA" sz="3600" i="1" dirty="0">
                <a:solidFill>
                  <a:schemeClr val="accent1"/>
                </a:solidFill>
              </a:rPr>
              <a:t> моделювання</a:t>
            </a:r>
            <a:r>
              <a:rPr lang="uk-UA" sz="3600" dirty="0">
                <a:solidFill>
                  <a:schemeClr val="accent1"/>
                </a:solidFill>
              </a:rPr>
              <a:t> економічних процесів і явищ на основі певної теоретичної концепції, що дозволяє відстежити закономірності та з’ясувати причинено-наслідкові зв’язки між ними.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36904" cy="1414290"/>
          </a:xfrm>
        </p:spPr>
        <p:txBody>
          <a:bodyPr/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2. </a:t>
            </a:r>
            <a:r>
              <a:rPr lang="uk-UA" sz="3600" b="1" dirty="0"/>
              <a:t>Методологічні засади макроекономіки</a:t>
            </a:r>
            <a:br>
              <a:rPr lang="uk-UA" sz="3600" b="1" dirty="0"/>
            </a:b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44461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accent1"/>
                </a:solidFill>
              </a:rPr>
              <a:t>1) принцип </a:t>
            </a:r>
            <a:r>
              <a:rPr lang="uk-UA" sz="2400" b="1" dirty="0" smtClean="0">
                <a:solidFill>
                  <a:srgbClr val="C00000"/>
                </a:solidFill>
              </a:rPr>
              <a:t>раціональної поведінки </a:t>
            </a:r>
            <a:r>
              <a:rPr lang="uk-UA" sz="2400" dirty="0" smtClean="0">
                <a:solidFill>
                  <a:schemeClr val="accent1"/>
                </a:solidFill>
              </a:rPr>
              <a:t>економічних суб’єктів, який передбачає </a:t>
            </a:r>
            <a:r>
              <a:rPr lang="uk-UA" sz="2400" i="1" dirty="0" smtClean="0">
                <a:solidFill>
                  <a:schemeClr val="accent1"/>
                </a:solidFill>
              </a:rPr>
              <a:t>оптимальність</a:t>
            </a:r>
            <a:r>
              <a:rPr lang="uk-UA" sz="2400" dirty="0" smtClean="0">
                <a:solidFill>
                  <a:schemeClr val="accent1"/>
                </a:solidFill>
              </a:rPr>
              <a:t> прийнятого рішення в площині вигоди-витрати (концепція </a:t>
            </a:r>
            <a:r>
              <a:rPr lang="en-US" sz="2400" dirty="0" smtClean="0">
                <a:solidFill>
                  <a:srgbClr val="C00000"/>
                </a:solidFill>
              </a:rPr>
              <a:t>h</a:t>
            </a:r>
            <a:r>
              <a:rPr lang="en-US" sz="2400" b="1" dirty="0">
                <a:solidFill>
                  <a:srgbClr val="C00000"/>
                </a:solidFill>
              </a:rPr>
              <a:t>omo </a:t>
            </a:r>
            <a:r>
              <a:rPr lang="en-US" sz="2400" b="1" dirty="0" err="1">
                <a:solidFill>
                  <a:srgbClr val="C00000"/>
                </a:solidFill>
              </a:rPr>
              <a:t>economicus</a:t>
            </a:r>
            <a:r>
              <a:rPr lang="uk-UA" sz="2400" dirty="0" smtClean="0">
                <a:solidFill>
                  <a:schemeClr val="accent1"/>
                </a:solidFill>
              </a:rPr>
              <a:t>);</a:t>
            </a:r>
          </a:p>
          <a:p>
            <a:r>
              <a:rPr lang="uk-UA" sz="2400" dirty="0" smtClean="0">
                <a:solidFill>
                  <a:schemeClr val="accent1"/>
                </a:solidFill>
              </a:rPr>
              <a:t>2) принцип </a:t>
            </a:r>
            <a:r>
              <a:rPr lang="uk-UA" sz="2400" b="1" dirty="0" smtClean="0">
                <a:solidFill>
                  <a:srgbClr val="C00000"/>
                </a:solidFill>
              </a:rPr>
              <a:t>«за інших рівних умов» </a:t>
            </a:r>
            <a:r>
              <a:rPr lang="uk-UA" sz="2400" dirty="0" smtClean="0">
                <a:solidFill>
                  <a:schemeClr val="accent1"/>
                </a:solidFill>
              </a:rPr>
              <a:t>(</a:t>
            </a:r>
            <a:r>
              <a:rPr lang="en-US" sz="2400" b="1" dirty="0">
                <a:solidFill>
                  <a:srgbClr val="C00000"/>
                </a:solidFill>
              </a:rPr>
              <a:t>ceteris paribus</a:t>
            </a:r>
            <a:r>
              <a:rPr lang="uk-UA" sz="2400" dirty="0" smtClean="0">
                <a:solidFill>
                  <a:schemeClr val="accent1"/>
                </a:solidFill>
              </a:rPr>
              <a:t>), який передбачає, що усі змінні, крім тих, що досліджуються в даний момент, є постійними; </a:t>
            </a:r>
          </a:p>
          <a:p>
            <a:r>
              <a:rPr lang="uk-UA" sz="2400" dirty="0" smtClean="0">
                <a:solidFill>
                  <a:schemeClr val="accent1"/>
                </a:solidFill>
              </a:rPr>
              <a:t>3) принцип </a:t>
            </a:r>
            <a:r>
              <a:rPr lang="uk-UA" sz="2400" b="1" dirty="0">
                <a:solidFill>
                  <a:srgbClr val="C00000"/>
                </a:solidFill>
              </a:rPr>
              <a:t>абстрагування</a:t>
            </a:r>
            <a:r>
              <a:rPr lang="uk-UA" sz="2400" dirty="0" smtClean="0">
                <a:solidFill>
                  <a:schemeClr val="accent1"/>
                </a:solidFill>
              </a:rPr>
              <a:t>, тобто відволікання від вторинних, несуттєвих, малозначущих чинників для даного конкретного аналізу і зосередження на головних, суттєвих, значимих; </a:t>
            </a:r>
          </a:p>
          <a:p>
            <a:r>
              <a:rPr lang="uk-UA" sz="2400" dirty="0" smtClean="0">
                <a:solidFill>
                  <a:schemeClr val="accent1"/>
                </a:solidFill>
              </a:rPr>
              <a:t>4) поєднання </a:t>
            </a:r>
            <a:r>
              <a:rPr lang="uk-UA" sz="2400" b="1" dirty="0">
                <a:solidFill>
                  <a:srgbClr val="C00000"/>
                </a:solidFill>
              </a:rPr>
              <a:t>позитивної </a:t>
            </a:r>
            <a:r>
              <a:rPr lang="uk-UA" sz="2400" dirty="0" smtClean="0">
                <a:solidFill>
                  <a:schemeClr val="accent1"/>
                </a:solidFill>
              </a:rPr>
              <a:t>економічної теорії, що віддзеркалює фактичний стан справ, з </a:t>
            </a:r>
            <a:r>
              <a:rPr lang="uk-UA" sz="2400" b="1" dirty="0">
                <a:solidFill>
                  <a:srgbClr val="C00000"/>
                </a:solidFill>
              </a:rPr>
              <a:t>нормативною </a:t>
            </a:r>
            <a:r>
              <a:rPr lang="uk-UA" sz="2400" dirty="0" smtClean="0">
                <a:solidFill>
                  <a:schemeClr val="accent1"/>
                </a:solidFill>
              </a:rPr>
              <a:t>економічною теорією, яка показує як мають розвиватися економічні процеси; </a:t>
            </a:r>
          </a:p>
          <a:p>
            <a:r>
              <a:rPr lang="uk-UA" sz="2400" dirty="0" smtClean="0">
                <a:solidFill>
                  <a:schemeClr val="accent1"/>
                </a:solidFill>
              </a:rPr>
              <a:t>5) поєднання </a:t>
            </a:r>
            <a:r>
              <a:rPr lang="uk-UA" sz="2400" b="1" dirty="0">
                <a:solidFill>
                  <a:srgbClr val="C00000"/>
                </a:solidFill>
              </a:rPr>
              <a:t>методу індукції з дедуктивною методологією</a:t>
            </a:r>
            <a:r>
              <a:rPr lang="uk-UA" sz="2400" i="1" dirty="0" smtClean="0">
                <a:solidFill>
                  <a:schemeClr val="accent1"/>
                </a:solidFill>
              </a:rPr>
              <a:t>.</a:t>
            </a:r>
            <a:endParaRPr lang="uk-UA" sz="2400" dirty="0" smtClean="0">
              <a:solidFill>
                <a:schemeClr val="accent1"/>
              </a:solidFill>
            </a:endParaRPr>
          </a:p>
          <a:p>
            <a:r>
              <a:rPr lang="uk-UA" sz="2400" dirty="0" smtClean="0">
                <a:solidFill>
                  <a:schemeClr val="accent1"/>
                </a:solidFill>
              </a:rPr>
              <a:t>6) широке застосування графічного матеріалу для ілюстрації перебігу економічних явищ і процесів.</a:t>
            </a:r>
            <a:endParaRPr lang="uk-UA" sz="2400" dirty="0">
              <a:solidFill>
                <a:schemeClr val="accent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16632"/>
            <a:ext cx="691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Принципи макроекономіки:</a:t>
            </a:r>
          </a:p>
          <a:p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65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2551836"/>
            <a:ext cx="79928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dirty="0">
                <a:solidFill>
                  <a:schemeClr val="accent1"/>
                </a:solidFill>
              </a:rPr>
              <a:t>Макроекономічний аналіз передбачає </a:t>
            </a:r>
            <a:r>
              <a:rPr lang="uk-UA" sz="2600" b="1" dirty="0">
                <a:solidFill>
                  <a:srgbClr val="C00000"/>
                </a:solidFill>
              </a:rPr>
              <a:t>агрегування</a:t>
            </a:r>
            <a:r>
              <a:rPr lang="uk-UA" sz="2600" dirty="0">
                <a:solidFill>
                  <a:schemeClr val="accent1"/>
                </a:solidFill>
              </a:rPr>
              <a:t>, тобто об’єднання окремих елементів у цілісність, агрегат, сукупність. </a:t>
            </a:r>
            <a:endParaRPr lang="uk-UA" sz="2600" dirty="0" smtClean="0">
              <a:solidFill>
                <a:schemeClr val="accent1"/>
              </a:solidFill>
            </a:endParaRPr>
          </a:p>
          <a:p>
            <a:r>
              <a:rPr lang="uk-UA" sz="2600" dirty="0" smtClean="0">
                <a:solidFill>
                  <a:schemeClr val="accent1"/>
                </a:solidFill>
              </a:rPr>
              <a:t>Саме </a:t>
            </a:r>
            <a:r>
              <a:rPr lang="uk-UA" sz="2600" dirty="0">
                <a:solidFill>
                  <a:schemeClr val="accent1"/>
                </a:solidFill>
              </a:rPr>
              <a:t>агрегуванню макроекономіка завдячує виокремленню </a:t>
            </a:r>
            <a:r>
              <a:rPr lang="uk-UA" sz="2600" b="1" dirty="0">
                <a:solidFill>
                  <a:srgbClr val="C00000"/>
                </a:solidFill>
              </a:rPr>
              <a:t>макроекономічних агентів</a:t>
            </a:r>
            <a:r>
              <a:rPr lang="uk-UA" sz="2600" dirty="0">
                <a:solidFill>
                  <a:schemeClr val="accent1"/>
                </a:solidFill>
              </a:rPr>
              <a:t>, ринків, взаємозв’язків, показників. </a:t>
            </a:r>
          </a:p>
        </p:txBody>
      </p:sp>
    </p:spTree>
    <p:extLst>
      <p:ext uri="{BB962C8B-B14F-4D97-AF65-F5344CB8AC3E}">
        <p14:creationId xmlns:p14="http://schemas.microsoft.com/office/powerpoint/2010/main" val="362435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916833"/>
            <a:ext cx="8352928" cy="42093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600" dirty="0" smtClean="0">
                <a:solidFill>
                  <a:schemeClr val="accent1"/>
                </a:solidFill>
              </a:rPr>
              <a:t>На </a:t>
            </a:r>
            <a:r>
              <a:rPr lang="uk-UA" sz="3600" dirty="0">
                <a:solidFill>
                  <a:schemeClr val="accent1"/>
                </a:solidFill>
              </a:rPr>
              <a:t>підставі типових рис економічної поведінки можна виокремити чотири </a:t>
            </a:r>
            <a:r>
              <a:rPr lang="uk-UA" sz="3600" b="1" dirty="0">
                <a:solidFill>
                  <a:srgbClr val="C00000"/>
                </a:solidFill>
              </a:rPr>
              <a:t>макроекономічні агенти (суб’єкти</a:t>
            </a:r>
            <a:r>
              <a:rPr lang="uk-UA" sz="3600" b="1" dirty="0" smtClean="0">
                <a:solidFill>
                  <a:srgbClr val="C00000"/>
                </a:solidFill>
              </a:rPr>
              <a:t>):</a:t>
            </a:r>
          </a:p>
          <a:p>
            <a:pPr marL="857250" indent="-857250">
              <a:buFont typeface="+mj-lt"/>
              <a:buAutoNum type="romanUcPeriod"/>
            </a:pPr>
            <a:r>
              <a:rPr lang="uk-UA" sz="3600" dirty="0" smtClean="0">
                <a:solidFill>
                  <a:schemeClr val="accent1"/>
                </a:solidFill>
              </a:rPr>
              <a:t>Домогосподарства </a:t>
            </a:r>
          </a:p>
          <a:p>
            <a:pPr marL="857250" indent="-857250">
              <a:buFont typeface="+mj-lt"/>
              <a:buAutoNum type="romanUcPeriod"/>
            </a:pPr>
            <a:r>
              <a:rPr lang="uk-UA" sz="3600" dirty="0" smtClean="0">
                <a:solidFill>
                  <a:schemeClr val="accent1"/>
                </a:solidFill>
              </a:rPr>
              <a:t>Фірми </a:t>
            </a:r>
          </a:p>
          <a:p>
            <a:pPr marL="857250" indent="-857250">
              <a:buFont typeface="+mj-lt"/>
              <a:buAutoNum type="romanUcPeriod"/>
            </a:pPr>
            <a:r>
              <a:rPr lang="uk-UA" sz="3600" dirty="0" smtClean="0">
                <a:solidFill>
                  <a:schemeClr val="accent1"/>
                </a:solidFill>
              </a:rPr>
              <a:t>Держава </a:t>
            </a:r>
          </a:p>
          <a:p>
            <a:pPr marL="857250" indent="-857250">
              <a:buFont typeface="+mj-lt"/>
              <a:buAutoNum type="romanUcPeriod"/>
            </a:pPr>
            <a:r>
              <a:rPr lang="uk-UA" sz="3600" smtClean="0">
                <a:solidFill>
                  <a:schemeClr val="accent1"/>
                </a:solidFill>
              </a:rPr>
              <a:t>Іноземний сектор</a:t>
            </a:r>
            <a:endParaRPr lang="uk-UA" sz="3600" dirty="0">
              <a:solidFill>
                <a:schemeClr val="accent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36904" cy="1414290"/>
          </a:xfrm>
        </p:spPr>
        <p:txBody>
          <a:bodyPr/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3. </a:t>
            </a:r>
            <a:r>
              <a:rPr lang="uk-UA" sz="3600" b="1" dirty="0"/>
              <a:t>Основні агреговані суб'єкти національної економіки та їх функції</a:t>
            </a:r>
            <a:br>
              <a:rPr lang="uk-UA" sz="3600" b="1" dirty="0"/>
            </a:b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82712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solidFill>
                  <a:schemeClr val="accent1"/>
                </a:solidFill>
              </a:rPr>
              <a:t>І. Домогосподарства</a:t>
            </a:r>
            <a:endParaRPr lang="uk-UA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16832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C00000"/>
                </a:solidFill>
              </a:rPr>
              <a:t>Домогосподарства (</a:t>
            </a:r>
            <a:r>
              <a:rPr lang="en-US" sz="2400" b="1" dirty="0">
                <a:solidFill>
                  <a:srgbClr val="C00000"/>
                </a:solidFill>
              </a:rPr>
              <a:t>households</a:t>
            </a:r>
            <a:r>
              <a:rPr lang="uk-UA" sz="2400" b="1" dirty="0">
                <a:solidFill>
                  <a:srgbClr val="C00000"/>
                </a:solidFill>
              </a:rPr>
              <a:t>)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– </a:t>
            </a:r>
            <a:r>
              <a:rPr lang="uk-UA" sz="2400" dirty="0">
                <a:solidFill>
                  <a:schemeClr val="accent1"/>
                </a:solidFill>
              </a:rPr>
              <a:t>це сукупний, раціонально діючий макроекономічний агент, який має за мету максимізувати корисність. </a:t>
            </a:r>
            <a:endParaRPr lang="uk-UA" sz="2400" dirty="0" smtClean="0">
              <a:solidFill>
                <a:schemeClr val="accent1"/>
              </a:solidFill>
            </a:endParaRPr>
          </a:p>
          <a:p>
            <a:r>
              <a:rPr lang="uk-UA" sz="2400" dirty="0" smtClean="0">
                <a:solidFill>
                  <a:schemeClr val="accent1"/>
                </a:solidFill>
              </a:rPr>
              <a:t>Домогосподарства </a:t>
            </a:r>
            <a:r>
              <a:rPr lang="uk-UA" sz="2400" dirty="0">
                <a:solidFill>
                  <a:schemeClr val="accent1"/>
                </a:solidFill>
              </a:rPr>
              <a:t>є:</a:t>
            </a:r>
          </a:p>
          <a:p>
            <a:r>
              <a:rPr lang="uk-UA" sz="2400" dirty="0">
                <a:solidFill>
                  <a:schemeClr val="accent1"/>
                </a:solidFill>
              </a:rPr>
              <a:t>	 </a:t>
            </a:r>
            <a:r>
              <a:rPr lang="uk-UA" sz="2400" b="1" dirty="0">
                <a:solidFill>
                  <a:srgbClr val="FF0000"/>
                </a:solidFill>
              </a:rPr>
              <a:t>власниками економічних ресурсів </a:t>
            </a:r>
            <a:r>
              <a:rPr lang="uk-UA" sz="2400" dirty="0">
                <a:solidFill>
                  <a:schemeClr val="accent1"/>
                </a:solidFill>
              </a:rPr>
              <a:t>(праці, землі, капіталу, підприємницьких здібностей). Від продажу економічних ресурсів домогосподарства отримують </a:t>
            </a:r>
            <a:r>
              <a:rPr lang="uk-UA" sz="2400" b="1" i="1" dirty="0">
                <a:solidFill>
                  <a:schemeClr val="accent1"/>
                </a:solidFill>
              </a:rPr>
              <a:t>доходи</a:t>
            </a:r>
            <a:r>
              <a:rPr lang="uk-UA" sz="2400" dirty="0">
                <a:solidFill>
                  <a:schemeClr val="accent1"/>
                </a:solidFill>
              </a:rPr>
              <a:t>, переважна частина яких йде на </a:t>
            </a:r>
            <a:r>
              <a:rPr lang="uk-UA" sz="2400" b="1" i="1" dirty="0">
                <a:solidFill>
                  <a:schemeClr val="accent1"/>
                </a:solidFill>
              </a:rPr>
              <a:t>споживчі витрати</a:t>
            </a:r>
            <a:r>
              <a:rPr lang="uk-UA" sz="2400" dirty="0">
                <a:solidFill>
                  <a:schemeClr val="accent1"/>
                </a:solidFill>
              </a:rPr>
              <a:t>, а частина, що залишилась </a:t>
            </a:r>
            <a:r>
              <a:rPr lang="uk-UA" sz="2400" b="1" i="1" dirty="0">
                <a:solidFill>
                  <a:schemeClr val="accent1"/>
                </a:solidFill>
              </a:rPr>
              <a:t>заощаджується;</a:t>
            </a:r>
            <a:endParaRPr lang="uk-UA" sz="2400" dirty="0">
              <a:solidFill>
                <a:schemeClr val="accent1"/>
              </a:solidFill>
            </a:endParaRPr>
          </a:p>
          <a:p>
            <a:r>
              <a:rPr lang="uk-UA" sz="2400" b="1" i="1" dirty="0">
                <a:solidFill>
                  <a:schemeClr val="accent1"/>
                </a:solidFill>
              </a:rPr>
              <a:t>	</a:t>
            </a:r>
            <a:r>
              <a:rPr lang="uk-UA" sz="2400" dirty="0">
                <a:solidFill>
                  <a:schemeClr val="accent1"/>
                </a:solidFill>
              </a:rPr>
              <a:t>основними</a:t>
            </a:r>
            <a:r>
              <a:rPr lang="uk-UA" sz="2400" i="1" dirty="0">
                <a:solidFill>
                  <a:schemeClr val="accent1"/>
                </a:solidFill>
              </a:rPr>
              <a:t> </a:t>
            </a:r>
            <a:r>
              <a:rPr lang="uk-UA" sz="2400" b="1" dirty="0">
                <a:solidFill>
                  <a:srgbClr val="FF0000"/>
                </a:solidFill>
              </a:rPr>
              <a:t>споживачами товарів і послуг;</a:t>
            </a:r>
          </a:p>
          <a:p>
            <a:r>
              <a:rPr lang="uk-UA" sz="2400" i="1" dirty="0">
                <a:solidFill>
                  <a:schemeClr val="accent1"/>
                </a:solidFill>
              </a:rPr>
              <a:t>	</a:t>
            </a:r>
            <a:r>
              <a:rPr lang="uk-UA" sz="2400" dirty="0">
                <a:solidFill>
                  <a:schemeClr val="accent1"/>
                </a:solidFill>
              </a:rPr>
              <a:t>основними </a:t>
            </a:r>
            <a:r>
              <a:rPr lang="uk-UA" sz="2400" b="1" dirty="0">
                <a:solidFill>
                  <a:srgbClr val="FF0000"/>
                </a:solidFill>
              </a:rPr>
              <a:t>суб’єктами заощаджень</a:t>
            </a:r>
            <a:r>
              <a:rPr lang="uk-UA" sz="2400" dirty="0">
                <a:solidFill>
                  <a:schemeClr val="accent1"/>
                </a:solidFill>
              </a:rPr>
              <a:t>, а тому і </a:t>
            </a:r>
            <a:r>
              <a:rPr lang="uk-UA" sz="2400" b="1" dirty="0">
                <a:solidFill>
                  <a:srgbClr val="FF0000"/>
                </a:solidFill>
              </a:rPr>
              <a:t>кредиторами</a:t>
            </a:r>
            <a:r>
              <a:rPr lang="uk-UA" sz="2400" dirty="0">
                <a:solidFill>
                  <a:schemeClr val="accent1"/>
                </a:solidFill>
              </a:rPr>
              <a:t> в економіці.</a:t>
            </a:r>
          </a:p>
        </p:txBody>
      </p:sp>
    </p:spTree>
    <p:extLst>
      <p:ext uri="{BB962C8B-B14F-4D97-AF65-F5344CB8AC3E}">
        <p14:creationId xmlns:p14="http://schemas.microsoft.com/office/powerpoint/2010/main" val="42440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solidFill>
                  <a:schemeClr val="accent1"/>
                </a:solidFill>
              </a:rPr>
              <a:t>ІІ. Фірми</a:t>
            </a:r>
            <a:endParaRPr lang="uk-UA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204864"/>
            <a:ext cx="849694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</a:rPr>
              <a:t>Фірми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(business firms) </a:t>
            </a:r>
            <a:r>
              <a:rPr lang="en-US" sz="2800" dirty="0">
                <a:solidFill>
                  <a:schemeClr val="accent1"/>
                </a:solidFill>
              </a:rPr>
              <a:t>– </a:t>
            </a:r>
            <a:r>
              <a:rPr lang="uk-UA" sz="2800" dirty="0">
                <a:solidFill>
                  <a:schemeClr val="accent1"/>
                </a:solidFill>
              </a:rPr>
              <a:t>це сукупний, раціонально діючий макроекономічний агент, що має за мету максимізацію прибутку.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	Фірми </a:t>
            </a:r>
            <a:r>
              <a:rPr lang="uk-UA" sz="2800" dirty="0">
                <a:solidFill>
                  <a:schemeClr val="accent1"/>
                </a:solidFill>
              </a:rPr>
              <a:t>є: </a:t>
            </a:r>
          </a:p>
          <a:p>
            <a:r>
              <a:rPr lang="uk-UA" sz="2800" dirty="0" smtClean="0">
                <a:solidFill>
                  <a:schemeClr val="accent1"/>
                </a:solidFill>
              </a:rPr>
              <a:t>	основними </a:t>
            </a:r>
            <a:r>
              <a:rPr lang="uk-UA" sz="2800" b="1" dirty="0">
                <a:solidFill>
                  <a:srgbClr val="FF0000"/>
                </a:solidFill>
              </a:rPr>
              <a:t>виробниками товарів та послуг в економіці</a:t>
            </a:r>
            <a:r>
              <a:rPr lang="uk-UA" sz="2800" dirty="0">
                <a:solidFill>
                  <a:srgbClr val="FF0000"/>
                </a:solidFill>
              </a:rPr>
              <a:t>;</a:t>
            </a:r>
          </a:p>
          <a:p>
            <a:r>
              <a:rPr lang="uk-UA" sz="2800" b="1" dirty="0" smtClean="0">
                <a:solidFill>
                  <a:srgbClr val="FF0000"/>
                </a:solidFill>
              </a:rPr>
              <a:t>	покупцями </a:t>
            </a:r>
            <a:r>
              <a:rPr lang="uk-UA" sz="2800" b="1" dirty="0">
                <a:solidFill>
                  <a:srgbClr val="FF0000"/>
                </a:solidFill>
              </a:rPr>
              <a:t>економічних ресурсів</a:t>
            </a:r>
            <a:r>
              <a:rPr lang="uk-UA" sz="2800" dirty="0">
                <a:solidFill>
                  <a:schemeClr val="accent1"/>
                </a:solidFill>
              </a:rPr>
              <a:t>, за допомогою яких здійснюється процес виробництва.</a:t>
            </a:r>
          </a:p>
          <a:p>
            <a:r>
              <a:rPr lang="uk-UA" sz="2400" dirty="0">
                <a:solidFill>
                  <a:schemeClr val="accent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4900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13690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accent1"/>
                </a:solidFill>
              </a:rPr>
              <a:t>	</a:t>
            </a:r>
            <a:r>
              <a:rPr lang="uk-UA" sz="2800" b="1" dirty="0" smtClean="0">
                <a:solidFill>
                  <a:srgbClr val="C00000"/>
                </a:solidFill>
              </a:rPr>
              <a:t>Фірми</a:t>
            </a:r>
            <a:r>
              <a:rPr lang="uk-UA" sz="2800" dirty="0" smtClean="0">
                <a:solidFill>
                  <a:schemeClr val="accent1"/>
                </a:solidFill>
              </a:rPr>
              <a:t> </a:t>
            </a:r>
            <a:r>
              <a:rPr lang="uk-UA" sz="2800" dirty="0">
                <a:solidFill>
                  <a:schemeClr val="accent1"/>
                </a:solidFill>
              </a:rPr>
              <a:t>з метою розширення виробництва мають потребу в інвестиційних товарах (передусім, у засобах виробництва), а тому вони є: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покупцями інвестиційних товарів</a:t>
            </a:r>
            <a:r>
              <a:rPr lang="uk-UA" sz="2800" dirty="0">
                <a:solidFill>
                  <a:schemeClr val="accent1"/>
                </a:solidFill>
              </a:rPr>
              <a:t>, тобто висувають попит на частину виробленої в економіці продукції. </a:t>
            </a:r>
            <a:r>
              <a:rPr lang="uk-UA" sz="2800" dirty="0" smtClean="0">
                <a:solidFill>
                  <a:schemeClr val="accent1"/>
                </a:solidFill>
              </a:rPr>
              <a:t>	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</a:t>
            </a:r>
            <a:r>
              <a:rPr lang="uk-UA" sz="2800" dirty="0" smtClean="0">
                <a:solidFill>
                  <a:schemeClr val="accent1"/>
                </a:solidFill>
              </a:rPr>
              <a:t>Оскільки </a:t>
            </a:r>
            <a:r>
              <a:rPr lang="uk-UA" sz="2800" dirty="0">
                <a:solidFill>
                  <a:schemeClr val="accent1"/>
                </a:solidFill>
              </a:rPr>
              <a:t>виручка від продажу у вигляді факторних доходів сплачується домогосподарствам, то для інвестиційних видатків вони мають отримувати позики, а тому вони є: 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основними позичальниками </a:t>
            </a:r>
            <a:r>
              <a:rPr lang="uk-UA" sz="2800" dirty="0">
                <a:solidFill>
                  <a:schemeClr val="accent1"/>
                </a:solidFill>
              </a:rPr>
              <a:t>в економіці, висуваючи попит на кредитні ресурси.</a:t>
            </a:r>
          </a:p>
          <a:p>
            <a:r>
              <a:rPr lang="uk-UA" sz="2800" b="1" dirty="0" smtClean="0">
                <a:solidFill>
                  <a:schemeClr val="accent1"/>
                </a:solidFill>
              </a:rPr>
              <a:t>Домогосподарства </a:t>
            </a:r>
            <a:r>
              <a:rPr lang="uk-UA" sz="2800" b="1" dirty="0">
                <a:solidFill>
                  <a:schemeClr val="accent1"/>
                </a:solidFill>
              </a:rPr>
              <a:t>і фірми створюють </a:t>
            </a:r>
            <a:r>
              <a:rPr lang="uk-UA" sz="2800" b="1" dirty="0">
                <a:solidFill>
                  <a:srgbClr val="FF0000"/>
                </a:solidFill>
              </a:rPr>
              <a:t>приватний сектор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285835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solidFill>
                  <a:schemeClr val="accent1"/>
                </a:solidFill>
              </a:rPr>
              <a:t>ІІІ. Держава</a:t>
            </a:r>
            <a:endParaRPr lang="uk-UA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1683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Держава (</a:t>
            </a:r>
            <a:r>
              <a:rPr lang="en-US" sz="2800" b="1" dirty="0">
                <a:solidFill>
                  <a:srgbClr val="C00000"/>
                </a:solidFill>
              </a:rPr>
              <a:t>government</a:t>
            </a:r>
            <a:r>
              <a:rPr lang="uk-UA" sz="2800" b="1" dirty="0">
                <a:solidFill>
                  <a:srgbClr val="C00000"/>
                </a:solidFill>
              </a:rPr>
              <a:t>) </a:t>
            </a:r>
            <a:r>
              <a:rPr lang="uk-UA" sz="2800" b="1" dirty="0">
                <a:solidFill>
                  <a:schemeClr val="accent1"/>
                </a:solidFill>
              </a:rPr>
              <a:t>– </a:t>
            </a:r>
            <a:r>
              <a:rPr lang="uk-UA" sz="2800" dirty="0">
                <a:solidFill>
                  <a:schemeClr val="accent1"/>
                </a:solidFill>
              </a:rPr>
              <a:t>це раціонально діючий макроекономічний агент, що є сукупністю державних установ і організацій, які мають політичне і юридичне право впливати на перебіг економічних процесів та регулювати економіку.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Основне </a:t>
            </a:r>
            <a:r>
              <a:rPr lang="uk-UA" sz="2800" b="1" dirty="0">
                <a:solidFill>
                  <a:srgbClr val="FF0000"/>
                </a:solidFill>
              </a:rPr>
              <a:t>завдання</a:t>
            </a:r>
            <a:r>
              <a:rPr lang="uk-UA" sz="2800" dirty="0">
                <a:solidFill>
                  <a:schemeClr val="accent1"/>
                </a:solidFill>
              </a:rPr>
              <a:t> держави полягає у </a:t>
            </a:r>
            <a:endParaRPr lang="uk-UA" sz="2800" dirty="0" smtClean="0">
              <a:solidFill>
                <a:schemeClr val="accent1"/>
              </a:solidFill>
            </a:endParaRPr>
          </a:p>
          <a:p>
            <a:pPr marL="514350" indent="-514350">
              <a:buAutoNum type="arabicParenR"/>
            </a:pPr>
            <a:r>
              <a:rPr lang="uk-UA" sz="2800" dirty="0" smtClean="0">
                <a:solidFill>
                  <a:schemeClr val="accent1"/>
                </a:solidFill>
              </a:rPr>
              <a:t>знешкодженні </a:t>
            </a:r>
            <a:r>
              <a:rPr lang="uk-UA" sz="2800" dirty="0">
                <a:solidFill>
                  <a:schemeClr val="accent1"/>
                </a:solidFill>
              </a:rPr>
              <a:t>недоліків ринку (</a:t>
            </a:r>
            <a:r>
              <a:rPr lang="en-US" sz="2800" dirty="0">
                <a:solidFill>
                  <a:schemeClr val="accent1"/>
                </a:solidFill>
              </a:rPr>
              <a:t>market failures</a:t>
            </a:r>
            <a:r>
              <a:rPr lang="uk-UA" sz="2800" dirty="0">
                <a:solidFill>
                  <a:schemeClr val="accent1"/>
                </a:solidFill>
              </a:rPr>
              <a:t>); 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endParaRPr lang="uk-UA" sz="2800" dirty="0" smtClean="0">
              <a:solidFill>
                <a:schemeClr val="accent1"/>
              </a:solidFill>
            </a:endParaRPr>
          </a:p>
          <a:p>
            <a:pPr marL="514350" indent="-514350">
              <a:buAutoNum type="arabicParenR"/>
            </a:pPr>
            <a:r>
              <a:rPr lang="uk-UA" sz="2800" dirty="0" smtClean="0">
                <a:solidFill>
                  <a:schemeClr val="accent1"/>
                </a:solidFill>
              </a:rPr>
              <a:t>максимізації </a:t>
            </a:r>
            <a:r>
              <a:rPr lang="uk-UA" sz="2800" dirty="0">
                <a:solidFill>
                  <a:schemeClr val="accent1"/>
                </a:solidFill>
              </a:rPr>
              <a:t>суспільного добробуту (</a:t>
            </a:r>
            <a:r>
              <a:rPr lang="en-US" sz="2800" dirty="0">
                <a:solidFill>
                  <a:schemeClr val="accent1"/>
                </a:solidFill>
              </a:rPr>
              <a:t>social welfares)</a:t>
            </a:r>
            <a:r>
              <a:rPr lang="ru-RU" sz="2800" dirty="0">
                <a:solidFill>
                  <a:schemeClr val="accent1"/>
                </a:solidFill>
              </a:rPr>
              <a:t>.</a:t>
            </a:r>
            <a:endParaRPr lang="uk-UA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57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Держава</a:t>
            </a:r>
            <a:r>
              <a:rPr lang="uk-UA" sz="2800" dirty="0">
                <a:solidFill>
                  <a:schemeClr val="accent1"/>
                </a:solidFill>
              </a:rPr>
              <a:t> виступає як :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виробник суспільних благ;</a:t>
            </a:r>
          </a:p>
          <a:p>
            <a:r>
              <a:rPr lang="uk-UA" sz="2800" b="1" dirty="0">
                <a:solidFill>
                  <a:srgbClr val="FF0000"/>
                </a:solidFill>
              </a:rPr>
              <a:t>	покупець товарів і послуг для державного сектору економіки;</a:t>
            </a:r>
          </a:p>
          <a:p>
            <a:r>
              <a:rPr lang="uk-UA" sz="2800" i="1" dirty="0">
                <a:solidFill>
                  <a:srgbClr val="FF0000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розподільник національного доходу </a:t>
            </a:r>
            <a:r>
              <a:rPr lang="uk-UA" sz="2800" dirty="0">
                <a:solidFill>
                  <a:schemeClr val="accent1"/>
                </a:solidFill>
              </a:rPr>
              <a:t>(через систему податків і трансферів);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кредитор або позичальник на фінансовому ринку;</a:t>
            </a:r>
          </a:p>
          <a:p>
            <a:r>
              <a:rPr lang="uk-UA" sz="2800" i="1" dirty="0">
                <a:solidFill>
                  <a:schemeClr val="accent1"/>
                </a:solidFill>
              </a:rPr>
              <a:t>	</a:t>
            </a:r>
            <a:r>
              <a:rPr lang="uk-UA" sz="2800" b="1" dirty="0">
                <a:solidFill>
                  <a:srgbClr val="FF0000"/>
                </a:solidFill>
              </a:rPr>
              <a:t>регулятор ринкової економіки</a:t>
            </a:r>
            <a:r>
              <a:rPr lang="uk-UA" sz="2800" i="1" dirty="0">
                <a:solidFill>
                  <a:schemeClr val="accent1"/>
                </a:solidFill>
              </a:rPr>
              <a:t>, </a:t>
            </a:r>
            <a:r>
              <a:rPr lang="uk-UA" sz="2800" dirty="0">
                <a:solidFill>
                  <a:schemeClr val="accent1"/>
                </a:solidFill>
              </a:rPr>
              <a:t>забезпечуючи 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1) </a:t>
            </a:r>
            <a:r>
              <a:rPr lang="uk-UA" sz="2800" b="1" i="1" dirty="0">
                <a:solidFill>
                  <a:schemeClr val="accent1"/>
                </a:solidFill>
              </a:rPr>
              <a:t>інституційні основи функціонування ринку</a:t>
            </a:r>
            <a:r>
              <a:rPr lang="uk-UA" sz="2800" dirty="0">
                <a:solidFill>
                  <a:schemeClr val="accent1"/>
                </a:solidFill>
              </a:rPr>
              <a:t> (законодавча база, система безпеки життєдіяльності, система оподаткування тощо), тобто «правила гри»;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2) </a:t>
            </a:r>
            <a:r>
              <a:rPr lang="uk-UA" sz="2800" b="1" i="1" dirty="0">
                <a:solidFill>
                  <a:schemeClr val="accent1"/>
                </a:solidFill>
              </a:rPr>
              <a:t>втілюючи макроекономічну політику</a:t>
            </a:r>
            <a:endParaRPr lang="uk-UA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5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IV</a:t>
            </a:r>
            <a:r>
              <a:rPr lang="uk-UA" sz="3600" b="1" dirty="0" smtClean="0">
                <a:solidFill>
                  <a:schemeClr val="accent1"/>
                </a:solidFill>
              </a:rPr>
              <a:t>. Іноземний сектор</a:t>
            </a:r>
            <a:endParaRPr lang="uk-UA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16832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Іноземний сектор </a:t>
            </a:r>
            <a:r>
              <a:rPr lang="en-US" sz="2800" b="1" dirty="0">
                <a:solidFill>
                  <a:srgbClr val="C00000"/>
                </a:solidFill>
              </a:rPr>
              <a:t>(foreign sector) </a:t>
            </a:r>
            <a:r>
              <a:rPr lang="en-US" sz="2800" dirty="0" smtClean="0">
                <a:solidFill>
                  <a:schemeClr val="accent1"/>
                </a:solidFill>
              </a:rPr>
              <a:t>– </a:t>
            </a:r>
            <a:r>
              <a:rPr lang="uk-UA" sz="2800" dirty="0">
                <a:solidFill>
                  <a:schemeClr val="accent1"/>
                </a:solidFill>
              </a:rPr>
              <a:t>це сукупний, раціонально діючий макроекономічний агент, що об’єднує усі країни світу, з якими держава взаємодіє через: 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1) міжнародну торгівлю (експорт-імпорт товарів і послуг); 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2) переміщення капіталів, тобто купівлю і продаж фінансових активів – цінних паперів (експорт-імпорт капіталів). </a:t>
            </a:r>
          </a:p>
          <a:p>
            <a:r>
              <a:rPr lang="uk-UA" sz="2800" dirty="0">
                <a:solidFill>
                  <a:schemeClr val="accent1"/>
                </a:solidFill>
              </a:rPr>
              <a:t>	Запровадження до аналізу іноземного сектору створює </a:t>
            </a:r>
            <a:r>
              <a:rPr lang="uk-UA" sz="2800" b="1" dirty="0">
                <a:solidFill>
                  <a:srgbClr val="C00000"/>
                </a:solidFill>
              </a:rPr>
              <a:t>модель відкритої економіки</a:t>
            </a:r>
            <a:endParaRPr lang="uk-UA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7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47" y="2248347"/>
            <a:ext cx="8121225" cy="3877815"/>
          </a:xfrm>
        </p:spPr>
        <p:txBody>
          <a:bodyPr/>
          <a:lstStyle/>
          <a:p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Предмет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макроекономіки</a:t>
            </a:r>
          </a:p>
          <a:p>
            <a:endParaRPr lang="uk-UA" sz="3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Методологічні засади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макроекономіки</a:t>
            </a:r>
          </a:p>
          <a:p>
            <a:endParaRPr lang="uk-UA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 Основні агреговані суб'єкти національної економіки та їх функції</a:t>
            </a:r>
            <a:endParaRPr lang="uk-UA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332656"/>
            <a:ext cx="7756263" cy="1291750"/>
          </a:xfrm>
        </p:spPr>
        <p:txBody>
          <a:bodyPr/>
          <a:lstStyle/>
          <a:p>
            <a:r>
              <a:rPr lang="uk-UA" sz="3200" b="1" dirty="0" smtClean="0"/>
              <a:t>ТЕМА 1. </a:t>
            </a:r>
            <a:br>
              <a:rPr lang="uk-UA" sz="3200" b="1" dirty="0" smtClean="0"/>
            </a:br>
            <a:r>
              <a:rPr lang="uk-UA" sz="3200" b="1" dirty="0" smtClean="0"/>
              <a:t>МАКРОЕКОНОМІКА ЯК НАУКА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390676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916833"/>
            <a:ext cx="8352928" cy="42093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3600" dirty="0" smtClean="0">
                <a:solidFill>
                  <a:schemeClr val="accent1"/>
                </a:solidFill>
              </a:rPr>
              <a:t>Виокремлюють </a:t>
            </a:r>
            <a:r>
              <a:rPr lang="uk-UA" sz="3600" dirty="0">
                <a:solidFill>
                  <a:schemeClr val="accent1"/>
                </a:solidFill>
              </a:rPr>
              <a:t>чотири </a:t>
            </a:r>
            <a:r>
              <a:rPr lang="uk-UA" sz="3600" dirty="0" smtClean="0">
                <a:solidFill>
                  <a:schemeClr val="accent1"/>
                </a:solidFill>
              </a:rPr>
              <a:t>агреговані </a:t>
            </a:r>
            <a:r>
              <a:rPr lang="uk-UA" sz="3600" b="1" dirty="0" smtClean="0">
                <a:solidFill>
                  <a:srgbClr val="C00000"/>
                </a:solidFill>
              </a:rPr>
              <a:t>макроекономічні ринки:</a:t>
            </a:r>
            <a:endParaRPr lang="uk-UA" sz="3600" b="1" dirty="0" smtClean="0">
              <a:solidFill>
                <a:srgbClr val="C00000"/>
              </a:solidFill>
            </a:endParaRPr>
          </a:p>
          <a:p>
            <a:pPr marL="857250" indent="-857250">
              <a:buFont typeface="+mj-lt"/>
              <a:buAutoNum type="romanUcPeriod"/>
            </a:pPr>
            <a:r>
              <a:rPr lang="uk-UA" sz="3600" dirty="0" smtClean="0">
                <a:solidFill>
                  <a:schemeClr val="accent1"/>
                </a:solidFill>
              </a:rPr>
              <a:t>Ринок товарів та послуг </a:t>
            </a:r>
            <a:endParaRPr lang="uk-UA" sz="3600" dirty="0" smtClean="0">
              <a:solidFill>
                <a:schemeClr val="accent1"/>
              </a:solidFill>
            </a:endParaRPr>
          </a:p>
          <a:p>
            <a:pPr marL="857250" indent="-857250">
              <a:buFont typeface="+mj-lt"/>
              <a:buAutoNum type="romanUcPeriod"/>
            </a:pPr>
            <a:r>
              <a:rPr lang="uk-UA" sz="3600" dirty="0" smtClean="0">
                <a:solidFill>
                  <a:schemeClr val="accent1"/>
                </a:solidFill>
              </a:rPr>
              <a:t>Фінансовий ринок:</a:t>
            </a:r>
          </a:p>
          <a:p>
            <a:pPr marL="1154430" lvl="1" indent="-742950">
              <a:buFont typeface="+mj-lt"/>
              <a:buAutoNum type="alphaLcPeriod"/>
            </a:pPr>
            <a:r>
              <a:rPr lang="uk-UA" sz="3400" dirty="0" smtClean="0">
                <a:solidFill>
                  <a:schemeClr val="accent1"/>
                </a:solidFill>
              </a:rPr>
              <a:t>Ринок грошей</a:t>
            </a:r>
          </a:p>
          <a:p>
            <a:pPr marL="1154430" lvl="1" indent="-742950">
              <a:buFont typeface="+mj-lt"/>
              <a:buAutoNum type="alphaLcPeriod"/>
            </a:pPr>
            <a:r>
              <a:rPr lang="uk-UA" sz="3400" dirty="0" smtClean="0">
                <a:solidFill>
                  <a:schemeClr val="accent1"/>
                </a:solidFill>
              </a:rPr>
              <a:t>Ринок цінних паперів </a:t>
            </a:r>
            <a:endParaRPr lang="uk-UA" sz="34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uk-UA" sz="3600" dirty="0" smtClean="0">
                <a:solidFill>
                  <a:schemeClr val="accent1"/>
                </a:solidFill>
              </a:rPr>
              <a:t>ІІІ.   Ринок економічних ресурсів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accent1"/>
                </a:solidFill>
              </a:rPr>
              <a:t>І</a:t>
            </a:r>
            <a:r>
              <a:rPr lang="en-US" sz="3600" dirty="0" smtClean="0">
                <a:solidFill>
                  <a:schemeClr val="accent1"/>
                </a:solidFill>
              </a:rPr>
              <a:t>V</a:t>
            </a:r>
            <a:r>
              <a:rPr lang="uk-UA" sz="3600" dirty="0" smtClean="0">
                <a:solidFill>
                  <a:schemeClr val="accent1"/>
                </a:solidFill>
              </a:rPr>
              <a:t>.   Валютний ринок</a:t>
            </a:r>
            <a:endParaRPr lang="uk-UA" sz="3600" dirty="0">
              <a:solidFill>
                <a:schemeClr val="accent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36904" cy="1414290"/>
          </a:xfrm>
        </p:spPr>
        <p:txBody>
          <a:bodyPr/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en-US" sz="3600" b="1" dirty="0" smtClean="0"/>
              <a:t>4</a:t>
            </a:r>
            <a:r>
              <a:rPr lang="uk-UA" sz="3600" b="1" dirty="0" smtClean="0"/>
              <a:t>. Макроекономічні ринки</a:t>
            </a:r>
            <a:r>
              <a:rPr lang="uk-UA" sz="3600" b="1" dirty="0"/>
              <a:t/>
            </a:r>
            <a:br>
              <a:rPr lang="uk-UA" sz="3600" b="1" dirty="0"/>
            </a:b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91176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3" cy="4464495"/>
          </a:xfrm>
        </p:spPr>
        <p:txBody>
          <a:bodyPr>
            <a:normAutofit lnSpcReduction="10000"/>
          </a:bodyPr>
          <a:lstStyle/>
          <a:p>
            <a:pPr marL="0"/>
            <a:r>
              <a:rPr lang="uk-UA" sz="2800" dirty="0">
                <a:solidFill>
                  <a:schemeClr val="accent1"/>
                </a:solidFill>
              </a:rPr>
              <a:t>Попит на товари </a:t>
            </a:r>
            <a:r>
              <a:rPr lang="uk-UA" sz="2800" dirty="0">
                <a:solidFill>
                  <a:schemeClr val="accent1"/>
                </a:solidFill>
              </a:rPr>
              <a:t>і послуги формують </a:t>
            </a:r>
            <a:r>
              <a:rPr lang="uk-UA" sz="2800" b="1" i="1" dirty="0">
                <a:solidFill>
                  <a:srgbClr val="C00000"/>
                </a:solidFill>
              </a:rPr>
              <a:t>усі</a:t>
            </a:r>
            <a:r>
              <a:rPr lang="uk-UA" sz="2800" dirty="0">
                <a:solidFill>
                  <a:schemeClr val="accent1"/>
                </a:solidFill>
              </a:rPr>
              <a:t> макроекономічні </a:t>
            </a:r>
            <a:r>
              <a:rPr lang="uk-UA" sz="2800" dirty="0">
                <a:solidFill>
                  <a:schemeClr val="accent1"/>
                </a:solidFill>
              </a:rPr>
              <a:t>суб'єкти, а пропозицію </a:t>
            </a:r>
            <a:r>
              <a:rPr lang="uk-UA" sz="2800" dirty="0" smtClean="0">
                <a:solidFill>
                  <a:schemeClr val="accent1"/>
                </a:solidFill>
              </a:rPr>
              <a:t>– забезпечують </a:t>
            </a:r>
            <a:r>
              <a:rPr lang="uk-UA" sz="2800" b="1" i="1" dirty="0" smtClean="0">
                <a:solidFill>
                  <a:srgbClr val="C00000"/>
                </a:solidFill>
              </a:rPr>
              <a:t>фірми</a:t>
            </a:r>
          </a:p>
          <a:p>
            <a:pPr marL="0"/>
            <a:r>
              <a:rPr lang="uk-UA" sz="2800" dirty="0" smtClean="0">
                <a:solidFill>
                  <a:schemeClr val="accent1"/>
                </a:solidFill>
              </a:rPr>
              <a:t>Співвідношення між попитом і пропозицією встановлює </a:t>
            </a:r>
            <a:r>
              <a:rPr lang="uk-UA" sz="2800" b="1" i="1" dirty="0" smtClean="0">
                <a:solidFill>
                  <a:srgbClr val="C00000"/>
                </a:solidFill>
              </a:rPr>
              <a:t>величину зрівноваженого рівня цін </a:t>
            </a:r>
            <a:r>
              <a:rPr lang="uk-UA" sz="2800" dirty="0" smtClean="0">
                <a:solidFill>
                  <a:schemeClr val="accent1"/>
                </a:solidFill>
              </a:rPr>
              <a:t>на товари і послуги та </a:t>
            </a:r>
            <a:r>
              <a:rPr lang="uk-UA" sz="2800" b="1" i="1" dirty="0" smtClean="0">
                <a:solidFill>
                  <a:srgbClr val="C00000"/>
                </a:solidFill>
              </a:rPr>
              <a:t>рівноважний обсяг виробництва</a:t>
            </a:r>
          </a:p>
          <a:p>
            <a:pPr marL="0"/>
            <a:r>
              <a:rPr lang="uk-UA" sz="2800" dirty="0">
                <a:solidFill>
                  <a:schemeClr val="accent1"/>
                </a:solidFill>
              </a:rPr>
              <a:t>Ринок товарів та послуг називають ще </a:t>
            </a:r>
            <a:r>
              <a:rPr lang="uk-UA" sz="2800" b="1" i="1" dirty="0">
                <a:solidFill>
                  <a:srgbClr val="0070C0"/>
                </a:solidFill>
              </a:rPr>
              <a:t>реальним</a:t>
            </a:r>
            <a:r>
              <a:rPr lang="uk-UA" sz="2800" dirty="0">
                <a:solidFill>
                  <a:schemeClr val="accent1"/>
                </a:solidFill>
              </a:rPr>
              <a:t> </a:t>
            </a:r>
            <a:r>
              <a:rPr lang="uk-UA" sz="2800" b="1" i="1" dirty="0">
                <a:solidFill>
                  <a:srgbClr val="0070C0"/>
                </a:solidFill>
              </a:rPr>
              <a:t>ринком</a:t>
            </a:r>
            <a:r>
              <a:rPr lang="uk-UA" sz="2800" dirty="0" smtClean="0">
                <a:solidFill>
                  <a:schemeClr val="accent1"/>
                </a:solidFill>
              </a:rPr>
              <a:t>, оскільки на ньому реалізують реальні активи </a:t>
            </a:r>
            <a:endParaRPr lang="uk-UA" sz="2800" dirty="0">
              <a:solidFill>
                <a:schemeClr val="accent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/>
              <a:t>Ринок товарів та </a:t>
            </a:r>
            <a:r>
              <a:rPr lang="uk-UA" sz="3200" b="1" dirty="0"/>
              <a:t>послуг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2561703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3" cy="4464495"/>
          </a:xfrm>
        </p:spPr>
        <p:txBody>
          <a:bodyPr>
            <a:normAutofit fontScale="85000" lnSpcReduction="10000"/>
          </a:bodyPr>
          <a:lstStyle/>
          <a:p>
            <a:pPr marL="0"/>
            <a:r>
              <a:rPr lang="uk-UA" sz="2800" dirty="0" smtClean="0">
                <a:solidFill>
                  <a:schemeClr val="accent1"/>
                </a:solidFill>
              </a:rPr>
              <a:t>Ринок на якому формується попит і забезпечується пропозиція фінансових активів. </a:t>
            </a:r>
          </a:p>
          <a:p>
            <a:pPr marL="1154430" lvl="1" indent="-742950">
              <a:buFont typeface="+mj-lt"/>
              <a:buAutoNum type="alphaLcPeriod"/>
            </a:pPr>
            <a:r>
              <a:rPr lang="uk-UA" sz="2800" dirty="0">
                <a:solidFill>
                  <a:schemeClr val="accent1"/>
                </a:solidFill>
              </a:rPr>
              <a:t>Ринок </a:t>
            </a:r>
            <a:r>
              <a:rPr lang="uk-UA" sz="2800" dirty="0" smtClean="0">
                <a:solidFill>
                  <a:schemeClr val="accent1"/>
                </a:solidFill>
              </a:rPr>
              <a:t>грошей – ринок грошових ринкових активів;</a:t>
            </a:r>
          </a:p>
          <a:p>
            <a:pPr marL="1154430" lvl="1" indent="-742950">
              <a:buFont typeface="+mj-lt"/>
              <a:buAutoNum type="alphaLcPeriod"/>
            </a:pPr>
            <a:r>
              <a:rPr lang="uk-UA" sz="2800" dirty="0" smtClean="0">
                <a:solidFill>
                  <a:schemeClr val="accent1"/>
                </a:solidFill>
              </a:rPr>
              <a:t>Ринок цінних паперів </a:t>
            </a:r>
            <a:r>
              <a:rPr lang="uk-UA" sz="2800" dirty="0">
                <a:solidFill>
                  <a:schemeClr val="accent1"/>
                </a:solidFill>
              </a:rPr>
              <a:t>– ринок </a:t>
            </a:r>
            <a:r>
              <a:rPr lang="uk-UA" sz="2800" dirty="0" smtClean="0">
                <a:solidFill>
                  <a:schemeClr val="accent1"/>
                </a:solidFill>
              </a:rPr>
              <a:t>негрошових </a:t>
            </a:r>
            <a:r>
              <a:rPr lang="uk-UA" sz="2800" dirty="0">
                <a:solidFill>
                  <a:schemeClr val="accent1"/>
                </a:solidFill>
              </a:rPr>
              <a:t>ринкових </a:t>
            </a:r>
            <a:r>
              <a:rPr lang="uk-UA" sz="2800" dirty="0" smtClean="0">
                <a:solidFill>
                  <a:schemeClr val="accent1"/>
                </a:solidFill>
              </a:rPr>
              <a:t>активів.</a:t>
            </a:r>
            <a:endParaRPr lang="uk-UA" sz="2800" dirty="0">
              <a:solidFill>
                <a:schemeClr val="accent1"/>
              </a:solidFill>
            </a:endParaRPr>
          </a:p>
          <a:p>
            <a:pPr marL="0"/>
            <a:r>
              <a:rPr lang="uk-UA" sz="2800" dirty="0" smtClean="0">
                <a:solidFill>
                  <a:schemeClr val="accent1"/>
                </a:solidFill>
              </a:rPr>
              <a:t>На </a:t>
            </a:r>
            <a:r>
              <a:rPr lang="uk-UA" sz="2800" b="1" i="1" dirty="0" smtClean="0">
                <a:solidFill>
                  <a:srgbClr val="0070C0"/>
                </a:solidFill>
              </a:rPr>
              <a:t>ринку грошей </a:t>
            </a:r>
            <a:r>
              <a:rPr lang="uk-UA" sz="2800" dirty="0" smtClean="0">
                <a:solidFill>
                  <a:schemeClr val="accent1"/>
                </a:solidFill>
              </a:rPr>
              <a:t>попит формують </a:t>
            </a:r>
            <a:r>
              <a:rPr lang="uk-UA" sz="2800" b="1" i="1" dirty="0" smtClean="0">
                <a:solidFill>
                  <a:srgbClr val="C00000"/>
                </a:solidFill>
              </a:rPr>
              <a:t>усі</a:t>
            </a:r>
            <a:r>
              <a:rPr lang="uk-UA" sz="2800" dirty="0" smtClean="0">
                <a:solidFill>
                  <a:schemeClr val="accent1"/>
                </a:solidFill>
              </a:rPr>
              <a:t> макроекономічні суб'єкти (домогосподарства, фірми і держава), а пропозицію грошей забезпечує </a:t>
            </a:r>
            <a:r>
              <a:rPr lang="uk-UA" sz="2800" b="1" i="1" dirty="0" smtClean="0">
                <a:solidFill>
                  <a:srgbClr val="C00000"/>
                </a:solidFill>
              </a:rPr>
              <a:t>центральний банк.</a:t>
            </a:r>
          </a:p>
          <a:p>
            <a:pPr marL="0"/>
            <a:r>
              <a:rPr lang="uk-UA" sz="2800" dirty="0" smtClean="0">
                <a:solidFill>
                  <a:schemeClr val="accent1"/>
                </a:solidFill>
              </a:rPr>
              <a:t>На ринку грошей встановлюється </a:t>
            </a:r>
            <a:r>
              <a:rPr lang="uk-UA" sz="2800" b="1" i="1" dirty="0" smtClean="0">
                <a:solidFill>
                  <a:srgbClr val="C00000"/>
                </a:solidFill>
              </a:rPr>
              <a:t>рівноважна ставка відсотку</a:t>
            </a:r>
            <a:r>
              <a:rPr lang="uk-UA" sz="2800" dirty="0" smtClean="0">
                <a:solidFill>
                  <a:schemeClr val="accent1"/>
                </a:solidFill>
              </a:rPr>
              <a:t>, яка є ціною грошей (кредиту). Посередництво на ринку грошей забезпечують </a:t>
            </a:r>
            <a:r>
              <a:rPr lang="uk-UA" sz="2800" b="1" i="1" dirty="0" smtClean="0">
                <a:solidFill>
                  <a:srgbClr val="C00000"/>
                </a:solidFill>
              </a:rPr>
              <a:t>банки.</a:t>
            </a:r>
          </a:p>
          <a:p>
            <a:pPr marL="0"/>
            <a:endParaRPr lang="uk-UA" sz="2800" b="1" i="1" dirty="0">
              <a:solidFill>
                <a:srgbClr val="C00000"/>
              </a:solidFill>
            </a:endParaRPr>
          </a:p>
          <a:p>
            <a:pPr marL="0"/>
            <a:endParaRPr lang="uk-UA" sz="2800" b="1" i="1" dirty="0" smtClean="0">
              <a:solidFill>
                <a:srgbClr val="C00000"/>
              </a:solidFill>
            </a:endParaRPr>
          </a:p>
          <a:p>
            <a:pPr marL="0"/>
            <a:endParaRPr lang="uk-UA" sz="2800" b="1" i="1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/>
              <a:t>Фінансовий </a:t>
            </a:r>
            <a:r>
              <a:rPr lang="uk-UA" sz="3200" b="1" dirty="0"/>
              <a:t>ринок</a:t>
            </a:r>
          </a:p>
        </p:txBody>
      </p:sp>
    </p:spTree>
    <p:extLst>
      <p:ext uri="{BB962C8B-B14F-4D97-AF65-F5344CB8AC3E}">
        <p14:creationId xmlns:p14="http://schemas.microsoft.com/office/powerpoint/2010/main" val="3274985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39552" y="570156"/>
            <a:ext cx="8136903" cy="5883179"/>
          </a:xfrm>
        </p:spPr>
        <p:txBody>
          <a:bodyPr>
            <a:normAutofit/>
          </a:bodyPr>
          <a:lstStyle/>
          <a:p>
            <a:pPr marL="0"/>
            <a:endParaRPr lang="uk-UA" sz="2800" b="1" i="1" dirty="0" smtClean="0">
              <a:solidFill>
                <a:srgbClr val="C00000"/>
              </a:solidFill>
            </a:endParaRPr>
          </a:p>
          <a:p>
            <a:pPr marL="0"/>
            <a:endParaRPr lang="uk-UA" sz="2800" b="1" i="1" dirty="0">
              <a:solidFill>
                <a:srgbClr val="C00000"/>
              </a:solidFill>
            </a:endParaRPr>
          </a:p>
          <a:p>
            <a:pPr marL="0"/>
            <a:endParaRPr lang="uk-UA" sz="2800" b="1" i="1" dirty="0">
              <a:solidFill>
                <a:srgbClr val="C00000"/>
              </a:solidFill>
            </a:endParaRPr>
          </a:p>
          <a:p>
            <a:pPr marL="0"/>
            <a:r>
              <a:rPr lang="uk-UA" sz="2800" dirty="0">
                <a:solidFill>
                  <a:schemeClr val="accent1"/>
                </a:solidFill>
              </a:rPr>
              <a:t>На </a:t>
            </a:r>
            <a:r>
              <a:rPr lang="uk-UA" sz="2800" b="1" i="1" dirty="0">
                <a:solidFill>
                  <a:srgbClr val="0070C0"/>
                </a:solidFill>
              </a:rPr>
              <a:t>ринку цінних паперів </a:t>
            </a:r>
            <a:r>
              <a:rPr lang="uk-UA" sz="2800" dirty="0">
                <a:solidFill>
                  <a:schemeClr val="accent1"/>
                </a:solidFill>
              </a:rPr>
              <a:t> купують та продають акції та облігації. </a:t>
            </a:r>
          </a:p>
          <a:p>
            <a:pPr marL="0"/>
            <a:r>
              <a:rPr lang="uk-UA" sz="2800" dirty="0">
                <a:solidFill>
                  <a:schemeClr val="accent1"/>
                </a:solidFill>
              </a:rPr>
              <a:t>Покупцями цінних паперів є </a:t>
            </a:r>
            <a:r>
              <a:rPr lang="uk-UA" sz="2800" b="1" i="1" dirty="0">
                <a:solidFill>
                  <a:srgbClr val="C00000"/>
                </a:solidFill>
              </a:rPr>
              <a:t>домогосподарства</a:t>
            </a:r>
            <a:r>
              <a:rPr lang="uk-UA" sz="2800" dirty="0">
                <a:solidFill>
                  <a:schemeClr val="accent1"/>
                </a:solidFill>
              </a:rPr>
              <a:t>, а продавцями (емітентами) – </a:t>
            </a:r>
            <a:r>
              <a:rPr lang="uk-UA" sz="2800" b="1" i="1" dirty="0">
                <a:solidFill>
                  <a:srgbClr val="C00000"/>
                </a:solidFill>
              </a:rPr>
              <a:t>фірми та держава</a:t>
            </a:r>
          </a:p>
          <a:p>
            <a:pPr marL="0"/>
            <a:endParaRPr lang="uk-UA" sz="2800" b="1" i="1" dirty="0" smtClean="0">
              <a:solidFill>
                <a:srgbClr val="C00000"/>
              </a:solidFill>
            </a:endParaRPr>
          </a:p>
          <a:p>
            <a:pPr marL="0"/>
            <a:endParaRPr lang="uk-UA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756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3" cy="4464495"/>
          </a:xfrm>
        </p:spPr>
        <p:txBody>
          <a:bodyPr>
            <a:normAutofit fontScale="92500"/>
          </a:bodyPr>
          <a:lstStyle/>
          <a:p>
            <a:pPr marL="0"/>
            <a:endParaRPr lang="uk-UA" sz="2800" dirty="0" smtClean="0">
              <a:solidFill>
                <a:schemeClr val="accent1"/>
              </a:solidFill>
            </a:endParaRPr>
          </a:p>
          <a:p>
            <a:pPr marL="0"/>
            <a:r>
              <a:rPr lang="uk-UA" sz="2800" dirty="0">
                <a:solidFill>
                  <a:schemeClr val="accent1"/>
                </a:solidFill>
              </a:rPr>
              <a:t> </a:t>
            </a:r>
            <a:r>
              <a:rPr lang="uk-UA" sz="2800" dirty="0" smtClean="0">
                <a:solidFill>
                  <a:schemeClr val="accent1"/>
                </a:solidFill>
              </a:rPr>
              <a:t>В макроекономічних моделях ринок економічних ресурсів представлений </a:t>
            </a:r>
            <a:r>
              <a:rPr lang="uk-UA" sz="2800" b="1" i="1" dirty="0" smtClean="0">
                <a:solidFill>
                  <a:srgbClr val="0070C0"/>
                </a:solidFill>
              </a:rPr>
              <a:t>ринком праці</a:t>
            </a:r>
            <a:r>
              <a:rPr lang="uk-UA" sz="2800" dirty="0" smtClean="0">
                <a:solidFill>
                  <a:schemeClr val="accent1"/>
                </a:solidFill>
              </a:rPr>
              <a:t>. Попит </a:t>
            </a:r>
            <a:r>
              <a:rPr lang="uk-UA" sz="2800" dirty="0">
                <a:solidFill>
                  <a:schemeClr val="accent1"/>
                </a:solidFill>
              </a:rPr>
              <a:t>на </a:t>
            </a:r>
            <a:r>
              <a:rPr lang="uk-UA" sz="2800" dirty="0" smtClean="0">
                <a:solidFill>
                  <a:schemeClr val="accent1"/>
                </a:solidFill>
              </a:rPr>
              <a:t>працю формують </a:t>
            </a:r>
            <a:r>
              <a:rPr lang="uk-UA" sz="2800" b="1" i="1" dirty="0" smtClean="0">
                <a:solidFill>
                  <a:srgbClr val="C00000"/>
                </a:solidFill>
              </a:rPr>
              <a:t>фірми</a:t>
            </a:r>
            <a:r>
              <a:rPr lang="uk-UA" sz="2800" dirty="0" smtClean="0">
                <a:solidFill>
                  <a:schemeClr val="accent1"/>
                </a:solidFill>
              </a:rPr>
              <a:t>, </a:t>
            </a:r>
            <a:r>
              <a:rPr lang="uk-UA" sz="2800" dirty="0">
                <a:solidFill>
                  <a:schemeClr val="accent1"/>
                </a:solidFill>
              </a:rPr>
              <a:t>а </a:t>
            </a:r>
            <a:r>
              <a:rPr lang="uk-UA" sz="2800" dirty="0" smtClean="0">
                <a:solidFill>
                  <a:schemeClr val="accent1"/>
                </a:solidFill>
              </a:rPr>
              <a:t>пропозицію праці – забезпечують </a:t>
            </a:r>
            <a:r>
              <a:rPr lang="uk-UA" sz="2800" b="1" i="1" dirty="0" smtClean="0">
                <a:solidFill>
                  <a:srgbClr val="C00000"/>
                </a:solidFill>
              </a:rPr>
              <a:t>домогосподарства</a:t>
            </a:r>
          </a:p>
          <a:p>
            <a:pPr marL="0"/>
            <a:r>
              <a:rPr lang="uk-UA" sz="2800" dirty="0">
                <a:solidFill>
                  <a:schemeClr val="accent1"/>
                </a:solidFill>
              </a:rPr>
              <a:t>Співвіднош</a:t>
            </a:r>
            <a:r>
              <a:rPr lang="uk-UA" sz="2800" dirty="0">
                <a:solidFill>
                  <a:schemeClr val="accent1"/>
                </a:solidFill>
              </a:rPr>
              <a:t>ення між попитом і пропозицією на працю встановлює рівноважну кількість праці в економіці та рівноважну ціну праці – </a:t>
            </a:r>
            <a:r>
              <a:rPr lang="uk-UA" sz="2800" b="1" i="1" dirty="0">
                <a:solidFill>
                  <a:srgbClr val="C00000"/>
                </a:solidFill>
              </a:rPr>
              <a:t>заробітну плату</a:t>
            </a:r>
          </a:p>
          <a:p>
            <a:pPr marL="0"/>
            <a:r>
              <a:rPr lang="uk-UA" sz="2800" dirty="0" smtClean="0">
                <a:solidFill>
                  <a:schemeClr val="accent1"/>
                </a:solidFill>
              </a:rPr>
              <a:t>Порушення рівноваги на ринку праці дозволяє відстежити причини </a:t>
            </a:r>
            <a:r>
              <a:rPr lang="uk-UA" sz="2800" b="1" i="1" dirty="0" smtClean="0">
                <a:solidFill>
                  <a:srgbClr val="0070C0"/>
                </a:solidFill>
              </a:rPr>
              <a:t>безробіття</a:t>
            </a:r>
            <a:endParaRPr lang="uk-UA" sz="2800" b="1" i="1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/>
              <a:t>Ринок економічних ресурсів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2179295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err="1" smtClean="0"/>
              <a:t>Двосекторна</a:t>
            </a:r>
            <a:r>
              <a:rPr lang="uk-UA" sz="3600" b="1" dirty="0" smtClean="0"/>
              <a:t> модель </a:t>
            </a:r>
            <a:r>
              <a:rPr lang="uk-UA" sz="3600" b="1" dirty="0" err="1" smtClean="0"/>
              <a:t>кругопотоку</a:t>
            </a:r>
            <a:r>
              <a:rPr lang="uk-UA" sz="3600" b="1" dirty="0" smtClean="0"/>
              <a:t> ресурсів, продуктів і доходу</a:t>
            </a:r>
            <a:endParaRPr lang="uk-UA" sz="36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136904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9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1916833"/>
            <a:ext cx="8121225" cy="4209330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Сучасна економічна наука складається із двох великих частин: </a:t>
            </a:r>
          </a:p>
          <a:p>
            <a:pPr marL="0" indent="0">
              <a:buNone/>
            </a:pPr>
            <a:r>
              <a:rPr lang="uk-UA" sz="66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макроекономіки та </a:t>
            </a:r>
            <a:r>
              <a:rPr lang="uk-UA" sz="66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мікроекономіки </a:t>
            </a:r>
            <a:endParaRPr lang="uk-UA" sz="66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/>
              <a:t>1. Предмет макроекономіки</a:t>
            </a:r>
            <a:br>
              <a:rPr lang="uk-UA" sz="3600" b="1" dirty="0"/>
            </a:b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2044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1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Мікроекономіка</a:t>
            </a:r>
            <a:r>
              <a:rPr lang="uk-UA" sz="2800" dirty="0">
                <a:solidFill>
                  <a:schemeClr val="accent1"/>
                </a:solidFill>
              </a:rPr>
              <a:t> (від </a:t>
            </a:r>
            <a:r>
              <a:rPr lang="uk-UA" sz="2800" dirty="0" err="1">
                <a:solidFill>
                  <a:schemeClr val="accent1"/>
                </a:solidFill>
              </a:rPr>
              <a:t>грец</a:t>
            </a:r>
            <a:r>
              <a:rPr lang="uk-UA" sz="2800" dirty="0">
                <a:solidFill>
                  <a:schemeClr val="accent1"/>
                </a:solidFill>
              </a:rPr>
              <a:t>. </a:t>
            </a:r>
            <a:r>
              <a:rPr lang="uk-UA" sz="2800" dirty="0" err="1">
                <a:solidFill>
                  <a:schemeClr val="accent1"/>
                </a:solidFill>
              </a:rPr>
              <a:t>μιχρος</a:t>
            </a:r>
            <a:r>
              <a:rPr lang="uk-UA" sz="2800" dirty="0">
                <a:solidFill>
                  <a:schemeClr val="accent1"/>
                </a:solidFill>
              </a:rPr>
              <a:t> – малий, </a:t>
            </a:r>
            <a:r>
              <a:rPr lang="uk-UA" sz="2800" dirty="0" err="1">
                <a:solidFill>
                  <a:schemeClr val="accent1"/>
                </a:solidFill>
              </a:rPr>
              <a:t>οίχος</a:t>
            </a:r>
            <a:r>
              <a:rPr lang="uk-UA" sz="2800" dirty="0">
                <a:solidFill>
                  <a:schemeClr val="accent1"/>
                </a:solidFill>
              </a:rPr>
              <a:t> – житло (дім, домогосподарство), </a:t>
            </a:r>
            <a:r>
              <a:rPr lang="uk-UA" sz="2800" dirty="0" err="1">
                <a:solidFill>
                  <a:schemeClr val="accent1"/>
                </a:solidFill>
              </a:rPr>
              <a:t>νόμος</a:t>
            </a:r>
            <a:r>
              <a:rPr lang="uk-UA" sz="2800" dirty="0">
                <a:solidFill>
                  <a:schemeClr val="accent1"/>
                </a:solidFill>
              </a:rPr>
              <a:t> – закон) </a:t>
            </a:r>
            <a:r>
              <a:rPr lang="uk-UA" sz="2800" b="1" dirty="0">
                <a:solidFill>
                  <a:schemeClr val="accent1"/>
                </a:solidFill>
              </a:rPr>
              <a:t>вивчає мотивацію поведінки окремих суб’єктів процесу економічного виробництва</a:t>
            </a:r>
            <a:r>
              <a:rPr lang="uk-UA" sz="2800" dirty="0">
                <a:solidFill>
                  <a:schemeClr val="accent1"/>
                </a:solidFill>
              </a:rPr>
              <a:t>: окремого споживача, робітника, фермера, власника малого підприємства тощо.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В </a:t>
            </a:r>
            <a:r>
              <a:rPr lang="uk-UA" sz="2800" dirty="0">
                <a:solidFill>
                  <a:schemeClr val="accent1"/>
                </a:solidFill>
              </a:rPr>
              <a:t>полі її уваги перебувають </a:t>
            </a:r>
            <a:r>
              <a:rPr lang="uk-UA" sz="2800" i="1" dirty="0">
                <a:solidFill>
                  <a:schemeClr val="accent1"/>
                </a:solidFill>
              </a:rPr>
              <a:t>теорія споживчого вибору</a:t>
            </a:r>
            <a:r>
              <a:rPr lang="uk-UA" sz="2800" dirty="0">
                <a:solidFill>
                  <a:schemeClr val="accent1"/>
                </a:solidFill>
              </a:rPr>
              <a:t> і </a:t>
            </a:r>
            <a:r>
              <a:rPr lang="uk-UA" sz="2800" i="1" dirty="0">
                <a:solidFill>
                  <a:schemeClr val="accent1"/>
                </a:solidFill>
              </a:rPr>
              <a:t>теорія фірми</a:t>
            </a:r>
            <a:r>
              <a:rPr lang="uk-UA" sz="2800" dirty="0">
                <a:solidFill>
                  <a:schemeClr val="accent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194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3"/>
            <a:ext cx="8352928" cy="6627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Макроекономіка</a:t>
            </a:r>
            <a:r>
              <a:rPr lang="uk-UA" sz="2800" dirty="0" smtClean="0">
                <a:solidFill>
                  <a:srgbClr val="C00000"/>
                </a:solidFill>
              </a:rPr>
              <a:t> </a:t>
            </a:r>
            <a:r>
              <a:rPr lang="uk-UA" sz="2800" dirty="0">
                <a:solidFill>
                  <a:schemeClr val="accent1"/>
                </a:solidFill>
              </a:rPr>
              <a:t>(від </a:t>
            </a:r>
            <a:r>
              <a:rPr lang="uk-UA" sz="2800" dirty="0" err="1">
                <a:solidFill>
                  <a:schemeClr val="accent1"/>
                </a:solidFill>
              </a:rPr>
              <a:t>грец</a:t>
            </a:r>
            <a:r>
              <a:rPr lang="uk-UA" sz="2800" dirty="0">
                <a:solidFill>
                  <a:schemeClr val="accent1"/>
                </a:solidFill>
              </a:rPr>
              <a:t>. μα</a:t>
            </a:r>
            <a:r>
              <a:rPr lang="uk-UA" sz="2800" dirty="0" err="1">
                <a:solidFill>
                  <a:schemeClr val="accent1"/>
                </a:solidFill>
              </a:rPr>
              <a:t>χρός</a:t>
            </a:r>
            <a:r>
              <a:rPr lang="uk-UA" sz="2800" dirty="0">
                <a:solidFill>
                  <a:schemeClr val="accent1"/>
                </a:solidFill>
              </a:rPr>
              <a:t> – великий і економіка) </a:t>
            </a:r>
            <a:r>
              <a:rPr lang="uk-UA" sz="2800" b="1" dirty="0">
                <a:solidFill>
                  <a:schemeClr val="accent1"/>
                </a:solidFill>
              </a:rPr>
              <a:t>вивчає загальні закономірності, особливості функціонування і розвитку усієї економіки в цілому</a:t>
            </a:r>
            <a:r>
              <a:rPr lang="uk-UA" sz="2800" dirty="0">
                <a:solidFill>
                  <a:schemeClr val="accent1"/>
                </a:solidFill>
              </a:rPr>
              <a:t>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Економіка </a:t>
            </a:r>
            <a:r>
              <a:rPr lang="uk-UA" sz="2800" dirty="0">
                <a:solidFill>
                  <a:schemeClr val="accent1"/>
                </a:solidFill>
              </a:rPr>
              <a:t>розглядається як цілісна ієрархічна система.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На </a:t>
            </a:r>
            <a:r>
              <a:rPr lang="uk-UA" sz="2800" dirty="0">
                <a:solidFill>
                  <a:schemeClr val="accent1"/>
                </a:solidFill>
              </a:rPr>
              <a:t>відміну від мікроекономіки макроекономіка </a:t>
            </a:r>
            <a:r>
              <a:rPr lang="uk-UA" sz="2800" b="1" dirty="0">
                <a:solidFill>
                  <a:schemeClr val="accent1"/>
                </a:solidFill>
              </a:rPr>
              <a:t>зосереджується на дослідженні </a:t>
            </a:r>
            <a:r>
              <a:rPr lang="uk-UA" sz="2800" b="1" i="1" dirty="0">
                <a:solidFill>
                  <a:schemeClr val="accent1"/>
                </a:solidFill>
              </a:rPr>
              <a:t>агрегованих величин</a:t>
            </a:r>
            <a:r>
              <a:rPr lang="uk-UA" sz="2800" b="1" dirty="0">
                <a:solidFill>
                  <a:schemeClr val="accent1"/>
                </a:solidFill>
              </a:rPr>
              <a:t>, які характеризують економіку як цілісність</a:t>
            </a:r>
            <a:r>
              <a:rPr lang="uk-UA" sz="2800" dirty="0">
                <a:solidFill>
                  <a:schemeClr val="accent1"/>
                </a:solidFill>
              </a:rPr>
              <a:t>: </a:t>
            </a:r>
            <a:r>
              <a:rPr lang="uk-UA" sz="2800" i="1" dirty="0">
                <a:solidFill>
                  <a:schemeClr val="accent1"/>
                </a:solidFill>
              </a:rPr>
              <a:t>ВВП</a:t>
            </a:r>
            <a:r>
              <a:rPr lang="uk-UA" sz="2800" dirty="0">
                <a:solidFill>
                  <a:schemeClr val="accent1"/>
                </a:solidFill>
              </a:rPr>
              <a:t>, а не випуск продукції окремою фірмою; </a:t>
            </a:r>
            <a:r>
              <a:rPr lang="uk-UA" sz="2800" i="1" dirty="0">
                <a:solidFill>
                  <a:schemeClr val="accent1"/>
                </a:solidFill>
              </a:rPr>
              <a:t>рівень цін</a:t>
            </a:r>
            <a:r>
              <a:rPr lang="uk-UA" sz="2800" dirty="0">
                <a:solidFill>
                  <a:schemeClr val="accent1"/>
                </a:solidFill>
              </a:rPr>
              <a:t>, а не ціни на конкретний вид товару чи послуги; </a:t>
            </a:r>
            <a:r>
              <a:rPr lang="uk-UA" sz="2800" i="1" dirty="0">
                <a:solidFill>
                  <a:schemeClr val="accent1"/>
                </a:solidFill>
              </a:rPr>
              <a:t>ринкова ставка проценту</a:t>
            </a:r>
            <a:r>
              <a:rPr lang="uk-UA" sz="2800" dirty="0">
                <a:solidFill>
                  <a:schemeClr val="accent1"/>
                </a:solidFill>
              </a:rPr>
              <a:t>, а не відсоток за кредити в окремому банку, </a:t>
            </a:r>
            <a:r>
              <a:rPr lang="uk-UA" sz="2800" i="1" dirty="0">
                <a:solidFill>
                  <a:schemeClr val="accent1"/>
                </a:solidFill>
              </a:rPr>
              <a:t>рівень інфляції</a:t>
            </a:r>
            <a:r>
              <a:rPr lang="uk-UA" sz="2800" dirty="0">
                <a:solidFill>
                  <a:schemeClr val="accent1"/>
                </a:solidFill>
              </a:rPr>
              <a:t>, </a:t>
            </a:r>
            <a:r>
              <a:rPr lang="uk-UA" sz="2800" i="1" dirty="0">
                <a:solidFill>
                  <a:schemeClr val="accent1"/>
                </a:solidFill>
              </a:rPr>
              <a:t>рівень зайнятості</a:t>
            </a:r>
            <a:r>
              <a:rPr lang="uk-UA" sz="2800" dirty="0">
                <a:solidFill>
                  <a:schemeClr val="accent1"/>
                </a:solidFill>
              </a:rPr>
              <a:t>.</a:t>
            </a:r>
          </a:p>
          <a:p>
            <a:r>
              <a:rPr lang="uk-UA" sz="2800" dirty="0" smtClean="0">
                <a:solidFill>
                  <a:schemeClr val="accent1"/>
                </a:solidFill>
              </a:rPr>
              <a:t> </a:t>
            </a:r>
            <a:endParaRPr lang="uk-UA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88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04664"/>
            <a:ext cx="5400601" cy="3600400"/>
          </a:xfrm>
        </p:spPr>
      </p:pic>
      <p:sp>
        <p:nvSpPr>
          <p:cNvPr id="6" name="Заголовок 1"/>
          <p:cNvSpPr>
            <a:spLocks noGrp="1"/>
          </p:cNvSpPr>
          <p:nvPr>
            <p:ph type="body" sz="half" idx="2"/>
          </p:nvPr>
        </p:nvSpPr>
        <p:spPr>
          <a:xfrm>
            <a:off x="467544" y="4293096"/>
            <a:ext cx="8064896" cy="2232248"/>
          </a:xfrm>
        </p:spPr>
        <p:txBody>
          <a:bodyPr/>
          <a:lstStyle/>
          <a:p>
            <a:pPr algn="ctr"/>
            <a:r>
              <a:rPr lang="uk-UA" sz="2800" dirty="0">
                <a:solidFill>
                  <a:schemeClr val="accent1"/>
                </a:solidFill>
              </a:rPr>
              <a:t>Вперше </a:t>
            </a:r>
            <a:r>
              <a:rPr lang="uk-UA" sz="2800" dirty="0" smtClean="0">
                <a:solidFill>
                  <a:schemeClr val="accent1"/>
                </a:solidFill>
              </a:rPr>
              <a:t>термін </a:t>
            </a:r>
            <a:r>
              <a:rPr lang="uk-UA" sz="2800" b="1" dirty="0">
                <a:solidFill>
                  <a:srgbClr val="C00000"/>
                </a:solidFill>
              </a:rPr>
              <a:t>макроекономіка </a:t>
            </a:r>
            <a:r>
              <a:rPr lang="uk-UA" sz="2800" dirty="0">
                <a:solidFill>
                  <a:schemeClr val="accent1"/>
                </a:solidFill>
              </a:rPr>
              <a:t>у 1933 </a:t>
            </a:r>
            <a:r>
              <a:rPr lang="uk-UA" sz="2800" dirty="0" smtClean="0">
                <a:solidFill>
                  <a:schemeClr val="accent1"/>
                </a:solidFill>
              </a:rPr>
              <a:t>році </a:t>
            </a:r>
            <a:r>
              <a:rPr lang="uk-UA" sz="2800" dirty="0">
                <a:solidFill>
                  <a:schemeClr val="accent1"/>
                </a:solidFill>
              </a:rPr>
              <a:t>використав норвезький економіст-математик </a:t>
            </a:r>
            <a:r>
              <a:rPr lang="uk-UA" sz="2800" b="1" dirty="0" err="1">
                <a:solidFill>
                  <a:srgbClr val="0070C0"/>
                </a:solidFill>
              </a:rPr>
              <a:t>Рагнар</a:t>
            </a:r>
            <a:r>
              <a:rPr lang="uk-UA" sz="2800" b="1" dirty="0">
                <a:solidFill>
                  <a:srgbClr val="0070C0"/>
                </a:solidFill>
              </a:rPr>
              <a:t> Фріш (1895–1973)</a:t>
            </a:r>
            <a:endParaRPr lang="uk-UA" sz="2800" dirty="0">
              <a:solidFill>
                <a:schemeClr val="accent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987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645024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chemeClr val="accent1"/>
                </a:solidFill>
              </a:rPr>
              <a:t>Творцем цілісної </a:t>
            </a:r>
            <a:r>
              <a:rPr lang="uk-UA" sz="2800" b="1" dirty="0" smtClean="0">
                <a:solidFill>
                  <a:srgbClr val="C00000"/>
                </a:solidFill>
              </a:rPr>
              <a:t>системи макроекономічного аналізу</a:t>
            </a:r>
            <a:r>
              <a:rPr lang="uk-UA" sz="2800" dirty="0" smtClean="0">
                <a:solidFill>
                  <a:schemeClr val="accent1"/>
                </a:solidFill>
              </a:rPr>
              <a:t> є англійський економіст </a:t>
            </a:r>
            <a:r>
              <a:rPr lang="uk-UA" sz="2800" b="1" dirty="0" smtClean="0">
                <a:solidFill>
                  <a:srgbClr val="0070C0"/>
                </a:solidFill>
              </a:rPr>
              <a:t>Джон </a:t>
            </a:r>
            <a:r>
              <a:rPr lang="uk-UA" sz="2800" b="1" dirty="0" err="1" smtClean="0">
                <a:solidFill>
                  <a:srgbClr val="0070C0"/>
                </a:solidFill>
              </a:rPr>
              <a:t>Мейнард</a:t>
            </a:r>
            <a:r>
              <a:rPr lang="uk-UA" sz="2800" b="1" dirty="0" smtClean="0">
                <a:solidFill>
                  <a:srgbClr val="0070C0"/>
                </a:solidFill>
              </a:rPr>
              <a:t> Кейнс (1883–1946)</a:t>
            </a:r>
            <a:r>
              <a:rPr lang="uk-UA" sz="2800" dirty="0">
                <a:solidFill>
                  <a:schemeClr val="accent1"/>
                </a:solidFill>
              </a:rPr>
              <a:t>, </a:t>
            </a:r>
            <a:r>
              <a:rPr lang="uk-UA" sz="2800" dirty="0" smtClean="0">
                <a:solidFill>
                  <a:schemeClr val="accent1"/>
                </a:solidFill>
              </a:rPr>
              <a:t>яку </a:t>
            </a:r>
            <a:r>
              <a:rPr lang="uk-UA" sz="2800" dirty="0">
                <a:solidFill>
                  <a:schemeClr val="accent1"/>
                </a:solidFill>
              </a:rPr>
              <a:t>він виклав у праці «Загальна теорія зайнятості, проценту і грошей» (1936), </a:t>
            </a:r>
          </a:p>
          <a:p>
            <a:r>
              <a:rPr lang="uk-UA" sz="2800" dirty="0" smtClean="0">
                <a:solidFill>
                  <a:schemeClr val="accent1"/>
                </a:solidFill>
              </a:rPr>
              <a:t>З іменем вченого пов'язують так звану «</a:t>
            </a:r>
            <a:r>
              <a:rPr lang="uk-UA" sz="2800" b="1" dirty="0" smtClean="0">
                <a:solidFill>
                  <a:srgbClr val="C00000"/>
                </a:solidFill>
              </a:rPr>
              <a:t>кейнсіанську революцію</a:t>
            </a:r>
            <a:r>
              <a:rPr lang="uk-UA" sz="2800" dirty="0" smtClean="0">
                <a:solidFill>
                  <a:schemeClr val="accent1"/>
                </a:solidFill>
              </a:rPr>
              <a:t>» в економічній науці.</a:t>
            </a:r>
            <a:endParaRPr lang="uk-UA" sz="2800" dirty="0">
              <a:solidFill>
                <a:schemeClr val="accent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45" y="188640"/>
            <a:ext cx="2669022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4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річне зростання національного доходу і особливості його розподілу на потреби споживання та інвестиції; 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економічний цикл та його причини; 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зайнятість і безробіття;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рівень ставки проценту та грошовий обіг;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інфляційні тенденції та їх можливі наслідки;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баланс експорту та імпорту і валютний курс;</a:t>
            </a:r>
          </a:p>
          <a:p>
            <a:pPr lvl="0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структура державного бюджету та фінансування його дефіциту.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/>
              <a:t>Макроекономіка зосереджена на вивченні таких проблем:</a:t>
            </a:r>
            <a:br>
              <a:rPr lang="uk-UA" sz="2800" b="1" dirty="0"/>
            </a:b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5267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800" dirty="0">
                <a:solidFill>
                  <a:schemeClr val="accent1"/>
                </a:solidFill>
              </a:rPr>
              <a:t>Темпи зростання національної економіки залежать від </a:t>
            </a:r>
            <a:r>
              <a:rPr lang="uk-UA" sz="2800" dirty="0">
                <a:solidFill>
                  <a:srgbClr val="C00000"/>
                </a:solidFill>
              </a:rPr>
              <a:t>законів макроекономічної системи</a:t>
            </a:r>
            <a:r>
              <a:rPr lang="uk-UA" sz="2800" dirty="0">
                <a:solidFill>
                  <a:schemeClr val="accent1"/>
                </a:solidFill>
              </a:rPr>
              <a:t>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Наприклад</a:t>
            </a:r>
            <a:r>
              <a:rPr lang="uk-UA" sz="2800" dirty="0">
                <a:solidFill>
                  <a:schemeClr val="accent1"/>
                </a:solidFill>
              </a:rPr>
              <a:t>, скорочення безробіття обумовлює інфляційні тенденції в економіці. </a:t>
            </a:r>
            <a:endParaRPr lang="uk-UA" sz="2800" dirty="0" smtClean="0">
              <a:solidFill>
                <a:schemeClr val="accent1"/>
              </a:solidFill>
            </a:endParaRPr>
          </a:p>
          <a:p>
            <a:r>
              <a:rPr lang="uk-UA" sz="2800" dirty="0" smtClean="0">
                <a:solidFill>
                  <a:schemeClr val="accent1"/>
                </a:solidFill>
              </a:rPr>
              <a:t>Знання </a:t>
            </a:r>
            <a:r>
              <a:rPr lang="uk-UA" sz="2800" dirty="0">
                <a:solidFill>
                  <a:schemeClr val="accent1"/>
                </a:solidFill>
              </a:rPr>
              <a:t>макроекономічних законів дозволяє відстежувати закономірності та залежності між макроекономічними явищами і процесами; розробляти принципи макроекономічної політики; складати прогнози економічних параметрів системи.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002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194</TotalTime>
  <Words>899</Words>
  <Application>Microsoft Office PowerPoint</Application>
  <PresentationFormat>Екран (4:3)</PresentationFormat>
  <Paragraphs>114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9" baseType="lpstr">
      <vt:lpstr>Book Antiqua</vt:lpstr>
      <vt:lpstr>Times New Roman</vt:lpstr>
      <vt:lpstr>Wingdings</vt:lpstr>
      <vt:lpstr>Твердый переплет</vt:lpstr>
      <vt:lpstr>МАКРОЕКОНОМІКА</vt:lpstr>
      <vt:lpstr>ТЕМА 1.  МАКРОЕКОНОМІКА ЯК НАУКА</vt:lpstr>
      <vt:lpstr>1. Предмет макроекономіки </vt:lpstr>
      <vt:lpstr>Презентація PowerPoint</vt:lpstr>
      <vt:lpstr>Презентація PowerPoint</vt:lpstr>
      <vt:lpstr>Презентація PowerPoint</vt:lpstr>
      <vt:lpstr>Презентація PowerPoint</vt:lpstr>
      <vt:lpstr>Макроекономіка зосереджена на вивченні таких проблем: </vt:lpstr>
      <vt:lpstr>Презентація PowerPoint</vt:lpstr>
      <vt:lpstr> 2. Методологічні засади макроекономіки </vt:lpstr>
      <vt:lpstr>Презентація PowerPoint</vt:lpstr>
      <vt:lpstr>Презентація PowerPoint</vt:lpstr>
      <vt:lpstr> 3. Основні агреговані суб'єкти національної економіки та їх функції </vt:lpstr>
      <vt:lpstr>І. Домогосподарства</vt:lpstr>
      <vt:lpstr>ІІ. Фірми</vt:lpstr>
      <vt:lpstr>Презентація PowerPoint</vt:lpstr>
      <vt:lpstr>ІІІ. Держава</vt:lpstr>
      <vt:lpstr>Презентація PowerPoint</vt:lpstr>
      <vt:lpstr>IV. Іноземний сектор</vt:lpstr>
      <vt:lpstr> 4. Макроекономічні ринки </vt:lpstr>
      <vt:lpstr>Ринок товарів та послуг</vt:lpstr>
      <vt:lpstr>Фінансовий ринок</vt:lpstr>
      <vt:lpstr>Презентація PowerPoint</vt:lpstr>
      <vt:lpstr>Ринок економічних ресурсів</vt:lpstr>
      <vt:lpstr>Двосекторна модель кругопотоку ресурсів, продуктів і доходу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МАКРОЕКОНОМІКА</dc:title>
  <dc:creator>Юра</dc:creator>
  <cp:lastModifiedBy>Ущаповський Юрій Володимирович</cp:lastModifiedBy>
  <cp:revision>22</cp:revision>
  <dcterms:created xsi:type="dcterms:W3CDTF">2018-09-11T19:21:53Z</dcterms:created>
  <dcterms:modified xsi:type="dcterms:W3CDTF">2020-09-14T10:26:23Z</dcterms:modified>
</cp:coreProperties>
</file>