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4" r:id="rId6"/>
    <p:sldId id="278" r:id="rId7"/>
    <p:sldId id="260" r:id="rId8"/>
    <p:sldId id="261" r:id="rId9"/>
    <p:sldId id="262" r:id="rId10"/>
    <p:sldId id="279" r:id="rId11"/>
    <p:sldId id="263" r:id="rId12"/>
    <p:sldId id="265" r:id="rId13"/>
    <p:sldId id="266" r:id="rId14"/>
    <p:sldId id="280" r:id="rId15"/>
    <p:sldId id="267" r:id="rId16"/>
    <p:sldId id="268" r:id="rId17"/>
    <p:sldId id="269" r:id="rId18"/>
    <p:sldId id="270" r:id="rId19"/>
    <p:sldId id="271" r:id="rId20"/>
    <p:sldId id="272" r:id="rId21"/>
    <p:sldId id="273" r:id="rId22"/>
    <p:sldId id="274" r:id="rId23"/>
    <p:sldId id="275" r:id="rId24"/>
    <p:sldId id="276" r:id="rId25"/>
    <p:sldId id="277"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8" d="100"/>
          <a:sy n="88" d="100"/>
        </p:scale>
        <p:origin x="494"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1/26/2026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76601" y="914400"/>
            <a:ext cx="8915399" cy="2262781"/>
          </a:xfrm>
        </p:spPr>
        <p:txBody>
          <a:bodyPr>
            <a:normAutofit/>
          </a:bodyPr>
          <a:lstStyle/>
          <a:p>
            <a:pPr algn="r"/>
            <a:r>
              <a:rPr lang="uk-UA" dirty="0"/>
              <a:t>Лекція №</a:t>
            </a:r>
            <a:r>
              <a:rPr lang="uk-UA" dirty="0" smtClean="0"/>
              <a:t>1</a:t>
            </a:r>
            <a:endParaRPr lang="ru-RU" dirty="0"/>
          </a:p>
        </p:txBody>
      </p:sp>
      <p:sp>
        <p:nvSpPr>
          <p:cNvPr id="3" name="Подзаголовок 2"/>
          <p:cNvSpPr>
            <a:spLocks noGrp="1"/>
          </p:cNvSpPr>
          <p:nvPr>
            <p:ph type="subTitle" idx="1"/>
          </p:nvPr>
        </p:nvSpPr>
        <p:spPr>
          <a:xfrm>
            <a:off x="2589213" y="3474721"/>
            <a:ext cx="8915399" cy="2428942"/>
          </a:xfrm>
        </p:spPr>
        <p:txBody>
          <a:bodyPr/>
          <a:lstStyle/>
          <a:p>
            <a:r>
              <a:rPr lang="uk-UA" sz="3600" b="1" dirty="0"/>
              <a:t>КАТЕГОРІЙНО-ПОНЯТІЙНИЙ АПАРАТ З БЕЗПЕКИ ЖИТТЄДІЯЛЬНОСТІ, ТАКСОНОМІЯ НЕБЕЗПЕК. РИЗИК ЯК КІЛЬКІСНА ОЦІНКА НЕБЕЗПЕК</a:t>
            </a:r>
            <a:endParaRPr lang="ru-RU" sz="3600" b="1" dirty="0"/>
          </a:p>
          <a:p>
            <a:endParaRPr lang="ru-RU" dirty="0"/>
          </a:p>
        </p:txBody>
      </p:sp>
    </p:spTree>
    <p:extLst>
      <p:ext uri="{BB962C8B-B14F-4D97-AF65-F5344CB8AC3E}">
        <p14:creationId xmlns:p14="http://schemas.microsoft.com/office/powerpoint/2010/main" val="40986095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27463" y="290037"/>
            <a:ext cx="10162310" cy="2062103"/>
          </a:xfrm>
          <a:prstGeom prst="rect">
            <a:avLst/>
          </a:prstGeom>
        </p:spPr>
        <p:txBody>
          <a:bodyPr wrap="square">
            <a:spAutoFit/>
          </a:bodyPr>
          <a:lstStyle/>
          <a:p>
            <a:pPr algn="just"/>
            <a:r>
              <a:rPr lang="uk-UA" sz="3200" b="1" dirty="0" smtClean="0">
                <a:latin typeface="Times New Roman" panose="02020603050405020304" pitchFamily="18" charset="0"/>
                <a:cs typeface="Times New Roman" panose="02020603050405020304" pitchFamily="18" charset="0"/>
              </a:rPr>
              <a:t>Людський фактор </a:t>
            </a:r>
            <a:r>
              <a:rPr lang="uk-UA" sz="3200" dirty="0" smtClean="0">
                <a:latin typeface="Times New Roman" panose="02020603050405020304" pitchFamily="18" charset="0"/>
                <a:cs typeface="Times New Roman" panose="02020603050405020304" pitchFamily="18" charset="0"/>
              </a:rPr>
              <a:t>(ЛФ) – це сукупність фізіологічних, психофізіологічних, </a:t>
            </a:r>
            <a:r>
              <a:rPr lang="uk-UA" sz="3200" dirty="0" err="1" smtClean="0">
                <a:latin typeface="Times New Roman" panose="02020603050405020304" pitchFamily="18" charset="0"/>
                <a:cs typeface="Times New Roman" panose="02020603050405020304" pitchFamily="18" charset="0"/>
              </a:rPr>
              <a:t>антропараметричних</a:t>
            </a:r>
            <a:r>
              <a:rPr lang="uk-UA" sz="3200" dirty="0" smtClean="0">
                <a:latin typeface="Times New Roman" panose="02020603050405020304" pitchFamily="18" charset="0"/>
                <a:cs typeface="Times New Roman" panose="02020603050405020304" pitchFamily="18" charset="0"/>
              </a:rPr>
              <a:t> та професійних характеристик, які в тій чи іншій мірі сприяють виникненню небезпек</a:t>
            </a:r>
            <a:r>
              <a:rPr lang="ru-RU" sz="3200" dirty="0" smtClean="0">
                <a:latin typeface="Times New Roman" panose="02020603050405020304" pitchFamily="18" charset="0"/>
                <a:cs typeface="Times New Roman" panose="02020603050405020304" pitchFamily="18" charset="0"/>
              </a:rPr>
              <a:t>.</a:t>
            </a:r>
            <a:endParaRPr lang="ru-RU" sz="32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1999950" y="2925041"/>
            <a:ext cx="9790432" cy="3195204"/>
          </a:xfrm>
          <a:prstGeom prst="rect">
            <a:avLst/>
          </a:prstGeom>
        </p:spPr>
      </p:pic>
    </p:spTree>
    <p:extLst>
      <p:ext uri="{BB962C8B-B14F-4D97-AF65-F5344CB8AC3E}">
        <p14:creationId xmlns:p14="http://schemas.microsoft.com/office/powerpoint/2010/main" val="3616766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51560" y="1684496"/>
            <a:ext cx="10812780" cy="2062103"/>
          </a:xfrm>
          <a:prstGeom prst="rect">
            <a:avLst/>
          </a:prstGeom>
        </p:spPr>
        <p:txBody>
          <a:bodyPr wrap="square">
            <a:spAutoFit/>
          </a:bodyPr>
          <a:lstStyle/>
          <a:p>
            <a:pPr algn="just"/>
            <a:r>
              <a:rPr lang="uk-UA" sz="3200" b="1" i="1" dirty="0" smtClean="0">
                <a:latin typeface="Times New Roman" panose="02020603050405020304" pitchFamily="18" charset="0"/>
                <a:cs typeface="Times New Roman" panose="02020603050405020304" pitchFamily="18" charset="0"/>
              </a:rPr>
              <a:t>Ідентифікація небезпеки </a:t>
            </a:r>
            <a:r>
              <a:rPr lang="uk-UA" sz="3200" dirty="0" smtClean="0">
                <a:latin typeface="Times New Roman" panose="02020603050405020304" pitchFamily="18" charset="0"/>
                <a:cs typeface="Times New Roman" panose="02020603050405020304" pitchFamily="18" charset="0"/>
              </a:rPr>
              <a:t>– процес розпізнавання образу небезпеки, встановлення можливих причин, просторових та часових координат, імовірності прояву, величини та наслідків небезпеки.</a:t>
            </a:r>
            <a:endParaRPr lang="uk-UA"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3192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34440" y="1201088"/>
            <a:ext cx="10241280" cy="3706720"/>
          </a:xfrm>
          <a:prstGeom prst="rect">
            <a:avLst/>
          </a:prstGeom>
        </p:spPr>
        <p:txBody>
          <a:bodyPr wrap="square">
            <a:spAutoFit/>
          </a:bodyPr>
          <a:lstStyle/>
          <a:p>
            <a:pPr indent="450215" algn="just">
              <a:lnSpc>
                <a:spcPct val="150000"/>
              </a:lnSpc>
              <a:spcAft>
                <a:spcPts val="0"/>
              </a:spcAft>
            </a:pPr>
            <a:r>
              <a:rPr lang="uk-UA" sz="3200" b="1" i="1" dirty="0">
                <a:latin typeface="Times New Roman" panose="02020603050405020304" pitchFamily="18" charset="0"/>
                <a:ea typeface="Calibri" panose="020F0502020204030204" pitchFamily="34" charset="0"/>
                <a:cs typeface="Times New Roman" panose="02020603050405020304" pitchFamily="18" charset="0"/>
              </a:rPr>
              <a:t>Номенклатура</a:t>
            </a:r>
            <a:r>
              <a:rPr lang="uk-UA" sz="3200" dirty="0">
                <a:latin typeface="Times New Roman" panose="02020603050405020304" pitchFamily="18" charset="0"/>
                <a:ea typeface="Calibri" panose="020F0502020204030204" pitchFamily="34" charset="0"/>
                <a:cs typeface="Times New Roman" panose="02020603050405020304" pitchFamily="18" charset="0"/>
              </a:rPr>
              <a:t> – система назв, термінів, що застосовуються у якій-небудь галузі науки, техніки. У теорії БЖД доцільно виділити кілька рівнів номенклатури: загальну, локальну, галузеву, місцеву (для окремих об’єктів) та ін.</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Прямоугольник 2"/>
          <p:cNvSpPr/>
          <p:nvPr/>
        </p:nvSpPr>
        <p:spPr>
          <a:xfrm>
            <a:off x="1623060" y="5299055"/>
            <a:ext cx="10309860" cy="1569660"/>
          </a:xfrm>
          <a:prstGeom prst="rect">
            <a:avLst/>
          </a:prstGeom>
        </p:spPr>
        <p:txBody>
          <a:bodyPr wrap="square">
            <a:spAutoFit/>
          </a:bodyPr>
          <a:lstStyle/>
          <a:p>
            <a:pPr indent="450215" algn="just">
              <a:lnSpc>
                <a:spcPct val="150000"/>
              </a:lnSpc>
              <a:spcAft>
                <a:spcPts val="0"/>
              </a:spcAft>
            </a:pPr>
            <a:r>
              <a:rPr lang="uk-UA" sz="3200" dirty="0">
                <a:latin typeface="Times New Roman" panose="02020603050405020304" pitchFamily="18" charset="0"/>
                <a:ea typeface="Calibri" panose="020F0502020204030204" pitchFamily="34" charset="0"/>
                <a:cs typeface="Times New Roman" panose="02020603050405020304" pitchFamily="18" charset="0"/>
              </a:rPr>
              <a:t>Номенклатура, тобто перелік можливих небезпек, налічує понад 150 найменувань.</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388831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25880" y="196625"/>
            <a:ext cx="10469880" cy="6740307"/>
          </a:xfrm>
          <a:prstGeom prst="rect">
            <a:avLst/>
          </a:prstGeom>
        </p:spPr>
        <p:txBody>
          <a:bodyPr wrap="square">
            <a:spAutoFit/>
          </a:bodyPr>
          <a:lstStyle/>
          <a:p>
            <a:pPr indent="450215" algn="just">
              <a:lnSpc>
                <a:spcPct val="150000"/>
              </a:lnSpc>
              <a:spcAft>
                <a:spcPts val="0"/>
              </a:spcAft>
            </a:pPr>
            <a:r>
              <a:rPr lang="uk-UA" sz="3200" b="1" i="1" dirty="0">
                <a:latin typeface="Times New Roman" panose="02020603050405020304" pitchFamily="18" charset="0"/>
                <a:ea typeface="Calibri" panose="020F0502020204030204" pitchFamily="34" charset="0"/>
                <a:cs typeface="Times New Roman" panose="02020603050405020304" pitchFamily="18" charset="0"/>
              </a:rPr>
              <a:t>Таксономія</a:t>
            </a:r>
            <a:r>
              <a:rPr lang="uk-UA" sz="3200" dirty="0">
                <a:latin typeface="Times New Roman" panose="02020603050405020304" pitchFamily="18" charset="0"/>
                <a:ea typeface="Calibri" panose="020F0502020204030204" pitchFamily="34" charset="0"/>
                <a:cs typeface="Times New Roman" panose="02020603050405020304" pitchFamily="18" charset="0"/>
              </a:rPr>
              <a:t> – наука про класифікацію та систематизацію складних явищ, понять, об’єктів. Оскільки небезпека є поняттям складним, ієрархічним, таким, що має багато ознак, то класифікація та систематизація їх виконує важливу роль в організації наукового знання в галузі безпеки діяльності, дає змогу глибше пізнати природу небезпеки. </a:t>
            </a:r>
            <a:endParaRPr lang="uk-UA" sz="3200" dirty="0" smtClean="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50000"/>
              </a:lnSpc>
              <a:spcAft>
                <a:spcPts val="0"/>
              </a:spcAft>
            </a:pPr>
            <a:r>
              <a:rPr lang="uk-UA" sz="3200" dirty="0" smtClean="0">
                <a:latin typeface="Times New Roman" panose="02020603050405020304" pitchFamily="18" charset="0"/>
                <a:ea typeface="Calibri" panose="020F0502020204030204" pitchFamily="34" charset="0"/>
                <a:cs typeface="Times New Roman" panose="02020603050405020304" pitchFamily="18" charset="0"/>
              </a:rPr>
              <a:t>Досконала</a:t>
            </a:r>
            <a:r>
              <a:rPr lang="uk-UA" sz="3200" dirty="0">
                <a:latin typeface="Times New Roman" panose="02020603050405020304" pitchFamily="18" charset="0"/>
                <a:ea typeface="Calibri" panose="020F0502020204030204" pitchFamily="34" charset="0"/>
                <a:cs typeface="Times New Roman" panose="02020603050405020304" pitchFamily="18" charset="0"/>
              </a:rPr>
              <a:t>, достатньо повна таксономія небезпек поки що не розроблена.</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489787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049482" y="1838325"/>
            <a:ext cx="10986655" cy="3639542"/>
          </a:xfrm>
          <a:prstGeom prst="rect">
            <a:avLst/>
          </a:prstGeom>
        </p:spPr>
      </p:pic>
      <p:sp>
        <p:nvSpPr>
          <p:cNvPr id="3" name="TextBox 2"/>
          <p:cNvSpPr txBox="1"/>
          <p:nvPr/>
        </p:nvSpPr>
        <p:spPr>
          <a:xfrm>
            <a:off x="1870364" y="114300"/>
            <a:ext cx="9601200" cy="584775"/>
          </a:xfrm>
          <a:prstGeom prst="rect">
            <a:avLst/>
          </a:prstGeom>
          <a:noFill/>
        </p:spPr>
        <p:txBody>
          <a:bodyPr wrap="square" rtlCol="0">
            <a:spAutoFit/>
          </a:bodyPr>
          <a:lstStyle/>
          <a:p>
            <a:pPr algn="ctr"/>
            <a:r>
              <a:rPr lang="uk-UA" sz="3200" b="1" dirty="0" smtClean="0">
                <a:latin typeface="Times New Roman" panose="02020603050405020304" pitchFamily="18" charset="0"/>
                <a:cs typeface="Times New Roman" panose="02020603050405020304" pitchFamily="18" charset="0"/>
              </a:rPr>
              <a:t>Класифікація небезпек за джерелами походження</a:t>
            </a:r>
            <a:endParaRPr lang="ru-RU"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545851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77340" y="953646"/>
            <a:ext cx="10218420" cy="2308324"/>
          </a:xfrm>
          <a:prstGeom prst="rect">
            <a:avLst/>
          </a:prstGeom>
        </p:spPr>
        <p:txBody>
          <a:bodyPr wrap="square">
            <a:spAutoFit/>
          </a:bodyPr>
          <a:lstStyle/>
          <a:p>
            <a:pPr indent="450215" algn="just">
              <a:lnSpc>
                <a:spcPct val="150000"/>
              </a:lnSpc>
              <a:spcAft>
                <a:spcPts val="0"/>
              </a:spcAft>
            </a:pPr>
            <a:r>
              <a:rPr lang="uk-UA" sz="3200" i="1" dirty="0">
                <a:latin typeface="Times New Roman" panose="02020603050405020304" pitchFamily="18" charset="0"/>
                <a:ea typeface="Calibri" panose="020F0502020204030204" pitchFamily="34" charset="0"/>
                <a:cs typeface="Times New Roman" panose="02020603050405020304" pitchFamily="18" charset="0"/>
              </a:rPr>
              <a:t>За джерелом походження </a:t>
            </a:r>
            <a:r>
              <a:rPr lang="uk-UA" sz="3200" dirty="0">
                <a:latin typeface="Times New Roman" panose="02020603050405020304" pitchFamily="18" charset="0"/>
                <a:ea typeface="Calibri" panose="020F0502020204030204" pitchFamily="34" charset="0"/>
                <a:cs typeface="Times New Roman" panose="02020603050405020304" pitchFamily="18" charset="0"/>
              </a:rPr>
              <a:t>розрізняють </a:t>
            </a:r>
            <a:r>
              <a:rPr lang="uk-UA" sz="3200" b="1" dirty="0">
                <a:latin typeface="Times New Roman" panose="02020603050405020304" pitchFamily="18" charset="0"/>
                <a:ea typeface="Calibri" panose="020F0502020204030204" pitchFamily="34" charset="0"/>
                <a:cs typeface="Times New Roman" panose="02020603050405020304" pitchFamily="18" charset="0"/>
              </a:rPr>
              <a:t>6 груп небезпек</a:t>
            </a:r>
            <a:r>
              <a:rPr lang="uk-UA" sz="3200" dirty="0">
                <a:latin typeface="Times New Roman" panose="02020603050405020304" pitchFamily="18" charset="0"/>
                <a:ea typeface="Calibri" panose="020F0502020204030204" pitchFamily="34" charset="0"/>
                <a:cs typeface="Times New Roman" panose="02020603050405020304" pitchFamily="18" charset="0"/>
              </a:rPr>
              <a:t>: природні, техногенні, антропогенні, екологічні, соціальні, біологічні</a:t>
            </a:r>
            <a:r>
              <a:rPr lang="uk-UA" dirty="0">
                <a:latin typeface="Times New Roman" panose="02020603050405020304" pitchFamily="18" charset="0"/>
                <a:ea typeface="Calibri" panose="020F0502020204030204" pitchFamily="34" charset="0"/>
                <a:cs typeface="Times New Roman" panose="02020603050405020304" pitchFamily="18" charset="0"/>
              </a:rPr>
              <a:t>.</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Прямоугольник 2"/>
          <p:cNvSpPr/>
          <p:nvPr/>
        </p:nvSpPr>
        <p:spPr>
          <a:xfrm>
            <a:off x="1577340" y="4134535"/>
            <a:ext cx="10218420" cy="1480149"/>
          </a:xfrm>
          <a:prstGeom prst="rect">
            <a:avLst/>
          </a:prstGeom>
        </p:spPr>
        <p:txBody>
          <a:bodyPr wrap="square">
            <a:spAutoFit/>
          </a:bodyPr>
          <a:lstStyle/>
          <a:p>
            <a:pPr>
              <a:lnSpc>
                <a:spcPct val="150000"/>
              </a:lnSpc>
            </a:pPr>
            <a:r>
              <a:rPr lang="uk-UA" sz="3200" i="1" dirty="0">
                <a:latin typeface="Times New Roman" panose="02020603050405020304" pitchFamily="18" charset="0"/>
                <a:ea typeface="Calibri" panose="020F0502020204030204" pitchFamily="34" charset="0"/>
              </a:rPr>
              <a:t>За характером дії на людину </a:t>
            </a:r>
            <a:r>
              <a:rPr lang="uk-UA" sz="3200" dirty="0">
                <a:latin typeface="Times New Roman" panose="02020603050405020304" pitchFamily="18" charset="0"/>
                <a:ea typeface="Calibri" panose="020F0502020204030204" pitchFamily="34" charset="0"/>
              </a:rPr>
              <a:t>небезпеки можна поділити на групи: фізичні, хімічні, біологічні, психофізіологічні </a:t>
            </a:r>
            <a:endParaRPr lang="ru-RU" sz="3200" dirty="0"/>
          </a:p>
        </p:txBody>
      </p:sp>
    </p:spTree>
    <p:extLst>
      <p:ext uri="{BB962C8B-B14F-4D97-AF65-F5344CB8AC3E}">
        <p14:creationId xmlns:p14="http://schemas.microsoft.com/office/powerpoint/2010/main" val="41340086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17320" y="419160"/>
            <a:ext cx="10309860" cy="6001643"/>
          </a:xfrm>
          <a:prstGeom prst="rect">
            <a:avLst/>
          </a:prstGeom>
        </p:spPr>
        <p:txBody>
          <a:bodyPr wrap="square">
            <a:spAutoFit/>
          </a:bodyPr>
          <a:lstStyle/>
          <a:p>
            <a:pPr indent="450215" algn="just">
              <a:lnSpc>
                <a:spcPct val="150000"/>
              </a:lnSpc>
            </a:pPr>
            <a:r>
              <a:rPr lang="uk-UA" sz="3200" i="1" dirty="0">
                <a:latin typeface="Times New Roman" panose="02020603050405020304" pitchFamily="18" charset="0"/>
                <a:ea typeface="Calibri" panose="020F0502020204030204" pitchFamily="34" charset="0"/>
                <a:cs typeface="Times New Roman" panose="02020603050405020304" pitchFamily="18" charset="0"/>
              </a:rPr>
              <a:t>За часом виявлення </a:t>
            </a:r>
            <a:r>
              <a:rPr lang="uk-UA" sz="3200" dirty="0">
                <a:latin typeface="Times New Roman" panose="02020603050405020304" pitchFamily="18" charset="0"/>
                <a:ea typeface="Calibri" panose="020F0502020204030204" pitchFamily="34" charset="0"/>
                <a:cs typeface="Times New Roman" panose="02020603050405020304" pitchFamily="18" charset="0"/>
              </a:rPr>
              <a:t>поганих наслідків небезпеки діляться на імпульсивні та кумулятивні.</a:t>
            </a:r>
            <a:endParaRPr lang="ru-RU" sz="32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50000"/>
              </a:lnSpc>
            </a:pPr>
            <a:r>
              <a:rPr lang="uk-UA" sz="3200" i="1" dirty="0">
                <a:latin typeface="Times New Roman" panose="02020603050405020304" pitchFamily="18" charset="0"/>
                <a:ea typeface="Calibri" panose="020F0502020204030204" pitchFamily="34" charset="0"/>
                <a:cs typeface="Times New Roman" panose="02020603050405020304" pitchFamily="18" charset="0"/>
              </a:rPr>
              <a:t>За локалізацією </a:t>
            </a:r>
            <a:r>
              <a:rPr lang="uk-UA" sz="3200" dirty="0">
                <a:latin typeface="Times New Roman" panose="02020603050405020304" pitchFamily="18" charset="0"/>
                <a:ea typeface="Calibri" panose="020F0502020204030204" pitchFamily="34" charset="0"/>
                <a:cs typeface="Times New Roman" panose="02020603050405020304" pitchFamily="18" charset="0"/>
              </a:rPr>
              <a:t>небезпеки бувають: пов’язані із літосферою, гідросферою, атмосферою, космосом.</a:t>
            </a:r>
            <a:endParaRPr lang="ru-RU" sz="32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50000"/>
              </a:lnSpc>
            </a:pPr>
            <a:r>
              <a:rPr lang="uk-UA" sz="3200" i="1" dirty="0">
                <a:latin typeface="Times New Roman" panose="02020603050405020304" pitchFamily="18" charset="0"/>
                <a:ea typeface="Calibri" panose="020F0502020204030204" pitchFamily="34" charset="0"/>
                <a:cs typeface="Times New Roman" panose="02020603050405020304" pitchFamily="18" charset="0"/>
              </a:rPr>
              <a:t>За наслідками</a:t>
            </a:r>
            <a:r>
              <a:rPr lang="uk-UA" sz="3200" dirty="0">
                <a:latin typeface="Times New Roman" panose="02020603050405020304" pitchFamily="18" charset="0"/>
                <a:ea typeface="Calibri" panose="020F0502020204030204" pitchFamily="34" charset="0"/>
                <a:cs typeface="Times New Roman" panose="02020603050405020304" pitchFamily="18" charset="0"/>
              </a:rPr>
              <a:t>, що спричинили: втома, захворювання, травми, аварії, пожежі, летальні наслідки та ін.</a:t>
            </a:r>
            <a:endParaRPr lang="ru-RU" sz="3200" dirty="0">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50000"/>
              </a:lnSpc>
            </a:pPr>
            <a:r>
              <a:rPr lang="uk-UA" sz="3200" i="1" dirty="0">
                <a:latin typeface="Times New Roman" panose="02020603050405020304" pitchFamily="18" charset="0"/>
                <a:ea typeface="Calibri" panose="020F0502020204030204" pitchFamily="34" charset="0"/>
              </a:rPr>
              <a:t>За </a:t>
            </a:r>
            <a:r>
              <a:rPr lang="uk-UA" sz="3200" i="1" dirty="0" err="1">
                <a:latin typeface="Times New Roman" panose="02020603050405020304" pitchFamily="18" charset="0"/>
                <a:ea typeface="Calibri" panose="020F0502020204030204" pitchFamily="34" charset="0"/>
              </a:rPr>
              <a:t>нанесенеми</a:t>
            </a:r>
            <a:r>
              <a:rPr lang="uk-UA" sz="3200" i="1" dirty="0">
                <a:latin typeface="Times New Roman" panose="02020603050405020304" pitchFamily="18" charset="0"/>
                <a:ea typeface="Calibri" panose="020F0502020204030204" pitchFamily="34" charset="0"/>
              </a:rPr>
              <a:t> збитками</a:t>
            </a:r>
            <a:r>
              <a:rPr lang="uk-UA" sz="3200" dirty="0">
                <a:latin typeface="Times New Roman" panose="02020603050405020304" pitchFamily="18" charset="0"/>
                <a:ea typeface="Calibri" panose="020F0502020204030204" pitchFamily="34" charset="0"/>
              </a:rPr>
              <a:t>: соціальні, технічні, екологічний, економічні. </a:t>
            </a:r>
            <a:endParaRPr lang="ru-RU" sz="3200" dirty="0"/>
          </a:p>
        </p:txBody>
      </p:sp>
    </p:spTree>
    <p:extLst>
      <p:ext uri="{BB962C8B-B14F-4D97-AF65-F5344CB8AC3E}">
        <p14:creationId xmlns:p14="http://schemas.microsoft.com/office/powerpoint/2010/main" val="12958576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63040" y="326380"/>
            <a:ext cx="10012680" cy="6001643"/>
          </a:xfrm>
          <a:prstGeom prst="rect">
            <a:avLst/>
          </a:prstGeom>
        </p:spPr>
        <p:txBody>
          <a:bodyPr wrap="square">
            <a:spAutoFit/>
          </a:bodyPr>
          <a:lstStyle/>
          <a:p>
            <a:pPr indent="450215" algn="just">
              <a:lnSpc>
                <a:spcPct val="150000"/>
              </a:lnSpc>
              <a:spcAft>
                <a:spcPts val="0"/>
              </a:spcAft>
            </a:pPr>
            <a:r>
              <a:rPr lang="uk-UA" sz="3200" b="1" i="1" dirty="0">
                <a:latin typeface="Times New Roman" panose="02020603050405020304" pitchFamily="18" charset="0"/>
                <a:ea typeface="Calibri" panose="020F0502020204030204" pitchFamily="34" charset="0"/>
                <a:cs typeface="Times New Roman" panose="02020603050405020304" pitchFamily="18" charset="0"/>
              </a:rPr>
              <a:t>Природні джерела небезпеки</a:t>
            </a:r>
            <a:r>
              <a:rPr lang="uk-UA" sz="3200" i="1" dirty="0">
                <a:latin typeface="Times New Roman" panose="02020603050405020304" pitchFamily="18" charset="0"/>
                <a:ea typeface="Calibri" panose="020F0502020204030204" pitchFamily="34" charset="0"/>
                <a:cs typeface="Times New Roman" panose="02020603050405020304" pitchFamily="18" charset="0"/>
              </a:rPr>
              <a:t> </a:t>
            </a:r>
            <a:r>
              <a:rPr lang="uk-UA" sz="3200" dirty="0">
                <a:latin typeface="Times New Roman" panose="02020603050405020304" pitchFamily="18" charset="0"/>
                <a:ea typeface="Calibri" panose="020F0502020204030204" pitchFamily="34" charset="0"/>
                <a:cs typeface="Times New Roman" panose="02020603050405020304" pitchFamily="18" charset="0"/>
              </a:rPr>
              <a:t>– </a:t>
            </a:r>
            <a:r>
              <a:rPr lang="uk-UA" sz="3200" dirty="0">
                <a:latin typeface="Times New Roman" panose="02020603050405020304" pitchFamily="18" charset="0"/>
                <a:ea typeface="Calibri" panose="020F0502020204030204" pitchFamily="34" charset="0"/>
                <a:cs typeface="Times New Roman" panose="02020603050405020304" pitchFamily="18" charset="0"/>
              </a:rPr>
              <a:t>це природні об'єкти, явища природи та стихійні лиха, які становлять загрозу для життя чи здоров'я людини (землетруси, зсуви, селі, вулкани, повені, снігові лавини, шторми, урагани, зливи, град, тумани, ожеледі, блискавки, астероїди, сонячне та космічне випромінювання, небезпечні рослини, тварини, риби, комахи, грибки, бактерії, віруси, заразні хвороби тварин та рослин).</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195156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45820" y="117693"/>
            <a:ext cx="11346180" cy="6740307"/>
          </a:xfrm>
          <a:prstGeom prst="rect">
            <a:avLst/>
          </a:prstGeom>
        </p:spPr>
        <p:txBody>
          <a:bodyPr wrap="square">
            <a:spAutoFit/>
          </a:bodyPr>
          <a:lstStyle/>
          <a:p>
            <a:pPr algn="just">
              <a:lnSpc>
                <a:spcPct val="150000"/>
              </a:lnSpc>
            </a:pPr>
            <a:r>
              <a:rPr lang="uk-UA" sz="3200" b="1" i="1" dirty="0">
                <a:latin typeface="Times New Roman" panose="02020603050405020304" pitchFamily="18" charset="0"/>
                <a:ea typeface="Calibri" panose="020F0502020204030204" pitchFamily="34" charset="0"/>
              </a:rPr>
              <a:t>Техногенні джерела небезпеки</a:t>
            </a:r>
            <a:r>
              <a:rPr lang="uk-UA" sz="3200" i="1" dirty="0">
                <a:latin typeface="Times New Roman" panose="02020603050405020304" pitchFamily="18" charset="0"/>
                <a:ea typeface="Calibri" panose="020F0502020204030204" pitchFamily="34" charset="0"/>
              </a:rPr>
              <a:t> </a:t>
            </a:r>
            <a:r>
              <a:rPr lang="uk-UA" sz="3200" dirty="0">
                <a:latin typeface="Times New Roman" panose="02020603050405020304" pitchFamily="18" charset="0"/>
                <a:ea typeface="Calibri" panose="020F0502020204030204" pitchFamily="34" charset="0"/>
                <a:cs typeface="Times New Roman" panose="02020603050405020304" pitchFamily="18" charset="0"/>
              </a:rPr>
              <a:t>–</a:t>
            </a:r>
            <a:r>
              <a:rPr lang="uk-UA" sz="3200" dirty="0" smtClean="0">
                <a:latin typeface="Times New Roman" panose="02020603050405020304" pitchFamily="18" charset="0"/>
                <a:ea typeface="Calibri" panose="020F0502020204030204" pitchFamily="34" charset="0"/>
              </a:rPr>
              <a:t> </a:t>
            </a:r>
            <a:r>
              <a:rPr lang="uk-UA" sz="3200" dirty="0">
                <a:latin typeface="Times New Roman" panose="02020603050405020304" pitchFamily="18" charset="0"/>
                <a:ea typeface="Calibri" panose="020F0502020204030204" pitchFamily="34" charset="0"/>
              </a:rPr>
              <a:t>це передусім небезпеки, пов'язані з використанням транспортних засобів, з експлуатацією </a:t>
            </a:r>
            <a:r>
              <a:rPr lang="uk-UA" sz="3200" dirty="0" err="1">
                <a:latin typeface="Times New Roman" panose="02020603050405020304" pitchFamily="18" charset="0"/>
                <a:ea typeface="Calibri" panose="020F0502020204030204" pitchFamily="34" charset="0"/>
              </a:rPr>
              <a:t>підіймально</a:t>
            </a:r>
            <a:r>
              <a:rPr lang="uk-UA" sz="3200" dirty="0">
                <a:latin typeface="Times New Roman" panose="02020603050405020304" pitchFamily="18" charset="0"/>
                <a:ea typeface="Calibri" panose="020F0502020204030204" pitchFamily="34" charset="0"/>
              </a:rPr>
              <a:t>-транспортного обладнання, використанням горючих, легкозаймистих і вибухонебезпечних речовин та матеріалів, з використанням процесів, що відбуваються при підвищених температурах та підвищеному тиску, з використанням електричної енергії, хімічних речовин, різних видів випромінювання (іонізуючого, електромагнітного, акустичного).</a:t>
            </a:r>
            <a:endParaRPr lang="ru-RU" sz="3200" dirty="0"/>
          </a:p>
        </p:txBody>
      </p:sp>
    </p:spTree>
    <p:extLst>
      <p:ext uri="{BB962C8B-B14F-4D97-AF65-F5344CB8AC3E}">
        <p14:creationId xmlns:p14="http://schemas.microsoft.com/office/powerpoint/2010/main" val="13283118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77340" y="197257"/>
            <a:ext cx="10241280" cy="2968057"/>
          </a:xfrm>
          <a:prstGeom prst="rect">
            <a:avLst/>
          </a:prstGeom>
        </p:spPr>
        <p:txBody>
          <a:bodyPr wrap="square">
            <a:spAutoFit/>
          </a:bodyPr>
          <a:lstStyle/>
          <a:p>
            <a:pPr indent="450215" algn="just">
              <a:lnSpc>
                <a:spcPct val="150000"/>
              </a:lnSpc>
              <a:spcAft>
                <a:spcPts val="0"/>
              </a:spcAft>
            </a:pPr>
            <a:r>
              <a:rPr lang="uk-UA" sz="3200" b="1" i="1" dirty="0">
                <a:latin typeface="Times New Roman" panose="02020603050405020304" pitchFamily="18" charset="0"/>
                <a:ea typeface="Calibri" panose="020F0502020204030204" pitchFamily="34" charset="0"/>
                <a:cs typeface="Times New Roman" panose="02020603050405020304" pitchFamily="18" charset="0"/>
              </a:rPr>
              <a:t>Шкідливі фактори</a:t>
            </a:r>
            <a:r>
              <a:rPr lang="uk-UA" sz="3200" dirty="0">
                <a:latin typeface="Times New Roman" panose="02020603050405020304" pitchFamily="18" charset="0"/>
                <a:ea typeface="Calibri" panose="020F0502020204030204" pitchFamily="34" charset="0"/>
                <a:cs typeface="Times New Roman" panose="02020603050405020304" pitchFamily="18" charset="0"/>
              </a:rPr>
              <a:t> – чинники життєвого середовища, які призводять до погіршення самопочуття, зниження працездатності, захворювання і навіть до смерті як наслідку захворювання.</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Прямоугольник 2"/>
          <p:cNvSpPr/>
          <p:nvPr/>
        </p:nvSpPr>
        <p:spPr>
          <a:xfrm>
            <a:off x="1577340" y="3534817"/>
            <a:ext cx="10241280" cy="2968057"/>
          </a:xfrm>
          <a:prstGeom prst="rect">
            <a:avLst/>
          </a:prstGeom>
        </p:spPr>
        <p:txBody>
          <a:bodyPr wrap="square">
            <a:spAutoFit/>
          </a:bodyPr>
          <a:lstStyle/>
          <a:p>
            <a:pPr indent="450215" algn="just">
              <a:lnSpc>
                <a:spcPct val="150000"/>
              </a:lnSpc>
              <a:spcAft>
                <a:spcPts val="0"/>
              </a:spcAft>
            </a:pPr>
            <a:r>
              <a:rPr lang="uk-UA" sz="3200" b="1" i="1" dirty="0">
                <a:latin typeface="Times New Roman" panose="02020603050405020304" pitchFamily="18" charset="0"/>
                <a:ea typeface="Calibri" panose="020F0502020204030204" pitchFamily="34" charset="0"/>
                <a:cs typeface="Times New Roman" panose="02020603050405020304" pitchFamily="18" charset="0"/>
              </a:rPr>
              <a:t>Небезпечні фактори</a:t>
            </a:r>
            <a:r>
              <a:rPr lang="uk-UA" sz="3200" dirty="0">
                <a:latin typeface="Times New Roman" panose="02020603050405020304" pitchFamily="18" charset="0"/>
                <a:ea typeface="Calibri" panose="020F0502020204030204" pitchFamily="34" charset="0"/>
                <a:cs typeface="Times New Roman" panose="02020603050405020304" pitchFamily="18" charset="0"/>
              </a:rPr>
              <a:t> – чинники життєвого середовища, які призводять до травм, </a:t>
            </a:r>
            <a:r>
              <a:rPr lang="uk-UA" sz="3200" dirty="0" err="1">
                <a:latin typeface="Times New Roman" panose="02020603050405020304" pitchFamily="18" charset="0"/>
                <a:ea typeface="Calibri" panose="020F0502020204030204" pitchFamily="34" charset="0"/>
                <a:cs typeface="Times New Roman" panose="02020603050405020304" pitchFamily="18" charset="0"/>
              </a:rPr>
              <a:t>опіків</a:t>
            </a:r>
            <a:r>
              <a:rPr lang="uk-UA" sz="3200" dirty="0">
                <a:latin typeface="Times New Roman" panose="02020603050405020304" pitchFamily="18" charset="0"/>
                <a:ea typeface="Calibri" panose="020F0502020204030204" pitchFamily="34" charset="0"/>
                <a:cs typeface="Times New Roman" panose="02020603050405020304" pitchFamily="18" charset="0"/>
              </a:rPr>
              <a:t>, обморожень, інших пошкоджень організму або окремих його органів і навіть до раптової смерті.</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80364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План </a:t>
            </a:r>
            <a:r>
              <a:rPr lang="ru-RU" dirty="0" err="1" smtClean="0"/>
              <a:t>лекц</a:t>
            </a:r>
            <a:r>
              <a:rPr lang="uk-UA" dirty="0" err="1" smtClean="0"/>
              <a:t>ії</a:t>
            </a:r>
            <a:endParaRPr lang="ru-RU" dirty="0"/>
          </a:p>
        </p:txBody>
      </p:sp>
      <p:sp>
        <p:nvSpPr>
          <p:cNvPr id="3" name="Объект 2"/>
          <p:cNvSpPr>
            <a:spLocks noGrp="1"/>
          </p:cNvSpPr>
          <p:nvPr>
            <p:ph idx="1"/>
          </p:nvPr>
        </p:nvSpPr>
        <p:spPr/>
        <p:txBody>
          <a:bodyPr/>
          <a:lstStyle/>
          <a:p>
            <a:r>
              <a:rPr lang="uk-UA" dirty="0"/>
              <a:t>1. Основні положення навчальної дисципліни БЖД</a:t>
            </a:r>
            <a:endParaRPr lang="ru-RU" dirty="0"/>
          </a:p>
          <a:p>
            <a:r>
              <a:rPr lang="uk-UA" dirty="0"/>
              <a:t>2. Основні поняття та визначення</a:t>
            </a:r>
            <a:endParaRPr lang="ru-RU" dirty="0"/>
          </a:p>
          <a:p>
            <a:r>
              <a:rPr lang="uk-UA" dirty="0"/>
              <a:t>3. Класифікація джерел небезпеки, небезпечних та шкідливих факторів</a:t>
            </a:r>
            <a:endParaRPr lang="ru-RU" dirty="0"/>
          </a:p>
          <a:p>
            <a:r>
              <a:rPr lang="uk-UA" dirty="0"/>
              <a:t>4. Концепція прийнятого (допустимого) ризику</a:t>
            </a:r>
            <a:endParaRPr lang="ru-RU" dirty="0"/>
          </a:p>
          <a:p>
            <a:endParaRPr lang="ru-RU" dirty="0"/>
          </a:p>
        </p:txBody>
      </p:sp>
    </p:spTree>
    <p:extLst>
      <p:ext uri="{BB962C8B-B14F-4D97-AF65-F5344CB8AC3E}">
        <p14:creationId xmlns:p14="http://schemas.microsoft.com/office/powerpoint/2010/main" val="15068581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28700" y="532120"/>
            <a:ext cx="10949940" cy="6001643"/>
          </a:xfrm>
          <a:prstGeom prst="rect">
            <a:avLst/>
          </a:prstGeom>
        </p:spPr>
        <p:txBody>
          <a:bodyPr wrap="square">
            <a:spAutoFit/>
          </a:bodyPr>
          <a:lstStyle/>
          <a:p>
            <a:pPr indent="450215" algn="just">
              <a:lnSpc>
                <a:spcPct val="150000"/>
              </a:lnSpc>
              <a:spcAft>
                <a:spcPts val="0"/>
              </a:spcAft>
            </a:pPr>
            <a:r>
              <a:rPr lang="uk-UA" sz="3200" dirty="0">
                <a:latin typeface="Times New Roman" panose="02020603050405020304" pitchFamily="18" charset="0"/>
                <a:ea typeface="Calibri" panose="020F0502020204030204" pitchFamily="34" charset="0"/>
                <a:cs typeface="Times New Roman" panose="02020603050405020304" pitchFamily="18" charset="0"/>
              </a:rPr>
              <a:t>За характером та природою впливу всі небезпечні та шкідливі фактори поділяються на чотири групи: фізичні, хімічні, біологічні та психофізіологічні.</a:t>
            </a:r>
            <a:endParaRPr lang="ru-RU" sz="32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50000"/>
              </a:lnSpc>
              <a:spcAft>
                <a:spcPts val="0"/>
              </a:spcAft>
            </a:pPr>
            <a:r>
              <a:rPr lang="uk-UA" sz="3200" dirty="0">
                <a:latin typeface="Times New Roman" panose="02020603050405020304" pitchFamily="18" charset="0"/>
                <a:ea typeface="Calibri" panose="020F0502020204030204" pitchFamily="34" charset="0"/>
                <a:cs typeface="Times New Roman" panose="02020603050405020304" pitchFamily="18" charset="0"/>
              </a:rPr>
              <a:t>Небезпечні та шкідливі фактори і джерела небезпеки бувають прихованими, неявними або ж такими, які важко виявити чи розпізнати.</a:t>
            </a:r>
            <a:endParaRPr lang="ru-RU" sz="32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50000"/>
              </a:lnSpc>
              <a:spcAft>
                <a:spcPts val="0"/>
              </a:spcAft>
            </a:pPr>
            <a:r>
              <a:rPr lang="uk-UA" sz="3200" dirty="0">
                <a:latin typeface="Times New Roman" panose="02020603050405020304" pitchFamily="18" charset="0"/>
                <a:ea typeface="Calibri" panose="020F0502020204030204" pitchFamily="34" charset="0"/>
                <a:cs typeface="Times New Roman" panose="02020603050405020304" pitchFamily="18" charset="0"/>
              </a:rPr>
              <a:t>Небезпека проявляється у визначеній просторовій області, яка отримала назву </a:t>
            </a:r>
            <a:r>
              <a:rPr lang="uk-UA" sz="3200" b="1" i="1" dirty="0">
                <a:latin typeface="Times New Roman" panose="02020603050405020304" pitchFamily="18" charset="0"/>
                <a:ea typeface="Calibri" panose="020F0502020204030204" pitchFamily="34" charset="0"/>
                <a:cs typeface="Times New Roman" panose="02020603050405020304" pitchFamily="18" charset="0"/>
              </a:rPr>
              <a:t>небезпечна зона</a:t>
            </a:r>
            <a:r>
              <a:rPr lang="uk-UA" sz="3200" dirty="0">
                <a:latin typeface="Times New Roman" panose="02020603050405020304" pitchFamily="18" charset="0"/>
                <a:ea typeface="Calibri" panose="020F0502020204030204" pitchFamily="34" charset="0"/>
                <a:cs typeface="Times New Roman" panose="02020603050405020304" pitchFamily="18" charset="0"/>
              </a:rPr>
              <a:t>.</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977132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57300" y="494437"/>
            <a:ext cx="10584180" cy="2968057"/>
          </a:xfrm>
          <a:prstGeom prst="rect">
            <a:avLst/>
          </a:prstGeom>
        </p:spPr>
        <p:txBody>
          <a:bodyPr wrap="square">
            <a:spAutoFit/>
          </a:bodyPr>
          <a:lstStyle/>
          <a:p>
            <a:pPr indent="450215" algn="just">
              <a:lnSpc>
                <a:spcPct val="150000"/>
              </a:lnSpc>
              <a:spcAft>
                <a:spcPts val="0"/>
              </a:spcAft>
            </a:pPr>
            <a:r>
              <a:rPr lang="uk-UA" sz="3200" b="1" i="1" dirty="0">
                <a:latin typeface="Times New Roman" panose="02020603050405020304" pitchFamily="18" charset="0"/>
                <a:ea typeface="Calibri" panose="020F0502020204030204" pitchFamily="34" charset="0"/>
                <a:cs typeface="Times New Roman" panose="02020603050405020304" pitchFamily="18" charset="0"/>
              </a:rPr>
              <a:t>Квантифікація</a:t>
            </a:r>
            <a:r>
              <a:rPr lang="uk-UA" sz="3200" dirty="0">
                <a:latin typeface="Times New Roman" panose="02020603050405020304" pitchFamily="18" charset="0"/>
                <a:ea typeface="Calibri" panose="020F0502020204030204" pitchFamily="34" charset="0"/>
                <a:cs typeface="Times New Roman" panose="02020603050405020304" pitchFamily="18" charset="0"/>
              </a:rPr>
              <a:t> – це введення кількісних характеристик для оцінки складних понять, що визначаються якісно. Застосовуються чисельні, бальні та інші прийоми квантифікації.</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248300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91640" y="589895"/>
            <a:ext cx="10172700" cy="2957476"/>
          </a:xfrm>
          <a:prstGeom prst="rect">
            <a:avLst/>
          </a:prstGeom>
        </p:spPr>
        <p:txBody>
          <a:bodyPr wrap="square">
            <a:spAutoFit/>
          </a:bodyPr>
          <a:lstStyle/>
          <a:p>
            <a:pPr algn="just">
              <a:lnSpc>
                <a:spcPct val="150000"/>
              </a:lnSpc>
            </a:pPr>
            <a:r>
              <a:rPr lang="uk-UA" sz="3200" dirty="0">
                <a:latin typeface="Times New Roman" panose="02020603050405020304" pitchFamily="18" charset="0"/>
                <a:ea typeface="Calibri" panose="020F0502020204030204" pitchFamily="34" charset="0"/>
              </a:rPr>
              <a:t>Найрозповсюдженішою оцінкою небезпеки є </a:t>
            </a:r>
            <a:r>
              <a:rPr lang="uk-UA" sz="3200" b="1" i="1" dirty="0">
                <a:latin typeface="Times New Roman" panose="02020603050405020304" pitchFamily="18" charset="0"/>
                <a:ea typeface="Calibri" panose="020F0502020204030204" pitchFamily="34" charset="0"/>
              </a:rPr>
              <a:t>ризик</a:t>
            </a:r>
            <a:r>
              <a:rPr lang="uk-UA" sz="3200" dirty="0">
                <a:latin typeface="Times New Roman" panose="02020603050405020304" pitchFamily="18" charset="0"/>
                <a:ea typeface="Calibri" panose="020F0502020204030204" pitchFamily="34" charset="0"/>
              </a:rPr>
              <a:t> – кількісна оцінка небезпеки. </a:t>
            </a:r>
            <a:endParaRPr lang="uk-UA" sz="3200" dirty="0" smtClean="0">
              <a:latin typeface="Times New Roman" panose="02020603050405020304" pitchFamily="18" charset="0"/>
              <a:ea typeface="Calibri" panose="020F0502020204030204" pitchFamily="34" charset="0"/>
            </a:endParaRPr>
          </a:p>
          <a:p>
            <a:pPr algn="just">
              <a:lnSpc>
                <a:spcPct val="150000"/>
              </a:lnSpc>
            </a:pPr>
            <a:r>
              <a:rPr lang="uk-UA" sz="3200" dirty="0" smtClean="0">
                <a:latin typeface="Times New Roman" panose="02020603050405020304" pitchFamily="18" charset="0"/>
                <a:ea typeface="Calibri" panose="020F0502020204030204" pitchFamily="34" charset="0"/>
              </a:rPr>
              <a:t>Визначається </a:t>
            </a:r>
            <a:r>
              <a:rPr lang="uk-UA" sz="3200" dirty="0">
                <a:latin typeface="Times New Roman" panose="02020603050405020304" pitchFamily="18" charset="0"/>
                <a:ea typeface="Calibri" panose="020F0502020204030204" pitchFamily="34" charset="0"/>
              </a:rPr>
              <a:t>як частота або імовірність виникнення однієї події під час настання іншої. </a:t>
            </a:r>
            <a:endParaRPr lang="ru-RU" sz="3200" dirty="0"/>
          </a:p>
        </p:txBody>
      </p:sp>
    </p:spTree>
    <p:extLst>
      <p:ext uri="{BB962C8B-B14F-4D97-AF65-F5344CB8AC3E}">
        <p14:creationId xmlns:p14="http://schemas.microsoft.com/office/powerpoint/2010/main" val="29063669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91640" y="561008"/>
            <a:ext cx="10058400" cy="4445384"/>
          </a:xfrm>
          <a:prstGeom prst="rect">
            <a:avLst/>
          </a:prstGeom>
        </p:spPr>
        <p:txBody>
          <a:bodyPr wrap="square">
            <a:spAutoFit/>
          </a:bodyPr>
          <a:lstStyle/>
          <a:p>
            <a:pPr indent="450215" algn="just">
              <a:lnSpc>
                <a:spcPct val="150000"/>
              </a:lnSpc>
              <a:spcAft>
                <a:spcPts val="0"/>
              </a:spcAft>
            </a:pPr>
            <a:r>
              <a:rPr lang="uk-UA" sz="3200" b="1" i="1" dirty="0">
                <a:latin typeface="Times New Roman" panose="02020603050405020304" pitchFamily="18" charset="0"/>
                <a:ea typeface="Calibri" panose="020F0502020204030204" pitchFamily="34" charset="0"/>
                <a:cs typeface="Times New Roman" panose="02020603050405020304" pitchFamily="18" charset="0"/>
              </a:rPr>
              <a:t>Індивідуальний ризик</a:t>
            </a:r>
            <a:r>
              <a:rPr lang="uk-UA" sz="3200" dirty="0">
                <a:latin typeface="Times New Roman" panose="02020603050405020304" pitchFamily="18" charset="0"/>
                <a:ea typeface="Calibri" panose="020F0502020204030204" pitchFamily="34" charset="0"/>
                <a:cs typeface="Times New Roman" panose="02020603050405020304" pitchFamily="18" charset="0"/>
              </a:rPr>
              <a:t> характеризує небезпеку певного виду для окремого індивіда.</a:t>
            </a:r>
            <a:endParaRPr lang="ru-RU" sz="32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50000"/>
              </a:lnSpc>
              <a:spcAft>
                <a:spcPts val="0"/>
              </a:spcAft>
            </a:pPr>
            <a:r>
              <a:rPr lang="uk-UA" sz="3200" b="1" i="1" dirty="0">
                <a:latin typeface="Times New Roman" panose="02020603050405020304" pitchFamily="18" charset="0"/>
                <a:ea typeface="Calibri" panose="020F0502020204030204" pitchFamily="34" charset="0"/>
                <a:cs typeface="Times New Roman" panose="02020603050405020304" pitchFamily="18" charset="0"/>
              </a:rPr>
              <a:t>Соціальний (точніше – груповий) ризик</a:t>
            </a:r>
            <a:r>
              <a:rPr lang="uk-UA" sz="3200" dirty="0">
                <a:latin typeface="Times New Roman" panose="02020603050405020304" pitchFamily="18" charset="0"/>
                <a:ea typeface="Calibri" panose="020F0502020204030204" pitchFamily="34" charset="0"/>
                <a:cs typeface="Times New Roman" panose="02020603050405020304" pitchFamily="18" charset="0"/>
              </a:rPr>
              <a:t> – це ризик для групи людей. Соціальний ризик – це залежність між частотою подій та кількістю уражених при цьому людей.</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523218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20140" y="474345"/>
            <a:ext cx="11071860" cy="5909310"/>
          </a:xfrm>
          <a:prstGeom prst="rect">
            <a:avLst/>
          </a:prstGeom>
        </p:spPr>
        <p:txBody>
          <a:bodyPr wrap="square">
            <a:spAutoFit/>
          </a:bodyPr>
          <a:lstStyle/>
          <a:p>
            <a:pPr indent="450215" algn="just">
              <a:lnSpc>
                <a:spcPct val="150000"/>
              </a:lnSpc>
              <a:spcAft>
                <a:spcPts val="0"/>
              </a:spcAft>
            </a:pPr>
            <a:r>
              <a:rPr lang="uk-UA" sz="2800" dirty="0">
                <a:latin typeface="Times New Roman" panose="02020603050405020304" pitchFamily="18" charset="0"/>
                <a:ea typeface="Calibri" panose="020F0502020204030204" pitchFamily="34" charset="0"/>
                <a:cs typeface="Times New Roman" panose="02020603050405020304" pitchFamily="18" charset="0"/>
              </a:rPr>
              <a:t>Можна виділити </a:t>
            </a:r>
            <a:r>
              <a:rPr lang="uk-UA" sz="2800" b="1" dirty="0">
                <a:latin typeface="Times New Roman" panose="02020603050405020304" pitchFamily="18" charset="0"/>
                <a:ea typeface="Calibri" panose="020F0502020204030204" pitchFamily="34" charset="0"/>
                <a:cs typeface="Times New Roman" panose="02020603050405020304" pitchFamily="18" charset="0"/>
              </a:rPr>
              <a:t>4 методичних підходи</a:t>
            </a:r>
            <a:r>
              <a:rPr lang="uk-UA" sz="2800" dirty="0">
                <a:latin typeface="Times New Roman" panose="02020603050405020304" pitchFamily="18" charset="0"/>
                <a:ea typeface="Calibri" panose="020F0502020204030204" pitchFamily="34" charset="0"/>
                <a:cs typeface="Times New Roman" panose="02020603050405020304" pitchFamily="18" charset="0"/>
              </a:rPr>
              <a:t> до визначення ризику. </a:t>
            </a:r>
            <a:endParaRPr lang="ru-RU" sz="28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50000"/>
              </a:lnSpc>
              <a:spcAft>
                <a:spcPts val="0"/>
              </a:spcAft>
            </a:pPr>
            <a:r>
              <a:rPr lang="uk-UA" sz="2800" dirty="0">
                <a:latin typeface="Times New Roman" panose="02020603050405020304" pitchFamily="18" charset="0"/>
                <a:ea typeface="Calibri" panose="020F0502020204030204" pitchFamily="34" charset="0"/>
                <a:cs typeface="Times New Roman" panose="02020603050405020304" pitchFamily="18" charset="0"/>
              </a:rPr>
              <a:t>- </a:t>
            </a:r>
            <a:r>
              <a:rPr lang="uk-UA" sz="2800" b="1" dirty="0">
                <a:latin typeface="Times New Roman" panose="02020603050405020304" pitchFamily="18" charset="0"/>
                <a:ea typeface="Calibri" panose="020F0502020204030204" pitchFamily="34" charset="0"/>
                <a:cs typeface="Times New Roman" panose="02020603050405020304" pitchFamily="18" charset="0"/>
              </a:rPr>
              <a:t>Інженерний</a:t>
            </a:r>
            <a:r>
              <a:rPr lang="uk-UA" sz="2800" dirty="0">
                <a:latin typeface="Times New Roman" panose="02020603050405020304" pitchFamily="18" charset="0"/>
                <a:ea typeface="Calibri" panose="020F0502020204030204" pitchFamily="34" charset="0"/>
                <a:cs typeface="Times New Roman" panose="02020603050405020304" pitchFamily="18" charset="0"/>
              </a:rPr>
              <a:t>, що спирається на статистику, розрахунок частот, імовірнісний аналіз безпеки, побудова дерев небезпеки.</a:t>
            </a:r>
            <a:endParaRPr lang="ru-RU" sz="28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50000"/>
              </a:lnSpc>
              <a:spcAft>
                <a:spcPts val="0"/>
              </a:spcAft>
            </a:pPr>
            <a:r>
              <a:rPr lang="uk-UA" sz="2800" dirty="0">
                <a:latin typeface="Times New Roman" panose="02020603050405020304" pitchFamily="18" charset="0"/>
                <a:ea typeface="Calibri" panose="020F0502020204030204" pitchFamily="34" charset="0"/>
                <a:cs typeface="Times New Roman" panose="02020603050405020304" pitchFamily="18" charset="0"/>
              </a:rPr>
              <a:t>- </a:t>
            </a:r>
            <a:r>
              <a:rPr lang="uk-UA" sz="2800" b="1" dirty="0">
                <a:latin typeface="Times New Roman" panose="02020603050405020304" pitchFamily="18" charset="0"/>
                <a:ea typeface="Calibri" panose="020F0502020204030204" pitchFamily="34" charset="0"/>
                <a:cs typeface="Times New Roman" panose="02020603050405020304" pitchFamily="18" charset="0"/>
              </a:rPr>
              <a:t>Модельний</a:t>
            </a:r>
            <a:r>
              <a:rPr lang="uk-UA" sz="2800" dirty="0">
                <a:latin typeface="Times New Roman" panose="02020603050405020304" pitchFamily="18" charset="0"/>
                <a:ea typeface="Calibri" panose="020F0502020204030204" pitchFamily="34" charset="0"/>
                <a:cs typeface="Times New Roman" panose="02020603050405020304" pitchFamily="18" charset="0"/>
              </a:rPr>
              <a:t>, що </a:t>
            </a:r>
            <a:r>
              <a:rPr lang="uk-UA" sz="2800" dirty="0" err="1">
                <a:latin typeface="Times New Roman" panose="02020603050405020304" pitchFamily="18" charset="0"/>
                <a:ea typeface="Calibri" panose="020F0502020204030204" pitchFamily="34" charset="0"/>
                <a:cs typeface="Times New Roman" panose="02020603050405020304" pitchFamily="18" charset="0"/>
              </a:rPr>
              <a:t>грунтується</a:t>
            </a:r>
            <a:r>
              <a:rPr lang="uk-UA" sz="2800" dirty="0">
                <a:latin typeface="Times New Roman" panose="02020603050405020304" pitchFamily="18" charset="0"/>
                <a:ea typeface="Calibri" panose="020F0502020204030204" pitchFamily="34" charset="0"/>
                <a:cs typeface="Times New Roman" panose="02020603050405020304" pitchFamily="18" charset="0"/>
              </a:rPr>
              <a:t> на побудові моделей дії шкідливих факторів на окрему людину, соціальні, професійні групи, тощо. Ці методи основані на розрахунках, для яких не завжди є дані.</a:t>
            </a:r>
            <a:endParaRPr lang="ru-RU" sz="28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50000"/>
              </a:lnSpc>
              <a:spcAft>
                <a:spcPts val="0"/>
              </a:spcAft>
            </a:pPr>
            <a:r>
              <a:rPr lang="uk-UA" sz="2800" dirty="0">
                <a:latin typeface="Times New Roman" panose="02020603050405020304" pitchFamily="18" charset="0"/>
                <a:ea typeface="Calibri" panose="020F0502020204030204" pitchFamily="34" charset="0"/>
                <a:cs typeface="Times New Roman" panose="02020603050405020304" pitchFamily="18" charset="0"/>
              </a:rPr>
              <a:t>- </a:t>
            </a:r>
            <a:r>
              <a:rPr lang="uk-UA" sz="2800" b="1" dirty="0">
                <a:latin typeface="Times New Roman" panose="02020603050405020304" pitchFamily="18" charset="0"/>
                <a:ea typeface="Calibri" panose="020F0502020204030204" pitchFamily="34" charset="0"/>
                <a:cs typeface="Times New Roman" panose="02020603050405020304" pitchFamily="18" charset="0"/>
              </a:rPr>
              <a:t>Експертний</a:t>
            </a:r>
            <a:r>
              <a:rPr lang="uk-UA" sz="2800" dirty="0">
                <a:latin typeface="Times New Roman" panose="02020603050405020304" pitchFamily="18" charset="0"/>
                <a:ea typeface="Calibri" panose="020F0502020204030204" pitchFamily="34" charset="0"/>
                <a:cs typeface="Times New Roman" panose="02020603050405020304" pitchFamily="18" charset="0"/>
              </a:rPr>
              <a:t>, коли імовірність подій визначається на основі опитування досвідчених спеціалістів, тобто експертів.</a:t>
            </a:r>
            <a:endParaRPr lang="ru-RU" sz="28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50000"/>
              </a:lnSpc>
              <a:spcAft>
                <a:spcPts val="0"/>
              </a:spcAft>
            </a:pPr>
            <a:r>
              <a:rPr lang="uk-UA" sz="2800" dirty="0">
                <a:latin typeface="Times New Roman" panose="02020603050405020304" pitchFamily="18" charset="0"/>
                <a:ea typeface="Calibri" panose="020F0502020204030204" pitchFamily="34" charset="0"/>
                <a:cs typeface="Times New Roman" panose="02020603050405020304" pitchFamily="18" charset="0"/>
              </a:rPr>
              <a:t> - </a:t>
            </a:r>
            <a:r>
              <a:rPr lang="uk-UA" sz="2800" b="1" dirty="0">
                <a:latin typeface="Times New Roman" panose="02020603050405020304" pitchFamily="18" charset="0"/>
                <a:ea typeface="Calibri" panose="020F0502020204030204" pitchFamily="34" charset="0"/>
                <a:cs typeface="Times New Roman" panose="02020603050405020304" pitchFamily="18" charset="0"/>
              </a:rPr>
              <a:t>Соціологічний</a:t>
            </a:r>
            <a:r>
              <a:rPr lang="uk-UA" sz="2800" dirty="0">
                <a:latin typeface="Times New Roman" panose="02020603050405020304" pitchFamily="18" charset="0"/>
                <a:ea typeface="Calibri" panose="020F0502020204030204" pitchFamily="34" charset="0"/>
                <a:cs typeface="Times New Roman" panose="02020603050405020304" pitchFamily="18" charset="0"/>
              </a:rPr>
              <a:t>, що </a:t>
            </a:r>
            <a:r>
              <a:rPr lang="uk-UA" sz="2800" dirty="0" err="1">
                <a:latin typeface="Times New Roman" panose="02020603050405020304" pitchFamily="18" charset="0"/>
                <a:ea typeface="Calibri" panose="020F0502020204030204" pitchFamily="34" charset="0"/>
                <a:cs typeface="Times New Roman" panose="02020603050405020304" pitchFamily="18" charset="0"/>
              </a:rPr>
              <a:t>грунтується</a:t>
            </a:r>
            <a:r>
              <a:rPr lang="uk-UA" sz="2800" dirty="0">
                <a:latin typeface="Times New Roman" panose="02020603050405020304" pitchFamily="18" charset="0"/>
                <a:ea typeface="Calibri" panose="020F0502020204030204" pitchFamily="34" charset="0"/>
                <a:cs typeface="Times New Roman" panose="02020603050405020304" pitchFamily="18" charset="0"/>
              </a:rPr>
              <a:t> на опитуванні населення.</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782027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54480" y="196625"/>
            <a:ext cx="10195560" cy="6740307"/>
          </a:xfrm>
          <a:prstGeom prst="rect">
            <a:avLst/>
          </a:prstGeom>
        </p:spPr>
        <p:txBody>
          <a:bodyPr wrap="square">
            <a:spAutoFit/>
          </a:bodyPr>
          <a:lstStyle/>
          <a:p>
            <a:pPr indent="450215" algn="just">
              <a:lnSpc>
                <a:spcPct val="150000"/>
              </a:lnSpc>
              <a:spcAft>
                <a:spcPts val="0"/>
              </a:spcAft>
            </a:pPr>
            <a:r>
              <a:rPr lang="uk-UA" sz="3200" b="1" dirty="0">
                <a:latin typeface="Times New Roman" panose="02020603050405020304" pitchFamily="18" charset="0"/>
                <a:ea typeface="Calibri" panose="020F0502020204030204" pitchFamily="34" charset="0"/>
                <a:cs typeface="Times New Roman" panose="02020603050405020304" pitchFamily="18" charset="0"/>
              </a:rPr>
              <a:t>Знехтуваний ризик</a:t>
            </a:r>
            <a:r>
              <a:rPr lang="uk-UA" sz="3200" dirty="0">
                <a:latin typeface="Times New Roman" panose="02020603050405020304" pitchFamily="18" charset="0"/>
                <a:ea typeface="Calibri" panose="020F0502020204030204" pitchFamily="34" charset="0"/>
                <a:cs typeface="Times New Roman" panose="02020603050405020304" pitchFamily="18" charset="0"/>
              </a:rPr>
              <a:t> має настільки малий рівень, що він перебуває в межах допустимих відхилень природного (фонового) рівня.</a:t>
            </a:r>
            <a:endParaRPr lang="ru-RU" sz="32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50000"/>
              </a:lnSpc>
              <a:spcAft>
                <a:spcPts val="0"/>
              </a:spcAft>
            </a:pPr>
            <a:r>
              <a:rPr lang="uk-UA" sz="3200" b="1" dirty="0">
                <a:latin typeface="Times New Roman" panose="02020603050405020304" pitchFamily="18" charset="0"/>
                <a:ea typeface="Calibri" panose="020F0502020204030204" pitchFamily="34" charset="0"/>
                <a:cs typeface="Times New Roman" panose="02020603050405020304" pitchFamily="18" charset="0"/>
              </a:rPr>
              <a:t>Гранично допустимий ризик</a:t>
            </a:r>
            <a:r>
              <a:rPr lang="uk-UA" sz="3200" dirty="0">
                <a:latin typeface="Times New Roman" panose="02020603050405020304" pitchFamily="18" charset="0"/>
                <a:ea typeface="Calibri" panose="020F0502020204030204" pitchFamily="34" charset="0"/>
                <a:cs typeface="Times New Roman" panose="02020603050405020304" pitchFamily="18" charset="0"/>
              </a:rPr>
              <a:t> </a:t>
            </a:r>
            <a:r>
              <a:rPr lang="uk-UA" sz="3200" dirty="0">
                <a:latin typeface="Times New Roman" panose="02020603050405020304" pitchFamily="18" charset="0"/>
                <a:ea typeface="Calibri" panose="020F0502020204030204" pitchFamily="34" charset="0"/>
                <a:cs typeface="Times New Roman" panose="02020603050405020304" pitchFamily="18" charset="0"/>
              </a:rPr>
              <a:t>– </a:t>
            </a:r>
            <a:r>
              <a:rPr lang="uk-UA" sz="3200" dirty="0">
                <a:latin typeface="Times New Roman" panose="02020603050405020304" pitchFamily="18" charset="0"/>
                <a:ea typeface="Calibri" panose="020F0502020204030204" pitchFamily="34" charset="0"/>
                <a:cs typeface="Times New Roman" panose="02020603050405020304" pitchFamily="18" charset="0"/>
              </a:rPr>
              <a:t>це максимальний ризик, який не повинен перевищуватись, незважаючи на очікуваний результат.</a:t>
            </a:r>
            <a:endParaRPr lang="ru-RU" sz="32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50000"/>
              </a:lnSpc>
              <a:spcAft>
                <a:spcPts val="0"/>
              </a:spcAft>
            </a:pPr>
            <a:r>
              <a:rPr lang="uk-UA" sz="3200" b="1" dirty="0">
                <a:latin typeface="Times New Roman" panose="02020603050405020304" pitchFamily="18" charset="0"/>
                <a:ea typeface="Calibri" panose="020F0502020204030204" pitchFamily="34" charset="0"/>
                <a:cs typeface="Times New Roman" panose="02020603050405020304" pitchFamily="18" charset="0"/>
              </a:rPr>
              <a:t>Надмірний ризик</a:t>
            </a:r>
            <a:r>
              <a:rPr lang="uk-UA" sz="3200" dirty="0">
                <a:latin typeface="Times New Roman" panose="02020603050405020304" pitchFamily="18" charset="0"/>
                <a:ea typeface="Calibri" panose="020F0502020204030204" pitchFamily="34" charset="0"/>
                <a:cs typeface="Times New Roman" panose="02020603050405020304" pitchFamily="18" charset="0"/>
              </a:rPr>
              <a:t> характеризується виключно високим рівнем, який у переважній більшості випадків призводить до негативних наслідків.</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75457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14400" y="1178898"/>
            <a:ext cx="11087100" cy="3539430"/>
          </a:xfrm>
          <a:prstGeom prst="rect">
            <a:avLst/>
          </a:prstGeom>
        </p:spPr>
        <p:txBody>
          <a:bodyPr wrap="square">
            <a:spAutoFit/>
          </a:bodyPr>
          <a:lstStyle/>
          <a:p>
            <a:pPr algn="just"/>
            <a:r>
              <a:rPr lang="uk-UA" sz="3200" b="1" i="1" dirty="0">
                <a:latin typeface="Times New Roman" panose="02020603050405020304" pitchFamily="18" charset="0"/>
                <a:ea typeface="Calibri" panose="020F0502020204030204" pitchFamily="34" charset="0"/>
              </a:rPr>
              <a:t>Життя</a:t>
            </a:r>
            <a:r>
              <a:rPr lang="uk-UA" sz="3200" dirty="0">
                <a:latin typeface="Times New Roman" panose="02020603050405020304" pitchFamily="18" charset="0"/>
                <a:ea typeface="Calibri" panose="020F0502020204030204" pitchFamily="34" charset="0"/>
              </a:rPr>
              <a:t> </a:t>
            </a:r>
            <a:r>
              <a:rPr lang="uk-UA" sz="3200" dirty="0"/>
              <a:t>–</a:t>
            </a:r>
            <a:r>
              <a:rPr lang="uk-UA" sz="3200" dirty="0" smtClean="0">
                <a:latin typeface="Times New Roman" panose="02020603050405020304" pitchFamily="18" charset="0"/>
                <a:ea typeface="Calibri" panose="020F0502020204030204" pitchFamily="34" charset="0"/>
              </a:rPr>
              <a:t> </a:t>
            </a:r>
            <a:r>
              <a:rPr lang="uk-UA" sz="3200" dirty="0">
                <a:latin typeface="Times New Roman" panose="02020603050405020304" pitchFamily="18" charset="0"/>
                <a:ea typeface="Calibri" panose="020F0502020204030204" pitchFamily="34" charset="0"/>
              </a:rPr>
              <a:t>це одна з форм існування матерії, яку відрізняє від інших здатність до розмноження, росту, розвитку, активної регуляції свого складу та функцій, різних форм руху, можливість пристосування до середовища та наявність обміну речовин і реакції на подразнення. Життя є вищою формою існування матерії порівняно з іншими </a:t>
            </a:r>
            <a:r>
              <a:rPr lang="uk-UA" sz="3200" dirty="0"/>
              <a:t>–</a:t>
            </a:r>
            <a:r>
              <a:rPr lang="uk-UA" sz="3200" dirty="0" smtClean="0">
                <a:latin typeface="Times New Roman" panose="02020603050405020304" pitchFamily="18" charset="0"/>
                <a:ea typeface="Calibri" panose="020F0502020204030204" pitchFamily="34" charset="0"/>
              </a:rPr>
              <a:t> </a:t>
            </a:r>
            <a:r>
              <a:rPr lang="uk-UA" sz="3200" dirty="0">
                <a:latin typeface="Times New Roman" panose="02020603050405020304" pitchFamily="18" charset="0"/>
                <a:ea typeface="Calibri" panose="020F0502020204030204" pitchFamily="34" charset="0"/>
              </a:rPr>
              <a:t>фізичною, хімічною, енергетичною тощо.</a:t>
            </a:r>
            <a:endParaRPr lang="ru-RU" sz="3200" dirty="0"/>
          </a:p>
        </p:txBody>
      </p:sp>
    </p:spTree>
    <p:extLst>
      <p:ext uri="{BB962C8B-B14F-4D97-AF65-F5344CB8AC3E}">
        <p14:creationId xmlns:p14="http://schemas.microsoft.com/office/powerpoint/2010/main" val="3403091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25880" y="1268998"/>
            <a:ext cx="10515600" cy="5509200"/>
          </a:xfrm>
          <a:prstGeom prst="rect">
            <a:avLst/>
          </a:prstGeom>
        </p:spPr>
        <p:txBody>
          <a:bodyPr wrap="square">
            <a:spAutoFit/>
          </a:bodyPr>
          <a:lstStyle/>
          <a:p>
            <a:pPr algn="just"/>
            <a:r>
              <a:rPr lang="uk-UA" sz="3200" b="1" i="1" dirty="0">
                <a:latin typeface="Times New Roman" panose="02020603050405020304" pitchFamily="18" charset="0"/>
                <a:ea typeface="Calibri" panose="020F0502020204030204" pitchFamily="34" charset="0"/>
              </a:rPr>
              <a:t>Діяльність</a:t>
            </a:r>
            <a:r>
              <a:rPr lang="uk-UA" sz="3200" dirty="0">
                <a:latin typeface="Times New Roman" panose="02020603050405020304" pitchFamily="18" charset="0"/>
                <a:ea typeface="Calibri" panose="020F0502020204030204" pitchFamily="34" charset="0"/>
              </a:rPr>
              <a:t> є </a:t>
            </a:r>
            <a:r>
              <a:rPr lang="uk-UA" sz="3200" dirty="0" err="1">
                <a:latin typeface="Times New Roman" panose="02020603050405020304" pitchFamily="18" charset="0"/>
                <a:ea typeface="Calibri" panose="020F0502020204030204" pitchFamily="34" charset="0"/>
              </a:rPr>
              <a:t>специфічно</a:t>
            </a:r>
            <a:r>
              <a:rPr lang="uk-UA" sz="3200" dirty="0">
                <a:latin typeface="Times New Roman" panose="02020603050405020304" pitchFamily="18" charset="0"/>
                <a:ea typeface="Calibri" panose="020F0502020204030204" pitchFamily="34" charset="0"/>
              </a:rPr>
              <a:t> людською формою активності, необхідною умовою існування людського суспільства, зміст якої полягає у доцільній зміні та перетворенні в інтересах людини навколишнього середовища. </a:t>
            </a:r>
            <a:endParaRPr lang="uk-UA" sz="3200" dirty="0" smtClean="0">
              <a:latin typeface="Times New Roman" panose="02020603050405020304" pitchFamily="18" charset="0"/>
              <a:ea typeface="Calibri" panose="020F0502020204030204" pitchFamily="34" charset="0"/>
            </a:endParaRPr>
          </a:p>
          <a:p>
            <a:pPr algn="just"/>
            <a:endParaRPr lang="uk-UA" sz="3200" dirty="0" smtClean="0">
              <a:latin typeface="Times New Roman" panose="02020603050405020304" pitchFamily="18" charset="0"/>
              <a:ea typeface="Calibri" panose="020F0502020204030204" pitchFamily="34" charset="0"/>
            </a:endParaRPr>
          </a:p>
          <a:p>
            <a:pPr algn="just"/>
            <a:r>
              <a:rPr lang="uk-UA" sz="3200" dirty="0" smtClean="0">
                <a:latin typeface="Times New Roman" panose="02020603050405020304" pitchFamily="18" charset="0"/>
                <a:ea typeface="Calibri" panose="020F0502020204030204" pitchFamily="34" charset="0"/>
              </a:rPr>
              <a:t>Це </a:t>
            </a:r>
            <a:r>
              <a:rPr lang="uk-UA" sz="3200" dirty="0">
                <a:latin typeface="Times New Roman" panose="02020603050405020304" pitchFamily="18" charset="0"/>
                <a:ea typeface="Calibri" panose="020F0502020204030204" pitchFamily="34" charset="0"/>
              </a:rPr>
              <a:t>специфічна форма активного ставлення людини до навколишнього світу, зміст якої  складає його доцільне змінювання та перетворення</a:t>
            </a:r>
            <a:r>
              <a:rPr lang="uk-UA" sz="3200" dirty="0" smtClean="0">
                <a:latin typeface="Times New Roman" panose="02020603050405020304" pitchFamily="18" charset="0"/>
                <a:ea typeface="Calibri" panose="020F0502020204030204" pitchFamily="34" charset="0"/>
              </a:rPr>
              <a:t>.</a:t>
            </a:r>
          </a:p>
          <a:p>
            <a:pPr algn="just"/>
            <a:endParaRPr lang="uk-UA" sz="3200" dirty="0">
              <a:latin typeface="Times New Roman" panose="02020603050405020304" pitchFamily="18" charset="0"/>
              <a:ea typeface="Calibri" panose="020F0502020204030204" pitchFamily="34" charset="0"/>
            </a:endParaRPr>
          </a:p>
          <a:p>
            <a:pPr algn="just"/>
            <a:r>
              <a:rPr lang="uk-UA" sz="3200" dirty="0" smtClean="0">
                <a:latin typeface="Times New Roman" panose="02020603050405020304" pitchFamily="18" charset="0"/>
                <a:ea typeface="Calibri" panose="020F0502020204030204" pitchFamily="34" charset="0"/>
              </a:rPr>
              <a:t> </a:t>
            </a:r>
            <a:r>
              <a:rPr lang="uk-UA" sz="3200" dirty="0">
                <a:latin typeface="Times New Roman" panose="02020603050405020304" pitchFamily="18" charset="0"/>
                <a:ea typeface="Calibri" panose="020F0502020204030204" pitchFamily="34" charset="0"/>
              </a:rPr>
              <a:t>Будь-яка діяльність містить у собі мету, засіб, результат та сам процес діяльності. </a:t>
            </a:r>
            <a:endParaRPr lang="ru-RU" sz="3200" dirty="0"/>
          </a:p>
        </p:txBody>
      </p:sp>
    </p:spTree>
    <p:extLst>
      <p:ext uri="{BB962C8B-B14F-4D97-AF65-F5344CB8AC3E}">
        <p14:creationId xmlns:p14="http://schemas.microsoft.com/office/powerpoint/2010/main" val="9455085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882487" y="2454419"/>
            <a:ext cx="9328940" cy="3052763"/>
          </a:xfrm>
          <a:prstGeom prst="rect">
            <a:avLst/>
          </a:prstGeom>
        </p:spPr>
      </p:pic>
      <p:sp>
        <p:nvSpPr>
          <p:cNvPr id="3" name="TextBox 2"/>
          <p:cNvSpPr txBox="1"/>
          <p:nvPr/>
        </p:nvSpPr>
        <p:spPr>
          <a:xfrm>
            <a:off x="2005445" y="374073"/>
            <a:ext cx="8967355" cy="584775"/>
          </a:xfrm>
          <a:prstGeom prst="rect">
            <a:avLst/>
          </a:prstGeom>
          <a:noFill/>
        </p:spPr>
        <p:txBody>
          <a:bodyPr wrap="square" rtlCol="0">
            <a:spAutoFit/>
          </a:bodyPr>
          <a:lstStyle/>
          <a:p>
            <a:pPr algn="ctr"/>
            <a:r>
              <a:rPr lang="ru-RU" sz="3200" b="1" dirty="0" smtClean="0">
                <a:latin typeface="Times New Roman" panose="02020603050405020304" pitchFamily="18" charset="0"/>
                <a:cs typeface="Times New Roman" panose="02020603050405020304" pitchFamily="18" charset="0"/>
              </a:rPr>
              <a:t>С</a:t>
            </a:r>
            <a:r>
              <a:rPr lang="uk-UA" sz="3200" b="1" dirty="0" err="1" smtClean="0">
                <a:latin typeface="Times New Roman" panose="02020603050405020304" pitchFamily="18" charset="0"/>
                <a:cs typeface="Times New Roman" panose="02020603050405020304" pitchFamily="18" charset="0"/>
              </a:rPr>
              <a:t>труктура</a:t>
            </a:r>
            <a:r>
              <a:rPr lang="uk-UA" sz="3200" b="1" dirty="0" smtClean="0">
                <a:latin typeface="Times New Roman" panose="02020603050405020304" pitchFamily="18" charset="0"/>
                <a:cs typeface="Times New Roman" panose="02020603050405020304" pitchFamily="18" charset="0"/>
              </a:rPr>
              <a:t> </a:t>
            </a:r>
            <a:r>
              <a:rPr lang="uk-UA" sz="3200" b="1" dirty="0" err="1" smtClean="0">
                <a:latin typeface="Times New Roman" panose="02020603050405020304" pitchFamily="18" charset="0"/>
                <a:cs typeface="Times New Roman" panose="02020603050405020304" pitchFamily="18" charset="0"/>
              </a:rPr>
              <a:t>життєжіяльності</a:t>
            </a:r>
            <a:endParaRPr lang="ru-RU"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75477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604962" y="2508105"/>
            <a:ext cx="9835115" cy="3175722"/>
          </a:xfrm>
          <a:prstGeom prst="rect">
            <a:avLst/>
          </a:prstGeom>
        </p:spPr>
      </p:pic>
      <p:sp>
        <p:nvSpPr>
          <p:cNvPr id="3" name="TextBox 2"/>
          <p:cNvSpPr txBox="1"/>
          <p:nvPr/>
        </p:nvSpPr>
        <p:spPr>
          <a:xfrm>
            <a:off x="1901536" y="332509"/>
            <a:ext cx="9154391" cy="584775"/>
          </a:xfrm>
          <a:prstGeom prst="rect">
            <a:avLst/>
          </a:prstGeom>
          <a:noFill/>
        </p:spPr>
        <p:txBody>
          <a:bodyPr wrap="square" rtlCol="0">
            <a:spAutoFit/>
          </a:bodyPr>
          <a:lstStyle/>
          <a:p>
            <a:pPr algn="ctr"/>
            <a:r>
              <a:rPr lang="uk-UA" sz="3200" b="1" dirty="0" smtClean="0">
                <a:latin typeface="Times New Roman" panose="02020603050405020304" pitchFamily="18" charset="0"/>
                <a:cs typeface="Times New Roman" panose="02020603050405020304" pitchFamily="18" charset="0"/>
              </a:rPr>
              <a:t>Система безпеки життєдіяльності </a:t>
            </a:r>
            <a:endParaRPr lang="ru-RU"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65938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88720" y="1410846"/>
            <a:ext cx="10515600" cy="2229393"/>
          </a:xfrm>
          <a:prstGeom prst="rect">
            <a:avLst/>
          </a:prstGeom>
        </p:spPr>
        <p:txBody>
          <a:bodyPr wrap="square">
            <a:spAutoFit/>
          </a:bodyPr>
          <a:lstStyle/>
          <a:p>
            <a:pPr indent="450215" algn="just">
              <a:lnSpc>
                <a:spcPct val="150000"/>
              </a:lnSpc>
              <a:spcAft>
                <a:spcPts val="0"/>
              </a:spcAft>
            </a:pPr>
            <a:r>
              <a:rPr lang="uk-UA" sz="3200" b="1" i="1" dirty="0">
                <a:latin typeface="Times New Roman" panose="02020603050405020304" pitchFamily="18" charset="0"/>
                <a:ea typeface="Calibri" panose="020F0502020204030204" pitchFamily="34" charset="0"/>
                <a:cs typeface="Times New Roman" panose="02020603050405020304" pitchFamily="18" charset="0"/>
              </a:rPr>
              <a:t>Здоров’я</a:t>
            </a:r>
            <a:r>
              <a:rPr lang="uk-UA" sz="3200" dirty="0">
                <a:latin typeface="Times New Roman" panose="02020603050405020304" pitchFamily="18" charset="0"/>
                <a:ea typeface="Calibri" panose="020F0502020204030204" pitchFamily="34" charset="0"/>
                <a:cs typeface="Times New Roman" panose="02020603050405020304" pitchFamily="18" charset="0"/>
              </a:rPr>
              <a:t> – природний стан організму, що характеризується його зрівноваженістю із навколишнім середовищем та відсутністю будь-яких хворобливих змін.</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648247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67840" y="1341596"/>
            <a:ext cx="10424160" cy="2554545"/>
          </a:xfrm>
          <a:prstGeom prst="rect">
            <a:avLst/>
          </a:prstGeom>
        </p:spPr>
        <p:txBody>
          <a:bodyPr wrap="square">
            <a:spAutoFit/>
          </a:bodyPr>
          <a:lstStyle/>
          <a:p>
            <a:pPr algn="just"/>
            <a:r>
              <a:rPr lang="uk-UA" sz="3200" b="1" i="1" dirty="0">
                <a:latin typeface="Times New Roman" panose="02020603050405020304" pitchFamily="18" charset="0"/>
                <a:ea typeface="Calibri" panose="020F0502020204030204" pitchFamily="34" charset="0"/>
              </a:rPr>
              <a:t>Безпека</a:t>
            </a:r>
            <a:r>
              <a:rPr lang="uk-UA" sz="3200" dirty="0">
                <a:latin typeface="Times New Roman" panose="02020603050405020304" pitchFamily="18" charset="0"/>
                <a:ea typeface="Calibri" panose="020F0502020204030204" pitchFamily="34" charset="0"/>
              </a:rPr>
              <a:t> – стан діяльності, при якому із певною імовірністю виключені прояви небезпеки, або відсутність надмірної небезпеки, це збалансований, за експертною оцінкою, стан людини, соціуму, держави, природних, антропогенних систем тощо</a:t>
            </a:r>
            <a:r>
              <a:rPr lang="uk-UA" dirty="0">
                <a:latin typeface="Times New Roman" panose="02020603050405020304" pitchFamily="18" charset="0"/>
                <a:ea typeface="Calibri" panose="020F0502020204030204" pitchFamily="34" charset="0"/>
              </a:rPr>
              <a:t>.</a:t>
            </a:r>
            <a:endParaRPr lang="ru-RU" dirty="0"/>
          </a:p>
        </p:txBody>
      </p:sp>
      <p:sp>
        <p:nvSpPr>
          <p:cNvPr id="3" name="Прямоугольник 2"/>
          <p:cNvSpPr/>
          <p:nvPr/>
        </p:nvSpPr>
        <p:spPr>
          <a:xfrm>
            <a:off x="1767840" y="4751755"/>
            <a:ext cx="10233660" cy="1569660"/>
          </a:xfrm>
          <a:prstGeom prst="rect">
            <a:avLst/>
          </a:prstGeom>
        </p:spPr>
        <p:txBody>
          <a:bodyPr wrap="square">
            <a:spAutoFit/>
          </a:bodyPr>
          <a:lstStyle/>
          <a:p>
            <a:pPr algn="just"/>
            <a:r>
              <a:rPr lang="uk-UA" sz="3200" b="1" i="1" dirty="0">
                <a:latin typeface="Times New Roman" panose="02020603050405020304" pitchFamily="18" charset="0"/>
                <a:ea typeface="Calibri" panose="020F0502020204030204" pitchFamily="34" charset="0"/>
              </a:rPr>
              <a:t>Безпека людини</a:t>
            </a:r>
            <a:r>
              <a:rPr lang="uk-UA" sz="3200" dirty="0">
                <a:latin typeface="Times New Roman" panose="02020603050405020304" pitchFamily="18" charset="0"/>
                <a:ea typeface="Calibri" panose="020F0502020204030204" pitchFamily="34" charset="0"/>
              </a:rPr>
              <a:t> — це поняття, що відображає саму суть людського життя, її ментальні, соціальні і духовні надбання.</a:t>
            </a:r>
            <a:endParaRPr lang="ru-RU" sz="3200" dirty="0"/>
          </a:p>
        </p:txBody>
      </p:sp>
    </p:spTree>
    <p:extLst>
      <p:ext uri="{BB962C8B-B14F-4D97-AF65-F5344CB8AC3E}">
        <p14:creationId xmlns:p14="http://schemas.microsoft.com/office/powerpoint/2010/main" val="3987795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80160" y="1431697"/>
            <a:ext cx="10309860" cy="3046988"/>
          </a:xfrm>
          <a:prstGeom prst="rect">
            <a:avLst/>
          </a:prstGeom>
        </p:spPr>
        <p:txBody>
          <a:bodyPr wrap="square">
            <a:spAutoFit/>
          </a:bodyPr>
          <a:lstStyle/>
          <a:p>
            <a:pPr algn="just"/>
            <a:r>
              <a:rPr lang="uk-UA" sz="3200" b="1" i="1" dirty="0">
                <a:latin typeface="Times New Roman" panose="02020603050405020304" pitchFamily="18" charset="0"/>
                <a:ea typeface="Calibri" panose="020F0502020204030204" pitchFamily="34" charset="0"/>
              </a:rPr>
              <a:t>Небезпека</a:t>
            </a:r>
            <a:r>
              <a:rPr lang="uk-UA" sz="3200" dirty="0">
                <a:latin typeface="Times New Roman" panose="02020603050405020304" pitchFamily="18" charset="0"/>
                <a:ea typeface="Calibri" panose="020F0502020204030204" pitchFamily="34" charset="0"/>
              </a:rPr>
              <a:t> – явища, процеси, об’єкти, властивості предметів, здатні у певних умовах наносити шкоду здоров’ю людини, це умова чи ситуація, яка існує в </a:t>
            </a:r>
            <a:r>
              <a:rPr lang="uk-UA" sz="3200" dirty="0" err="1">
                <a:latin typeface="Times New Roman" panose="02020603050405020304" pitchFamily="18" charset="0"/>
                <a:ea typeface="Calibri" panose="020F0502020204030204" pitchFamily="34" charset="0"/>
              </a:rPr>
              <a:t>наколишньому</a:t>
            </a:r>
            <a:r>
              <a:rPr lang="uk-UA" sz="3200" dirty="0">
                <a:latin typeface="Times New Roman" panose="02020603050405020304" pitchFamily="18" charset="0"/>
                <a:ea typeface="Calibri" panose="020F0502020204030204" pitchFamily="34" charset="0"/>
              </a:rPr>
              <a:t> середовищі і здатна призвести до небажаного вивільнення енергії, що може спричинити фізичну шкоду, поранення та/чи пошкодження</a:t>
            </a:r>
            <a:r>
              <a:rPr lang="uk-UA" dirty="0">
                <a:latin typeface="Times New Roman" panose="02020603050405020304" pitchFamily="18" charset="0"/>
                <a:ea typeface="Calibri" panose="020F0502020204030204" pitchFamily="34" charset="0"/>
              </a:rPr>
              <a:t>. </a:t>
            </a:r>
            <a:endParaRPr lang="ru-RU" dirty="0"/>
          </a:p>
        </p:txBody>
      </p:sp>
    </p:spTree>
    <p:extLst>
      <p:ext uri="{BB962C8B-B14F-4D97-AF65-F5344CB8AC3E}">
        <p14:creationId xmlns:p14="http://schemas.microsoft.com/office/powerpoint/2010/main" val="3396207283"/>
      </p:ext>
    </p:extLst>
  </p:cSld>
  <p:clrMapOvr>
    <a:masterClrMapping/>
  </p:clrMapOvr>
</p:sld>
</file>

<file path=ppt/theme/theme1.xml><?xml version="1.0" encoding="utf-8"?>
<a:theme xmlns:a="http://schemas.openxmlformats.org/drawingml/2006/main" name="Легкий дым">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67</TotalTime>
  <Words>1058</Words>
  <Application>Microsoft Office PowerPoint</Application>
  <PresentationFormat>Широкий екран</PresentationFormat>
  <Paragraphs>52</Paragraphs>
  <Slides>25</Slides>
  <Notes>0</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25</vt:i4>
      </vt:variant>
    </vt:vector>
  </HeadingPairs>
  <TitlesOfParts>
    <vt:vector size="31" baseType="lpstr">
      <vt:lpstr>Arial</vt:lpstr>
      <vt:lpstr>Calibri</vt:lpstr>
      <vt:lpstr>Century Gothic</vt:lpstr>
      <vt:lpstr>Times New Roman</vt:lpstr>
      <vt:lpstr>Wingdings 3</vt:lpstr>
      <vt:lpstr>Легкий дым</vt:lpstr>
      <vt:lpstr>Лекція №1</vt:lpstr>
      <vt:lpstr>План лекції</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№1</dc:title>
  <dc:creator>Пользователь</dc:creator>
  <cp:lastModifiedBy>Ярмолюк Діна Іванівна</cp:lastModifiedBy>
  <cp:revision>10</cp:revision>
  <dcterms:created xsi:type="dcterms:W3CDTF">2021-02-09T21:27:09Z</dcterms:created>
  <dcterms:modified xsi:type="dcterms:W3CDTF">2026-01-26T13:23:19Z</dcterms:modified>
</cp:coreProperties>
</file>