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9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4418" y="2901864"/>
            <a:ext cx="73363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2400"/>
              </a:spcAft>
            </a:pP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Лекція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8. </a:t>
            </a: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Екологічно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орієнтовані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процеси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обробки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матеріалів</a:t>
            </a:r>
            <a:endParaRPr lang="ru-RU" sz="36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096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027" y="256193"/>
            <a:ext cx="8812924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>
              <a:spcBef>
                <a:spcPts val="2400"/>
              </a:spcBef>
              <a:spcAft>
                <a:spcPts val="1800"/>
              </a:spcAft>
            </a:pPr>
            <a:r>
              <a:rPr lang="uk-UA" sz="2400" b="1" dirty="0">
                <a:latin typeface="Times New Roman" panose="02020603050405020304" pitchFamily="18" charset="0"/>
              </a:rPr>
              <a:t>Застосування засобів ефективного знешкодження ЗОТС</a:t>
            </a:r>
            <a:endParaRPr lang="ru-RU" sz="2400" b="1" dirty="0">
              <a:latin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Основну групу ЗОТС складають масляні,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водозмішувані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водонезмішувані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рідини – емульсійні, синтетичні, напів­синтетичні, хімічні розчини. Взагалі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всі ЗОТС виконують функції змащування контактуючих поверхонь інструмента, стружки і виробу, їх охолодження та транспортування продуктів обробки і зносу інструмента, стабілізації процесу різання.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Багатофункціональні призначення ЗОТС потребують введення до їх складу багатьох компонентів, деякі з них можуть бути токсичними для працюючих, або набувати токсичності в процесі експлуатації. Тривалий або періодичний контакт із шкірним покривом і при надходженні парів аерозолів і летких продуктів термодеструкції ЗОТС (окису вуглецю, хлористого водню, вуглеводнів, альдегідів) через дихальні шляхи призводять до подразнення слизових оболонок, зниження загальної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імунно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-біологічної реактивності організму, зміни нервової системи, дерматозів.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028" y="671330"/>
            <a:ext cx="84976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Усунення можливості шкідливого впливу ЗОТС на організм працюючих досягається здійсненням комплексу профілактичних заходів, заходів індивідуального захисту, суворого виконання вимог техніки безпеки.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 шкідливих для навколишнього середовища компонентів потребує як мінімум знешкодження ЗОТС після їхнього використання.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 декілька способів знешкодження емульсій: термічні, фізико-хімічні, біологічні.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Термічні способи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ґрунтуються на вогневому впливові на ЗОТС (відпрацьована масляна емульсія контактує з продуктами згорання газоподібного або рідкого палива); спалення ЗОТС у топках котлів; обробка ЗОТС розігрітою парою води тощо.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613" y="0"/>
            <a:ext cx="10510345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Фізико-хімічні засоби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розкладання відпрацьованих емульсій базуються на очищенні ЗОТС впливом такими реагентами, як кальцинована сода, концентрована сірчана кислота, глинозем, мідний купорос, 8-% розчин поліакриламіду, сірчанокислий алюміній, а також на таких процесах, як озонування, електрокоагуляція, зворотний ОЗМОС, ультрафільтрація.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Масляна фаза, що виділяється при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реагентному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засобі, використовується як домішка до палива, а водяна фаза йде на доочищення.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зворотного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ОЗМОСу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протікає без фазових перетворень при температурах, близьких до температури навколишнього середовища, забезпечує очищення від неорганічних та органічних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сполук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від вірусів і бактерій.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ультрафільтрації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заснований на очищенні водяних розчинів органічних речовин та колоїдних розчинів пропусканням їх через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багатопористі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напівпроникні мембрани.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Біологічні способи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призначені для доочищення водяної фази, отриманої в результаті переробки емульсій механічними та фізико-хімічними засобами. Відпрацьовані ЗОТС, які містять у собі органічні та механічні компоненти, токсичні для мікроорганізмів, можуть надходити на біологічні спорудження при значному – у 2000–200 разів – розведенні чистою водою.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2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496" y="376900"/>
            <a:ext cx="8797159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 algn="ctr">
              <a:spcBef>
                <a:spcPts val="2400"/>
              </a:spcBef>
              <a:spcAft>
                <a:spcPts val="1800"/>
              </a:spcAft>
            </a:pPr>
            <a:r>
              <a:rPr lang="uk-UA" sz="2400" b="1" dirty="0">
                <a:latin typeface="Times New Roman" panose="02020603050405020304" pitchFamily="18" charset="0"/>
              </a:rPr>
              <a:t>Застосування модифікованих та </a:t>
            </a:r>
            <a:br>
              <a:rPr lang="uk-UA" sz="2400" b="1" dirty="0">
                <a:latin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</a:rPr>
              <a:t>альтернативних ЗОТС</a:t>
            </a:r>
            <a:endParaRPr lang="ru-RU" sz="2400" b="1" dirty="0">
              <a:latin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Дуже перспективним напрямком екологічної орієнтації процесів обробки матеріалів є застосування як ЗОТС речовин, що не містять шкідливих компонентів. Мова йде про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синтетичні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водозмішувані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речовини на основі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поліфункціональних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з'єднань, які містять кисень, рослинні масла, тверді органічні мастила тощо.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першому випадку в результаті окислення киснем повітря технічної фракції синтетичних жирних кислот утвориться складна суміш з’єднань, що містять кисень, –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монокарбонова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полікарбонова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кислоти, оксикислоти,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епоксиз’єднання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ряд інших. Отримана суміш або нейтралізується лужними агентами, або піддається полімеризації з іншими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поліфункціональними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з'єднаннями з утворенням водорозчинних або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диспергуючих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воді з'єднань.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9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372" y="564363"/>
            <a:ext cx="88286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Модифіковані таким способом ЗОТС, які одержали на Україні назви Гідропол-1 та Гідропол-2, (розробник – НТУ „Харківський політехнічний інститут”) мають високі змащувальні властивості, з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диспергуючою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миючою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здатностями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досить високими антикорозійними властивостями, майже не токсичні. Використовуються у вигляді довідних абразивних паст,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гідроабразивних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полірувальних суспензій, водяних розчинів для шліфування та хонінгування.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Перспективним слід вважати застосування як ЗОТС рослинних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масел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Високу ефективність шліфування забезпечує виключення із процесу рідких ЗОТС і заміна їх на тверді сухі екологічно чисті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парафіноподібні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вуглеводні різноманітних модифікацій.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736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718" y="181415"/>
            <a:ext cx="890751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Стовпчик із сухого твердого мастила певного перетину за допомогою простого пристрою з невеликим зусиллям або під дією власної ваги притискається до робочої поверхні абразивного інструмента та безупинно контактує з нею. Частки парафіну «намащуються» на поверхню, заповнюють пори 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субмікронерівності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абразивних (алмазних)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забезпечує доставку твердого мастила безпосередньо в зону різання, реалізуючи змащувальний ефект на поверхнях контакту зв’язки 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оброблюваним матеріалом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indent="215900" algn="just"/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lvl="0" indent="215900" algn="just"/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Вихідні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 шліфування з рідким і твердим ЗОТС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036443"/>
              </p:ext>
            </p:extLst>
          </p:nvPr>
        </p:nvGraphicFramePr>
        <p:xfrm>
          <a:off x="1623701" y="4180740"/>
          <a:ext cx="6802452" cy="249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1431"/>
                <a:gridCol w="1390591"/>
                <a:gridCol w="1803954"/>
                <a:gridCol w="1906476"/>
              </a:tblGrid>
              <a:tr h="83087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b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ЗОТС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Шорсткість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Енергоємність В,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/р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витрата алмаза q, мг/р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0874"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2250" algn="l"/>
                          <a:tab pos="449580" algn="l"/>
                        </a:tabLs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3%-ний розчин соди. Подача поливом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0874">
                <a:tc>
                  <a:txBody>
                    <a:bodyPr/>
                    <a:lstStyle/>
                    <a:p>
                      <a:pPr indent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2250" algn="l"/>
                          <a:tab pos="449580" algn="l"/>
                        </a:tabLs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Вуглеводнева (парафінова) тверда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090" y="556260"/>
            <a:ext cx="8592207" cy="539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Широкими технологічними можливостями в плані створення екологічно орієнтованих процесів шліфування має імпрегнування (просочення) кругів з подальшим зневоднюванням, сушінням. У результаті – сухі змащувальні речовини заповнюють пори, наявні в структурі кругів, і таким чином       потрапляють у зону контакту робочої поверхні абразивного інструмента й оброблюваного матеріалу.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Імпрегнатори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являють собою змащувальні речовини з присадками хімічно- і поверхово активних добавок. Їх змащувальна дія складається в зменшенні зовнішнього (контактного) тертя шляхом утворення плівок, що екранують, як результату хімічної взаємодії продуктів термічного розкладання компонентів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імпрегнаторів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оброблюваним матеріалом та киснем повітря.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25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0979" y="1181719"/>
            <a:ext cx="8481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Імпрегнатори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забезпечують більш низьке значення коефіцієнта шліфування та його сталість у часі.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Неімпрегнуючі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круги дають коливальну тимчасову залежність коефіцієнта шліфування, що означає зміну інтенсивності та характеру тертя в процесі шліфування.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таких кругів забезпечує більш високу швидкість знімання припуску (приблизно на 15–20 %), більш низьку швидкість зносу інструмента (у 2 рази). Сили різання знижуються в 1,5–2 рази, причому більш </a:t>
            </a:r>
            <a:r>
              <a:rPr lang="uk-UA" sz="2000" spc="-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інтенсивно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знижується тангенціальна. Амплітуда коливань нормальної сили знижується на 30–50 %. Стійкість інструмента підвищується залежно від режимів обробки в 2–3 рази.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032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558" y="665439"/>
            <a:ext cx="8623738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Посилення відводу тепла безпосередньо через круг забезпечують також: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заміна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низькотеплопровідного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електрокорунду (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6 W/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на більш твердий та більш теплопровідний кубічний нітрид бору (CBN), що має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500 W/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мК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 алмаз;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заміна керамічної зв’язки круга на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високотеплопровідну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металеву на основі міді, алюмінію тощо;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покриттів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 розмірів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застосовуваних абразивів;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 концентрації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обсязі абразивного круга;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упорядковане розташування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зерен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робочій поверхні круга;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алюмінієвого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корпуса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круга замість пластмасового або сталевого.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648606" y="1576551"/>
            <a:ext cx="164837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993291"/>
              </p:ext>
            </p:extLst>
          </p:nvPr>
        </p:nvGraphicFramePr>
        <p:xfrm>
          <a:off x="2648606" y="1576552"/>
          <a:ext cx="4152771" cy="3074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r:id="rId3" imgW="3762375" imgH="2790825" progId="CorelDRAW.Graphic.6">
                  <p:embed/>
                </p:oleObj>
              </mc:Choice>
              <mc:Fallback>
                <p:oleObj r:id="rId3" imgW="3762375" imgH="2790825" progId="CorelDRAW.Graphic.6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8606" y="1576552"/>
                        <a:ext cx="4152771" cy="3074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98840" y="4281496"/>
            <a:ext cx="2471339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 різання, хв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5400000" flipH="1" flipV="1">
            <a:off x="1377128" y="2282314"/>
            <a:ext cx="2969067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Знос, мм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60786" y="4724731"/>
            <a:ext cx="79773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Зносостійкість торцевих швидкорізальних фрез у різноманітних ЗОТС. 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Умови: оброблюваний матеріал – сталь 45, швидкість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28 м/хв, подача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200 мм/хв, глибина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2,5 мм, витрата емульсії 5 % – 5 л/хв, витрата мінімальної ЗОТС – 0,26 мл/хв;  1 – сухе різання, 2, 3, 4, 5 – техніка мінімального мастила (2 –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Ketjenlube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– соняшникова олія, 4 –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Empol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1022, 5 – рапсова олія VP 231), 6 –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повноструменева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подача емульсії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09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1889" y="514999"/>
            <a:ext cx="96169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50000"/>
              </a:lnSpc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Екологічно орієнтованими робочими процесами обробки матеріалів є такі, котрі у ході їх підготовки, реалізації та післядії не зашкоджують навколишньому середовищу, людям, ґрунту, рослинності, тваринному світу, водному та повітряному басейнам або цей збиток зведений до мінімально можливого рівня.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цілих виробництв, які відповідають вимогам зберігання навколишнього середовища, є насущною проблемою, яку людство повинно ефективно розв'язати вже в найближчі десятиліття. Сьогодні прогресивні ті розробки, які прагнуть екологічні ідеї втілити в технічних рішеннях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50298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1258" y="327713"/>
            <a:ext cx="5733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Мінімізація подачі ЗОТС у зону різання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8634" y="1239179"/>
            <a:ext cx="8308428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Мінімізація подачі ЗОТС у зону різання є кардинальним засобом екологічної орієнтації технологічного процесу. Перехід від принципу «чим більше ЗОТС, тим краще» до принципу «подати ЗОТС у зону рівно стільки, скільки потрібно» для реалізації багатофункціонального призначення ЗОТС означає різке скорочення обсягів їхнього споживання, а, отже, негативного впливу ЗОТС на навколишнє середовище, здійснення важливого кроку в гармонізації технології виробництва і природи.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0261" y="305044"/>
            <a:ext cx="87025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Сутність способу обробки різанням із використанням мінімально можливої та достатньої для досягнення ефекту кількості ЗОТС полягає в тому, що в зону різання доставляється його стільки, що воно цілком без залишку витрачається. Мінімальне мастило розглядається як альтернатива застосуванню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повноструменевої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подачі ЗОТС.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регульованого поливу або пульсування подача ЗОТС та її витрата дозується в межах 0,5-10 мл/хв. Це означає, що втрати ЗОТС та їхні відпливи, що негативно впливають на навколишнє середовище, зменшуються до 20 разів.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Потенційні переваги різання з мінімальною змазкою, оцінювані за критеріями зносу та стійкості інструмента, перевершують суху обробку і досягають потенціалу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повноструменевого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застосування ЗОТС, а в багатьох випадках – перевищують його.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1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66466" y="1195278"/>
            <a:ext cx="1917701" cy="1984376"/>
            <a:chOff x="1080" y="4320"/>
            <a:chExt cx="3019" cy="3126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6" y="4344"/>
              <a:ext cx="2973" cy="3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234" y="4320"/>
              <a:ext cx="1403" cy="2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Розгортання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1080" y="4662"/>
              <a:ext cx="305" cy="26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Відносна</a:t>
              </a: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ru-RU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стійкість</a:t>
              </a: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, в %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4367322" y="1269549"/>
            <a:ext cx="1917701" cy="1984376"/>
            <a:chOff x="1080" y="4320"/>
            <a:chExt cx="3019" cy="3126"/>
          </a:xfrm>
        </p:grpSpPr>
        <p:pic>
          <p:nvPicPr>
            <p:cNvPr id="819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6" y="4344"/>
              <a:ext cx="2973" cy="3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2234" y="4320"/>
              <a:ext cx="1403" cy="2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Розгортання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1080" y="4662"/>
              <a:ext cx="305" cy="26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Відносна стійкість, в %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2439926" y="34557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Умови: діаметр свердління 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10Н8; 1 – сухе різання, 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–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повноструменева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подача емульсії 5 %, 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– мінімальна подача ЗОТС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49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075" y="0"/>
            <a:ext cx="8686800" cy="6505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 algn="ctr">
              <a:spcBef>
                <a:spcPts val="2400"/>
              </a:spcBef>
              <a:spcAft>
                <a:spcPts val="1800"/>
              </a:spcAft>
            </a:pPr>
            <a:r>
              <a:rPr lang="uk-UA" sz="2400" b="1" dirty="0" smtClean="0">
                <a:latin typeface="Times New Roman" panose="02020603050405020304" pitchFamily="18" charset="0"/>
              </a:rPr>
              <a:t>Сухе різання</a:t>
            </a:r>
            <a:endParaRPr lang="ru-RU" sz="2400" b="1" dirty="0" smtClean="0">
              <a:latin typeface="Times New Roman" panose="02020603050405020304" pitchFamily="18" charset="0"/>
            </a:endParaRPr>
          </a:p>
          <a:p>
            <a:pPr indent="2159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Останнім часом багато уваги приділяється вирішенню проблеми сухого точіння.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Сухим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 вважати такий процес різання, при якому здійснюється безпосередній контакт робочих поверхонь інструмента з оброблюваним матеріалом без третьої (проміжної) речовини (ЗОТС).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Нові погляди на суть і значення сухого різання в сучасному виробництві потребували перегляду багатьох сталих уявлень, а головне – виявили необхідність оцінки потенціалу процесів різання без застосування ЗОТС. Стійка думка, заснована на численних дослідженнях і тривалій практиці виробництва, фіксує низьку ефективність сухого різання інструментами зі швидкорізальної сталі порівняно з застосуванням ЗОТС через інтенсифікацію фізико-хімічної взаємодії та посилення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термоактивованих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видів зносу.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41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2607" y="360220"/>
            <a:ext cx="8844455" cy="517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10000"/>
              </a:lnSpc>
              <a:spcAft>
                <a:spcPts val="10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Принциповим моментом у прийнятті рішення – сухе різання або різання із застосуванням ЗОТС – є правильний, стосовно властивостей оброблюваного матеріалу, вибір інструменталь­ного матеріалу за такими критеріями, як висока різальна здатність, висока твердість та теплостійкість, висока зносостійкість і низька фізико-хімічна спорідненість.</a:t>
            </a: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Сучасний спектр інструментальних матеріалів – від інструментальних та швидкорізальних сталей до керметів і надтвердих матеріалів – дозволяє так вибрати пару «оброблюваний матеріал–інструментальний матеріал», щоб сама необхідність застосування ЗОТС відпала, а сухе різання давало б необхідний технічний та економічний ефект. 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8289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656" y="286178"/>
            <a:ext cx="890751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врахувати, що в структурі споживаних інструментальних матеріалів інструментальні та швидкорізальні  сталі складають близько 36 %, то потенціал сухого різання можна оцінити як дуже значний (на тверді сплави, надтверді матеріали і кераміку припадає 64 %), а реалізація потенціалу застосування сухого різання означає величезний, глобальний екологічний виграш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найважливішим моментом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правильна оцінка фізичних і технологічних особливостей виду обробки – точіння, свердління, фрезерування, шліфування тощо, оскільки характер силового та теплового навантаження лез інструмента, умови утворення і транспортування стружки, вимоги до точності та якості поверхні в них не однакові.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виду обробки багато в чому залежать технічні можливості і сама доцільність сухого різання або мінімального мастила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ru-RU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3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491413" y="1438839"/>
            <a:ext cx="898366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Звичайно, посилення ролі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лезового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інструмента в умовах сухого різання вимагає підвищеної уваги до оптимізації його конструкції, забезпечення заходів на стадії проектування, виготовлення й експлуатації, що забезпечує зниження питомих механічних і теплових навантажень на робочі поверхні та різальні кромки. Реалізація потенціалу сухого різання багато в чому залежить від застосованого верстатного устаткування..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мінімізація змащування і сухе різання за своїми технічними, екологічними та економічними показниками мають великий потенціал застосування і є реальною альтернативою різанню з рясним застосуванням ЗОТС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861" y="169743"/>
            <a:ext cx="10305393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9875" algn="ctr">
              <a:spcBef>
                <a:spcPts val="2400"/>
              </a:spcBef>
              <a:spcAft>
                <a:spcPts val="1800"/>
              </a:spcAft>
            </a:pPr>
            <a:r>
              <a:rPr lang="uk-UA" sz="2400" b="1" dirty="0">
                <a:latin typeface="Times New Roman" panose="02020603050405020304" pitchFamily="18" charset="0"/>
              </a:rPr>
              <a:t> Питання для самостійного контролю</a:t>
            </a:r>
            <a:endParaRPr lang="ru-RU" sz="2400" b="1" dirty="0">
              <a:latin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процеси належать до екологічно орієнтованих?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Дайте характеристику екологічно орієнтованого виробництва.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основні напрямки зниження негативної дії ЗОТС?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позитивні і негативні ефекти „сухого” різання?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Дайте характеристику способам ефективного знешкодження ЗОТС після використання їх за призначенням.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чому полягають переваги застосування ЗОТС?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Порівняєте принципи “чим більше ЗОТС, тим краще” і “подати ЗОТС у зону рівно стільки, скільки потрібно”.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 логіка надлишкової та мінімальної подач ЗОТС?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вимоги до систем і пристроїв мінімального змащування?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Чим визначається потенціал „сухого” різання?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11.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Зіставте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тангенціального різання з фрезеруванням і шліфуванням.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22860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12. Порівняйте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 ЗОТС, покриттів та кінематики в забезпеченні екологічної орієнтації процесів обробки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1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556577" y="491858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47664" y="2072071"/>
            <a:ext cx="5540046" cy="3063951"/>
            <a:chOff x="1125" y="7314"/>
            <a:chExt cx="6120" cy="2409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125" y="7314"/>
              <a:ext cx="6120" cy="2409"/>
              <a:chOff x="1125" y="6517"/>
              <a:chExt cx="6120" cy="2409"/>
            </a:xfrm>
          </p:grpSpPr>
          <p:sp>
            <p:nvSpPr>
              <p:cNvPr id="12" name="Text Box 17"/>
              <p:cNvSpPr txBox="1">
                <a:spLocks noChangeArrowheads="1"/>
              </p:cNvSpPr>
              <p:nvPr/>
            </p:nvSpPr>
            <p:spPr bwMode="auto">
              <a:xfrm>
                <a:off x="3166" y="6517"/>
                <a:ext cx="2031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Застосування </a:t>
                </a:r>
                <a:r>
                  <a:rPr kumimoji="0" lang="uk-UA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природозберігаючих</a:t>
                </a: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допоміжних засобів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Text Box 16"/>
              <p:cNvSpPr txBox="1">
                <a:spLocks noChangeArrowheads="1"/>
              </p:cNvSpPr>
              <p:nvPr/>
            </p:nvSpPr>
            <p:spPr bwMode="auto">
              <a:xfrm>
                <a:off x="3166" y="8446"/>
                <a:ext cx="2031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Застосування альтернативних екологічно орієнтованих інтегрованих технологій</a:t>
                </a:r>
                <a:endParaRPr kumimoji="0" 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1125" y="6988"/>
                <a:ext cx="1773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Зниження енергоспоживання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1135" y="7911"/>
                <a:ext cx="1773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Зниження матеріалоємності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Text Box 13"/>
              <p:cNvSpPr txBox="1">
                <a:spLocks noChangeArrowheads="1"/>
              </p:cNvSpPr>
              <p:nvPr/>
            </p:nvSpPr>
            <p:spPr bwMode="auto">
              <a:xfrm>
                <a:off x="5445" y="6729"/>
                <a:ext cx="1773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Виключення </a:t>
                </a:r>
                <a:r>
                  <a:rPr kumimoji="0" lang="uk-UA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шкідлвих</a:t>
                </a: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 допоміжних засобів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Text Box 12"/>
              <p:cNvSpPr txBox="1">
                <a:spLocks noChangeArrowheads="1"/>
              </p:cNvSpPr>
              <p:nvPr/>
            </p:nvSpPr>
            <p:spPr bwMode="auto">
              <a:xfrm>
                <a:off x="5472" y="7496"/>
                <a:ext cx="1773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Вторинне використання ресурсів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 Box 11"/>
              <p:cNvSpPr txBox="1">
                <a:spLocks noChangeArrowheads="1"/>
              </p:cNvSpPr>
              <p:nvPr/>
            </p:nvSpPr>
            <p:spPr bwMode="auto">
              <a:xfrm>
                <a:off x="5445" y="8225"/>
                <a:ext cx="1773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endParaRPr>
              </a:p>
              <a:p>
                <a:pPr marL="0" marR="0" lvl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Заводи </a:t>
                </a:r>
                <a:br>
                  <a:rPr kumimoji="0" lang="uk-UA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</a:br>
                <a:r>
                  <a:rPr kumimoji="0" lang="uk-UA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девиробництва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3414" y="7459"/>
                <a:ext cx="1539" cy="4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sz="12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Екологічно орієнтоване виробництво</a:t>
                </a:r>
                <a:endPara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4953" y="8395"/>
              <a:ext cx="523" cy="143"/>
            </a:xfrm>
            <a:prstGeom prst="rightArrow">
              <a:avLst>
                <a:gd name="adj1" fmla="val 50000"/>
                <a:gd name="adj2" fmla="val 9143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rot="-2098330">
              <a:off x="2850" y="8871"/>
              <a:ext cx="619" cy="154"/>
            </a:xfrm>
            <a:prstGeom prst="leftArrow">
              <a:avLst>
                <a:gd name="adj1" fmla="val 50000"/>
                <a:gd name="adj2" fmla="val 10048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136" y="8753"/>
              <a:ext cx="143" cy="485"/>
            </a:xfrm>
            <a:prstGeom prst="downArrow">
              <a:avLst>
                <a:gd name="adj1" fmla="val 50000"/>
                <a:gd name="adj2" fmla="val 8479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2630317">
              <a:off x="4843" y="8936"/>
              <a:ext cx="676" cy="143"/>
            </a:xfrm>
            <a:prstGeom prst="rightArrow">
              <a:avLst>
                <a:gd name="adj1" fmla="val 50000"/>
                <a:gd name="adj2" fmla="val 11818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 rot="12949769">
              <a:off x="2831" y="8035"/>
              <a:ext cx="650" cy="148"/>
            </a:xfrm>
            <a:prstGeom prst="rightArrow">
              <a:avLst>
                <a:gd name="adj1" fmla="val 50000"/>
                <a:gd name="adj2" fmla="val 1097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AutoShape 3"/>
            <p:cNvSpPr>
              <a:spLocks noChangeArrowheads="1"/>
            </p:cNvSpPr>
            <p:nvPr/>
          </p:nvSpPr>
          <p:spPr bwMode="auto">
            <a:xfrm rot="-45676439">
              <a:off x="4859" y="7979"/>
              <a:ext cx="676" cy="135"/>
            </a:xfrm>
            <a:prstGeom prst="rightArrow">
              <a:avLst>
                <a:gd name="adj1" fmla="val 50000"/>
                <a:gd name="adj2" fmla="val 12518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AutoShape 2"/>
            <p:cNvSpPr>
              <a:spLocks noChangeArrowheads="1"/>
            </p:cNvSpPr>
            <p:nvPr/>
          </p:nvSpPr>
          <p:spPr bwMode="auto">
            <a:xfrm>
              <a:off x="4120" y="7787"/>
              <a:ext cx="143" cy="449"/>
            </a:xfrm>
            <a:prstGeom prst="upArrow">
              <a:avLst>
                <a:gd name="adj1" fmla="val 50000"/>
                <a:gd name="adj2" fmla="val 7849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2358640" y="1068927"/>
            <a:ext cx="6269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</a:rPr>
              <a:t>Характеристика екологічно </a:t>
            </a:r>
            <a:r>
              <a:rPr lang="uk-UA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орієнтованого виробництва</a:t>
            </a:r>
            <a:r>
              <a:rPr lang="ru-RU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94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9104" y="567587"/>
            <a:ext cx="78932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напрямки зниження негативного впливу ЗОТС на навколишнє середовище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0884" y="1991059"/>
            <a:ext cx="81507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Традиційно застосовувані в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матеріалообробці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змащувально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-охолоджуючі технологічні середовища (ЗОТС) є одним із головних забруднювачів навколишнього середовища.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Їх розбризкування, розлив, концентрація в лахмітті та стружці, просто злив у каналізацію завдають непоправного збитку природі, забруднюють водоймища, ґрунт, повітряний простір. Обсяги виробництва ЗОТС дуже великі.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0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449" y="180396"/>
            <a:ext cx="815077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структура й обсяги споживаних у промисловості ФРН ЗОТС такі: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змащувальні (мастила) – 1.151.312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змащувально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-охолоджуючі 3%-ні емульсії – 947.000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змащувально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-охолоджуючі 8%-ні емульсії  – 355.200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змащувально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-охолоджуючі, які не змішуються з водою, – 47.076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тонн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за різноманітними оцінками витрати на інструмент складають 4–5 %, на устаткування – 40 %, то застосування ЗОТС потребує 12–17 % від загальних витрат на виробництво.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Важливими є аспекти забезпечення безпеки життєдіяльності працюючих. За даними профспілки металообробних підприємств ФРН, 30 % важких та хронічних захворювань шкіри робітників пов'язано з застосуванням ЗОТС.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5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3626" y="0"/>
            <a:ext cx="1000585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Переважні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обсягом водорозчинні ЗОТС, як правило, належать до 2 або 3 класу небезпеки, нерозчинні зазвичай – до 2-го класу. ЗОТС більш низьких класів небезпеки потребує менших капіталовкладень, однак законодавчо в ряді країн жорсткість вимог пов'язують з обсягами споживаних ЗОТС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практиці це означає, що до ЗОТС 3 класу небезпеки найвищі  вимоги висуваються вже при застосуванні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обсягів 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1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куб.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Здавалося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б, повна відмова від застосування ЗОТС, якщо вона технічно можлива, перехід до сухого різання міг би стати ідеальним рішенням: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виключаються витрати на придбання, збереження й утилізацію рідких ЗОТС;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відпадає необхідність у системах, що забезпечують подачу ЗОТС у робочу зону;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чисте робоче місце;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мінімізується ризик для здоров'я, забруднення навколишнього середовища, стружки, пожежонебезпеки;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відпадає необхідність пристроїв для очищення атмосфери робочої зони, інструмента, стружки, устаткування.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9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7406" y="331271"/>
            <a:ext cx="84765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той же час можуть бути і негативні наслідки відмови від рідких ЗОТС: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різке підвищення теплових та фрикційних навантажень на інструмент;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інтенсивності зносу інструмента, вартості переточувань;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 точності обробки;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зміна процесу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стружкоутворення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 модернізації мастила, вузлів, верстатів, фільтрів тонкого очищення;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 часта періодичність технічного обслуговування устаткування;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додаткові заходи щодо корозійного захисту;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поява небезпеки вибуху пилу, наприклад, при обробці магнію та алюмінію;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рівнів шуму тощо.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rot="10800000" flipV="1">
            <a:off x="504497" y="1178424"/>
            <a:ext cx="908093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Як наслідок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породжується необхідність нових концепцій організації виробництва, конструювання верстатів, виготовлення заготовок, інструментальних матеріалів, геометрії інструмента, технологічного процесу.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З іншого боку, «сухе» різання в ряді випадків може бути не менш шкідливим, ніж із застосуванням ЗОТС. Наприклад, за даними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Аахенського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Фраунгофер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інституту при фрезеруванні 1 кг лиття виділяється 4,5 м</a:t>
            </a:r>
            <a:r>
              <a:rPr kumimoji="0" lang="uk-UA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тонкодисперсного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пилу.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При «сухій» обробці композитів, армованих вуглецевим волокном, поряд із пилом утворюються дрібні частки та осколки волокон, які також небезпечні для здоров'я працюючого.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6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546" y="363986"/>
            <a:ext cx="1064172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у даний час ще немає єдиного глобального рішення, що забезпечує надійну екологічну орієнтацію процесів обробки матеріалів. Але можна констатувати напрямки, які вже намітилися: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гармонізація властивостей ЗОТС із природоохоронними вимогами;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 обсягів споживання ЗОТС;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повний виняток ЗОТС із технологічних процесів.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кожному конкретному випадку розроблювач повинен вибирати одне з ряду можливих рішень: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ефективних засобів знешкодження застосовуваних ЗОТС;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 модифікованих рідких технологічних середовищ, найменш шкідливих із природоохоронної позиції, заміна рідких ЗОТС твердими мастилами, насамперед органічними;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мінімізація подачі ЗОТС у зону різання;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покриттів,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адгезійно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неактивних відносно оброблюваного матеріалу;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«сухого» різання, що виключає застосування будь-яких ЗОТС тощо.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1786</Words>
  <Application>Microsoft Office PowerPoint</Application>
  <PresentationFormat>Широкоэкранный</PresentationFormat>
  <Paragraphs>140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Malgun Gothic</vt:lpstr>
      <vt:lpstr>Arial</vt:lpstr>
      <vt:lpstr>Calibri</vt:lpstr>
      <vt:lpstr>Symbol</vt:lpstr>
      <vt:lpstr>Times New Roman</vt:lpstr>
      <vt:lpstr>Trebuchet MS</vt:lpstr>
      <vt:lpstr>Wingdings 3</vt:lpstr>
      <vt:lpstr>Грань</vt:lpstr>
      <vt:lpstr>CorelDRAW.Graphic.6</vt:lpstr>
      <vt:lpstr>CorelDraw.Graphic.7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12</cp:revision>
  <dcterms:created xsi:type="dcterms:W3CDTF">2021-03-15T18:08:00Z</dcterms:created>
  <dcterms:modified xsi:type="dcterms:W3CDTF">2024-10-12T17:48:29Z</dcterms:modified>
</cp:coreProperties>
</file>