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7" r:id="rId4"/>
    <p:sldId id="257" r:id="rId5"/>
    <p:sldId id="270" r:id="rId6"/>
    <p:sldId id="271" r:id="rId7"/>
    <p:sldId id="274" r:id="rId8"/>
    <p:sldId id="273" r:id="rId9"/>
    <p:sldId id="298" r:id="rId10"/>
    <p:sldId id="299" r:id="rId11"/>
    <p:sldId id="272" r:id="rId12"/>
    <p:sldId id="276" r:id="rId13"/>
    <p:sldId id="275" r:id="rId14"/>
    <p:sldId id="259" r:id="rId15"/>
    <p:sldId id="279" r:id="rId16"/>
    <p:sldId id="278" r:id="rId17"/>
    <p:sldId id="280" r:id="rId18"/>
    <p:sldId id="281" r:id="rId19"/>
    <p:sldId id="282" r:id="rId20"/>
    <p:sldId id="283" r:id="rId21"/>
    <p:sldId id="284" r:id="rId22"/>
    <p:sldId id="291" r:id="rId23"/>
    <p:sldId id="261" r:id="rId24"/>
    <p:sldId id="300" r:id="rId25"/>
    <p:sldId id="285" r:id="rId26"/>
    <p:sldId id="288" r:id="rId27"/>
    <p:sldId id="289" r:id="rId28"/>
    <p:sldId id="292" r:id="rId29"/>
    <p:sldId id="293" r:id="rId30"/>
    <p:sldId id="267" r:id="rId31"/>
    <p:sldId id="294" r:id="rId32"/>
    <p:sldId id="295" r:id="rId33"/>
    <p:sldId id="296" r:id="rId34"/>
    <p:sldId id="297" r:id="rId3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22" autoAdjust="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19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739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193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5498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9325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8958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736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804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2038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06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92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473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3404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791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49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915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0AF35-A344-490C-A357-02F4EBB5E9EE}" type="datetimeFigureOut">
              <a:rPr lang="uk-UA" smtClean="0"/>
              <a:t>05.10.2024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952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lib.mphu.edu.ua/p_orcid_id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larivate.com/about-us/" TargetMode="External"/><Relationship Id="rId2" Type="http://schemas.openxmlformats.org/officeDocument/2006/relationships/hyperlink" Target="http://apps.webofknowledge.com/WOS_GeneralSearch_input.do?product=WOS&amp;search_mode=GeneralSearch&amp;SID=E3d1xzlV5SiufqMFYZH&amp;preferencesSaved=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ofscience.com/wos/woscc/basic-searc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ztu.edu.ua/teachers/20.htm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tu.edu.ua/page/103.htm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holar.google.com.ua/schhp?hl=uk&amp;as_sdt=0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scholar.google.com.ua/schhp?hl=uk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vtn.ztu.edu.ua/" TargetMode="External"/><Relationship Id="rId2" Type="http://schemas.openxmlformats.org/officeDocument/2006/relationships/hyperlink" Target="http://ten.ztu.edu.ua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nf.ztu.edu.ua/category/konferentsiyi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vtn.ztu.edu.ua/" TargetMode="External"/><Relationship Id="rId2" Type="http://schemas.openxmlformats.org/officeDocument/2006/relationships/hyperlink" Target="http://ten.ztu.edu.u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.ztu.edu.ua/komp-yuterni-tehnologiyi-innovatsiyi-problemy-rishennya/" TargetMode="External"/><Relationship Id="rId2" Type="http://schemas.openxmlformats.org/officeDocument/2006/relationships/hyperlink" Target="https://conf.ztu.edu.ua/category/konferentsiyi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hyperlink" Target="https://conf.ztu.edu.ua/konferenciya-prysvyachena-dnyu-nauky/" TargetMode="External"/><Relationship Id="rId4" Type="http://schemas.openxmlformats.org/officeDocument/2006/relationships/hyperlink" Target="https://conf.ztu.edu.ua/informatsijno-kompyuterni-tehnologiyi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nf.ztu.edu.ua/komp-yuterni-tehnologiyi-innovatsiyi-problemy-rishennya/" TargetMode="External"/><Relationship Id="rId4" Type="http://schemas.openxmlformats.org/officeDocument/2006/relationships/hyperlink" Target="https://conf.ztu.edu.ua/informatsijno-kompyuterni-tehnologiyi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opus.com/" TargetMode="External"/><Relationship Id="rId2" Type="http://schemas.openxmlformats.org/officeDocument/2006/relationships/hyperlink" Target="https://www.scopus.com/search/form.uri?display=basi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tu.edu.ua/page/103.html" TargetMode="External"/><Relationship Id="rId2" Type="http://schemas.openxmlformats.org/officeDocument/2006/relationships/hyperlink" Target="https://ztu.edu.ua/teachers/20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rcid.org/0000-0002-9068-931X" TargetMode="External"/><Relationship Id="rId2" Type="http://schemas.openxmlformats.org/officeDocument/2006/relationships/hyperlink" Target="https://ztu.edu.ua/teachers/20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mphu.edu.ua/p_orcid_id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Реферативні бази даних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tx1"/>
                </a:solidFill>
              </a:rPr>
              <a:t>Джерела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освітньої</a:t>
            </a:r>
            <a:r>
              <a:rPr lang="ru-RU" b="1" dirty="0">
                <a:solidFill>
                  <a:schemeClr val="tx1"/>
                </a:solidFill>
              </a:rPr>
              <a:t> та </a:t>
            </a:r>
            <a:r>
              <a:rPr lang="ru-RU" b="1" dirty="0" err="1">
                <a:solidFill>
                  <a:schemeClr val="tx1"/>
                </a:solidFill>
              </a:rPr>
              <a:t>наукової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інформації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Практична робота 3-4.</a:t>
            </a:r>
            <a:endParaRPr lang="ru-RU" b="1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6793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**</a:t>
            </a:r>
            <a:r>
              <a:rPr lang="en-US" dirty="0"/>
              <a:t> </a:t>
            </a:r>
            <a:r>
              <a:rPr lang="en-US" dirty="0" smtClean="0"/>
              <a:t>ORCID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0452" y="6427481"/>
            <a:ext cx="753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 smtClean="0">
                <a:hlinkClick r:id="rId2"/>
              </a:rPr>
              <a:t>https://lib.mphu.edu.ua/p_orcid_id.html</a:t>
            </a:r>
            <a:endParaRPr lang="uk-UA" sz="1000" dirty="0" smtClean="0"/>
          </a:p>
          <a:p>
            <a:endParaRPr lang="uk-UA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302" y="1599661"/>
            <a:ext cx="7477125" cy="3486150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214053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323" y="495691"/>
            <a:ext cx="8596668" cy="601725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1.4. </a:t>
            </a:r>
            <a:r>
              <a:rPr lang="uk-UA" dirty="0">
                <a:solidFill>
                  <a:schemeClr val="tx1"/>
                </a:solidFill>
              </a:rPr>
              <a:t>Робимо </a:t>
            </a:r>
            <a:r>
              <a:rPr lang="uk-UA" dirty="0" err="1">
                <a:solidFill>
                  <a:schemeClr val="tx1"/>
                </a:solidFill>
              </a:rPr>
              <a:t>скріни</a:t>
            </a:r>
            <a:r>
              <a:rPr lang="uk-UA" dirty="0">
                <a:solidFill>
                  <a:schemeClr val="tx1"/>
                </a:solidFill>
              </a:rPr>
              <a:t> пошуку або зберігаємо публікації, які вдалось знайти, для подальшого формування звіту (та можливості подальшої роботи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sz="1400" dirty="0" smtClean="0">
                <a:solidFill>
                  <a:schemeClr val="tx1"/>
                </a:solidFill>
              </a:rPr>
              <a:t>Робимо </a:t>
            </a:r>
            <a:r>
              <a:rPr lang="uk-UA" sz="1400" dirty="0" err="1" smtClean="0">
                <a:solidFill>
                  <a:schemeClr val="tx1"/>
                </a:solidFill>
              </a:rPr>
              <a:t>скріни</a:t>
            </a:r>
            <a:endParaRPr lang="uk-UA" sz="1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sz="1400" dirty="0">
                <a:solidFill>
                  <a:schemeClr val="tx1"/>
                </a:solidFill>
              </a:rPr>
              <a:t>а</a:t>
            </a:r>
            <a:r>
              <a:rPr lang="uk-UA" sz="1400" dirty="0" smtClean="0">
                <a:solidFill>
                  <a:schemeClr val="tx1"/>
                </a:solidFill>
              </a:rPr>
              <a:t>бо завантажуємо публікації, які нас цікавлять</a:t>
            </a:r>
            <a:endParaRPr lang="uk-UA" sz="14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590"/>
          <a:stretch/>
        </p:blipFill>
        <p:spPr>
          <a:xfrm>
            <a:off x="992037" y="1331674"/>
            <a:ext cx="3809810" cy="2567466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188" y="1331674"/>
            <a:ext cx="5191533" cy="4741028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98557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323" y="495691"/>
            <a:ext cx="8596668" cy="6017252"/>
          </a:xfrm>
        </p:spPr>
        <p:txBody>
          <a:bodyPr>
            <a:normAutofit/>
          </a:bodyPr>
          <a:lstStyle/>
          <a:p>
            <a:r>
              <a:rPr lang="uk-UA" dirty="0" smtClean="0"/>
              <a:t>1.5. Здійснюємо </a:t>
            </a:r>
            <a:r>
              <a:rPr lang="uk-UA" dirty="0"/>
              <a:t>пошук </a:t>
            </a:r>
            <a:r>
              <a:rPr lang="uk-UA" dirty="0" smtClean="0"/>
              <a:t>за ключовими словами, як показано на рисунку</a:t>
            </a:r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99" y="1220818"/>
            <a:ext cx="8011494" cy="41793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Стрелка вправо 4"/>
          <p:cNvSpPr/>
          <p:nvPr/>
        </p:nvSpPr>
        <p:spPr>
          <a:xfrm>
            <a:off x="1155941" y="2493035"/>
            <a:ext cx="1259456" cy="3623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7217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323" y="495691"/>
            <a:ext cx="8596668" cy="601725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1.6. </a:t>
            </a:r>
            <a:r>
              <a:rPr lang="uk-UA" dirty="0">
                <a:solidFill>
                  <a:schemeClr val="tx1"/>
                </a:solidFill>
              </a:rPr>
              <a:t>Робимо </a:t>
            </a:r>
            <a:r>
              <a:rPr lang="uk-UA" dirty="0" err="1">
                <a:solidFill>
                  <a:schemeClr val="tx1"/>
                </a:solidFill>
              </a:rPr>
              <a:t>скріни</a:t>
            </a:r>
            <a:r>
              <a:rPr lang="uk-UA" dirty="0">
                <a:solidFill>
                  <a:schemeClr val="tx1"/>
                </a:solidFill>
              </a:rPr>
              <a:t> пошуку або зберігаємо </a:t>
            </a:r>
            <a:r>
              <a:rPr lang="uk-UA" dirty="0" smtClean="0">
                <a:solidFill>
                  <a:schemeClr val="tx1"/>
                </a:solidFill>
              </a:rPr>
              <a:t>авторів, які цікаві для подальшого перегляду їх публікацій 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943" y="1397112"/>
            <a:ext cx="6346048" cy="3597583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184591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</a:t>
            </a:r>
            <a:r>
              <a:rPr lang="en-US" dirty="0" smtClean="0"/>
              <a:t>Web </a:t>
            </a:r>
            <a:r>
              <a:rPr lang="en-US" dirty="0"/>
              <a:t>of </a:t>
            </a:r>
            <a:r>
              <a:rPr lang="en-US" dirty="0" smtClean="0"/>
              <a:t>Science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sz="2800" dirty="0"/>
              <a:t>www.webofscience.com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hlinkClick r:id="rId2"/>
              </a:rPr>
              <a:t>Web of Science</a:t>
            </a:r>
            <a:r>
              <a:rPr lang="en-US" dirty="0">
                <a:solidFill>
                  <a:schemeClr val="tx1"/>
                </a:solidFill>
              </a:rPr>
              <a:t> – </a:t>
            </a:r>
            <a:r>
              <a:rPr lang="uk-UA" dirty="0">
                <a:solidFill>
                  <a:schemeClr val="tx1"/>
                </a:solidFill>
              </a:rPr>
              <a:t>реферативна база даних, яка пропонує дослідникам, викладачам, студентам швидкий доступ до якісної наукової інформації з природничих, технічних, біологічних, суспільних, гуманітарних наук і мистецтва. Платформа має вбудовані можливості пошуку, аналізу та управління бібліографічною інформацією.</a:t>
            </a:r>
          </a:p>
          <a:p>
            <a:pPr marL="0" indent="0">
              <a:buNone/>
            </a:pPr>
            <a:r>
              <a:rPr lang="uk-UA" dirty="0" err="1">
                <a:solidFill>
                  <a:schemeClr val="tx1"/>
                </a:solidFill>
              </a:rPr>
              <a:t>Наукометричний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апарат </a:t>
            </a:r>
            <a:r>
              <a:rPr lang="uk-UA" dirty="0">
                <a:solidFill>
                  <a:schemeClr val="tx1"/>
                </a:solidFill>
              </a:rPr>
              <a:t>платформи забезпечує відстеження показників </a:t>
            </a:r>
            <a:r>
              <a:rPr lang="uk-UA" dirty="0" err="1">
                <a:solidFill>
                  <a:schemeClr val="tx1"/>
                </a:solidFill>
              </a:rPr>
              <a:t>цитованості</a:t>
            </a:r>
            <a:r>
              <a:rPr lang="uk-UA" dirty="0">
                <a:solidFill>
                  <a:schemeClr val="tx1"/>
                </a:solidFill>
              </a:rPr>
              <a:t> публікацій та </a:t>
            </a:r>
            <a:r>
              <a:rPr lang="uk-UA" dirty="0" err="1">
                <a:solidFill>
                  <a:schemeClr val="tx1"/>
                </a:solidFill>
              </a:rPr>
              <a:t>імпакт</a:t>
            </a:r>
            <a:r>
              <a:rPr lang="uk-UA" dirty="0">
                <a:solidFill>
                  <a:schemeClr val="tx1"/>
                </a:solidFill>
              </a:rPr>
              <a:t>-фактору (індексу впливовості) наукового видання.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hlinkClick r:id="rId2"/>
              </a:rPr>
              <a:t>Web of Science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uk-UA" dirty="0">
                <a:solidFill>
                  <a:schemeClr val="tx1"/>
                </a:solidFill>
              </a:rPr>
              <a:t>містить гіперпосилання на повні тексти матеріалів.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Розробником та власником </a:t>
            </a:r>
            <a:r>
              <a:rPr lang="en-US" dirty="0">
                <a:solidFill>
                  <a:schemeClr val="tx1"/>
                </a:solidFill>
                <a:hlinkClick r:id="rId2"/>
              </a:rPr>
              <a:t>Web of Science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uk-UA" dirty="0">
                <a:solidFill>
                  <a:schemeClr val="tx1"/>
                </a:solidFill>
              </a:rPr>
              <a:t>є компанія  </a:t>
            </a:r>
            <a:r>
              <a:rPr lang="en-US" dirty="0" err="1">
                <a:solidFill>
                  <a:schemeClr val="tx1"/>
                </a:solidFill>
                <a:hlinkClick r:id="rId3"/>
              </a:rPr>
              <a:t>Clarivate</a:t>
            </a:r>
            <a:r>
              <a:rPr lang="en-US" dirty="0">
                <a:solidFill>
                  <a:schemeClr val="tx1"/>
                </a:solidFill>
                <a:hlinkClick r:id="rId3"/>
              </a:rPr>
              <a:t> Analytics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668" y="495447"/>
            <a:ext cx="14859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7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59" y="1336431"/>
            <a:ext cx="9577633" cy="37631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2756" y="673663"/>
            <a:ext cx="61827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https://www.webofscience.com/wos/woscc/basic-search</a:t>
            </a:r>
            <a:endParaRPr lang="uk-UA" dirty="0" smtClean="0"/>
          </a:p>
          <a:p>
            <a:endParaRPr lang="uk-UA" dirty="0"/>
          </a:p>
        </p:txBody>
      </p:sp>
      <p:cxnSp>
        <p:nvCxnSpPr>
          <p:cNvPr id="7" name="Прямая со стрелкой 6"/>
          <p:cNvCxnSpPr>
            <a:stCxn id="5" idx="3"/>
          </p:cNvCxnSpPr>
          <p:nvPr/>
        </p:nvCxnSpPr>
        <p:spPr>
          <a:xfrm flipH="1">
            <a:off x="4502990" y="996829"/>
            <a:ext cx="2202484" cy="2221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6357668" y="1061049"/>
            <a:ext cx="465826" cy="3062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113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0254" y="2472906"/>
            <a:ext cx="5274893" cy="1320800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Завдання 2 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3205982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179" y="538823"/>
            <a:ext cx="8596668" cy="3880773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1.1. Здійснюємо пошук за прізвищем викладача кафедри, який займається дослідженнями в обраному Вами напрямку подальшої роботи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720" y="1587260"/>
            <a:ext cx="8512167" cy="238938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7617125" y="1035170"/>
            <a:ext cx="103517" cy="11041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96179" y="4730146"/>
            <a:ext cx="929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*З напрямами досліджень викладачів можна ознайомитись на сайті кафедри</a:t>
            </a:r>
          </a:p>
          <a:p>
            <a:r>
              <a:rPr lang="en-US" sz="1600" dirty="0" smtClean="0">
                <a:hlinkClick r:id="rId3"/>
              </a:rPr>
              <a:t>https://ztu.edu.ua/teachers/20.html</a:t>
            </a:r>
            <a:r>
              <a:rPr lang="uk-UA" sz="1600" dirty="0" smtClean="0"/>
              <a:t> - викладачі кафедри</a:t>
            </a:r>
          </a:p>
          <a:p>
            <a:r>
              <a:rPr lang="en-US" sz="1600" dirty="0" smtClean="0">
                <a:hlinkClick r:id="rId4"/>
              </a:rPr>
              <a:t>https://ztu.edu.ua/page/103.html</a:t>
            </a:r>
            <a:r>
              <a:rPr lang="uk-UA" sz="1600" dirty="0" smtClean="0"/>
              <a:t> - наукова робота кафедри</a:t>
            </a:r>
          </a:p>
        </p:txBody>
      </p:sp>
    </p:spTree>
    <p:extLst>
      <p:ext uri="{BB962C8B-B14F-4D97-AF65-F5344CB8AC3E}">
        <p14:creationId xmlns:p14="http://schemas.microsoft.com/office/powerpoint/2010/main" val="4080869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927" y="409426"/>
            <a:ext cx="8596668" cy="3880773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2.2</a:t>
            </a:r>
            <a:r>
              <a:rPr lang="uk-UA" dirty="0">
                <a:solidFill>
                  <a:schemeClr val="tx1"/>
                </a:solidFill>
              </a:rPr>
              <a:t>. Робимо </a:t>
            </a:r>
            <a:r>
              <a:rPr lang="uk-UA" dirty="0" err="1">
                <a:solidFill>
                  <a:schemeClr val="tx1"/>
                </a:solidFill>
              </a:rPr>
              <a:t>скріни</a:t>
            </a:r>
            <a:r>
              <a:rPr lang="uk-UA" dirty="0">
                <a:solidFill>
                  <a:schemeClr val="tx1"/>
                </a:solidFill>
              </a:rPr>
              <a:t> пошуку або зберігаємо публікації, які вдалось знайти, для подальшого формування звіту (та можливості подальшої роботи)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НАПРИКЛАД:</a:t>
            </a: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38" y="1552755"/>
            <a:ext cx="9274464" cy="4800964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008181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59" y="383547"/>
            <a:ext cx="8596668" cy="3880773"/>
          </a:xfrm>
        </p:spPr>
        <p:txBody>
          <a:bodyPr/>
          <a:lstStyle/>
          <a:p>
            <a:r>
              <a:rPr lang="uk-UA" dirty="0" smtClean="0"/>
              <a:t>Робимо перехід на автора, з працями якого плануємо ознайомитись, наприклад: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766" y="1157107"/>
            <a:ext cx="8069936" cy="558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57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err="1"/>
              <a:t>Наукометричні</a:t>
            </a:r>
            <a:r>
              <a:rPr lang="uk-UA" b="1" dirty="0"/>
              <a:t> бази даних</a:t>
            </a:r>
            <a:r>
              <a:rPr lang="uk-UA" dirty="0"/>
              <a:t> — інструмент моніторингу </a:t>
            </a:r>
            <a:r>
              <a:rPr lang="uk-UA" dirty="0" err="1"/>
              <a:t>цитованості</a:t>
            </a:r>
            <a:r>
              <a:rPr lang="uk-UA" dirty="0"/>
              <a:t> наукових і науково-практичних публікацій, що характеризує стан і динаміку показників затребуваності, активності та індексів впливу діяльності окремих вчених та дослідницьких організацій.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623" y="4100975"/>
            <a:ext cx="2157591" cy="6890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186" y="4007362"/>
            <a:ext cx="1485900" cy="8763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b="1" dirty="0" err="1"/>
              <a:t>Наукометричні</a:t>
            </a:r>
            <a:r>
              <a:rPr lang="uk-UA" b="1" dirty="0"/>
              <a:t> бази даних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9885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179" y="728604"/>
            <a:ext cx="8596668" cy="3880773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.3. </a:t>
            </a:r>
            <a:r>
              <a:rPr lang="uk-UA" dirty="0">
                <a:solidFill>
                  <a:schemeClr val="tx1"/>
                </a:solidFill>
              </a:rPr>
              <a:t>Здійснюємо пошук за ключовими словами, як показано на рисунку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34" y="1608992"/>
            <a:ext cx="9500514" cy="424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33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960" y="530197"/>
            <a:ext cx="8596668" cy="3880773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.4. </a:t>
            </a:r>
            <a:r>
              <a:rPr lang="uk-UA" dirty="0">
                <a:solidFill>
                  <a:schemeClr val="tx1"/>
                </a:solidFill>
              </a:rPr>
              <a:t>Робимо </a:t>
            </a:r>
            <a:r>
              <a:rPr lang="uk-UA" dirty="0" err="1">
                <a:solidFill>
                  <a:schemeClr val="tx1"/>
                </a:solidFill>
              </a:rPr>
              <a:t>скріни</a:t>
            </a:r>
            <a:r>
              <a:rPr lang="uk-UA" dirty="0">
                <a:solidFill>
                  <a:schemeClr val="tx1"/>
                </a:solidFill>
              </a:rPr>
              <a:t> пошуку або зберігаємо авторів, які цікаві для подальшого перегляду їх публікацій 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470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0254" y="2472906"/>
            <a:ext cx="5274893" cy="1320800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Завдання 3 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1744487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Google </a:t>
            </a:r>
            <a:r>
              <a:rPr lang="en-US" b="1" dirty="0" smtClean="0"/>
              <a:t>Scholar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en-US" sz="2200" b="1" dirty="0"/>
              <a:t>https://scholar.google.com.ua/schhp?hl=uk</a:t>
            </a:r>
            <a:endParaRPr lang="uk-UA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8718" y="1270000"/>
            <a:ext cx="1600200" cy="6286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843" y="774700"/>
            <a:ext cx="1743075" cy="49530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77334" y="2160589"/>
            <a:ext cx="8596668" cy="43696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  <a:hlinkClick r:id="rId4"/>
              </a:rPr>
              <a:t>Google Scholar </a:t>
            </a:r>
            <a:r>
              <a:rPr lang="en-US" dirty="0" smtClean="0">
                <a:solidFill>
                  <a:schemeClr val="tx1"/>
                </a:solidFill>
              </a:rPr>
              <a:t>– </a:t>
            </a:r>
            <a:r>
              <a:rPr lang="uk-UA" dirty="0" smtClean="0">
                <a:solidFill>
                  <a:schemeClr val="tx1"/>
                </a:solidFill>
              </a:rPr>
              <a:t>це відкрита платформа для простого і ефективного пошуку повнотекстових версій наукової літератури за різними галузями знань та за різними джерелами, включаючи рецензовані статті, дисертації, книги, реферати і звіти, які опубліковані видавництвами наукової літератури, професійними асоціаціями, вищими навчальними закладами та іншими науковими організаціями.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>
                <a:solidFill>
                  <a:schemeClr val="tx1"/>
                </a:solidFill>
              </a:rPr>
              <a:t>Можливості 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Google Scholar 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>
                <a:solidFill>
                  <a:schemeClr val="tx1"/>
                </a:solidFill>
              </a:rPr>
              <a:t>Посилання на повнотекстові або фізичні копії публікацій;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>
                <a:solidFill>
                  <a:schemeClr val="tx1"/>
                </a:solidFill>
              </a:rPr>
              <a:t>Підписка на оновлення за темами і авторами;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>
                <a:solidFill>
                  <a:schemeClr val="tx1"/>
                </a:solidFill>
              </a:rPr>
              <a:t>Вбудована функція сповіщення про цитування публікацій;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>
                <a:solidFill>
                  <a:schemeClr val="tx1"/>
                </a:solidFill>
              </a:rPr>
              <a:t>Організація власної бібліотеки, збереження статей та їх упорядкування за темами;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>
                <a:solidFill>
                  <a:schemeClr val="tx1"/>
                </a:solidFill>
              </a:rPr>
              <a:t>Експорт відомостей про публікації і цитування у власні бібліографічні менеджери;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>
                <a:solidFill>
                  <a:schemeClr val="tx1"/>
                </a:solidFill>
              </a:rPr>
              <a:t>Підтримка форматів </a:t>
            </a:r>
            <a:r>
              <a:rPr lang="en-US" dirty="0" err="1" smtClean="0">
                <a:solidFill>
                  <a:schemeClr val="tx1"/>
                </a:solidFill>
              </a:rPr>
              <a:t>BibTex</a:t>
            </a:r>
            <a:r>
              <a:rPr lang="en-US" dirty="0" smtClean="0">
                <a:solidFill>
                  <a:schemeClr val="tx1"/>
                </a:solidFill>
              </a:rPr>
              <a:t>, EndNote, </a:t>
            </a:r>
            <a:r>
              <a:rPr lang="en-US" dirty="0" err="1" smtClean="0">
                <a:solidFill>
                  <a:schemeClr val="tx1"/>
                </a:solidFill>
              </a:rPr>
              <a:t>RefMen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і </a:t>
            </a:r>
            <a:r>
              <a:rPr lang="en-US" dirty="0" smtClean="0">
                <a:solidFill>
                  <a:schemeClr val="tx1"/>
                </a:solidFill>
              </a:rPr>
              <a:t>CSV </a:t>
            </a:r>
            <a:r>
              <a:rPr lang="uk-UA" dirty="0" smtClean="0">
                <a:solidFill>
                  <a:schemeClr val="tx1"/>
                </a:solidFill>
              </a:rPr>
              <a:t>для створення бібліографічних списків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576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6783" y="978770"/>
            <a:ext cx="8596668" cy="3880773"/>
          </a:xfrm>
        </p:spPr>
        <p:txBody>
          <a:bodyPr/>
          <a:lstStyle/>
          <a:p>
            <a:r>
              <a:rPr lang="en-US" b="1" dirty="0"/>
              <a:t>Google </a:t>
            </a:r>
            <a:r>
              <a:rPr lang="uk-UA" b="1" dirty="0"/>
              <a:t>Академія</a:t>
            </a:r>
            <a:r>
              <a:rPr lang="uk-UA" dirty="0"/>
              <a:t> – пошукова й некомерційна </a:t>
            </a:r>
            <a:r>
              <a:rPr lang="uk-UA" dirty="0" err="1"/>
              <a:t>наукометрична</a:t>
            </a:r>
            <a:r>
              <a:rPr lang="uk-UA" dirty="0"/>
              <a:t> система, що індексує наукові публікації та наводить дані про їх цитування. </a:t>
            </a:r>
            <a:endParaRPr lang="uk-UA" dirty="0" smtClean="0"/>
          </a:p>
          <a:p>
            <a:r>
              <a:rPr lang="en-US" dirty="0" smtClean="0"/>
              <a:t>Google </a:t>
            </a:r>
            <a:r>
              <a:rPr lang="uk-UA" dirty="0"/>
              <a:t>Академія використовує пошукову систему </a:t>
            </a:r>
            <a:r>
              <a:rPr lang="en-US" b="1" dirty="0"/>
              <a:t>Google</a:t>
            </a:r>
            <a:r>
              <a:rPr lang="en-US" dirty="0"/>
              <a:t> </a:t>
            </a:r>
            <a:r>
              <a:rPr lang="uk-UA" dirty="0"/>
              <a:t>для пошуку наукової літератури (в тому числі рецензованої) по багатьом дисциплінам та джерелам: статтям, тезам, книгам, від академічних видавців, професійних товариств, онлайн-сховищ, університетів та інших веб-сайтів</a:t>
            </a:r>
            <a:r>
              <a:rPr lang="uk-UA" dirty="0" smtClean="0"/>
              <a:t>.</a:t>
            </a:r>
          </a:p>
          <a:p>
            <a:r>
              <a:rPr lang="en-US" dirty="0" smtClean="0"/>
              <a:t>Google </a:t>
            </a:r>
            <a:r>
              <a:rPr lang="uk-UA" dirty="0"/>
              <a:t>Академія надає дослідникам інструмент </a:t>
            </a:r>
            <a:r>
              <a:rPr lang="en-US" b="1" dirty="0"/>
              <a:t>Google Scholar Citations (</a:t>
            </a:r>
            <a:r>
              <a:rPr lang="uk-UA" b="1" dirty="0"/>
              <a:t>Бібліографічні посилання служби </a:t>
            </a:r>
            <a:r>
              <a:rPr lang="en-US" b="1" dirty="0"/>
              <a:t>Google </a:t>
            </a:r>
            <a:r>
              <a:rPr lang="uk-UA" b="1" dirty="0"/>
              <a:t>Академія)</a:t>
            </a:r>
            <a:r>
              <a:rPr lang="uk-UA" dirty="0"/>
              <a:t>, який дозволяє авторам створювати свої профілі (без присвоєння ідентифікатора), відстежувати бібліографічні посилання на свої статті, переглядати, хто цитував публікації, досліджувати діаграми цитувань за роками та обраховуються декілька </a:t>
            </a:r>
            <a:r>
              <a:rPr lang="uk-UA" dirty="0" err="1"/>
              <a:t>наукометричних</a:t>
            </a:r>
            <a:r>
              <a:rPr lang="uk-UA" dirty="0"/>
              <a:t> показників.</a:t>
            </a:r>
          </a:p>
        </p:txBody>
      </p:sp>
    </p:spTree>
    <p:extLst>
      <p:ext uri="{BB962C8B-B14F-4D97-AF65-F5344CB8AC3E}">
        <p14:creationId xmlns:p14="http://schemas.microsoft.com/office/powerpoint/2010/main" val="2191723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02118" y="708168"/>
            <a:ext cx="48189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hlinkClick r:id="rId2"/>
              </a:rPr>
              <a:t>https://scholar.google.com.ua/schhp?hl=uk</a:t>
            </a:r>
            <a:endParaRPr lang="uk-UA" b="1" dirty="0" smtClean="0"/>
          </a:p>
          <a:p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5" y="1643809"/>
            <a:ext cx="9257894" cy="3532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0577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070" y="590582"/>
            <a:ext cx="8596668" cy="3880773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3.1. Відкриваємо Мій профіль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3.2. Створюємо профіль в </a:t>
            </a:r>
            <a:r>
              <a:rPr lang="uk-UA" dirty="0" err="1" smtClean="0">
                <a:solidFill>
                  <a:schemeClr val="tx1"/>
                </a:solidFill>
              </a:rPr>
              <a:t>Гугл</a:t>
            </a:r>
            <a:r>
              <a:rPr lang="uk-UA" dirty="0" smtClean="0">
                <a:solidFill>
                  <a:schemeClr val="tx1"/>
                </a:solidFill>
              </a:rPr>
              <a:t> Академії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2458"/>
          <a:stretch/>
        </p:blipFill>
        <p:spPr>
          <a:xfrm>
            <a:off x="527568" y="2875467"/>
            <a:ext cx="4984711" cy="3191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145" y="1535828"/>
            <a:ext cx="6423405" cy="2544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6263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070" y="590582"/>
            <a:ext cx="8596668" cy="3880773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3.3. Приналежність – Державний університет «Житомирська політехніка», пошта – корпоративна пошта студента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або інша Ваша пошта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3.4. Сфери зацікавлення – відповідні Ваші інтереси щодо наявного або подальшого напрямків дослідження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315" y="1812446"/>
            <a:ext cx="4867487" cy="4562475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335630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070" y="590582"/>
            <a:ext cx="8596668" cy="3880773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3.5. Зробити </a:t>
            </a:r>
            <a:r>
              <a:rPr lang="uk-UA" dirty="0" err="1" smtClean="0">
                <a:solidFill>
                  <a:schemeClr val="tx1"/>
                </a:solidFill>
              </a:rPr>
              <a:t>скріни</a:t>
            </a:r>
            <a:r>
              <a:rPr lang="uk-UA" dirty="0" smtClean="0">
                <a:solidFill>
                  <a:schemeClr val="tx1"/>
                </a:solidFill>
              </a:rPr>
              <a:t> Вашого </a:t>
            </a:r>
            <a:r>
              <a:rPr lang="uk-UA" dirty="0" err="1" smtClean="0">
                <a:solidFill>
                  <a:schemeClr val="tx1"/>
                </a:solidFill>
              </a:rPr>
              <a:t>акаунту</a:t>
            </a:r>
            <a:r>
              <a:rPr lang="uk-UA" dirty="0" smtClean="0">
                <a:solidFill>
                  <a:schemeClr val="tx1"/>
                </a:solidFill>
              </a:rPr>
              <a:t> та надати посилання на цю сторінку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3.6. Здійснити пошук публікацій за Вашою темою в </a:t>
            </a:r>
            <a:r>
              <a:rPr lang="uk-UA" dirty="0" err="1" smtClean="0">
                <a:solidFill>
                  <a:schemeClr val="tx1"/>
                </a:solidFill>
              </a:rPr>
              <a:t>Гугл</a:t>
            </a:r>
            <a:r>
              <a:rPr lang="uk-UA" dirty="0" smtClean="0">
                <a:solidFill>
                  <a:schemeClr val="tx1"/>
                </a:solidFill>
              </a:rPr>
              <a:t> Академії, навести посилання на публікації або </a:t>
            </a:r>
            <a:r>
              <a:rPr lang="uk-UA" dirty="0" err="1" smtClean="0">
                <a:solidFill>
                  <a:schemeClr val="tx1"/>
                </a:solidFill>
              </a:rPr>
              <a:t>скріни</a:t>
            </a:r>
            <a:r>
              <a:rPr lang="uk-UA" dirty="0" smtClean="0">
                <a:solidFill>
                  <a:schemeClr val="tx1"/>
                </a:solidFill>
              </a:rPr>
              <a:t> сторінок за темою.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Наприклад: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0231" r="29823"/>
          <a:stretch/>
        </p:blipFill>
        <p:spPr>
          <a:xfrm>
            <a:off x="2807703" y="1984076"/>
            <a:ext cx="6129264" cy="4132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36654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0254" y="2472906"/>
            <a:ext cx="5274893" cy="1320800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Завдання 4 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4100760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0254" y="2472906"/>
            <a:ext cx="5274893" cy="1320800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Завдання 1 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9182312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Публікації</a:t>
            </a:r>
            <a:r>
              <a:rPr lang="ru-RU" b="1" dirty="0" smtClean="0"/>
              <a:t> Державного </a:t>
            </a:r>
            <a:r>
              <a:rPr lang="ru-RU" b="1" dirty="0" err="1" smtClean="0"/>
              <a:t>університету</a:t>
            </a:r>
            <a:r>
              <a:rPr lang="ru-RU" b="1" dirty="0" smtClean="0"/>
              <a:t> «</a:t>
            </a:r>
            <a:r>
              <a:rPr lang="ru-RU" b="1" dirty="0" err="1" smtClean="0"/>
              <a:t>Житомирська</a:t>
            </a:r>
            <a:r>
              <a:rPr lang="ru-RU" b="1" dirty="0" smtClean="0"/>
              <a:t> </a:t>
            </a:r>
            <a:r>
              <a:rPr lang="ru-RU" b="1" dirty="0" err="1" smtClean="0"/>
              <a:t>політехніка</a:t>
            </a:r>
            <a:r>
              <a:rPr lang="ru-RU" b="1" dirty="0" smtClean="0"/>
              <a:t>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Журнал «Технічна інженерія» 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en-US" dirty="0">
                <a:solidFill>
                  <a:schemeClr val="tx1"/>
                </a:solidFill>
                <a:hlinkClick r:id="rId2"/>
              </a:rPr>
              <a:t>://ten.ztu.edu.ua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/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Архів </a:t>
            </a:r>
            <a:r>
              <a:rPr lang="en-US" dirty="0">
                <a:solidFill>
                  <a:schemeClr val="tx1"/>
                </a:solidFill>
                <a:hlinkClick r:id="rId3"/>
              </a:rPr>
              <a:t>http://vtn.ztu.edu.ua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/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Конференції Житомирської політехніки </a:t>
            </a:r>
            <a:r>
              <a:rPr lang="en-US" dirty="0">
                <a:solidFill>
                  <a:schemeClr val="tx1"/>
                </a:solidFill>
                <a:hlinkClick r:id="rId4"/>
              </a:rPr>
              <a:t>https://conf.ztu.edu.ua/category/konferentsiyi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/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9824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650" y="426679"/>
            <a:ext cx="9613979" cy="5723955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4.1</a:t>
            </a:r>
            <a:r>
              <a:rPr lang="uk-UA" dirty="0">
                <a:solidFill>
                  <a:schemeClr val="tx1"/>
                </a:solidFill>
              </a:rPr>
              <a:t>. Відкриваємо Журнал «Технічна інженерія»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http://ten.ztu.edu.ua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uk-UA" dirty="0" smtClean="0">
                <a:solidFill>
                  <a:schemeClr val="tx1"/>
                </a:solidFill>
              </a:rPr>
              <a:t> або </a:t>
            </a:r>
            <a:r>
              <a:rPr lang="uk-UA" dirty="0">
                <a:solidFill>
                  <a:schemeClr val="tx1"/>
                </a:solidFill>
              </a:rPr>
              <a:t>Архів </a:t>
            </a:r>
            <a:r>
              <a:rPr lang="en-US" dirty="0">
                <a:solidFill>
                  <a:schemeClr val="tx1"/>
                </a:solidFill>
                <a:hlinkClick r:id="rId3"/>
              </a:rPr>
              <a:t>http://vtn.ztu.edu.ua/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4.2. Здійснюємо пошук публікацій за обраною темою</a:t>
            </a:r>
            <a:endParaRPr lang="uk-UA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44" y="1775729"/>
            <a:ext cx="8926390" cy="377398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172191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6783" y="323162"/>
            <a:ext cx="8596668" cy="594824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4.3. </a:t>
            </a:r>
            <a:r>
              <a:rPr lang="uk-UA" dirty="0">
                <a:solidFill>
                  <a:schemeClr val="tx1"/>
                </a:solidFill>
              </a:rPr>
              <a:t>Відкриваємо Конференції Житомирської політехніки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https://conf.ztu.edu.ua/category/konferentsiyi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uk-UA" dirty="0" smtClean="0">
                <a:solidFill>
                  <a:schemeClr val="tx1"/>
                </a:solidFill>
              </a:rPr>
              <a:t>. Знаходимо конференції факультету Інформаційно-</a:t>
            </a:r>
            <a:r>
              <a:rPr lang="uk-UA" dirty="0" err="1" smtClean="0">
                <a:solidFill>
                  <a:schemeClr val="tx1"/>
                </a:solidFill>
              </a:rPr>
              <a:t>комп</a:t>
            </a:r>
            <a:r>
              <a:rPr lang="en-US" dirty="0" smtClean="0">
                <a:solidFill>
                  <a:schemeClr val="tx1"/>
                </a:solidFill>
              </a:rPr>
              <a:t>’</a:t>
            </a:r>
            <a:r>
              <a:rPr lang="uk-UA" dirty="0" err="1" smtClean="0">
                <a:solidFill>
                  <a:schemeClr val="tx1"/>
                </a:solidFill>
              </a:rPr>
              <a:t>ютерних</a:t>
            </a:r>
            <a:r>
              <a:rPr lang="uk-UA" dirty="0" smtClean="0">
                <a:solidFill>
                  <a:schemeClr val="tx1"/>
                </a:solidFill>
              </a:rPr>
              <a:t> технологій: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</a:rPr>
              <a:t>Комп’ютерні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технології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err="1">
                <a:solidFill>
                  <a:schemeClr val="tx1"/>
                </a:solidFill>
              </a:rPr>
              <a:t>інновації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проблеми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рішення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2022 </a:t>
            </a:r>
            <a:r>
              <a:rPr lang="en-US" dirty="0">
                <a:solidFill>
                  <a:schemeClr val="tx1"/>
                </a:solidFill>
                <a:hlinkClick r:id="rId3"/>
              </a:rPr>
              <a:t>https://conf.ztu.edu.ua/komp-yuterni-tehnologiyi-innovatsiyi-problemy-rishennya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/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sz="8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dirty="0" smtClean="0">
                <a:solidFill>
                  <a:schemeClr val="tx1"/>
                </a:solidFill>
              </a:rPr>
              <a:t>Інформаційно-комп’ютерні технології - 2023</a:t>
            </a:r>
            <a:endParaRPr lang="uk-UA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hlinkClick r:id="rId4"/>
              </a:rPr>
              <a:t>https://conf.ztu.edu.ua/informatsijno-kompyuterni-tehnologiyi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/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8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dirty="0">
                <a:solidFill>
                  <a:schemeClr val="tx1"/>
                </a:solidFill>
              </a:rPr>
              <a:t>Конференція, присвячена Дню </a:t>
            </a:r>
            <a:r>
              <a:rPr lang="uk-UA" dirty="0" smtClean="0">
                <a:solidFill>
                  <a:schemeClr val="tx1"/>
                </a:solidFill>
              </a:rPr>
              <a:t>науки </a:t>
            </a:r>
            <a:r>
              <a:rPr lang="uk-UA" dirty="0">
                <a:solidFill>
                  <a:schemeClr val="tx1"/>
                </a:solidFill>
              </a:rPr>
              <a:t>- 2023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  <a:hlinkClick r:id="rId5"/>
              </a:rPr>
              <a:t>https</a:t>
            </a:r>
            <a:r>
              <a:rPr lang="en-US" dirty="0">
                <a:solidFill>
                  <a:schemeClr val="tx1"/>
                </a:solidFill>
                <a:hlinkClick r:id="rId5"/>
              </a:rPr>
              <a:t>://conf.ztu.edu.ua/konferenciya-prysvyachena-dnyu-nauky</a:t>
            </a:r>
            <a:r>
              <a:rPr lang="en-US" dirty="0" smtClean="0">
                <a:solidFill>
                  <a:schemeClr val="tx1"/>
                </a:solidFill>
                <a:hlinkClick r:id="rId5"/>
              </a:rPr>
              <a:t>/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АБО ПОПЕРЕДНІХ РОКІВ</a:t>
            </a:r>
            <a:endParaRPr lang="ru-RU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5192" y="3705626"/>
            <a:ext cx="5917071" cy="2850560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6" name="Прямая со стрелкой 5"/>
          <p:cNvCxnSpPr/>
          <p:nvPr/>
        </p:nvCxnSpPr>
        <p:spPr>
          <a:xfrm>
            <a:off x="7513608" y="3295291"/>
            <a:ext cx="2449901" cy="14061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6743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892" y="564702"/>
            <a:ext cx="8596668" cy="3880773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4.4. </a:t>
            </a:r>
            <a:r>
              <a:rPr lang="uk-UA" dirty="0">
                <a:solidFill>
                  <a:schemeClr val="tx1"/>
                </a:solidFill>
              </a:rPr>
              <a:t>Здійснюємо пошук публікацій за обраною темою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029" y="1101214"/>
            <a:ext cx="6156665" cy="4687109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872" y="2602842"/>
            <a:ext cx="6936309" cy="4108508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7" name="Прямая со стрелкой 6"/>
          <p:cNvCxnSpPr/>
          <p:nvPr/>
        </p:nvCxnSpPr>
        <p:spPr>
          <a:xfrm>
            <a:off x="6780362" y="836762"/>
            <a:ext cx="3036498" cy="23550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854015" y="1440611"/>
            <a:ext cx="6003985" cy="251028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701395" y="186628"/>
            <a:ext cx="45806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dirty="0" smtClean="0"/>
              <a:t>Інформаційно-комп’ютерні технології - 2023</a:t>
            </a:r>
          </a:p>
          <a:p>
            <a:r>
              <a:rPr lang="en-US" sz="1100" dirty="0" smtClean="0">
                <a:hlinkClick r:id="rId4"/>
              </a:rPr>
              <a:t>https://conf.ztu.edu.ua/informatsijno-kompyuterni-tehnologiyi/</a:t>
            </a:r>
            <a:endParaRPr lang="uk-UA" sz="1100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198710" y="1048149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 err="1" smtClean="0"/>
              <a:t>Комп’ютерні</a:t>
            </a:r>
            <a:r>
              <a:rPr lang="ru-RU" sz="1100" dirty="0" smtClean="0"/>
              <a:t> </a:t>
            </a:r>
            <a:r>
              <a:rPr lang="ru-RU" sz="1100" dirty="0" err="1" smtClean="0"/>
              <a:t>технології</a:t>
            </a:r>
            <a:r>
              <a:rPr lang="ru-RU" sz="1100" dirty="0" smtClean="0"/>
              <a:t>: </a:t>
            </a:r>
            <a:r>
              <a:rPr lang="ru-RU" sz="1100" dirty="0" err="1" smtClean="0"/>
              <a:t>інновації</a:t>
            </a:r>
            <a:r>
              <a:rPr lang="ru-RU" sz="1100" dirty="0" smtClean="0"/>
              <a:t>, </a:t>
            </a:r>
            <a:r>
              <a:rPr lang="ru-RU" sz="1100" dirty="0" err="1" smtClean="0"/>
              <a:t>проблеми</a:t>
            </a:r>
            <a:r>
              <a:rPr lang="ru-RU" sz="1100" dirty="0" smtClean="0"/>
              <a:t>, </a:t>
            </a:r>
            <a:r>
              <a:rPr lang="ru-RU" sz="1100" dirty="0" err="1" smtClean="0"/>
              <a:t>рішення</a:t>
            </a:r>
            <a:r>
              <a:rPr lang="ru-RU" sz="1100" dirty="0" smtClean="0"/>
              <a:t> </a:t>
            </a:r>
            <a:r>
              <a:rPr lang="en-US" sz="1100" dirty="0" smtClean="0"/>
              <a:t>-</a:t>
            </a:r>
            <a:r>
              <a:rPr lang="uk-UA" sz="1100" dirty="0" smtClean="0"/>
              <a:t> </a:t>
            </a:r>
            <a:r>
              <a:rPr lang="en-US" sz="1100" dirty="0" smtClean="0"/>
              <a:t>2022 </a:t>
            </a:r>
            <a:r>
              <a:rPr lang="en-US" sz="1100" dirty="0" smtClean="0">
                <a:hlinkClick r:id="rId5"/>
              </a:rPr>
              <a:t>https://conf.ztu.edu.ua/komp-yuterni-tehnologiyi-innovatsiyi-problemy-rishennya/</a:t>
            </a:r>
            <a:endParaRPr lang="uk-UA" sz="1100" dirty="0" smtClean="0"/>
          </a:p>
        </p:txBody>
      </p:sp>
    </p:spTree>
    <p:extLst>
      <p:ext uri="{BB962C8B-B14F-4D97-AF65-F5344CB8AC3E}">
        <p14:creationId xmlns:p14="http://schemas.microsoft.com/office/powerpoint/2010/main" val="331914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892" y="564702"/>
            <a:ext cx="8596668" cy="3880773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4.5. Наводимо </a:t>
            </a:r>
            <a:r>
              <a:rPr lang="uk-UA" dirty="0" err="1" smtClean="0">
                <a:solidFill>
                  <a:schemeClr val="tx1"/>
                </a:solidFill>
              </a:rPr>
              <a:t>скріни</a:t>
            </a:r>
            <a:r>
              <a:rPr lang="uk-UA" dirty="0" smtClean="0">
                <a:solidFill>
                  <a:schemeClr val="tx1"/>
                </a:solidFill>
              </a:rPr>
              <a:t> матеріалів, знайдених в конференціях за </a:t>
            </a:r>
            <a:r>
              <a:rPr lang="uk-UA" smtClean="0">
                <a:solidFill>
                  <a:schemeClr val="tx1"/>
                </a:solidFill>
              </a:rPr>
              <a:t>темою </a:t>
            </a:r>
            <a:r>
              <a:rPr lang="uk-UA" smtClean="0">
                <a:solidFill>
                  <a:schemeClr val="tx1"/>
                </a:solidFill>
              </a:rPr>
              <a:t>роботи/дослідження</a:t>
            </a:r>
            <a:r>
              <a:rPr lang="uk-UA" dirty="0" smtClean="0">
                <a:solidFill>
                  <a:schemeClr val="tx1"/>
                </a:solidFill>
              </a:rPr>
              <a:t>, або їх перелік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5. Робимо ВИСНОВКИ проведеної роботи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666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346" y="2143335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hlinkClick r:id="rId2"/>
              </a:rPr>
              <a:t>Scopus</a:t>
            </a:r>
            <a:r>
              <a:rPr lang="en-US" dirty="0">
                <a:solidFill>
                  <a:schemeClr val="tx1"/>
                </a:solidFill>
              </a:rPr>
              <a:t> – </a:t>
            </a:r>
            <a:r>
              <a:rPr lang="uk-UA" dirty="0">
                <a:solidFill>
                  <a:schemeClr val="tx1"/>
                </a:solidFill>
              </a:rPr>
              <a:t>реферативна і довідкова база даних рецензованої літератури: наукових журналів, книг та матеріалів конференцій. </a:t>
            </a:r>
            <a:r>
              <a:rPr lang="en-US" dirty="0">
                <a:solidFill>
                  <a:schemeClr val="tx1"/>
                </a:solidFill>
                <a:hlinkClick r:id="rId2"/>
              </a:rPr>
              <a:t>Scopus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uk-UA" dirty="0">
                <a:solidFill>
                  <a:schemeClr val="tx1"/>
                </a:solidFill>
              </a:rPr>
              <a:t>пропонує всебічний огляд дослідницьких результатів у сферах науки, технології, медицини, соціальних наук, мистецтва та гуманітарних наук.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Як </a:t>
            </a:r>
            <a:r>
              <a:rPr lang="uk-UA" dirty="0" err="1">
                <a:solidFill>
                  <a:schemeClr val="tx1"/>
                </a:solidFill>
              </a:rPr>
              <a:t>наукометрична</a:t>
            </a:r>
            <a:r>
              <a:rPr lang="uk-UA" dirty="0">
                <a:solidFill>
                  <a:schemeClr val="tx1"/>
                </a:solidFill>
              </a:rPr>
              <a:t> платформа забезпечує облік публікацій науковців і установ, у яких вони працюють, та статистику їх </a:t>
            </a:r>
            <a:r>
              <a:rPr lang="uk-UA" dirty="0" err="1">
                <a:solidFill>
                  <a:schemeClr val="tx1"/>
                </a:solidFill>
              </a:rPr>
              <a:t>цитованості</a:t>
            </a:r>
            <a:r>
              <a:rPr lang="uk-UA" dirty="0">
                <a:solidFill>
                  <a:schemeClr val="tx1"/>
                </a:solidFill>
              </a:rPr>
              <a:t>, надає розумні інструменти для відстеження, аналізу та візуалізації досліджень.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hlinkClick r:id="rId2"/>
              </a:rPr>
              <a:t>Scopus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uk-UA" dirty="0">
                <a:solidFill>
                  <a:schemeClr val="tx1"/>
                </a:solidFill>
              </a:rPr>
              <a:t>містить гіперпосилання на повні тексти матеріалів.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Розробником та власником </a:t>
            </a:r>
            <a:r>
              <a:rPr lang="en-US" dirty="0">
                <a:solidFill>
                  <a:schemeClr val="tx1"/>
                </a:solidFill>
                <a:hlinkClick r:id="rId2"/>
              </a:rPr>
              <a:t>Scopus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uk-UA" dirty="0">
                <a:solidFill>
                  <a:schemeClr val="tx1"/>
                </a:solidFill>
              </a:rPr>
              <a:t>є видавнича корпорація </a:t>
            </a:r>
            <a:r>
              <a:rPr lang="en-US" dirty="0">
                <a:solidFill>
                  <a:schemeClr val="tx1"/>
                </a:solidFill>
                <a:hlinkClick r:id="rId3"/>
              </a:rPr>
              <a:t>Elsevier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698" y="345986"/>
            <a:ext cx="1819275" cy="581025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dirty="0" smtClean="0"/>
              <a:t>1. </a:t>
            </a:r>
            <a:r>
              <a:rPr lang="en-US" dirty="0" smtClean="0"/>
              <a:t>Scopus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sz="2800" dirty="0" smtClean="0">
                <a:hlinkClick r:id="rId3"/>
              </a:rPr>
              <a:t>www.scopus.com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01650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662" y="392174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Пошук публікацій можливий за: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Документами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Прізвищем автора;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ORCID*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Ключовими словами в авторах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604" y="2488901"/>
            <a:ext cx="8011494" cy="41793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Стрелка вправо 5"/>
          <p:cNvSpPr/>
          <p:nvPr/>
        </p:nvSpPr>
        <p:spPr>
          <a:xfrm>
            <a:off x="1578634" y="3648974"/>
            <a:ext cx="1259456" cy="3623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0901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323" y="495691"/>
            <a:ext cx="8596668" cy="601725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1.1. Здійснюємо пошук за прізвищем викладача кафедри*, який займається дослідженнями в обраному Вами напрямку подальшої роботи/Вашого дослідження</a:t>
            </a:r>
          </a:p>
          <a:p>
            <a:pPr marL="0" indent="0">
              <a:buNone/>
            </a:pP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400" dirty="0" smtClean="0">
                <a:solidFill>
                  <a:schemeClr val="tx1"/>
                </a:solidFill>
              </a:rPr>
              <a:t>*З напрямами досліджень викладачів можна ознайомитись на сайті кафедри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sz="1400" dirty="0" smtClean="0">
                <a:solidFill>
                  <a:schemeClr val="tx1"/>
                </a:solidFill>
                <a:hlinkClick r:id="rId2"/>
              </a:rPr>
              <a:t>ztu.edu.ua/teachers/20.html</a:t>
            </a:r>
            <a:r>
              <a:rPr lang="uk-UA" sz="1400" dirty="0" smtClean="0">
                <a:solidFill>
                  <a:schemeClr val="tx1"/>
                </a:solidFill>
              </a:rPr>
              <a:t> - викладачі кафедри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en-US" sz="1400" dirty="0" smtClean="0">
                <a:solidFill>
                  <a:schemeClr val="tx1"/>
                </a:solidFill>
                <a:hlinkClick r:id="rId3"/>
              </a:rPr>
              <a:t>ztu.edu.ua/page/103.html</a:t>
            </a:r>
            <a:r>
              <a:rPr lang="uk-UA" sz="1400" dirty="0" smtClean="0">
                <a:solidFill>
                  <a:schemeClr val="tx1"/>
                </a:solidFill>
              </a:rPr>
              <a:t> - наукова робота кафедри</a:t>
            </a:r>
          </a:p>
          <a:p>
            <a:pPr marL="0" indent="0">
              <a:spcBef>
                <a:spcPts val="0"/>
              </a:spcBef>
              <a:buNone/>
            </a:pPr>
            <a:endParaRPr lang="uk-UA" sz="1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400" dirty="0" smtClean="0">
                <a:solidFill>
                  <a:schemeClr val="tx1"/>
                </a:solidFill>
              </a:rPr>
              <a:t>НАПРИКЛАД:</a:t>
            </a:r>
          </a:p>
          <a:p>
            <a:pPr marL="0" indent="0">
              <a:spcBef>
                <a:spcPts val="0"/>
              </a:spcBef>
              <a:buNone/>
            </a:pPr>
            <a:endParaRPr lang="uk-UA" sz="14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38" y="3211052"/>
            <a:ext cx="8993066" cy="2817171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438889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323" y="495691"/>
            <a:ext cx="8596668" cy="601725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1.2. Робимо </a:t>
            </a:r>
            <a:r>
              <a:rPr lang="uk-UA" dirty="0" err="1" smtClean="0">
                <a:solidFill>
                  <a:schemeClr val="tx1"/>
                </a:solidFill>
              </a:rPr>
              <a:t>скріни</a:t>
            </a:r>
            <a:r>
              <a:rPr lang="uk-UA" dirty="0" smtClean="0">
                <a:solidFill>
                  <a:schemeClr val="tx1"/>
                </a:solidFill>
              </a:rPr>
              <a:t> пошуку або зберігаємо публікації, які вдалось знайти, для подальшого формування звіту (та можливості подальшої роботи)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НАПРИКЛАД: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96" y="1639557"/>
            <a:ext cx="5880879" cy="287205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513" y="1811547"/>
            <a:ext cx="5175814" cy="4831512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5071"/>
          <a:stretch/>
        </p:blipFill>
        <p:spPr>
          <a:xfrm>
            <a:off x="1182451" y="4418470"/>
            <a:ext cx="3724206" cy="2063425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26965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323" y="495691"/>
            <a:ext cx="8596668" cy="6017252"/>
          </a:xfrm>
        </p:spPr>
        <p:txBody>
          <a:bodyPr>
            <a:normAutofit/>
          </a:bodyPr>
          <a:lstStyle/>
          <a:p>
            <a:r>
              <a:rPr lang="uk-UA" dirty="0" smtClean="0"/>
              <a:t>1.3. </a:t>
            </a:r>
            <a:r>
              <a:rPr lang="uk-UA" dirty="0"/>
              <a:t>Здійснюємо пошук </a:t>
            </a:r>
            <a:r>
              <a:rPr lang="uk-UA" dirty="0" smtClean="0"/>
              <a:t>за </a:t>
            </a:r>
            <a:r>
              <a:rPr lang="en-US" dirty="0" smtClean="0"/>
              <a:t>ORCID</a:t>
            </a:r>
            <a:r>
              <a:rPr lang="uk-UA" dirty="0" smtClean="0"/>
              <a:t>** науковця, який можливо Ви знаєте, або знову ж таки, </a:t>
            </a:r>
            <a:r>
              <a:rPr lang="en-US" dirty="0" smtClean="0"/>
              <a:t>ORCID</a:t>
            </a:r>
            <a:r>
              <a:rPr lang="uk-UA" dirty="0" smtClean="0"/>
              <a:t> викладача </a:t>
            </a:r>
            <a:r>
              <a:rPr lang="en-US" sz="1400" dirty="0">
                <a:hlinkClick r:id="rId2"/>
              </a:rPr>
              <a:t>https://ztu.edu.ua/teachers/20.html</a:t>
            </a:r>
            <a:r>
              <a:rPr lang="uk-UA" sz="1400" dirty="0"/>
              <a:t> </a:t>
            </a:r>
            <a:endParaRPr lang="uk-UA" sz="1400" dirty="0" smtClean="0"/>
          </a:p>
          <a:p>
            <a:endParaRPr lang="uk-UA" sz="1400" dirty="0" smtClean="0"/>
          </a:p>
          <a:p>
            <a:endParaRPr lang="uk-UA" dirty="0"/>
          </a:p>
          <a:p>
            <a:pPr>
              <a:spcBef>
                <a:spcPts val="0"/>
              </a:spcBef>
            </a:pPr>
            <a:r>
              <a:rPr lang="uk-UA" sz="1400" dirty="0" smtClean="0"/>
              <a:t>ПРИКЛАД: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400" dirty="0" smtClean="0"/>
              <a:t>Заходимо за посиланням,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400" dirty="0" smtClean="0"/>
              <a:t>знаходимо, наприклад, Нікітчук Т.М.,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400" dirty="0" smtClean="0"/>
              <a:t>Знизу є «іконки» профілів викладача, наводимо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400" dirty="0"/>
              <a:t>н</a:t>
            </a:r>
            <a:r>
              <a:rPr lang="uk-UA" sz="1400" dirty="0" smtClean="0"/>
              <a:t>а </a:t>
            </a:r>
            <a:r>
              <a:rPr lang="en-US" sz="1400" dirty="0" smtClean="0"/>
              <a:t>ORCID</a:t>
            </a:r>
            <a:r>
              <a:rPr lang="uk-UA" sz="1400" dirty="0" smtClean="0"/>
              <a:t>, переходимо на профіль викладача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400" dirty="0"/>
              <a:t>(</a:t>
            </a:r>
            <a:r>
              <a:rPr lang="uk-UA" sz="1400" dirty="0" smtClean="0"/>
              <a:t> </a:t>
            </a:r>
            <a:r>
              <a:rPr lang="en-US" sz="1400" dirty="0">
                <a:hlinkClick r:id="rId3"/>
              </a:rPr>
              <a:t>https://</a:t>
            </a:r>
            <a:r>
              <a:rPr lang="en-US" sz="1400" dirty="0" smtClean="0">
                <a:hlinkClick r:id="rId3"/>
              </a:rPr>
              <a:t>orcid.org/0000-0002-9068-931X</a:t>
            </a:r>
            <a:r>
              <a:rPr lang="uk-UA" sz="1400" dirty="0" smtClean="0"/>
              <a:t> )</a:t>
            </a:r>
            <a:endParaRPr lang="uk-UA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657" y="1194772"/>
            <a:ext cx="6504653" cy="3066676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589253" y="4121613"/>
            <a:ext cx="785004" cy="6247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519" y="4596664"/>
            <a:ext cx="3727242" cy="2062927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11" name="Прямая со стрелкой 10"/>
          <p:cNvCxnSpPr/>
          <p:nvPr/>
        </p:nvCxnSpPr>
        <p:spPr>
          <a:xfrm>
            <a:off x="1112808" y="2631057"/>
            <a:ext cx="3597215" cy="1285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607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**</a:t>
            </a:r>
            <a:r>
              <a:rPr lang="en-US" dirty="0"/>
              <a:t> </a:t>
            </a:r>
            <a:r>
              <a:rPr lang="en-US" dirty="0" smtClean="0"/>
              <a:t>ORCID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1916" y="510126"/>
            <a:ext cx="7667625" cy="6010275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40452" y="6427481"/>
            <a:ext cx="753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 smtClean="0">
                <a:hlinkClick r:id="rId3"/>
              </a:rPr>
              <a:t>https://lib.mphu.edu.ua/p_orcid_id.html</a:t>
            </a:r>
            <a:endParaRPr lang="uk-UA" sz="1000" dirty="0" smtClean="0"/>
          </a:p>
          <a:p>
            <a:endParaRPr lang="uk-UA" sz="1000" dirty="0"/>
          </a:p>
        </p:txBody>
      </p:sp>
    </p:spTree>
    <p:extLst>
      <p:ext uri="{BB962C8B-B14F-4D97-AF65-F5344CB8AC3E}">
        <p14:creationId xmlns:p14="http://schemas.microsoft.com/office/powerpoint/2010/main" val="390372544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530</TotalTime>
  <Words>611</Words>
  <Application>Microsoft Office PowerPoint</Application>
  <PresentationFormat>Широкоэкранный</PresentationFormat>
  <Paragraphs>115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Trebuchet MS</vt:lpstr>
      <vt:lpstr>Wingdings 3</vt:lpstr>
      <vt:lpstr>Грань</vt:lpstr>
      <vt:lpstr>Реферативні бази даних</vt:lpstr>
      <vt:lpstr>Наукометричні бази даних</vt:lpstr>
      <vt:lpstr>Завдання 1 </vt:lpstr>
      <vt:lpstr>1. Scopus  www.scopus.com</vt:lpstr>
      <vt:lpstr>Презентация PowerPoint</vt:lpstr>
      <vt:lpstr>Презентация PowerPoint</vt:lpstr>
      <vt:lpstr>Презентация PowerPoint</vt:lpstr>
      <vt:lpstr>Презентация PowerPoint</vt:lpstr>
      <vt:lpstr>** ORCID</vt:lpstr>
      <vt:lpstr>** ORCID</vt:lpstr>
      <vt:lpstr>Презентация PowerPoint</vt:lpstr>
      <vt:lpstr>Презентация PowerPoint</vt:lpstr>
      <vt:lpstr>Презентация PowerPoint</vt:lpstr>
      <vt:lpstr>2. Web of Science www.webofscience.com</vt:lpstr>
      <vt:lpstr>Презентация PowerPoint</vt:lpstr>
      <vt:lpstr>Завдання 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Завдання 3 </vt:lpstr>
      <vt:lpstr>Google Scholar https://scholar.google.com.ua/schhp?hl=uk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Завдання 4 </vt:lpstr>
      <vt:lpstr>Публікації Державного університету «Житомирська політехніка»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Реферативні бази</dc:title>
  <dc:creator>S</dc:creator>
  <cp:lastModifiedBy>S</cp:lastModifiedBy>
  <cp:revision>26</cp:revision>
  <dcterms:created xsi:type="dcterms:W3CDTF">2023-10-05T07:26:09Z</dcterms:created>
  <dcterms:modified xsi:type="dcterms:W3CDTF">2024-10-05T11:26:56Z</dcterms:modified>
</cp:coreProperties>
</file>