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57" r:id="rId5"/>
    <p:sldId id="270" r:id="rId6"/>
    <p:sldId id="271" r:id="rId7"/>
    <p:sldId id="274" r:id="rId8"/>
    <p:sldId id="273" r:id="rId9"/>
    <p:sldId id="298" r:id="rId10"/>
    <p:sldId id="299" r:id="rId11"/>
    <p:sldId id="272" r:id="rId12"/>
    <p:sldId id="276" r:id="rId13"/>
    <p:sldId id="275" r:id="rId14"/>
    <p:sldId id="259" r:id="rId15"/>
    <p:sldId id="279" r:id="rId16"/>
    <p:sldId id="278" r:id="rId17"/>
    <p:sldId id="280" r:id="rId18"/>
    <p:sldId id="281" r:id="rId19"/>
    <p:sldId id="282" r:id="rId20"/>
    <p:sldId id="283" r:id="rId21"/>
    <p:sldId id="284" r:id="rId22"/>
    <p:sldId id="291" r:id="rId23"/>
    <p:sldId id="261" r:id="rId24"/>
    <p:sldId id="300" r:id="rId25"/>
    <p:sldId id="285" r:id="rId26"/>
    <p:sldId id="288" r:id="rId27"/>
    <p:sldId id="289" r:id="rId28"/>
    <p:sldId id="292" r:id="rId29"/>
    <p:sldId id="293" r:id="rId30"/>
    <p:sldId id="267" r:id="rId31"/>
    <p:sldId id="294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2" autoAdjust="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19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39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9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49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32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95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3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0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203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0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73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4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91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49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1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AF35-A344-490C-A357-02F4EBB5E9EE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477C76-2DB6-422F-9DF0-7B68F3A8DB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5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b.mphu.edu.ua/p_orcid_id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com/about-us/" TargetMode="External"/><Relationship Id="rId2" Type="http://schemas.openxmlformats.org/officeDocument/2006/relationships/hyperlink" Target="http://apps.webofknowledge.com/WOS_GeneralSearch_input.do?product=WOS&amp;search_mode=GeneralSearch&amp;SID=E3d1xzlV5SiufqMFYZH&amp;preferencesSaved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ofscience.com/wos/woscc/basic-search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teachers/20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tu.edu.ua/page/103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com.ua/schhp?hl=uk&amp;as_sdt=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cholar.google.com.ua/schhp?hl=uk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tn.ztu.edu.ua/" TargetMode="External"/><Relationship Id="rId2" Type="http://schemas.openxmlformats.org/officeDocument/2006/relationships/hyperlink" Target="http://ten.zt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.ztu.edu.ua/category/konferentsiy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tn.ztu.edu.ua/" TargetMode="External"/><Relationship Id="rId2" Type="http://schemas.openxmlformats.org/officeDocument/2006/relationships/hyperlink" Target="http://ten.zt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ztu.edu.ua/komp-yuterni-tehnologiyi-innovatsiyi-problemy-rishennya/" TargetMode="External"/><Relationship Id="rId2" Type="http://schemas.openxmlformats.org/officeDocument/2006/relationships/hyperlink" Target="https://conf.ztu.edu.ua/category/konferentsiy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conf.ztu.edu.ua/konferenciya-prysvyachena-dnyu-nauky/" TargetMode="External"/><Relationship Id="rId4" Type="http://schemas.openxmlformats.org/officeDocument/2006/relationships/hyperlink" Target="https://conf.ztu.edu.ua/informatsijno-kompyuterni-tehnologiyi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f.ztu.edu.ua/komp-yuterni-tehnologiyi-innovatsiyi-problemy-rishennya/" TargetMode="External"/><Relationship Id="rId4" Type="http://schemas.openxmlformats.org/officeDocument/2006/relationships/hyperlink" Target="https://conf.ztu.edu.ua/informatsijno-kompyuterni-tehnologiyi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hyperlink" Target="https://www.scopus.com/search/form.uri?display=bas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page/103.html" TargetMode="External"/><Relationship Id="rId2" Type="http://schemas.openxmlformats.org/officeDocument/2006/relationships/hyperlink" Target="https://ztu.edu.ua/teachers/2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9068-931X" TargetMode="External"/><Relationship Id="rId2" Type="http://schemas.openxmlformats.org/officeDocument/2006/relationships/hyperlink" Target="https://ztu.edu.ua/teachers/2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mphu.edu.ua/p_orcid_id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Реферативні бази даних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Джерела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освітньої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наукової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інформації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Практична робота 3-4.</a:t>
            </a:r>
            <a:endParaRPr lang="ru-RU" b="1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679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**</a:t>
            </a:r>
            <a:r>
              <a:rPr lang="en-US" dirty="0"/>
              <a:t> </a:t>
            </a:r>
            <a:r>
              <a:rPr lang="en-US" dirty="0" smtClean="0"/>
              <a:t>ORCID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452" y="6427481"/>
            <a:ext cx="75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hlinkClick r:id="rId2"/>
              </a:rPr>
              <a:t>https://lib.mphu.edu.ua/p_orcid_id.html</a:t>
            </a:r>
            <a:endParaRPr lang="uk-UA" sz="1000" dirty="0" smtClean="0"/>
          </a:p>
          <a:p>
            <a:endParaRPr lang="uk-UA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02" y="1599661"/>
            <a:ext cx="7477125" cy="348615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1405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1.4. </a:t>
            </a:r>
            <a:r>
              <a:rPr lang="uk-UA" dirty="0">
                <a:solidFill>
                  <a:schemeClr val="tx1"/>
                </a:solidFill>
              </a:rPr>
              <a:t>Робимо </a:t>
            </a:r>
            <a:r>
              <a:rPr lang="uk-UA" dirty="0" err="1">
                <a:solidFill>
                  <a:schemeClr val="tx1"/>
                </a:solidFill>
              </a:rPr>
              <a:t>скріни</a:t>
            </a:r>
            <a:r>
              <a:rPr lang="uk-UA" dirty="0">
                <a:solidFill>
                  <a:schemeClr val="tx1"/>
                </a:solidFill>
              </a:rPr>
              <a:t> пошуку або зберігаємо публікації, які вдалось знайти, для подальшого формування звіту (та можливості подальшої роботи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400" dirty="0" smtClean="0">
                <a:solidFill>
                  <a:schemeClr val="tx1"/>
                </a:solidFill>
              </a:rPr>
              <a:t>Робимо </a:t>
            </a:r>
            <a:r>
              <a:rPr lang="uk-UA" sz="1400" dirty="0" err="1" smtClean="0">
                <a:solidFill>
                  <a:schemeClr val="tx1"/>
                </a:solidFill>
              </a:rPr>
              <a:t>скріни</a:t>
            </a:r>
            <a:endParaRPr lang="uk-UA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/>
                </a:solidFill>
              </a:rPr>
              <a:t>а</a:t>
            </a:r>
            <a:r>
              <a:rPr lang="uk-UA" sz="1400" dirty="0" smtClean="0">
                <a:solidFill>
                  <a:schemeClr val="tx1"/>
                </a:solidFill>
              </a:rPr>
              <a:t>бо завантажуємо публікації, які нас цікавлять</a:t>
            </a:r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590"/>
          <a:stretch/>
        </p:blipFill>
        <p:spPr>
          <a:xfrm>
            <a:off x="992037" y="1331674"/>
            <a:ext cx="3809810" cy="256746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88" y="1331674"/>
            <a:ext cx="5191533" cy="474102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855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/>
              <a:t>1.5. Здійснюємо </a:t>
            </a:r>
            <a:r>
              <a:rPr lang="uk-UA" dirty="0"/>
              <a:t>пошук </a:t>
            </a:r>
            <a:r>
              <a:rPr lang="uk-UA" dirty="0" smtClean="0"/>
              <a:t>за ключовими словами, як показано на рисунку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99" y="1220818"/>
            <a:ext cx="8011494" cy="4179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1155941" y="2493035"/>
            <a:ext cx="1259456" cy="362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21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1.6. </a:t>
            </a:r>
            <a:r>
              <a:rPr lang="uk-UA" dirty="0">
                <a:solidFill>
                  <a:schemeClr val="tx1"/>
                </a:solidFill>
              </a:rPr>
              <a:t>Робимо </a:t>
            </a:r>
            <a:r>
              <a:rPr lang="uk-UA" dirty="0" err="1">
                <a:solidFill>
                  <a:schemeClr val="tx1"/>
                </a:solidFill>
              </a:rPr>
              <a:t>скріни</a:t>
            </a:r>
            <a:r>
              <a:rPr lang="uk-UA" dirty="0">
                <a:solidFill>
                  <a:schemeClr val="tx1"/>
                </a:solidFill>
              </a:rPr>
              <a:t> пошуку або зберігаємо </a:t>
            </a:r>
            <a:r>
              <a:rPr lang="uk-UA" dirty="0" smtClean="0">
                <a:solidFill>
                  <a:schemeClr val="tx1"/>
                </a:solidFill>
              </a:rPr>
              <a:t>авторів, які цікаві для подальшого перегляду їх публікацій 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43" y="1397112"/>
            <a:ext cx="6346048" cy="359758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8459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</a:t>
            </a:r>
            <a:r>
              <a:rPr lang="en-US" dirty="0" smtClean="0"/>
              <a:t>Web </a:t>
            </a:r>
            <a:r>
              <a:rPr lang="en-US" dirty="0"/>
              <a:t>of </a:t>
            </a:r>
            <a:r>
              <a:rPr lang="en-US" dirty="0" smtClean="0"/>
              <a:t>Science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sz="2800" dirty="0"/>
              <a:t>www.webofscience.com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Web of Science</a:t>
            </a:r>
            <a:r>
              <a:rPr lang="en-US" dirty="0">
                <a:solidFill>
                  <a:schemeClr val="tx1"/>
                </a:solidFill>
              </a:rPr>
              <a:t> – </a:t>
            </a:r>
            <a:r>
              <a:rPr lang="uk-UA" dirty="0">
                <a:solidFill>
                  <a:schemeClr val="tx1"/>
                </a:solidFill>
              </a:rPr>
              <a:t>реферативна база даних, яка пропонує дослідникам, викладачам, студентам швидкий доступ до якісної наукової інформації з природничих, технічних, біологічних, суспільних, гуманітарних наук і мистецтва. Платформа має вбудовані можливості пошуку, аналізу та управління бібліографічною інформацією.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</a:rPr>
              <a:t>Наукометричний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апарат </a:t>
            </a:r>
            <a:r>
              <a:rPr lang="uk-UA" dirty="0">
                <a:solidFill>
                  <a:schemeClr val="tx1"/>
                </a:solidFill>
              </a:rPr>
              <a:t>платформи забезпечує відстеження показників </a:t>
            </a:r>
            <a:r>
              <a:rPr lang="uk-UA" dirty="0" err="1">
                <a:solidFill>
                  <a:schemeClr val="tx1"/>
                </a:solidFill>
              </a:rPr>
              <a:t>цитованості</a:t>
            </a:r>
            <a:r>
              <a:rPr lang="uk-UA" dirty="0">
                <a:solidFill>
                  <a:schemeClr val="tx1"/>
                </a:solidFill>
              </a:rPr>
              <a:t> публікацій та </a:t>
            </a:r>
            <a:r>
              <a:rPr lang="uk-UA" dirty="0" err="1">
                <a:solidFill>
                  <a:schemeClr val="tx1"/>
                </a:solidFill>
              </a:rPr>
              <a:t>імпакт</a:t>
            </a:r>
            <a:r>
              <a:rPr lang="uk-UA" dirty="0">
                <a:solidFill>
                  <a:schemeClr val="tx1"/>
                </a:solidFill>
              </a:rPr>
              <a:t>-фактору (індексу впливовості) наукового видання.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Web of Science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містить гіперпосилання на повні тексти матеріалів.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Розробником та власником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Web of Science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є компанія  </a:t>
            </a:r>
            <a:r>
              <a:rPr lang="en-US" dirty="0" err="1">
                <a:solidFill>
                  <a:schemeClr val="tx1"/>
                </a:solidFill>
                <a:hlinkClick r:id="rId3"/>
              </a:rPr>
              <a:t>Clarivate</a:t>
            </a:r>
            <a:r>
              <a:rPr lang="en-US" dirty="0">
                <a:solidFill>
                  <a:schemeClr val="tx1"/>
                </a:solidFill>
                <a:hlinkClick r:id="rId3"/>
              </a:rPr>
              <a:t> Analytics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495447"/>
            <a:ext cx="1485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9" y="1336431"/>
            <a:ext cx="9577633" cy="3763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756" y="673663"/>
            <a:ext cx="6182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https://www.webofscience.com/wos/woscc/basic-search</a:t>
            </a:r>
            <a:endParaRPr lang="uk-UA" dirty="0" smtClean="0"/>
          </a:p>
          <a:p>
            <a:endParaRPr lang="uk-UA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H="1">
            <a:off x="4502990" y="996829"/>
            <a:ext cx="2202484" cy="222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57668" y="1061049"/>
            <a:ext cx="465826" cy="3062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1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254" y="2472906"/>
            <a:ext cx="5274893" cy="1320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Завдання 2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20598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79" y="538823"/>
            <a:ext cx="8596668" cy="388077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1.1. Здійснюємо пошук за прізвищем викладача кафедри, який займається дослідженнями в обраному Вами напрямку подальшої роботи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20" y="1587260"/>
            <a:ext cx="8512167" cy="238938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617125" y="1035170"/>
            <a:ext cx="103517" cy="1104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6179" y="4730146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*З напрямами досліджень викладачів можна ознайомитись на сайті кафедри</a:t>
            </a:r>
          </a:p>
          <a:p>
            <a:r>
              <a:rPr lang="en-US" sz="1600" dirty="0" smtClean="0">
                <a:hlinkClick r:id="rId3"/>
              </a:rPr>
              <a:t>https://ztu.edu.ua/teachers/20.html</a:t>
            </a:r>
            <a:r>
              <a:rPr lang="uk-UA" sz="1600" dirty="0" smtClean="0"/>
              <a:t> - викладачі кафедри</a:t>
            </a:r>
          </a:p>
          <a:p>
            <a:r>
              <a:rPr lang="en-US" sz="1600" dirty="0" smtClean="0">
                <a:hlinkClick r:id="rId4"/>
              </a:rPr>
              <a:t>https://ztu.edu.ua/page/103.html</a:t>
            </a:r>
            <a:r>
              <a:rPr lang="uk-UA" sz="1600" dirty="0" smtClean="0"/>
              <a:t> - наукова робота кафедри</a:t>
            </a:r>
          </a:p>
        </p:txBody>
      </p:sp>
    </p:spTree>
    <p:extLst>
      <p:ext uri="{BB962C8B-B14F-4D97-AF65-F5344CB8AC3E}">
        <p14:creationId xmlns:p14="http://schemas.microsoft.com/office/powerpoint/2010/main" val="408086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27" y="409426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2.2</a:t>
            </a:r>
            <a:r>
              <a:rPr lang="uk-UA" dirty="0">
                <a:solidFill>
                  <a:schemeClr val="tx1"/>
                </a:solidFill>
              </a:rPr>
              <a:t>. Робимо </a:t>
            </a:r>
            <a:r>
              <a:rPr lang="uk-UA" dirty="0" err="1">
                <a:solidFill>
                  <a:schemeClr val="tx1"/>
                </a:solidFill>
              </a:rPr>
              <a:t>скріни</a:t>
            </a:r>
            <a:r>
              <a:rPr lang="uk-UA" dirty="0">
                <a:solidFill>
                  <a:schemeClr val="tx1"/>
                </a:solidFill>
              </a:rPr>
              <a:t> пошуку або зберігаємо публікації, які вдалось знайти, для подальшого формування звіту (та можливості подальшої роботи)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НАПРИКЛАД: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8" y="1552755"/>
            <a:ext cx="9274464" cy="480096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0818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59" y="383547"/>
            <a:ext cx="8596668" cy="3880773"/>
          </a:xfrm>
        </p:spPr>
        <p:txBody>
          <a:bodyPr/>
          <a:lstStyle/>
          <a:p>
            <a:r>
              <a:rPr lang="uk-UA" dirty="0" smtClean="0"/>
              <a:t>Робимо перехід на автора, з працями якого плануємо ознайомитись, наприклад: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66" y="1157107"/>
            <a:ext cx="8069936" cy="55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/>
              <a:t>Наукометричні</a:t>
            </a:r>
            <a:r>
              <a:rPr lang="uk-UA" b="1" dirty="0"/>
              <a:t> бази даних</a:t>
            </a:r>
            <a:r>
              <a:rPr lang="uk-UA" dirty="0"/>
              <a:t> — інструмент моніторингу </a:t>
            </a:r>
            <a:r>
              <a:rPr lang="uk-UA" dirty="0" err="1"/>
              <a:t>цитованості</a:t>
            </a:r>
            <a:r>
              <a:rPr lang="uk-UA" dirty="0"/>
              <a:t> наукових і науково-практичних публікацій, що характеризує стан і динаміку показників затребуваності, активності та індексів впливу діяльності окремих вчених та дослідницьких організацій.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3" y="4100975"/>
            <a:ext cx="2157591" cy="689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86" y="4007362"/>
            <a:ext cx="1485900" cy="8763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b="1" dirty="0" err="1"/>
              <a:t>Наукометричні</a:t>
            </a:r>
            <a:r>
              <a:rPr lang="uk-UA" b="1" dirty="0"/>
              <a:t> бази даних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988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79" y="728604"/>
            <a:ext cx="8596668" cy="388077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2</a:t>
            </a:r>
            <a:r>
              <a:rPr lang="uk-UA" dirty="0" smtClean="0">
                <a:solidFill>
                  <a:schemeClr val="tx1"/>
                </a:solidFill>
              </a:rPr>
              <a:t>.3. </a:t>
            </a:r>
            <a:r>
              <a:rPr lang="uk-UA" dirty="0">
                <a:solidFill>
                  <a:schemeClr val="tx1"/>
                </a:solidFill>
              </a:rPr>
              <a:t>Здійснюємо пошук за ключовими словами, як показано на рисунку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34" y="1608992"/>
            <a:ext cx="9500514" cy="42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960" y="530197"/>
            <a:ext cx="8596668" cy="388077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2</a:t>
            </a:r>
            <a:r>
              <a:rPr lang="uk-UA" dirty="0" smtClean="0">
                <a:solidFill>
                  <a:schemeClr val="tx1"/>
                </a:solidFill>
              </a:rPr>
              <a:t>.4. </a:t>
            </a:r>
            <a:r>
              <a:rPr lang="uk-UA" dirty="0">
                <a:solidFill>
                  <a:schemeClr val="tx1"/>
                </a:solidFill>
              </a:rPr>
              <a:t>Робимо </a:t>
            </a:r>
            <a:r>
              <a:rPr lang="uk-UA" dirty="0" err="1">
                <a:solidFill>
                  <a:schemeClr val="tx1"/>
                </a:solidFill>
              </a:rPr>
              <a:t>скріни</a:t>
            </a:r>
            <a:r>
              <a:rPr lang="uk-UA" dirty="0">
                <a:solidFill>
                  <a:schemeClr val="tx1"/>
                </a:solidFill>
              </a:rPr>
              <a:t> пошуку або зберігаємо авторів, які цікаві для подальшого перегляду їх публікацій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254" y="2472906"/>
            <a:ext cx="5274893" cy="1320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Завдання 3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74448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Google </a:t>
            </a:r>
            <a:r>
              <a:rPr lang="en-US" b="1" dirty="0" smtClean="0"/>
              <a:t>Scholar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sz="2200" b="1" dirty="0"/>
              <a:t>https://scholar.google.com.ua/schhp?hl=uk</a:t>
            </a:r>
            <a:endParaRPr lang="uk-UA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8718" y="1270000"/>
            <a:ext cx="1600200" cy="628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43" y="774700"/>
            <a:ext cx="1743075" cy="4953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77334" y="2160589"/>
            <a:ext cx="8596668" cy="4369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Google Scholar 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це відкрита платформа для простого і ефективного пошуку повнотекстових версій наукової літератури за різними галузями знань та за різними джерелами, включаючи рецензовані статті, дисертації, книги, реферати і звіти, які опубліковані видавництвами наукової літератури, професійними асоціаціями, вищими навчальними закладами та іншими науковими організаціями.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Можливості 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Google Scholar 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Посилання на повнотекстові або фізичні копії публікацій;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Підписка на оновлення за темами і авторами;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Вбудована функція сповіщення про цитування публікацій;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Організація власної бібліотеки, збереження статей та їх упорядкування за темами;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Експорт відомостей про публікації і цитування у власні бібліографічні менеджери;</a:t>
            </a:r>
          </a:p>
          <a:p>
            <a:pPr marL="0" indent="0">
              <a:buFont typeface="Wingdings 3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Підтримка форматів </a:t>
            </a:r>
            <a:r>
              <a:rPr lang="en-US" dirty="0" err="1" smtClean="0">
                <a:solidFill>
                  <a:schemeClr val="tx1"/>
                </a:solidFill>
              </a:rPr>
              <a:t>BibTex</a:t>
            </a:r>
            <a:r>
              <a:rPr lang="en-US" dirty="0" smtClean="0">
                <a:solidFill>
                  <a:schemeClr val="tx1"/>
                </a:solidFill>
              </a:rPr>
              <a:t>, EndNote, </a:t>
            </a:r>
            <a:r>
              <a:rPr lang="en-US" dirty="0" err="1" smtClean="0">
                <a:solidFill>
                  <a:schemeClr val="tx1"/>
                </a:solidFill>
              </a:rPr>
              <a:t>RefMen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en-US" dirty="0" smtClean="0">
                <a:solidFill>
                  <a:schemeClr val="tx1"/>
                </a:solidFill>
              </a:rPr>
              <a:t>CSV </a:t>
            </a:r>
            <a:r>
              <a:rPr lang="uk-UA" dirty="0" smtClean="0">
                <a:solidFill>
                  <a:schemeClr val="tx1"/>
                </a:solidFill>
              </a:rPr>
              <a:t>для створення бібліографічних списків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7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83" y="978770"/>
            <a:ext cx="8596668" cy="3880773"/>
          </a:xfrm>
        </p:spPr>
        <p:txBody>
          <a:bodyPr/>
          <a:lstStyle/>
          <a:p>
            <a:r>
              <a:rPr lang="en-US" b="1" dirty="0"/>
              <a:t>Google </a:t>
            </a:r>
            <a:r>
              <a:rPr lang="uk-UA" b="1" dirty="0"/>
              <a:t>Академія</a:t>
            </a:r>
            <a:r>
              <a:rPr lang="uk-UA" dirty="0"/>
              <a:t> – пошукова й некомерційна </a:t>
            </a:r>
            <a:r>
              <a:rPr lang="uk-UA" dirty="0" err="1"/>
              <a:t>наукометрична</a:t>
            </a:r>
            <a:r>
              <a:rPr lang="uk-UA" dirty="0"/>
              <a:t> система, що індексує наукові публікації та наводить дані про їх цитування. </a:t>
            </a:r>
            <a:endParaRPr lang="uk-UA" dirty="0" smtClean="0"/>
          </a:p>
          <a:p>
            <a:r>
              <a:rPr lang="en-US" dirty="0" smtClean="0"/>
              <a:t>Google </a:t>
            </a:r>
            <a:r>
              <a:rPr lang="uk-UA" dirty="0"/>
              <a:t>Академія використовує пошукову систему </a:t>
            </a:r>
            <a:r>
              <a:rPr lang="en-US" b="1" dirty="0"/>
              <a:t>Google</a:t>
            </a:r>
            <a:r>
              <a:rPr lang="en-US" dirty="0"/>
              <a:t> </a:t>
            </a:r>
            <a:r>
              <a:rPr lang="uk-UA" dirty="0"/>
              <a:t>для пошуку наукової літератури (в тому числі рецензованої) по багатьом дисциплінам та джерелам: статтям, тезам, книгам, від академічних видавців, професійних товариств, онлайн-сховищ, університетів та інших веб-сайтів</a:t>
            </a:r>
            <a:r>
              <a:rPr lang="uk-UA" dirty="0" smtClean="0"/>
              <a:t>.</a:t>
            </a:r>
          </a:p>
          <a:p>
            <a:r>
              <a:rPr lang="en-US" dirty="0" smtClean="0"/>
              <a:t>Google </a:t>
            </a:r>
            <a:r>
              <a:rPr lang="uk-UA" dirty="0"/>
              <a:t>Академія надає дослідникам інструмент </a:t>
            </a:r>
            <a:r>
              <a:rPr lang="en-US" b="1" dirty="0"/>
              <a:t>Google Scholar Citations (</a:t>
            </a:r>
            <a:r>
              <a:rPr lang="uk-UA" b="1" dirty="0"/>
              <a:t>Бібліографічні посилання служби </a:t>
            </a:r>
            <a:r>
              <a:rPr lang="en-US" b="1" dirty="0"/>
              <a:t>Google </a:t>
            </a:r>
            <a:r>
              <a:rPr lang="uk-UA" b="1" dirty="0"/>
              <a:t>Академія)</a:t>
            </a:r>
            <a:r>
              <a:rPr lang="uk-UA" dirty="0"/>
              <a:t>, який дозволяє авторам створювати свої профілі (без присвоєння ідентифікатора), відстежувати бібліографічні посилання на свої статті, переглядати, хто цитував публікації, досліджувати діаграми цитувань за роками та обраховуються декілька </a:t>
            </a:r>
            <a:r>
              <a:rPr lang="uk-UA" dirty="0" err="1"/>
              <a:t>наукометричних</a:t>
            </a:r>
            <a:r>
              <a:rPr lang="uk-UA" dirty="0"/>
              <a:t> показників.</a:t>
            </a:r>
          </a:p>
        </p:txBody>
      </p:sp>
    </p:spTree>
    <p:extLst>
      <p:ext uri="{BB962C8B-B14F-4D97-AF65-F5344CB8AC3E}">
        <p14:creationId xmlns:p14="http://schemas.microsoft.com/office/powerpoint/2010/main" val="219172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2118" y="708168"/>
            <a:ext cx="4818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https://scholar.google.com.ua/schhp?hl=uk</a:t>
            </a:r>
            <a:endParaRPr lang="uk-UA" b="1" dirty="0" smtClean="0"/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45" y="1643809"/>
            <a:ext cx="9257894" cy="35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577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70" y="590582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3.1. Відкриваємо Мій профіль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3.2. Створюємо профіль в </a:t>
            </a:r>
            <a:r>
              <a:rPr lang="uk-UA" dirty="0" err="1" smtClean="0">
                <a:solidFill>
                  <a:schemeClr val="tx1"/>
                </a:solidFill>
              </a:rPr>
              <a:t>Гугл</a:t>
            </a:r>
            <a:r>
              <a:rPr lang="uk-UA" dirty="0" smtClean="0">
                <a:solidFill>
                  <a:schemeClr val="tx1"/>
                </a:solidFill>
              </a:rPr>
              <a:t> Академії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2458"/>
          <a:stretch/>
        </p:blipFill>
        <p:spPr>
          <a:xfrm>
            <a:off x="527568" y="2875467"/>
            <a:ext cx="4984711" cy="319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45" y="1535828"/>
            <a:ext cx="6423405" cy="254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26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70" y="590582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3.3. Приналежність – Державний університет «Житомирська політехніка», пошта – корпоративна пошта студента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або інша Ваша пошта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3.4. Сфери зацікавлення – відповідні Ваші інтереси щодо наявного або подальшого напрямків дослідження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15" y="1812446"/>
            <a:ext cx="4867487" cy="456247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3563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70" y="590582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3.5. Зробити </a:t>
            </a:r>
            <a:r>
              <a:rPr lang="uk-UA" dirty="0" err="1" smtClean="0">
                <a:solidFill>
                  <a:schemeClr val="tx1"/>
                </a:solidFill>
              </a:rPr>
              <a:t>скріни</a:t>
            </a:r>
            <a:r>
              <a:rPr lang="uk-UA" dirty="0" smtClean="0">
                <a:solidFill>
                  <a:schemeClr val="tx1"/>
                </a:solidFill>
              </a:rPr>
              <a:t> Вашого </a:t>
            </a:r>
            <a:r>
              <a:rPr lang="uk-UA" dirty="0" err="1" smtClean="0">
                <a:solidFill>
                  <a:schemeClr val="tx1"/>
                </a:solidFill>
              </a:rPr>
              <a:t>акаунту</a:t>
            </a:r>
            <a:r>
              <a:rPr lang="uk-UA" dirty="0" smtClean="0">
                <a:solidFill>
                  <a:schemeClr val="tx1"/>
                </a:solidFill>
              </a:rPr>
              <a:t> та надати посилання на цю сторінку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3.6. Здійснити пошук публікацій за Вашою темою в </a:t>
            </a:r>
            <a:r>
              <a:rPr lang="uk-UA" dirty="0" err="1" smtClean="0">
                <a:solidFill>
                  <a:schemeClr val="tx1"/>
                </a:solidFill>
              </a:rPr>
              <a:t>Гугл</a:t>
            </a:r>
            <a:r>
              <a:rPr lang="uk-UA" dirty="0" smtClean="0">
                <a:solidFill>
                  <a:schemeClr val="tx1"/>
                </a:solidFill>
              </a:rPr>
              <a:t> Академії, навести посилання на публікації або </a:t>
            </a:r>
            <a:r>
              <a:rPr lang="uk-UA" dirty="0" err="1" smtClean="0">
                <a:solidFill>
                  <a:schemeClr val="tx1"/>
                </a:solidFill>
              </a:rPr>
              <a:t>скріни</a:t>
            </a:r>
            <a:r>
              <a:rPr lang="uk-UA" dirty="0" smtClean="0">
                <a:solidFill>
                  <a:schemeClr val="tx1"/>
                </a:solidFill>
              </a:rPr>
              <a:t> сторінок за темою.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Наприклад: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231" r="29823"/>
          <a:stretch/>
        </p:blipFill>
        <p:spPr>
          <a:xfrm>
            <a:off x="2807703" y="1984076"/>
            <a:ext cx="6129264" cy="41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665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254" y="2472906"/>
            <a:ext cx="5274893" cy="1320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Завдання 4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410076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254" y="2472906"/>
            <a:ext cx="5274893" cy="13208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Завдання 1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18231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Публікації</a:t>
            </a:r>
            <a:r>
              <a:rPr lang="ru-RU" b="1" dirty="0" smtClean="0"/>
              <a:t> Державного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«</a:t>
            </a:r>
            <a:r>
              <a:rPr lang="ru-RU" b="1" dirty="0" err="1" smtClean="0"/>
              <a:t>Житомирська</a:t>
            </a:r>
            <a:r>
              <a:rPr lang="ru-RU" b="1" dirty="0" smtClean="0"/>
              <a:t> </a:t>
            </a:r>
            <a:r>
              <a:rPr lang="ru-RU" b="1" dirty="0" err="1" smtClean="0"/>
              <a:t>політехніка</a:t>
            </a:r>
            <a:r>
              <a:rPr lang="ru-RU" b="1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Журнал «Технічна інженерія»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://ten.ztu.edu.ua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Архів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http://vtn.ztu.edu.ua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Конференції Житомирської політехніки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https://conf.ztu.edu.ua/category/konferentsiyi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8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650" y="426679"/>
            <a:ext cx="9613979" cy="572395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4.1</a:t>
            </a:r>
            <a:r>
              <a:rPr lang="uk-UA" dirty="0">
                <a:solidFill>
                  <a:schemeClr val="tx1"/>
                </a:solidFill>
              </a:rPr>
              <a:t>. Відкриваємо Журнал «Технічна інженерія»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http://ten.ztu.edu.ua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uk-UA" dirty="0" smtClean="0">
                <a:solidFill>
                  <a:schemeClr val="tx1"/>
                </a:solidFill>
              </a:rPr>
              <a:t> або </a:t>
            </a:r>
            <a:r>
              <a:rPr lang="uk-UA" dirty="0">
                <a:solidFill>
                  <a:schemeClr val="tx1"/>
                </a:solidFill>
              </a:rPr>
              <a:t>Архів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http://vtn.ztu.edu.ua/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4.2. Здійснюємо пошук публікацій за обраною темою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44" y="1775729"/>
            <a:ext cx="8926390" cy="3773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7219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83" y="323162"/>
            <a:ext cx="8596668" cy="594824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4.3. </a:t>
            </a:r>
            <a:r>
              <a:rPr lang="uk-UA" dirty="0">
                <a:solidFill>
                  <a:schemeClr val="tx1"/>
                </a:solidFill>
              </a:rPr>
              <a:t>Відкриваємо Конференції Житомирської політехніки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https://conf.ztu.edu.ua/category/konferentsiyi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uk-UA" dirty="0" smtClean="0">
                <a:solidFill>
                  <a:schemeClr val="tx1"/>
                </a:solidFill>
              </a:rPr>
              <a:t>. Знаходимо конференції факультету Інформаційно-</a:t>
            </a:r>
            <a:r>
              <a:rPr lang="uk-UA" dirty="0" err="1" smtClean="0">
                <a:solidFill>
                  <a:schemeClr val="tx1"/>
                </a:solidFill>
              </a:rPr>
              <a:t>комп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ютерних</a:t>
            </a:r>
            <a:r>
              <a:rPr lang="uk-UA" dirty="0" smtClean="0">
                <a:solidFill>
                  <a:schemeClr val="tx1"/>
                </a:solidFill>
              </a:rPr>
              <a:t> технологій: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Комп’ютерні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технології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інновації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проблеми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рішення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2022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https://conf.ztu.edu.ua/komp-yuterni-tehnologiyi-innovatsiyi-problemy-rishennya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1"/>
                </a:solidFill>
              </a:rPr>
              <a:t>Інформаційно-комп’ютерні технології - 2023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https://conf.ztu.edu.ua/informatsijno-kompyuterni-tehnologiyi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Конференція, присвячена Дню </a:t>
            </a:r>
            <a:r>
              <a:rPr lang="uk-UA" dirty="0" smtClean="0">
                <a:solidFill>
                  <a:schemeClr val="tx1"/>
                </a:solidFill>
              </a:rPr>
              <a:t>науки </a:t>
            </a:r>
            <a:r>
              <a:rPr lang="uk-UA" dirty="0">
                <a:solidFill>
                  <a:schemeClr val="tx1"/>
                </a:solidFill>
              </a:rPr>
              <a:t>- 2023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5"/>
              </a:rPr>
              <a:t>://conf.ztu.edu.ua/konferenciya-prysvyachena-dnyu-nauky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/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АБО ПОПЕРЕДНІХ РОКІВ</a:t>
            </a:r>
            <a:endParaRPr lang="ru-RU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192" y="3705626"/>
            <a:ext cx="5917071" cy="285056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6" name="Прямая со стрелкой 5"/>
          <p:cNvCxnSpPr/>
          <p:nvPr/>
        </p:nvCxnSpPr>
        <p:spPr>
          <a:xfrm>
            <a:off x="7513608" y="3295291"/>
            <a:ext cx="2449901" cy="1406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674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92" y="564702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4.4. </a:t>
            </a:r>
            <a:r>
              <a:rPr lang="uk-UA" dirty="0">
                <a:solidFill>
                  <a:schemeClr val="tx1"/>
                </a:solidFill>
              </a:rPr>
              <a:t>Здійснюємо пошук публікацій за обраною темою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29" y="1101214"/>
            <a:ext cx="6156665" cy="468710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72" y="2602842"/>
            <a:ext cx="6936309" cy="410850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6780362" y="836762"/>
            <a:ext cx="3036498" cy="23550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54015" y="1440611"/>
            <a:ext cx="6003985" cy="2510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01395" y="186628"/>
            <a:ext cx="45806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 smtClean="0"/>
              <a:t>Інформаційно-комп’ютерні технології - 2023</a:t>
            </a:r>
          </a:p>
          <a:p>
            <a:r>
              <a:rPr lang="en-US" sz="1100" dirty="0" smtClean="0">
                <a:hlinkClick r:id="rId4"/>
              </a:rPr>
              <a:t>https://conf.ztu.edu.ua/informatsijno-kompyuterni-tehnologiyi/</a:t>
            </a:r>
            <a:endParaRPr lang="uk-UA" sz="11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98710" y="104814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err="1" smtClean="0"/>
              <a:t>Комп’ютерні</a:t>
            </a:r>
            <a:r>
              <a:rPr lang="ru-RU" sz="1100" dirty="0" smtClean="0"/>
              <a:t> </a:t>
            </a:r>
            <a:r>
              <a:rPr lang="ru-RU" sz="1100" dirty="0" err="1" smtClean="0"/>
              <a:t>технології</a:t>
            </a:r>
            <a:r>
              <a:rPr lang="ru-RU" sz="1100" dirty="0" smtClean="0"/>
              <a:t>: </a:t>
            </a:r>
            <a:r>
              <a:rPr lang="ru-RU" sz="1100" dirty="0" err="1" smtClean="0"/>
              <a:t>інновації</a:t>
            </a:r>
            <a:r>
              <a:rPr lang="ru-RU" sz="1100" dirty="0" smtClean="0"/>
              <a:t>, </a:t>
            </a:r>
            <a:r>
              <a:rPr lang="ru-RU" sz="1100" dirty="0" err="1" smtClean="0"/>
              <a:t>проблеми</a:t>
            </a:r>
            <a:r>
              <a:rPr lang="ru-RU" sz="1100" dirty="0" smtClean="0"/>
              <a:t>, </a:t>
            </a:r>
            <a:r>
              <a:rPr lang="ru-RU" sz="1100" dirty="0" err="1" smtClean="0"/>
              <a:t>рішення</a:t>
            </a:r>
            <a:r>
              <a:rPr lang="ru-RU" sz="1100" dirty="0" smtClean="0"/>
              <a:t> </a:t>
            </a:r>
            <a:r>
              <a:rPr lang="en-US" sz="1100" dirty="0" smtClean="0"/>
              <a:t>-</a:t>
            </a:r>
            <a:r>
              <a:rPr lang="uk-UA" sz="1100" dirty="0" smtClean="0"/>
              <a:t> </a:t>
            </a:r>
            <a:r>
              <a:rPr lang="en-US" sz="1100" dirty="0" smtClean="0"/>
              <a:t>2022 </a:t>
            </a:r>
            <a:r>
              <a:rPr lang="en-US" sz="1100" dirty="0" smtClean="0">
                <a:hlinkClick r:id="rId5"/>
              </a:rPr>
              <a:t>https://conf.ztu.edu.ua/komp-yuterni-tehnologiyi-innovatsiyi-problemy-rishennya/</a:t>
            </a:r>
            <a:endParaRPr lang="uk-UA" sz="1100" dirty="0" smtClean="0"/>
          </a:p>
        </p:txBody>
      </p:sp>
    </p:spTree>
    <p:extLst>
      <p:ext uri="{BB962C8B-B14F-4D97-AF65-F5344CB8AC3E}">
        <p14:creationId xmlns:p14="http://schemas.microsoft.com/office/powerpoint/2010/main" val="331914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92" y="564702"/>
            <a:ext cx="8596668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4.5. Наводимо </a:t>
            </a:r>
            <a:r>
              <a:rPr lang="uk-UA" dirty="0" err="1" smtClean="0">
                <a:solidFill>
                  <a:schemeClr val="tx1"/>
                </a:solidFill>
              </a:rPr>
              <a:t>скріни</a:t>
            </a:r>
            <a:r>
              <a:rPr lang="uk-UA" dirty="0" smtClean="0">
                <a:solidFill>
                  <a:schemeClr val="tx1"/>
                </a:solidFill>
              </a:rPr>
              <a:t> матеріалів, знайдених в конференціях за </a:t>
            </a:r>
            <a:r>
              <a:rPr lang="uk-UA" smtClean="0">
                <a:solidFill>
                  <a:schemeClr val="tx1"/>
                </a:solidFill>
              </a:rPr>
              <a:t>темою </a:t>
            </a:r>
            <a:r>
              <a:rPr lang="uk-UA" smtClean="0">
                <a:solidFill>
                  <a:schemeClr val="tx1"/>
                </a:solidFill>
              </a:rPr>
              <a:t>роботи/дослідження</a:t>
            </a:r>
            <a:r>
              <a:rPr lang="uk-UA" dirty="0" smtClean="0">
                <a:solidFill>
                  <a:schemeClr val="tx1"/>
                </a:solidFill>
              </a:rPr>
              <a:t>, або їх перелік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5. Робимо ВИСНОВКИ проведеної роботи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346" y="214333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Scopus</a:t>
            </a:r>
            <a:r>
              <a:rPr lang="en-US" dirty="0">
                <a:solidFill>
                  <a:schemeClr val="tx1"/>
                </a:solidFill>
              </a:rPr>
              <a:t> – </a:t>
            </a:r>
            <a:r>
              <a:rPr lang="uk-UA" dirty="0">
                <a:solidFill>
                  <a:schemeClr val="tx1"/>
                </a:solidFill>
              </a:rPr>
              <a:t>реферативна і довідкова база даних рецензованої літератури: наукових журналів, книг та матеріалів конференцій.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Scopus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пропонує всебічний огляд дослідницьких результатів у сферах науки, технології, медицини, соціальних наук, мистецтва та гуманітарних наук.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Як </a:t>
            </a:r>
            <a:r>
              <a:rPr lang="uk-UA" dirty="0" err="1">
                <a:solidFill>
                  <a:schemeClr val="tx1"/>
                </a:solidFill>
              </a:rPr>
              <a:t>наукометрична</a:t>
            </a:r>
            <a:r>
              <a:rPr lang="uk-UA" dirty="0">
                <a:solidFill>
                  <a:schemeClr val="tx1"/>
                </a:solidFill>
              </a:rPr>
              <a:t> платформа забезпечує облік публікацій науковців і установ, у яких вони працюють, та статистику їх </a:t>
            </a:r>
            <a:r>
              <a:rPr lang="uk-UA" dirty="0" err="1">
                <a:solidFill>
                  <a:schemeClr val="tx1"/>
                </a:solidFill>
              </a:rPr>
              <a:t>цитованості</a:t>
            </a:r>
            <a:r>
              <a:rPr lang="uk-UA" dirty="0">
                <a:solidFill>
                  <a:schemeClr val="tx1"/>
                </a:solidFill>
              </a:rPr>
              <a:t>, надає розумні інструменти для відстеження, аналізу та візуалізації досліджень.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Scopus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містить гіперпосилання на повні тексти матеріалів.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Розробником та власником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Scopus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є видавнича корпорація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Elsevier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98" y="345986"/>
            <a:ext cx="1819275" cy="58102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en-US" dirty="0" smtClean="0"/>
              <a:t>Scopus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sz="2800" dirty="0" smtClean="0">
                <a:hlinkClick r:id="rId3"/>
              </a:rPr>
              <a:t>www.scopus.com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1650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662" y="39217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Пошук публікацій можливий за: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Документами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Прізвищем автора;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ORCID*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Ключовими словами в авторах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04" y="2488901"/>
            <a:ext cx="8011494" cy="4179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1578634" y="3648974"/>
            <a:ext cx="1259456" cy="362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90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1.1. Здійснюємо пошук за прізвищем викладача кафедри*, який займається дослідженнями в обраному Вами напрямку подальшої роботи/Вашого дослідження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</a:rPr>
              <a:t>*З напрямами досліджень викладачів можна ознайомитись на сайті кафедри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ztu.edu.ua/teachers/20.html</a:t>
            </a:r>
            <a:r>
              <a:rPr lang="uk-UA" sz="1400" dirty="0" smtClean="0">
                <a:solidFill>
                  <a:schemeClr val="tx1"/>
                </a:solidFill>
              </a:rPr>
              <a:t> - викладачі кафедри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ztu.edu.ua/page/103.html</a:t>
            </a:r>
            <a:r>
              <a:rPr lang="uk-UA" sz="1400" dirty="0" smtClean="0">
                <a:solidFill>
                  <a:schemeClr val="tx1"/>
                </a:solidFill>
              </a:rPr>
              <a:t> - наукова робота кафедри</a:t>
            </a:r>
          </a:p>
          <a:p>
            <a:pPr marL="0" indent="0">
              <a:spcBef>
                <a:spcPts val="0"/>
              </a:spcBef>
              <a:buNone/>
            </a:pPr>
            <a:endParaRPr lang="uk-UA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</a:rPr>
              <a:t>НАПРИКЛАД:</a:t>
            </a:r>
          </a:p>
          <a:p>
            <a:pPr marL="0" indent="0">
              <a:spcBef>
                <a:spcPts val="0"/>
              </a:spcBef>
              <a:buNone/>
            </a:pPr>
            <a:endParaRPr lang="uk-UA" sz="1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38" y="3211052"/>
            <a:ext cx="8993066" cy="2817171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3888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1.2. Робимо </a:t>
            </a:r>
            <a:r>
              <a:rPr lang="uk-UA" dirty="0" err="1" smtClean="0">
                <a:solidFill>
                  <a:schemeClr val="tx1"/>
                </a:solidFill>
              </a:rPr>
              <a:t>скріни</a:t>
            </a:r>
            <a:r>
              <a:rPr lang="uk-UA" dirty="0" smtClean="0">
                <a:solidFill>
                  <a:schemeClr val="tx1"/>
                </a:solidFill>
              </a:rPr>
              <a:t> пошуку або зберігаємо публікації, які вдалось знайти, для подальшого формування звіту (та можливості подальшої роботи)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НАПРИКЛАД: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96" y="1639557"/>
            <a:ext cx="5880879" cy="287205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13" y="1811547"/>
            <a:ext cx="5175814" cy="483151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5071"/>
          <a:stretch/>
        </p:blipFill>
        <p:spPr>
          <a:xfrm>
            <a:off x="1182451" y="4418470"/>
            <a:ext cx="3724206" cy="2063425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696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3" y="495691"/>
            <a:ext cx="8596668" cy="6017252"/>
          </a:xfrm>
        </p:spPr>
        <p:txBody>
          <a:bodyPr>
            <a:normAutofit/>
          </a:bodyPr>
          <a:lstStyle/>
          <a:p>
            <a:r>
              <a:rPr lang="uk-UA" dirty="0" smtClean="0"/>
              <a:t>1.3. </a:t>
            </a:r>
            <a:r>
              <a:rPr lang="uk-UA" dirty="0"/>
              <a:t>Здійснюємо пошук </a:t>
            </a:r>
            <a:r>
              <a:rPr lang="uk-UA" dirty="0" smtClean="0"/>
              <a:t>за </a:t>
            </a:r>
            <a:r>
              <a:rPr lang="en-US" dirty="0" smtClean="0"/>
              <a:t>ORCID</a:t>
            </a:r>
            <a:r>
              <a:rPr lang="uk-UA" dirty="0" smtClean="0"/>
              <a:t>** науковця, який можливо Ви знаєте, або знову ж таки, </a:t>
            </a:r>
            <a:r>
              <a:rPr lang="en-US" dirty="0" smtClean="0"/>
              <a:t>ORCID</a:t>
            </a:r>
            <a:r>
              <a:rPr lang="uk-UA" dirty="0" smtClean="0"/>
              <a:t> викладача </a:t>
            </a:r>
            <a:r>
              <a:rPr lang="en-US" sz="1400" dirty="0">
                <a:hlinkClick r:id="rId2"/>
              </a:rPr>
              <a:t>https://ztu.edu.ua/teachers/20.html</a:t>
            </a:r>
            <a:r>
              <a:rPr lang="uk-UA" sz="1400" dirty="0"/>
              <a:t> </a:t>
            </a:r>
            <a:endParaRPr lang="uk-UA" sz="1400" dirty="0" smtClean="0"/>
          </a:p>
          <a:p>
            <a:endParaRPr lang="uk-UA" sz="1400" dirty="0" smtClean="0"/>
          </a:p>
          <a:p>
            <a:endParaRPr lang="uk-UA" dirty="0"/>
          </a:p>
          <a:p>
            <a:pPr>
              <a:spcBef>
                <a:spcPts val="0"/>
              </a:spcBef>
            </a:pPr>
            <a:r>
              <a:rPr lang="uk-UA" sz="1400" dirty="0" smtClean="0"/>
              <a:t>ПРИКЛАД: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Заходимо за посиланням,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знаходимо, наприклад, Нікітчук Т.М.,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 smtClean="0"/>
              <a:t>Знизу є «іконки» профілів викладача, наводимо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/>
              <a:t>н</a:t>
            </a:r>
            <a:r>
              <a:rPr lang="uk-UA" sz="1400" dirty="0" smtClean="0"/>
              <a:t>а </a:t>
            </a:r>
            <a:r>
              <a:rPr lang="en-US" sz="1400" dirty="0" smtClean="0"/>
              <a:t>ORCID</a:t>
            </a:r>
            <a:r>
              <a:rPr lang="uk-UA" sz="1400" dirty="0" smtClean="0"/>
              <a:t>, переходимо на профіль викладача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400" dirty="0"/>
              <a:t>(</a:t>
            </a:r>
            <a:r>
              <a:rPr lang="uk-UA" sz="1400" dirty="0" smtClean="0"/>
              <a:t>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orcid.org/0000-0002-9068-931X</a:t>
            </a:r>
            <a:r>
              <a:rPr lang="uk-UA" sz="1400" dirty="0" smtClean="0"/>
              <a:t> )</a:t>
            </a:r>
            <a:endParaRPr lang="uk-UA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57" y="1194772"/>
            <a:ext cx="6504653" cy="306667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589253" y="4121613"/>
            <a:ext cx="785004" cy="624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19" y="4596664"/>
            <a:ext cx="3727242" cy="206292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1" name="Прямая со стрелкой 10"/>
          <p:cNvCxnSpPr/>
          <p:nvPr/>
        </p:nvCxnSpPr>
        <p:spPr>
          <a:xfrm>
            <a:off x="1112808" y="2631057"/>
            <a:ext cx="3597215" cy="12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0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**</a:t>
            </a:r>
            <a:r>
              <a:rPr lang="en-US" dirty="0"/>
              <a:t> </a:t>
            </a:r>
            <a:r>
              <a:rPr lang="en-US" dirty="0" smtClean="0"/>
              <a:t>ORCID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16" y="510126"/>
            <a:ext cx="7667625" cy="60102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40452" y="6427481"/>
            <a:ext cx="75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hlinkClick r:id="rId3"/>
              </a:rPr>
              <a:t>https://lib.mphu.edu.ua/p_orcid_id.html</a:t>
            </a:r>
            <a:endParaRPr lang="uk-UA" sz="1000" dirty="0" smtClean="0"/>
          </a:p>
          <a:p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9037254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611</Words>
  <Application>Microsoft Office PowerPoint</Application>
  <PresentationFormat>Широкоэкранный</PresentationFormat>
  <Paragraphs>115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Грань</vt:lpstr>
      <vt:lpstr>Реферативні бази даних</vt:lpstr>
      <vt:lpstr>Наукометричні бази даних</vt:lpstr>
      <vt:lpstr>Завдання 1 </vt:lpstr>
      <vt:lpstr>1. Scopus  www.scopus.com</vt:lpstr>
      <vt:lpstr>Презентация PowerPoint</vt:lpstr>
      <vt:lpstr>Презентация PowerPoint</vt:lpstr>
      <vt:lpstr>Презентация PowerPoint</vt:lpstr>
      <vt:lpstr>Презентация PowerPoint</vt:lpstr>
      <vt:lpstr>** ORCID</vt:lpstr>
      <vt:lpstr>** ORCID</vt:lpstr>
      <vt:lpstr>Презентация PowerPoint</vt:lpstr>
      <vt:lpstr>Презентация PowerPoint</vt:lpstr>
      <vt:lpstr>Презентация PowerPoint</vt:lpstr>
      <vt:lpstr>2. Web of Science www.webofscience.com</vt:lpstr>
      <vt:lpstr>Презентация PowerPoint</vt:lpstr>
      <vt:lpstr>Завдання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3 </vt:lpstr>
      <vt:lpstr>Google Scholar https://scholar.google.com.ua/schhp?hl=uk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4 </vt:lpstr>
      <vt:lpstr>Публікації Державного університету «Житомирська політехніка»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Реферативні бази</dc:title>
  <dc:creator>S</dc:creator>
  <cp:lastModifiedBy>S</cp:lastModifiedBy>
  <cp:revision>26</cp:revision>
  <dcterms:created xsi:type="dcterms:W3CDTF">2023-10-05T07:26:09Z</dcterms:created>
  <dcterms:modified xsi:type="dcterms:W3CDTF">2024-10-05T11:26:56Z</dcterms:modified>
</cp:coreProperties>
</file>