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5"/>
    <p:sldId id="257" r:id="rId46"/>
    <p:sldId id="258" r:id="rId47"/>
    <p:sldId id="259" r:id="rId48"/>
    <p:sldId id="260" r:id="rId49"/>
    <p:sldId id="261" r:id="rId50"/>
    <p:sldId id="262" r:id="rId51"/>
    <p:sldId id="263" r:id="rId52"/>
    <p:sldId id="264" r:id="rId53"/>
    <p:sldId id="265" r:id="rId54"/>
    <p:sldId id="266" r:id="rId5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  <p:embeddedFont>
      <p:font typeface="Vollkorn" charset="1" panose="00000500000000000000"/>
      <p:regular r:id="rId19"/>
    </p:embeddedFont>
    <p:embeddedFont>
      <p:font typeface="Vollkorn Bold" charset="1" panose="00000800000000000000"/>
      <p:regular r:id="rId20"/>
    </p:embeddedFont>
    <p:embeddedFont>
      <p:font typeface="Vollkorn Italics" charset="1" panose="00000500000000000000"/>
      <p:regular r:id="rId21"/>
    </p:embeddedFont>
    <p:embeddedFont>
      <p:font typeface="Vollkorn Bold Italics" charset="1" panose="00000800000000000000"/>
      <p:regular r:id="rId22"/>
    </p:embeddedFont>
    <p:embeddedFont>
      <p:font typeface="Vollkorn Semi-Bold" charset="1" panose="00000700000000000000"/>
      <p:regular r:id="rId23"/>
    </p:embeddedFont>
    <p:embeddedFont>
      <p:font typeface="Vollkorn Semi-Bold Italics" charset="1" panose="00000600000000000000"/>
      <p:regular r:id="rId24"/>
    </p:embeddedFont>
    <p:embeddedFont>
      <p:font typeface="Vollkorn Heavy" charset="1" panose="00000A00000000000000"/>
      <p:regular r:id="rId25"/>
    </p:embeddedFont>
    <p:embeddedFont>
      <p:font typeface="Vollkorn Heavy Italics" charset="1" panose="00000A00000000000000"/>
      <p:regular r:id="rId26"/>
    </p:embeddedFont>
    <p:embeddedFont>
      <p:font typeface="Montserrat" charset="1" panose="00000500000000000000"/>
      <p:regular r:id="rId27"/>
    </p:embeddedFont>
    <p:embeddedFont>
      <p:font typeface="Montserrat Bold" charset="1" panose="00000800000000000000"/>
      <p:regular r:id="rId28"/>
    </p:embeddedFont>
    <p:embeddedFont>
      <p:font typeface="Montserrat Italics" charset="1" panose="00000500000000000000"/>
      <p:regular r:id="rId29"/>
    </p:embeddedFont>
    <p:embeddedFont>
      <p:font typeface="Montserrat Bold Italics" charset="1" panose="00000800000000000000"/>
      <p:regular r:id="rId30"/>
    </p:embeddedFont>
    <p:embeddedFont>
      <p:font typeface="Montserrat Thin" charset="1" panose="00000300000000000000"/>
      <p:regular r:id="rId31"/>
    </p:embeddedFont>
    <p:embeddedFont>
      <p:font typeface="Montserrat Thin Italics" charset="1" panose="00000300000000000000"/>
      <p:regular r:id="rId32"/>
    </p:embeddedFont>
    <p:embeddedFont>
      <p:font typeface="Montserrat Extra-Light" charset="1" panose="00000300000000000000"/>
      <p:regular r:id="rId33"/>
    </p:embeddedFont>
    <p:embeddedFont>
      <p:font typeface="Montserrat Extra-Light Italics" charset="1" panose="00000300000000000000"/>
      <p:regular r:id="rId34"/>
    </p:embeddedFont>
    <p:embeddedFont>
      <p:font typeface="Montserrat Light" charset="1" panose="00000400000000000000"/>
      <p:regular r:id="rId35"/>
    </p:embeddedFont>
    <p:embeddedFont>
      <p:font typeface="Montserrat Light Italics" charset="1" panose="00000400000000000000"/>
      <p:regular r:id="rId36"/>
    </p:embeddedFont>
    <p:embeddedFont>
      <p:font typeface="Montserrat Medium" charset="1" panose="00000600000000000000"/>
      <p:regular r:id="rId37"/>
    </p:embeddedFont>
    <p:embeddedFont>
      <p:font typeface="Montserrat Medium Italics" charset="1" panose="00000600000000000000"/>
      <p:regular r:id="rId38"/>
    </p:embeddedFont>
    <p:embeddedFont>
      <p:font typeface="Montserrat Semi-Bold" charset="1" panose="00000700000000000000"/>
      <p:regular r:id="rId39"/>
    </p:embeddedFont>
    <p:embeddedFont>
      <p:font typeface="Montserrat Semi-Bold Italics" charset="1" panose="00000700000000000000"/>
      <p:regular r:id="rId40"/>
    </p:embeddedFont>
    <p:embeddedFont>
      <p:font typeface="Montserrat Ultra-Bold" charset="1" panose="00000900000000000000"/>
      <p:regular r:id="rId41"/>
    </p:embeddedFont>
    <p:embeddedFont>
      <p:font typeface="Montserrat Ultra-Bold Italics" charset="1" panose="00000900000000000000"/>
      <p:regular r:id="rId42"/>
    </p:embeddedFont>
    <p:embeddedFont>
      <p:font typeface="Montserrat Heavy" charset="1" panose="00000A00000000000000"/>
      <p:regular r:id="rId43"/>
    </p:embeddedFont>
    <p:embeddedFont>
      <p:font typeface="Montserrat Heavy Italics" charset="1" panose="00000A0000000000000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slides/slide1.xml" Type="http://schemas.openxmlformats.org/officeDocument/2006/relationships/slide"/><Relationship Id="rId46" Target="slides/slide2.xml" Type="http://schemas.openxmlformats.org/officeDocument/2006/relationships/slide"/><Relationship Id="rId47" Target="slides/slide3.xml" Type="http://schemas.openxmlformats.org/officeDocument/2006/relationships/slide"/><Relationship Id="rId48" Target="slides/slide4.xml" Type="http://schemas.openxmlformats.org/officeDocument/2006/relationships/slide"/><Relationship Id="rId49" Target="slides/slide5.xml" Type="http://schemas.openxmlformats.org/officeDocument/2006/relationships/slide"/><Relationship Id="rId5" Target="tableStyles.xml" Type="http://schemas.openxmlformats.org/officeDocument/2006/relationships/tableStyles"/><Relationship Id="rId50" Target="slides/slide6.xml" Type="http://schemas.openxmlformats.org/officeDocument/2006/relationships/slide"/><Relationship Id="rId51" Target="slides/slide7.xml" Type="http://schemas.openxmlformats.org/officeDocument/2006/relationships/slide"/><Relationship Id="rId52" Target="slides/slide8.xml" Type="http://schemas.openxmlformats.org/officeDocument/2006/relationships/slide"/><Relationship Id="rId53" Target="slides/slide9.xml" Type="http://schemas.openxmlformats.org/officeDocument/2006/relationships/slide"/><Relationship Id="rId54" Target="slides/slide10.xml" Type="http://schemas.openxmlformats.org/officeDocument/2006/relationships/slide"/><Relationship Id="rId55" Target="slides/slide11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3884" y="3900719"/>
            <a:ext cx="17100232" cy="4000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5940" spc="-46">
                <a:solidFill>
                  <a:srgbClr val="FFFFFF"/>
                </a:solidFill>
                <a:latin typeface="Vollkorn Bold"/>
              </a:rPr>
              <a:t>ТРАНСФОРМАЦІЯ ГАЛУЗЕЙ ЕКОНОМІКИ</a:t>
            </a: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 Bold"/>
              </a:rPr>
              <a:t>(0) Вступ до дисципліни</a:t>
            </a:r>
          </a:p>
          <a:p>
            <a:pPr algn="ctr">
              <a:lnSpc>
                <a:spcPts val="2915"/>
              </a:lnSpc>
            </a:pP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"/>
              </a:rPr>
              <a:t>доктор економічних наук, професор Свірко Світлана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04899"/>
            <a:ext cx="18288000" cy="72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-50">
                <a:solidFill>
                  <a:srgbClr val="17375E"/>
                </a:solidFill>
                <a:latin typeface="Vollkorn Bold"/>
              </a:rPr>
              <a:t>Розподіл балів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895350" y="1660031"/>
          <a:ext cx="16931630" cy="0"/>
        </p:xfrm>
        <a:graphic>
          <a:graphicData uri="http://schemas.openxmlformats.org/drawingml/2006/table">
            <a:tbl>
              <a:tblPr/>
              <a:tblGrid>
                <a:gridCol w="1539239"/>
                <a:gridCol w="1539239"/>
                <a:gridCol w="1539239"/>
                <a:gridCol w="1539239"/>
                <a:gridCol w="1539239"/>
                <a:gridCol w="1539239"/>
                <a:gridCol w="1539239"/>
                <a:gridCol w="1539239"/>
                <a:gridCol w="1539239"/>
                <a:gridCol w="1539239"/>
                <a:gridCol w="1539239"/>
              </a:tblGrid>
              <a:tr h="0">
                <a:tc gridSpan="10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FFFFFF"/>
                          </a:solidFill>
                          <a:latin typeface="Vollkorn"/>
                        </a:rPr>
                        <a:t>Сума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т3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т4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т5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т6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т9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ІЗ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224" y="3086210"/>
            <a:ext cx="16231076" cy="4105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5400" spc="-27">
                <a:solidFill>
                  <a:srgbClr val="FFFFFF"/>
                </a:solidFill>
                <a:latin typeface="Vollkorn Bold"/>
              </a:rPr>
              <a:t>Метою </a:t>
            </a:r>
            <a:r>
              <a:rPr lang="en-US" sz="5400" spc="-27">
                <a:solidFill>
                  <a:srgbClr val="FFFFFF"/>
                </a:solidFill>
                <a:latin typeface="Vollkorn"/>
              </a:rPr>
              <a:t>навчальної дисципліни є формування у здобувачів освіти системи глибоких знань про державну політику і законодавство в сфері науки та науково-технічної діяльності.</a:t>
            </a:r>
          </a:p>
          <a:p>
            <a:pPr algn="just">
              <a:lnSpc>
                <a:spcPts val="648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26945" y="1019175"/>
            <a:ext cx="15434111" cy="7942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5299" spc="-33">
                <a:solidFill>
                  <a:srgbClr val="17375E"/>
                </a:solidFill>
                <a:latin typeface="Vollkorn Bold"/>
              </a:rPr>
              <a:t>Завдання вивчення навчальної дисципліни:</a:t>
            </a:r>
          </a:p>
          <a:p>
            <a:pPr algn="just">
              <a:lnSpc>
                <a:spcPts val="4919"/>
              </a:lnSpc>
            </a:pPr>
          </a:p>
          <a:p>
            <a:pPr algn="just" marL="777237" indent="-388618" lvl="1">
              <a:lnSpc>
                <a:spcPts val="4319"/>
              </a:lnSpc>
              <a:buFont typeface="Arial"/>
              <a:buChar char="•"/>
            </a:pPr>
            <a:r>
              <a:rPr lang="en-US" sz="3599" spc="-21">
                <a:solidFill>
                  <a:srgbClr val="224D83"/>
                </a:solidFill>
                <a:latin typeface="Times New Roman"/>
              </a:rPr>
              <a:t>засвоїти категоріальний апарат структурних галузевих трансформацій;</a:t>
            </a:r>
          </a:p>
          <a:p>
            <a:pPr algn="just" marL="777237" indent="-388618" lvl="1">
              <a:lnSpc>
                <a:spcPts val="4319"/>
              </a:lnSpc>
              <a:buFont typeface="Arial"/>
              <a:buChar char="•"/>
            </a:pPr>
            <a:r>
              <a:rPr lang="en-US" sz="3599" spc="-21">
                <a:solidFill>
                  <a:srgbClr val="224D83"/>
                </a:solidFill>
                <a:latin typeface="Times New Roman"/>
              </a:rPr>
              <a:t>ознайомитися із сучасними тенденціями і перспективами розвитку української економіки за умов реалізації різних підходів до державного управління нею;</a:t>
            </a:r>
          </a:p>
          <a:p>
            <a:pPr algn="just" marL="777237" indent="-388618" lvl="1">
              <a:lnSpc>
                <a:spcPts val="4319"/>
              </a:lnSpc>
              <a:buFont typeface="Arial"/>
              <a:buChar char="•"/>
            </a:pPr>
            <a:r>
              <a:rPr lang="en-US" sz="3599" spc="-21">
                <a:solidFill>
                  <a:srgbClr val="224D83"/>
                </a:solidFill>
                <a:latin typeface="Times New Roman"/>
              </a:rPr>
              <a:t>вивчити напрямки структурних галузевих трансформацій економіки України;</a:t>
            </a:r>
          </a:p>
          <a:p>
            <a:pPr algn="just" marL="777237" indent="-388618" lvl="1">
              <a:lnSpc>
                <a:spcPts val="4319"/>
              </a:lnSpc>
              <a:buFont typeface="Arial"/>
              <a:buChar char="•"/>
            </a:pPr>
            <a:r>
              <a:rPr lang="en-US" sz="3599" spc="-21">
                <a:solidFill>
                  <a:srgbClr val="224D83"/>
                </a:solidFill>
                <a:latin typeface="Times New Roman"/>
              </a:rPr>
              <a:t>проаналізувати перспективи та виклики галузевих трансформацій економіки;</a:t>
            </a:r>
          </a:p>
          <a:p>
            <a:pPr algn="just" marL="777237" indent="-388618" lvl="1">
              <a:lnSpc>
                <a:spcPts val="4319"/>
              </a:lnSpc>
              <a:buFont typeface="Arial"/>
              <a:buChar char="•"/>
            </a:pPr>
            <a:r>
              <a:rPr lang="en-US" sz="3599" spc="-21">
                <a:solidFill>
                  <a:srgbClr val="224D83"/>
                </a:solidFill>
                <a:latin typeface="Times New Roman"/>
              </a:rPr>
              <a:t>проаналізувати регіональний аспект структурних трансформацій України.</a:t>
            </a:r>
          </a:p>
          <a:p>
            <a:pPr algn="just" marL="777237" indent="-388618" lvl="1">
              <a:lnSpc>
                <a:spcPts val="4319"/>
              </a:lnSpc>
              <a:buFont typeface="Arial"/>
              <a:buChar char="•"/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2131" y="13063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60888" y="121105"/>
            <a:ext cx="11863135" cy="570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08163" y="789316"/>
          <a:ext cx="16840200" cy="4918049"/>
        </p:xfrm>
        <a:graphic>
          <a:graphicData uri="http://schemas.openxmlformats.org/drawingml/2006/table">
            <a:tbl>
              <a:tblPr/>
              <a:tblGrid>
                <a:gridCol w="13281208"/>
                <a:gridCol w="1835895"/>
                <a:gridCol w="1723097"/>
              </a:tblGrid>
              <a:tr h="324164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608576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лекції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3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1. Структурні галузеві трансформації: теоретичні підходи та категорійний апарат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2. Структурні галузеві трансформації в контексті міжнародних порівнянь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3. Структурні галузеві трансформації валового внутрішнього продукту України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4. Структурні зміни у національному багатстві та економічний розвиток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5. Промисловий сектор та економічний розвиток України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19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63">
                          <a:solidFill>
                            <a:srgbClr val="FFFFFF"/>
                          </a:solidFill>
                          <a:latin typeface="Vollkorn Bold"/>
                        </a:rPr>
                        <a:t>Тема 6. Ринок капіталу, структурні трансформації та економічний розвиток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7. Інвестиції та інноваційно-технологічний розвиток як фактор структурних трансформацій та економічного зростання України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8. Регіональний аспект структурних змін в Україні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18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9. Моделювання структурних трансформацій в економіці України та структурна політика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17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30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180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32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5706" y="2057982"/>
            <a:ext cx="12986388" cy="3728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>
                <a:solidFill>
                  <a:srgbClr val="17375E"/>
                </a:solidFill>
                <a:latin typeface="Vollkorn Bold"/>
              </a:rPr>
              <a:t>Індивідуальні групові завдання</a:t>
            </a:r>
          </a:p>
          <a:p>
            <a:pPr algn="ctr">
              <a:lnSpc>
                <a:spcPts val="7200"/>
              </a:lnSpc>
            </a:pPr>
          </a:p>
          <a:p>
            <a:pPr algn="ctr">
              <a:lnSpc>
                <a:spcPts val="7200"/>
              </a:lnSpc>
            </a:pPr>
            <a:r>
              <a:rPr lang="en-US" sz="6000" spc="-16">
                <a:solidFill>
                  <a:srgbClr val="224D83"/>
                </a:solidFill>
                <a:latin typeface="Vollkorn"/>
              </a:rPr>
              <a:t>Розміщенні в робочій програмі навчальної дисципліни в розділі 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20018" y="339480"/>
            <a:ext cx="7925372" cy="74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навчання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789318" y="1209305"/>
          <a:ext cx="16954500" cy="3910758"/>
        </p:xfrm>
        <a:graphic>
          <a:graphicData uri="http://schemas.openxmlformats.org/drawingml/2006/table">
            <a:tbl>
              <a:tblPr/>
              <a:tblGrid>
                <a:gridCol w="6914044"/>
                <a:gridCol w="10040456"/>
              </a:tblGrid>
              <a:tr h="371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Методи навчання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371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49774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 02. Глибоко розуміти базові (фундаментальні) принципи та методи економічних наук, а також методологію наукових досліджень, створювати нові знання у сфері економіки з метою досягнення економічного та соціального розвитку в умовах глобалізації.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endParaRPr lang="en-US" sz="1100"/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  – вербальні (проблемні лекції, лекції-візуалізації, лекції-дискусії, лекції з аналізом конкретних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  ситуацій); </a:t>
                      </a:r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  – практичні (різні види  завдань)</a:t>
                      </a:r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067354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 03. Розробляти та досліджувати фундаментальні та прикладні моделі соціальноекономічних процесів і систем, ефективно використовувати їх для отримання нових знань та/або створення інноваційних продуктів у економіці та дотичних міждисциплінарних напрямах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</a:t>
                      </a:r>
                      <a:endParaRPr lang="en-US" sz="1100"/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практичні (різні види завдань)</a:t>
                      </a:r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49774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 11. Вміння аналізувати тенденції глобалізації економічного розвитку, виявляти та оцінювати проблеми розвитку міжнародного бізнесу в умовах глобалізації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2">
                          <a:solidFill>
                            <a:srgbClr val="224D83"/>
                          </a:solidFill>
                          <a:latin typeface="Vollkorn"/>
                        </a:rPr>
                        <a:t>– вербальні (проблемні лекції, лекції-візуалізації, лекції-дискусії, лекції з аналізом конкретних ситуацій); </a:t>
                      </a:r>
                      <a:endParaRPr lang="en-US" sz="1100"/>
                    </a:p>
                    <a:p>
                      <a:pPr algn="just">
                        <a:lnSpc>
                          <a:spcPts val="1368"/>
                        </a:lnSpc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– практичні (різні види завдань)</a:t>
                      </a:r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77908" y="354237"/>
            <a:ext cx="7925372" cy="74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контролю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25643" y="1245270"/>
          <a:ext cx="16935450" cy="4116661"/>
        </p:xfrm>
        <a:graphic>
          <a:graphicData uri="http://schemas.openxmlformats.org/drawingml/2006/table">
            <a:tbl>
              <a:tblPr/>
              <a:tblGrid>
                <a:gridCol w="8349176"/>
                <a:gridCol w="8586274"/>
              </a:tblGrid>
              <a:tr h="4577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Методи контролю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102989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 02. Глибоко розуміти базові (фундаментальні) принципи та методи економічних наук, а також методологію наукових досліджень, створювати нові знання у сфері економіки з метою досягнення економічного та соціального розвитку в умовах глобалізації.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</a:t>
                      </a:r>
                      <a:endParaRPr lang="en-US" sz="1100"/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взаємоконтроль, рецензування відповідей інших здобувачів вищої освіти;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екзамен. </a:t>
                      </a:r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2989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 03. Розробляти та досліджувати фундаментальні та прикладні моделі соціальноекономічних процесів і систем, ефективно використовувати їх для отримання нових знань та/або створення інноваційних продуктів у економіці та дотичних міждисциплінарних напрямах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</a:t>
                      </a:r>
                      <a:endParaRPr lang="en-US" sz="1100"/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взаємоконтроль, рецензування відповідей інших здобувачів вищої освіти;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екзамен.                                                           </a:t>
                      </a:r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599149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 11. Вміння аналізувати тенденції глобалізації економічного розвитку, виявляти та оцінювати проблеми розвитку міжнародного бізнесу в умовах глобалізації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усне опитування;</a:t>
                      </a:r>
                      <a:endParaRPr lang="en-US" sz="1100"/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виступ на практичних заняттях (з презентацією, участь в дискусії);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3">
                          <a:solidFill>
                            <a:srgbClr val="224D83"/>
                          </a:solidFill>
                          <a:latin typeface="Vollkorn"/>
                        </a:rPr>
                        <a:t>– взаємоконтроль, рецензування відповідей інших здобувачів вищої освіти;</a:t>
                      </a:r>
                    </a:p>
                    <a:p>
                      <a:pPr algn="just">
                        <a:lnSpc>
                          <a:spcPts val="1566"/>
                        </a:lnSpc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– екзамен. </a:t>
                      </a:r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81" y="1279457"/>
            <a:ext cx="17086446" cy="6180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В основу системи оцінювання навчальної дисципліни покладено поточний та модульний контроль результатів навчання і принцип накопичення зароблених здобувачем вищої освіти балів. 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Поточний контроль – це оцінювання засвоєння здобувачем вищої освіти навчального матеріалу під час проведення аудиторних занять, при виконанні індивідуальної і самостійної роботи.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Контроль виконання самостійної роботи здобувачами здійснюється на практичних заняттях дисципліни. </a:t>
            </a:r>
          </a:p>
          <a:p>
            <a:pPr algn="just">
              <a:lnSpc>
                <a:spcPts val="4080"/>
              </a:lnSpc>
            </a:pPr>
            <a:r>
              <a:rPr lang="en-US" sz="3400" spc="-6">
                <a:solidFill>
                  <a:srgbClr val="224D83"/>
                </a:solidFill>
                <a:latin typeface="Vollkorn"/>
              </a:rPr>
              <a:t> Модульний контроль – це оцінювання якості засвоєння навчального матеріалу змістових модулів. Модульний контроль проводиться у вигляді модульної контрольної роботи.</a:t>
            </a:r>
          </a:p>
          <a:p>
            <a:pPr algn="just">
              <a:lnSpc>
                <a:spcPts val="408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2092" y="605688"/>
            <a:ext cx="16180068" cy="7437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Підсумковий (семестровий) контроль (екзамен):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1. Накопичення рейтингових балів в межах дисципліни проводиться в балах, які у підсумку переводяться у національну шкалу та шкалу ЄКТС.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2. Загальна кількість балів на останньому занятті з навчальної дисципліни оприлюднюється здобувачам вищої освіти та виставляється в відомість обліку успішності академічних груп.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3. У випадку погодження здобувача вищої освіти з оцінкою поточної успішності, вона вважається остаточною, враховується як результат семестрового контролю і вноситься у залікову книжку.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4. У разі незгоди здобувача вищої освіти з результатами поточної успішності, оцінка з дисципліни виставляється за результатами дистанційного складання екзамену. До тестування допускаються здобувачі, які отримали 50 і більше балів. </a:t>
            </a:r>
          </a:p>
          <a:p>
            <a:pPr algn="just">
              <a:lnSpc>
                <a:spcPts val="3960"/>
              </a:lnSpc>
            </a:pPr>
            <a:r>
              <a:rPr lang="en-US" sz="3300" spc="-9">
                <a:solidFill>
                  <a:srgbClr val="224D83"/>
                </a:solidFill>
                <a:latin typeface="Vollkorn"/>
              </a:rPr>
              <a:t>5. У разі, якщо здобувач вищої освіти отримав від 0 до 59 балів, то в відомість за національною шкалою виставляється оцінка “незараховано” (“F” та “FX” відповідно до шкали ЄКТС).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DAGCaARjWnU</dc:identifier>
  <dcterms:modified xsi:type="dcterms:W3CDTF">2011-08-01T06:04:30Z</dcterms:modified>
  <cp:revision>1</cp:revision>
  <dc:title>ТРАНСФОРМАЦІЯ ГАЛУЗЕЙ ЕКОНОМІКИ</dc:title>
</cp:coreProperties>
</file>