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73" r:id="rId3"/>
    <p:sldId id="282" r:id="rId4"/>
    <p:sldId id="283" r:id="rId5"/>
    <p:sldId id="284" r:id="rId6"/>
    <p:sldId id="275" r:id="rId7"/>
    <p:sldId id="276" r:id="rId8"/>
    <p:sldId id="277" r:id="rId9"/>
    <p:sldId id="285" r:id="rId10"/>
    <p:sldId id="278" r:id="rId11"/>
    <p:sldId id="279" r:id="rId12"/>
    <p:sldId id="280" r:id="rId13"/>
    <p:sldId id="281" r:id="rId14"/>
    <p:sldId id="286" r:id="rId15"/>
    <p:sldId id="287"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62" y="4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yna Abramova" userId="cf8a27de836524f0" providerId="LiveId" clId="{15A85DF9-277D-42D9-B8B3-BA992C7C4C80}"/>
    <pc:docChg chg="undo custSel addSld delSld modSld">
      <pc:chgData name="Iryna Abramova" userId="cf8a27de836524f0" providerId="LiveId" clId="{15A85DF9-277D-42D9-B8B3-BA992C7C4C80}" dt="2024-10-07T12:08:17.674" v="304" actId="113"/>
      <pc:docMkLst>
        <pc:docMk/>
      </pc:docMkLst>
      <pc:sldChg chg="modSp mod">
        <pc:chgData name="Iryna Abramova" userId="cf8a27de836524f0" providerId="LiveId" clId="{15A85DF9-277D-42D9-B8B3-BA992C7C4C80}" dt="2024-10-03T06:14:57.564" v="82" actId="313"/>
        <pc:sldMkLst>
          <pc:docMk/>
          <pc:sldMk cId="264650108" sldId="256"/>
        </pc:sldMkLst>
        <pc:spChg chg="mod">
          <ac:chgData name="Iryna Abramova" userId="cf8a27de836524f0" providerId="LiveId" clId="{15A85DF9-277D-42D9-B8B3-BA992C7C4C80}" dt="2024-10-03T06:09:33.903" v="40" actId="20577"/>
          <ac:spMkLst>
            <pc:docMk/>
            <pc:sldMk cId="264650108" sldId="256"/>
            <ac:spMk id="2" creationId="{00000000-0000-0000-0000-000000000000}"/>
          </ac:spMkLst>
        </pc:spChg>
        <pc:spChg chg="mod">
          <ac:chgData name="Iryna Abramova" userId="cf8a27de836524f0" providerId="LiveId" clId="{15A85DF9-277D-42D9-B8B3-BA992C7C4C80}" dt="2024-10-03T06:14:57.564" v="82" actId="313"/>
          <ac:spMkLst>
            <pc:docMk/>
            <pc:sldMk cId="264650108" sldId="256"/>
            <ac:spMk id="3" creationId="{00000000-0000-0000-0000-000000000000}"/>
          </ac:spMkLst>
        </pc:spChg>
      </pc:sldChg>
      <pc:sldChg chg="del">
        <pc:chgData name="Iryna Abramova" userId="cf8a27de836524f0" providerId="LiveId" clId="{15A85DF9-277D-42D9-B8B3-BA992C7C4C80}" dt="2024-10-03T06:14:49.069" v="81" actId="47"/>
        <pc:sldMkLst>
          <pc:docMk/>
          <pc:sldMk cId="30033967" sldId="272"/>
        </pc:sldMkLst>
      </pc:sldChg>
      <pc:sldChg chg="modSp mod">
        <pc:chgData name="Iryna Abramova" userId="cf8a27de836524f0" providerId="LiveId" clId="{15A85DF9-277D-42D9-B8B3-BA992C7C4C80}" dt="2024-10-07T11:29:05.827" v="109" actId="20577"/>
        <pc:sldMkLst>
          <pc:docMk/>
          <pc:sldMk cId="4272713483" sldId="273"/>
        </pc:sldMkLst>
        <pc:spChg chg="mod">
          <ac:chgData name="Iryna Abramova" userId="cf8a27de836524f0" providerId="LiveId" clId="{15A85DF9-277D-42D9-B8B3-BA992C7C4C80}" dt="2024-10-07T11:29:05.827" v="109" actId="20577"/>
          <ac:spMkLst>
            <pc:docMk/>
            <pc:sldMk cId="4272713483" sldId="273"/>
            <ac:spMk id="2" creationId="{00000000-0000-0000-0000-000000000000}"/>
          </ac:spMkLst>
        </pc:spChg>
      </pc:sldChg>
      <pc:sldChg chg="del">
        <pc:chgData name="Iryna Abramova" userId="cf8a27de836524f0" providerId="LiveId" clId="{15A85DF9-277D-42D9-B8B3-BA992C7C4C80}" dt="2024-10-03T06:15:21.487" v="84" actId="2696"/>
        <pc:sldMkLst>
          <pc:docMk/>
          <pc:sldMk cId="1060462304" sldId="274"/>
        </pc:sldMkLst>
      </pc:sldChg>
      <pc:sldChg chg="modSp mod">
        <pc:chgData name="Iryna Abramova" userId="cf8a27de836524f0" providerId="LiveId" clId="{15A85DF9-277D-42D9-B8B3-BA992C7C4C80}" dt="2024-10-07T11:44:13.212" v="180" actId="1076"/>
        <pc:sldMkLst>
          <pc:docMk/>
          <pc:sldMk cId="4206500171" sldId="275"/>
        </pc:sldMkLst>
        <pc:spChg chg="mod">
          <ac:chgData name="Iryna Abramova" userId="cf8a27de836524f0" providerId="LiveId" clId="{15A85DF9-277D-42D9-B8B3-BA992C7C4C80}" dt="2024-10-07T11:44:13.212" v="180" actId="1076"/>
          <ac:spMkLst>
            <pc:docMk/>
            <pc:sldMk cId="4206500171" sldId="275"/>
            <ac:spMk id="2" creationId="{00000000-0000-0000-0000-000000000000}"/>
          </ac:spMkLst>
        </pc:spChg>
      </pc:sldChg>
      <pc:sldChg chg="addSp delSp modSp mod">
        <pc:chgData name="Iryna Abramova" userId="cf8a27de836524f0" providerId="LiveId" clId="{15A85DF9-277D-42D9-B8B3-BA992C7C4C80}" dt="2024-10-07T11:47:12.546" v="207" actId="21"/>
        <pc:sldMkLst>
          <pc:docMk/>
          <pc:sldMk cId="1855949142" sldId="276"/>
        </pc:sldMkLst>
        <pc:spChg chg="del mod">
          <ac:chgData name="Iryna Abramova" userId="cf8a27de836524f0" providerId="LiveId" clId="{15A85DF9-277D-42D9-B8B3-BA992C7C4C80}" dt="2024-10-07T11:44:25.361" v="184"/>
          <ac:spMkLst>
            <pc:docMk/>
            <pc:sldMk cId="1855949142" sldId="276"/>
            <ac:spMk id="2" creationId="{00000000-0000-0000-0000-000000000000}"/>
          </ac:spMkLst>
        </pc:spChg>
        <pc:spChg chg="add mod">
          <ac:chgData name="Iryna Abramova" userId="cf8a27de836524f0" providerId="LiveId" clId="{15A85DF9-277D-42D9-B8B3-BA992C7C4C80}" dt="2024-10-07T11:47:12.546" v="207" actId="21"/>
          <ac:spMkLst>
            <pc:docMk/>
            <pc:sldMk cId="1855949142" sldId="276"/>
            <ac:spMk id="5" creationId="{73DE5FBB-E117-4DBF-A135-393A36502B70}"/>
          </ac:spMkLst>
        </pc:spChg>
        <pc:graphicFrameChg chg="del">
          <ac:chgData name="Iryna Abramova" userId="cf8a27de836524f0" providerId="LiveId" clId="{15A85DF9-277D-42D9-B8B3-BA992C7C4C80}" dt="2024-10-07T11:44:25.361" v="182" actId="478"/>
          <ac:graphicFrameMkLst>
            <pc:docMk/>
            <pc:sldMk cId="1855949142" sldId="276"/>
            <ac:graphicFrameMk id="3" creationId="{00000000-0000-0000-0000-000000000000}"/>
          </ac:graphicFrameMkLst>
        </pc:graphicFrameChg>
      </pc:sldChg>
      <pc:sldChg chg="addSp delSp modSp mod">
        <pc:chgData name="Iryna Abramova" userId="cf8a27de836524f0" providerId="LiveId" clId="{15A85DF9-277D-42D9-B8B3-BA992C7C4C80}" dt="2024-10-07T11:48:38.004" v="220" actId="1076"/>
        <pc:sldMkLst>
          <pc:docMk/>
          <pc:sldMk cId="463507507" sldId="277"/>
        </pc:sldMkLst>
        <pc:spChg chg="del mod">
          <ac:chgData name="Iryna Abramova" userId="cf8a27de836524f0" providerId="LiveId" clId="{15A85DF9-277D-42D9-B8B3-BA992C7C4C80}" dt="2024-10-07T11:45:48.366" v="197" actId="478"/>
          <ac:spMkLst>
            <pc:docMk/>
            <pc:sldMk cId="463507507" sldId="277"/>
            <ac:spMk id="2" creationId="{00000000-0000-0000-0000-000000000000}"/>
          </ac:spMkLst>
        </pc:spChg>
        <pc:spChg chg="add mod">
          <ac:chgData name="Iryna Abramova" userId="cf8a27de836524f0" providerId="LiveId" clId="{15A85DF9-277D-42D9-B8B3-BA992C7C4C80}" dt="2024-10-07T11:48:38.004" v="220" actId="1076"/>
          <ac:spMkLst>
            <pc:docMk/>
            <pc:sldMk cId="463507507" sldId="277"/>
            <ac:spMk id="4" creationId="{F3244690-B163-4B34-AA36-2B126AECF55C}"/>
          </ac:spMkLst>
        </pc:spChg>
      </pc:sldChg>
      <pc:sldChg chg="addSp delSp modSp mod">
        <pc:chgData name="Iryna Abramova" userId="cf8a27de836524f0" providerId="LiveId" clId="{15A85DF9-277D-42D9-B8B3-BA992C7C4C80}" dt="2024-10-07T11:55:52.533" v="266" actId="14100"/>
        <pc:sldMkLst>
          <pc:docMk/>
          <pc:sldMk cId="2657671765" sldId="278"/>
        </pc:sldMkLst>
        <pc:spChg chg="del">
          <ac:chgData name="Iryna Abramova" userId="cf8a27de836524f0" providerId="LiveId" clId="{15A85DF9-277D-42D9-B8B3-BA992C7C4C80}" dt="2024-10-07T11:48:17.148" v="218" actId="478"/>
          <ac:spMkLst>
            <pc:docMk/>
            <pc:sldMk cId="2657671765" sldId="278"/>
            <ac:spMk id="3" creationId="{00000000-0000-0000-0000-000000000000}"/>
          </ac:spMkLst>
        </pc:spChg>
        <pc:spChg chg="add mod">
          <ac:chgData name="Iryna Abramova" userId="cf8a27de836524f0" providerId="LiveId" clId="{15A85DF9-277D-42D9-B8B3-BA992C7C4C80}" dt="2024-10-07T11:55:52.533" v="266" actId="14100"/>
          <ac:spMkLst>
            <pc:docMk/>
            <pc:sldMk cId="2657671765" sldId="278"/>
            <ac:spMk id="5" creationId="{5B6A2089-33BA-4818-8C81-39E02DAF8963}"/>
          </ac:spMkLst>
        </pc:spChg>
        <pc:graphicFrameChg chg="del">
          <ac:chgData name="Iryna Abramova" userId="cf8a27de836524f0" providerId="LiveId" clId="{15A85DF9-277D-42D9-B8B3-BA992C7C4C80}" dt="2024-10-07T11:48:15.045" v="217" actId="478"/>
          <ac:graphicFrameMkLst>
            <pc:docMk/>
            <pc:sldMk cId="2657671765" sldId="278"/>
            <ac:graphicFrameMk id="2" creationId="{00000000-0000-0000-0000-000000000000}"/>
          </ac:graphicFrameMkLst>
        </pc:graphicFrameChg>
      </pc:sldChg>
      <pc:sldChg chg="modSp mod">
        <pc:chgData name="Iryna Abramova" userId="cf8a27de836524f0" providerId="LiveId" clId="{15A85DF9-277D-42D9-B8B3-BA992C7C4C80}" dt="2024-10-07T11:52:39.854" v="247" actId="113"/>
        <pc:sldMkLst>
          <pc:docMk/>
          <pc:sldMk cId="3811538122" sldId="279"/>
        </pc:sldMkLst>
        <pc:spChg chg="mod">
          <ac:chgData name="Iryna Abramova" userId="cf8a27de836524f0" providerId="LiveId" clId="{15A85DF9-277D-42D9-B8B3-BA992C7C4C80}" dt="2024-10-07T11:52:39.854" v="247" actId="113"/>
          <ac:spMkLst>
            <pc:docMk/>
            <pc:sldMk cId="3811538122" sldId="279"/>
            <ac:spMk id="2" creationId="{00000000-0000-0000-0000-000000000000}"/>
          </ac:spMkLst>
        </pc:spChg>
      </pc:sldChg>
      <pc:sldChg chg="modSp mod">
        <pc:chgData name="Iryna Abramova" userId="cf8a27de836524f0" providerId="LiveId" clId="{15A85DF9-277D-42D9-B8B3-BA992C7C4C80}" dt="2024-10-07T11:56:03.895" v="267" actId="20577"/>
        <pc:sldMkLst>
          <pc:docMk/>
          <pc:sldMk cId="2171403861" sldId="280"/>
        </pc:sldMkLst>
        <pc:spChg chg="mod">
          <ac:chgData name="Iryna Abramova" userId="cf8a27de836524f0" providerId="LiveId" clId="{15A85DF9-277D-42D9-B8B3-BA992C7C4C80}" dt="2024-10-07T11:56:03.895" v="267" actId="20577"/>
          <ac:spMkLst>
            <pc:docMk/>
            <pc:sldMk cId="2171403861" sldId="280"/>
            <ac:spMk id="2" creationId="{00000000-0000-0000-0000-000000000000}"/>
          </ac:spMkLst>
        </pc:spChg>
      </pc:sldChg>
      <pc:sldChg chg="addSp delSp modSp mod">
        <pc:chgData name="Iryna Abramova" userId="cf8a27de836524f0" providerId="LiveId" clId="{15A85DF9-277D-42D9-B8B3-BA992C7C4C80}" dt="2024-10-07T12:04:30.187" v="277" actId="113"/>
        <pc:sldMkLst>
          <pc:docMk/>
          <pc:sldMk cId="2529329413" sldId="281"/>
        </pc:sldMkLst>
        <pc:spChg chg="del">
          <ac:chgData name="Iryna Abramova" userId="cf8a27de836524f0" providerId="LiveId" clId="{15A85DF9-277D-42D9-B8B3-BA992C7C4C80}" dt="2024-10-07T12:02:40.700" v="270" actId="478"/>
          <ac:spMkLst>
            <pc:docMk/>
            <pc:sldMk cId="2529329413" sldId="281"/>
            <ac:spMk id="3" creationId="{00000000-0000-0000-0000-000000000000}"/>
          </ac:spMkLst>
        </pc:spChg>
        <pc:spChg chg="add mod">
          <ac:chgData name="Iryna Abramova" userId="cf8a27de836524f0" providerId="LiveId" clId="{15A85DF9-277D-42D9-B8B3-BA992C7C4C80}" dt="2024-10-07T12:04:30.187" v="277" actId="113"/>
          <ac:spMkLst>
            <pc:docMk/>
            <pc:sldMk cId="2529329413" sldId="281"/>
            <ac:spMk id="5" creationId="{3F6D6F81-2D11-4B96-9FFE-952CD0ED06E8}"/>
          </ac:spMkLst>
        </pc:spChg>
        <pc:graphicFrameChg chg="del modGraphic">
          <ac:chgData name="Iryna Abramova" userId="cf8a27de836524f0" providerId="LiveId" clId="{15A85DF9-277D-42D9-B8B3-BA992C7C4C80}" dt="2024-10-07T12:02:38.849" v="269" actId="478"/>
          <ac:graphicFrameMkLst>
            <pc:docMk/>
            <pc:sldMk cId="2529329413" sldId="281"/>
            <ac:graphicFrameMk id="2" creationId="{00000000-0000-0000-0000-000000000000}"/>
          </ac:graphicFrameMkLst>
        </pc:graphicFrameChg>
      </pc:sldChg>
      <pc:sldChg chg="addSp modSp new mod">
        <pc:chgData name="Iryna Abramova" userId="cf8a27de836524f0" providerId="LiveId" clId="{15A85DF9-277D-42D9-B8B3-BA992C7C4C80}" dt="2024-10-07T11:35:06.648" v="127" actId="113"/>
        <pc:sldMkLst>
          <pc:docMk/>
          <pc:sldMk cId="1935705803" sldId="282"/>
        </pc:sldMkLst>
        <pc:spChg chg="add mod">
          <ac:chgData name="Iryna Abramova" userId="cf8a27de836524f0" providerId="LiveId" clId="{15A85DF9-277D-42D9-B8B3-BA992C7C4C80}" dt="2024-10-07T11:35:06.648" v="127" actId="113"/>
          <ac:spMkLst>
            <pc:docMk/>
            <pc:sldMk cId="1935705803" sldId="282"/>
            <ac:spMk id="3" creationId="{BD851D7F-3720-40C4-964F-300D0D266A98}"/>
          </ac:spMkLst>
        </pc:spChg>
      </pc:sldChg>
      <pc:sldChg chg="del">
        <pc:chgData name="Iryna Abramova" userId="cf8a27de836524f0" providerId="LiveId" clId="{15A85DF9-277D-42D9-B8B3-BA992C7C4C80}" dt="2024-10-03T06:16:18.715" v="87" actId="47"/>
        <pc:sldMkLst>
          <pc:docMk/>
          <pc:sldMk cId="3922200255" sldId="282"/>
        </pc:sldMkLst>
      </pc:sldChg>
      <pc:sldChg chg="del">
        <pc:chgData name="Iryna Abramova" userId="cf8a27de836524f0" providerId="LiveId" clId="{15A85DF9-277D-42D9-B8B3-BA992C7C4C80}" dt="2024-10-03T06:16:20.437" v="88" actId="47"/>
        <pc:sldMkLst>
          <pc:docMk/>
          <pc:sldMk cId="241955539" sldId="283"/>
        </pc:sldMkLst>
      </pc:sldChg>
      <pc:sldChg chg="addSp modSp new mod">
        <pc:chgData name="Iryna Abramova" userId="cf8a27de836524f0" providerId="LiveId" clId="{15A85DF9-277D-42D9-B8B3-BA992C7C4C80}" dt="2024-10-07T11:37:52.536" v="139" actId="207"/>
        <pc:sldMkLst>
          <pc:docMk/>
          <pc:sldMk cId="2804592717" sldId="283"/>
        </pc:sldMkLst>
        <pc:spChg chg="add mod">
          <ac:chgData name="Iryna Abramova" userId="cf8a27de836524f0" providerId="LiveId" clId="{15A85DF9-277D-42D9-B8B3-BA992C7C4C80}" dt="2024-10-07T11:37:52.536" v="139" actId="207"/>
          <ac:spMkLst>
            <pc:docMk/>
            <pc:sldMk cId="2804592717" sldId="283"/>
            <ac:spMk id="3" creationId="{7F14CA17-F735-458E-BD16-1623FEE57F52}"/>
          </ac:spMkLst>
        </pc:spChg>
      </pc:sldChg>
      <pc:sldChg chg="new del">
        <pc:chgData name="Iryna Abramova" userId="cf8a27de836524f0" providerId="LiveId" clId="{15A85DF9-277D-42D9-B8B3-BA992C7C4C80}" dt="2024-10-07T11:35:26.063" v="129" actId="680"/>
        <pc:sldMkLst>
          <pc:docMk/>
          <pc:sldMk cId="4029353764" sldId="283"/>
        </pc:sldMkLst>
      </pc:sldChg>
      <pc:sldChg chg="addSp modSp new mod">
        <pc:chgData name="Iryna Abramova" userId="cf8a27de836524f0" providerId="LiveId" clId="{15A85DF9-277D-42D9-B8B3-BA992C7C4C80}" dt="2024-10-07T11:40:31.600" v="161" actId="1076"/>
        <pc:sldMkLst>
          <pc:docMk/>
          <pc:sldMk cId="2969833582" sldId="284"/>
        </pc:sldMkLst>
        <pc:spChg chg="add mod">
          <ac:chgData name="Iryna Abramova" userId="cf8a27de836524f0" providerId="LiveId" clId="{15A85DF9-277D-42D9-B8B3-BA992C7C4C80}" dt="2024-10-07T11:40:31.600" v="161" actId="1076"/>
          <ac:spMkLst>
            <pc:docMk/>
            <pc:sldMk cId="2969833582" sldId="284"/>
            <ac:spMk id="3" creationId="{9ACE59E4-5E5D-4549-853A-D2F6961483AC}"/>
          </ac:spMkLst>
        </pc:spChg>
      </pc:sldChg>
      <pc:sldChg chg="addSp modSp new mod">
        <pc:chgData name="Iryna Abramova" userId="cf8a27de836524f0" providerId="LiveId" clId="{15A85DF9-277D-42D9-B8B3-BA992C7C4C80}" dt="2024-10-07T11:55:29.758" v="264" actId="1076"/>
        <pc:sldMkLst>
          <pc:docMk/>
          <pc:sldMk cId="337145984" sldId="285"/>
        </pc:sldMkLst>
        <pc:picChg chg="add mod modCrop">
          <ac:chgData name="Iryna Abramova" userId="cf8a27de836524f0" providerId="LiveId" clId="{15A85DF9-277D-42D9-B8B3-BA992C7C4C80}" dt="2024-10-07T11:55:29.758" v="264" actId="1076"/>
          <ac:picMkLst>
            <pc:docMk/>
            <pc:sldMk cId="337145984" sldId="285"/>
            <ac:picMk id="3" creationId="{7A952EAB-37DF-42B4-9D16-608AE7135B14}"/>
          </ac:picMkLst>
        </pc:picChg>
      </pc:sldChg>
      <pc:sldChg chg="addSp modSp new mod">
        <pc:chgData name="Iryna Abramova" userId="cf8a27de836524f0" providerId="LiveId" clId="{15A85DF9-277D-42D9-B8B3-BA992C7C4C80}" dt="2024-10-07T12:06:17.858" v="288" actId="113"/>
        <pc:sldMkLst>
          <pc:docMk/>
          <pc:sldMk cId="1216972612" sldId="286"/>
        </pc:sldMkLst>
        <pc:spChg chg="add mod">
          <ac:chgData name="Iryna Abramova" userId="cf8a27de836524f0" providerId="LiveId" clId="{15A85DF9-277D-42D9-B8B3-BA992C7C4C80}" dt="2024-10-07T12:06:17.858" v="288" actId="113"/>
          <ac:spMkLst>
            <pc:docMk/>
            <pc:sldMk cId="1216972612" sldId="286"/>
            <ac:spMk id="3" creationId="{5B5A840A-D02F-403F-8B24-AFCB4F634FE8}"/>
          </ac:spMkLst>
        </pc:spChg>
      </pc:sldChg>
      <pc:sldChg chg="addSp modSp new mod">
        <pc:chgData name="Iryna Abramova" userId="cf8a27de836524f0" providerId="LiveId" clId="{15A85DF9-277D-42D9-B8B3-BA992C7C4C80}" dt="2024-10-07T12:08:17.674" v="304" actId="113"/>
        <pc:sldMkLst>
          <pc:docMk/>
          <pc:sldMk cId="3652358233" sldId="287"/>
        </pc:sldMkLst>
        <pc:spChg chg="add mod">
          <ac:chgData name="Iryna Abramova" userId="cf8a27de836524f0" providerId="LiveId" clId="{15A85DF9-277D-42D9-B8B3-BA992C7C4C80}" dt="2024-10-07T12:08:17.674" v="304" actId="113"/>
          <ac:spMkLst>
            <pc:docMk/>
            <pc:sldMk cId="3652358233" sldId="287"/>
            <ac:spMk id="3" creationId="{C1C9E123-4C68-4426-AB1D-8BBBB9E8A4C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594BE0-94CA-45C5-9B71-BE7EEA9B0F5D}" type="datetimeFigureOut">
              <a:rPr lang="ru-RU" smtClean="0"/>
              <a:t>07.10.2024</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578E13-EC8D-44EC-B47C-A2E5D7C4ED6A}" type="slidenum">
              <a:rPr lang="ru-RU" smtClean="0"/>
              <a:t>‹№›</a:t>
            </a:fld>
            <a:endParaRPr lang="ru-RU"/>
          </a:p>
        </p:txBody>
      </p:sp>
    </p:spTree>
    <p:extLst>
      <p:ext uri="{BB962C8B-B14F-4D97-AF65-F5344CB8AC3E}">
        <p14:creationId xmlns:p14="http://schemas.microsoft.com/office/powerpoint/2010/main" val="3852505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F578E13-EC8D-44EC-B47C-A2E5D7C4ED6A}" type="slidenum">
              <a:rPr lang="ru-RU" smtClean="0"/>
              <a:t>7</a:t>
            </a:fld>
            <a:endParaRPr lang="ru-RU"/>
          </a:p>
        </p:txBody>
      </p:sp>
    </p:spTree>
    <p:extLst>
      <p:ext uri="{BB962C8B-B14F-4D97-AF65-F5344CB8AC3E}">
        <p14:creationId xmlns:p14="http://schemas.microsoft.com/office/powerpoint/2010/main" val="1799726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19" name="Дата 18"/>
          <p:cNvSpPr>
            <a:spLocks noGrp="1"/>
          </p:cNvSpPr>
          <p:nvPr>
            <p:ph type="dt" sz="half" idx="10"/>
          </p:nvPr>
        </p:nvSpPr>
        <p:spPr/>
        <p:txBody>
          <a:bodyPr/>
          <a:lstStyle/>
          <a:p>
            <a:fld id="{A0A63579-E1CF-4D13-9DF5-C9E532B92669}" type="datetimeFigureOut">
              <a:rPr lang="ru-RU" smtClean="0"/>
              <a:t>07.10.2024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11" name="Номер слайда 10"/>
          <p:cNvSpPr>
            <a:spLocks noGrp="1"/>
          </p:cNvSpPr>
          <p:nvPr>
            <p:ph type="sldNum" sz="quarter" idx="12"/>
          </p:nvPr>
        </p:nvSpPr>
        <p:spPr/>
        <p:txBody>
          <a:bodyPr/>
          <a:lstStyle/>
          <a:p>
            <a:fld id="{A1EA877F-1B24-45B6-A81D-384379139E75}"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A0A63579-E1CF-4D13-9DF5-C9E532B92669}" type="datetimeFigureOut">
              <a:rPr lang="ru-RU" smtClean="0"/>
              <a:t>07.10.2024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EA877F-1B24-45B6-A81D-384379139E7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A0A63579-E1CF-4D13-9DF5-C9E532B92669}" type="datetimeFigureOut">
              <a:rPr lang="ru-RU" smtClean="0"/>
              <a:t>07.10.2024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EA877F-1B24-45B6-A81D-384379139E7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p>
            <a:r>
              <a:rPr kumimoji="0" lang="ru-RU"/>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A0A63579-E1CF-4D13-9DF5-C9E532B92669}" type="datetimeFigureOut">
              <a:rPr lang="ru-RU" smtClean="0"/>
              <a:t>07.10.2024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EA877F-1B24-45B6-A81D-384379139E7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A0A63579-E1CF-4D13-9DF5-C9E532B92669}" type="datetimeFigureOut">
              <a:rPr lang="ru-RU" smtClean="0"/>
              <a:t>07.10.2024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EA877F-1B24-45B6-A81D-384379139E75}"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A0A63579-E1CF-4D13-9DF5-C9E532B92669}" type="datetimeFigureOut">
              <a:rPr lang="ru-RU" smtClean="0"/>
              <a:t>07.10.2024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1EA877F-1B24-45B6-A81D-384379139E75}"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A0A63579-E1CF-4D13-9DF5-C9E532B92669}" type="datetimeFigureOut">
              <a:rPr lang="ru-RU" smtClean="0"/>
              <a:t>07.10.2024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1EA877F-1B24-45B6-A81D-384379139E75}"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A0A63579-E1CF-4D13-9DF5-C9E532B92669}" type="datetimeFigureOut">
              <a:rPr lang="ru-RU" smtClean="0"/>
              <a:t>07.10.2024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1EA877F-1B24-45B6-A81D-384379139E7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A0A63579-E1CF-4D13-9DF5-C9E532B92669}" type="datetimeFigureOut">
              <a:rPr lang="ru-RU" smtClean="0"/>
              <a:t>07.10.2024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1EA877F-1B24-45B6-A81D-384379139E7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A0A63579-E1CF-4D13-9DF5-C9E532B92669}" type="datetimeFigureOut">
              <a:rPr lang="ru-RU" smtClean="0"/>
              <a:t>07.10.2024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1EA877F-1B24-45B6-A81D-384379139E75}"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A0A63579-E1CF-4D13-9DF5-C9E532B92669}" type="datetimeFigureOut">
              <a:rPr lang="ru-RU" smtClean="0"/>
              <a:t>07.10.2024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1EA877F-1B24-45B6-A81D-384379139E75}" type="slidenum">
              <a:rPr lang="ru-RU" smtClean="0"/>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p>
            <a:r>
              <a:rPr kumimoji="0" lang="ru-RU"/>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0A63579-E1CF-4D13-9DF5-C9E532B92669}" type="datetimeFigureOut">
              <a:rPr lang="ru-RU" smtClean="0"/>
              <a:t>07.10.2024</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1EA877F-1B24-45B6-A81D-384379139E7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buhoblik.org.ua/uchet/buxgalterskaya-otchetnost/2130-zvit-pro-finansovi-rezultati.html" TargetMode="External"/><Relationship Id="rId7" Type="http://schemas.openxmlformats.org/officeDocument/2006/relationships/hyperlink" Target="https://www.buhoblik.org.ua/uchet/buxgalterskaya-otchetnost/2127-zvit-malogo-pidpriemstva.html" TargetMode="External"/><Relationship Id="rId2" Type="http://schemas.openxmlformats.org/officeDocument/2006/relationships/hyperlink" Target="https://www.buhoblik.org.ua/uchet/buxgalterskaya-otchetnost/2120-balans-pidpriemstva.html" TargetMode="External"/><Relationship Id="rId1" Type="http://schemas.openxmlformats.org/officeDocument/2006/relationships/slideLayout" Target="../slideLayouts/slideLayout7.xml"/><Relationship Id="rId6" Type="http://schemas.openxmlformats.org/officeDocument/2006/relationships/hyperlink" Target="https://www.buhoblik.org.ua/uchet/buxgalterskaya-otchetnost/2135-primitki-do-finansovoji-zvitnosti.html" TargetMode="External"/><Relationship Id="rId5" Type="http://schemas.openxmlformats.org/officeDocument/2006/relationships/hyperlink" Target="https://www.buhoblik.org.ua/uchet/buxgalterskaya-otchetnost/2131-otchet-o-sobstvennom-kapitale.html" TargetMode="External"/><Relationship Id="rId4" Type="http://schemas.openxmlformats.org/officeDocument/2006/relationships/hyperlink" Target="https://www.buhoblik.org.ua/uchet/buxgalterskaya-otchetnost/2133-zvit-pro-rukh-groshovikh-koshtiv.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2376" y="1700808"/>
            <a:ext cx="7772400" cy="1224136"/>
          </a:xfrm>
        </p:spPr>
        <p:txBody>
          <a:bodyPr>
            <a:normAutofit fontScale="90000"/>
          </a:bodyPr>
          <a:lstStyle/>
          <a:p>
            <a:pPr algn="ctr"/>
            <a:r>
              <a:rPr lang="uk-UA" sz="2700" dirty="0">
                <a:effectLst/>
              </a:rPr>
              <a:t>ТЕМА 4.</a:t>
            </a:r>
            <a:r>
              <a:rPr lang="uk-UA" dirty="0">
                <a:effectLst/>
              </a:rPr>
              <a:t> </a:t>
            </a:r>
            <a:br>
              <a:rPr lang="uk-UA" dirty="0">
                <a:effectLst/>
              </a:rPr>
            </a:br>
            <a:r>
              <a:rPr lang="uk-UA" sz="2700" dirty="0"/>
              <a:t>Фінансова звітність аграрних підприємств</a:t>
            </a:r>
            <a:br>
              <a:rPr lang="ru-RU" sz="2700" dirty="0"/>
            </a:br>
            <a:endParaRPr lang="ru-RU" sz="2700" dirty="0">
              <a:effectLst/>
            </a:endParaRPr>
          </a:p>
        </p:txBody>
      </p:sp>
      <p:sp>
        <p:nvSpPr>
          <p:cNvPr id="3" name="Подзаголовок 2"/>
          <p:cNvSpPr>
            <a:spLocks noGrp="1"/>
          </p:cNvSpPr>
          <p:nvPr>
            <p:ph type="subTitle" idx="1"/>
          </p:nvPr>
        </p:nvSpPr>
        <p:spPr/>
        <p:txBody>
          <a:bodyPr>
            <a:normAutofit fontScale="25000" lnSpcReduction="20000"/>
          </a:bodyPr>
          <a:lstStyle/>
          <a:p>
            <a:pPr algn="ctr"/>
            <a:r>
              <a:rPr lang="uk-UA" sz="8000" dirty="0"/>
              <a:t>План</a:t>
            </a:r>
          </a:p>
          <a:p>
            <a:pPr algn="ctr"/>
            <a:endParaRPr lang="uk-UA" sz="8000" dirty="0"/>
          </a:p>
          <a:p>
            <a:pPr marL="1408176" lvl="0" indent="-1371600" algn="just">
              <a:buAutoNum type="arabicPeriod"/>
            </a:pPr>
            <a:r>
              <a:rPr lang="uk-UA" sz="8000" b="1" dirty="0"/>
              <a:t>Фінансова звітність як інформаційна база фінансового стану підприємства </a:t>
            </a:r>
          </a:p>
          <a:p>
            <a:pPr marL="1408176" lvl="0" indent="-1371600" algn="just">
              <a:buAutoNum type="arabicPeriod"/>
            </a:pPr>
            <a:r>
              <a:rPr lang="uk-UA" sz="8000" b="1" dirty="0"/>
              <a:t>Бухгалтерський баланс </a:t>
            </a:r>
          </a:p>
          <a:p>
            <a:pPr marL="1408176" lvl="0" indent="-1371600" algn="just">
              <a:buAutoNum type="arabicPeriod"/>
            </a:pPr>
            <a:r>
              <a:rPr lang="uk-UA" sz="8000" b="1" dirty="0"/>
              <a:t>Звіт про фінансові результати</a:t>
            </a:r>
            <a:endParaRPr lang="ru-RU" sz="8000" dirty="0"/>
          </a:p>
          <a:p>
            <a:pPr algn="ctr"/>
            <a:endParaRPr lang="uk-UA" sz="2400" dirty="0"/>
          </a:p>
          <a:p>
            <a:pPr algn="ctr"/>
            <a:endParaRPr lang="ru-RU" sz="2400" dirty="0"/>
          </a:p>
        </p:txBody>
      </p:sp>
    </p:spTree>
    <p:extLst>
      <p:ext uri="{BB962C8B-B14F-4D97-AF65-F5344CB8AC3E}">
        <p14:creationId xmlns:p14="http://schemas.microsoft.com/office/powerpoint/2010/main" val="264650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B6A2089-33BA-4818-8C81-39E02DAF8963}"/>
              </a:ext>
            </a:extLst>
          </p:cNvPr>
          <p:cNvSpPr txBox="1"/>
          <p:nvPr/>
        </p:nvSpPr>
        <p:spPr>
          <a:xfrm>
            <a:off x="1475656" y="1052736"/>
            <a:ext cx="6552728" cy="3416320"/>
          </a:xfrm>
          <a:prstGeom prst="rect">
            <a:avLst/>
          </a:prstGeom>
          <a:noFill/>
        </p:spPr>
        <p:txBody>
          <a:bodyPr wrap="square">
            <a:spAutoFit/>
          </a:bodyPr>
          <a:lstStyle/>
          <a:p>
            <a:pPr algn="just"/>
            <a:r>
              <a:rPr lang="uk-UA" b="1" dirty="0">
                <a:solidFill>
                  <a:srgbClr val="000000"/>
                </a:solidFill>
                <a:latin typeface="Times New Roman" panose="02020603050405020304" pitchFamily="18" charset="0"/>
              </a:rPr>
              <a:t>Призначення Балансу як форми фінансової звітності в управлінні підприємством полягає в:</a:t>
            </a:r>
          </a:p>
          <a:p>
            <a:pPr algn="just"/>
            <a:r>
              <a:rPr lang="uk-UA" dirty="0">
                <a:solidFill>
                  <a:srgbClr val="000000"/>
                </a:solidFill>
                <a:latin typeface="Times New Roman" panose="02020603050405020304" pitchFamily="18" charset="0"/>
              </a:rPr>
              <a:t> 1) оцінці фінансового стану підприємства: структури активів, власного капіталу, зобов’язань, його здатності відповідати за своїми зобов’язаннями (платоспроможність); </a:t>
            </a:r>
          </a:p>
          <a:p>
            <a:pPr algn="just"/>
            <a:r>
              <a:rPr lang="uk-UA" dirty="0">
                <a:solidFill>
                  <a:srgbClr val="000000"/>
                </a:solidFill>
                <a:latin typeface="Times New Roman" panose="02020603050405020304" pitchFamily="18" charset="0"/>
              </a:rPr>
              <a:t>2) визначенні можливості створення грошових потоків у майбутньому;</a:t>
            </a:r>
          </a:p>
          <a:p>
            <a:pPr algn="just"/>
            <a:r>
              <a:rPr lang="uk-UA" dirty="0">
                <a:solidFill>
                  <a:srgbClr val="000000"/>
                </a:solidFill>
                <a:latin typeface="Times New Roman" panose="02020603050405020304" pitchFamily="18" charset="0"/>
              </a:rPr>
              <a:t>3) визначенні потреб у фінансових ресурсах в майбутньому та для передбачення розподілу прибутку; </a:t>
            </a:r>
          </a:p>
          <a:p>
            <a:pPr algn="just"/>
            <a:r>
              <a:rPr lang="uk-UA" dirty="0">
                <a:solidFill>
                  <a:srgbClr val="000000"/>
                </a:solidFill>
                <a:latin typeface="Times New Roman" panose="02020603050405020304" pitchFamily="18" charset="0"/>
              </a:rPr>
              <a:t>4) оцінці здатності підприємства щодо виконання своїх обов'язків перед кредиторами (кредитоспроможності); </a:t>
            </a:r>
          </a:p>
          <a:p>
            <a:pPr algn="just"/>
            <a:r>
              <a:rPr lang="uk-UA" dirty="0">
                <a:solidFill>
                  <a:srgbClr val="000000"/>
                </a:solidFill>
                <a:latin typeface="Times New Roman" panose="02020603050405020304" pitchFamily="18" charset="0"/>
              </a:rPr>
              <a:t>5) оцінці автономності та ліквідності підприємства.</a:t>
            </a:r>
          </a:p>
        </p:txBody>
      </p:sp>
    </p:spTree>
    <p:extLst>
      <p:ext uri="{BB962C8B-B14F-4D97-AF65-F5344CB8AC3E}">
        <p14:creationId xmlns:p14="http://schemas.microsoft.com/office/powerpoint/2010/main" val="2657671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1124744"/>
            <a:ext cx="7272808" cy="3824637"/>
          </a:xfrm>
          <a:prstGeom prst="rect">
            <a:avLst/>
          </a:prstGeom>
        </p:spPr>
        <p:txBody>
          <a:bodyPr wrap="square">
            <a:spAutoFit/>
          </a:bodyPr>
          <a:lstStyle/>
          <a:p>
            <a:pPr marL="165100" marR="152400" indent="457200" algn="just">
              <a:lnSpc>
                <a:spcPct val="113000"/>
              </a:lnSpc>
              <a:spcAft>
                <a:spcPts val="0"/>
              </a:spcAft>
            </a:pPr>
            <a:r>
              <a:rPr lang="uk-UA" b="1" dirty="0">
                <a:solidFill>
                  <a:srgbClr val="000000"/>
                </a:solidFill>
                <a:latin typeface="Times New Roman" panose="02020603050405020304" pitchFamily="18" charset="0"/>
              </a:rPr>
              <a:t>Загалом, інформація, яка міститься у Балансі використовується: </a:t>
            </a:r>
          </a:p>
          <a:p>
            <a:pPr marL="450850" marR="152400" indent="-285750" algn="just">
              <a:lnSpc>
                <a:spcPct val="113000"/>
              </a:lnSpc>
              <a:spcAft>
                <a:spcPts val="0"/>
              </a:spcAft>
              <a:buFontTx/>
              <a:buChar char="-"/>
            </a:pPr>
            <a:r>
              <a:rPr lang="uk-UA" dirty="0">
                <a:solidFill>
                  <a:srgbClr val="000000"/>
                </a:solidFill>
                <a:latin typeface="Times New Roman" panose="02020603050405020304" pitchFamily="18" charset="0"/>
              </a:rPr>
              <a:t>для контролю за виконання проектних завдань, планів, аналізу, формуванням прогнозів, складанням бізнес-планів; </a:t>
            </a:r>
          </a:p>
          <a:p>
            <a:pPr marL="450850" marR="152400" indent="-285750" algn="just">
              <a:lnSpc>
                <a:spcPct val="113000"/>
              </a:lnSpc>
              <a:spcAft>
                <a:spcPts val="0"/>
              </a:spcAft>
              <a:buFontTx/>
              <a:buChar char="-"/>
            </a:pPr>
            <a:r>
              <a:rPr lang="uk-UA" dirty="0">
                <a:solidFill>
                  <a:srgbClr val="000000"/>
                </a:solidFill>
                <a:latin typeface="Times New Roman" panose="02020603050405020304" pitchFamily="18" charset="0"/>
              </a:rPr>
              <a:t>для контролю за діяльністю підприємств, виявлення і узагальнення передового досвіду та виявлення недоліків в роботі, проведення аналізу їх господарської діяльності, для складання зведеної чи консолідованої звітності; </a:t>
            </a:r>
          </a:p>
          <a:p>
            <a:pPr marL="450850" marR="152400" indent="-285750" algn="just">
              <a:lnSpc>
                <a:spcPct val="113000"/>
              </a:lnSpc>
              <a:spcAft>
                <a:spcPts val="0"/>
              </a:spcAft>
              <a:buFontTx/>
              <a:buChar char="-"/>
            </a:pPr>
            <a:r>
              <a:rPr lang="uk-UA" dirty="0">
                <a:solidFill>
                  <a:srgbClr val="000000"/>
                </a:solidFill>
                <a:latin typeface="Times New Roman" panose="02020603050405020304" pitchFamily="18" charset="0"/>
              </a:rPr>
              <a:t>при розгляді питань при видачі кредитів та при страхуванні майна фінансово-банківськими установами та організаціями; </a:t>
            </a:r>
          </a:p>
          <a:p>
            <a:pPr marL="450850" marR="152400" indent="-285750" algn="just">
              <a:lnSpc>
                <a:spcPct val="113000"/>
              </a:lnSpc>
              <a:spcAft>
                <a:spcPts val="0"/>
              </a:spcAft>
              <a:buFontTx/>
              <a:buChar char="-"/>
            </a:pPr>
            <a:r>
              <a:rPr lang="uk-UA" dirty="0">
                <a:solidFill>
                  <a:srgbClr val="000000"/>
                </a:solidFill>
                <a:latin typeface="Times New Roman" panose="02020603050405020304" pitchFamily="18" charset="0"/>
              </a:rPr>
              <a:t>для оцінки фінансового стану підприємства, прийняття ефективних управлінських рішень.</a:t>
            </a:r>
            <a:endParaRPr lang="ru-RU"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811538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1124744"/>
            <a:ext cx="7344816" cy="2874248"/>
          </a:xfrm>
          <a:prstGeom prst="rect">
            <a:avLst/>
          </a:prstGeom>
        </p:spPr>
        <p:txBody>
          <a:bodyPr wrap="square">
            <a:spAutoFit/>
          </a:bodyPr>
          <a:lstStyle/>
          <a:p>
            <a:pPr marR="12700" indent="457200" algn="ctr">
              <a:lnSpc>
                <a:spcPct val="112000"/>
              </a:lnSpc>
            </a:pPr>
            <a:r>
              <a:rPr lang="uk-UA" sz="1800" b="1" dirty="0"/>
              <a:t>3. Звіт про фінансові результати</a:t>
            </a:r>
            <a:endParaRPr lang="ru-RU" sz="1800" dirty="0"/>
          </a:p>
          <a:p>
            <a:pPr marR="12700" indent="457200" algn="just">
              <a:lnSpc>
                <a:spcPct val="112000"/>
              </a:lnSpc>
              <a:spcAft>
                <a:spcPts val="0"/>
              </a:spcAft>
            </a:pPr>
            <a:endParaRPr lang="uk-UA" dirty="0">
              <a:latin typeface="Times New Roman" panose="02020603050405020304" pitchFamily="18" charset="0"/>
              <a:ea typeface="Times New Roman" panose="02020603050405020304" pitchFamily="18" charset="0"/>
            </a:endParaRPr>
          </a:p>
          <a:p>
            <a:pPr marR="12700" indent="457200" algn="just">
              <a:lnSpc>
                <a:spcPct val="112000"/>
              </a:lnSpc>
              <a:spcAft>
                <a:spcPts val="0"/>
              </a:spcAft>
            </a:pPr>
            <a:r>
              <a:rPr lang="uk-UA" dirty="0">
                <a:latin typeface="Times New Roman" panose="02020603050405020304" pitchFamily="18" charset="0"/>
                <a:ea typeface="Times New Roman" panose="02020603050405020304" pitchFamily="18" charset="0"/>
              </a:rPr>
              <a:t>Другим за значенням для фінансового аналізу фінансовим звітом є Звіт про фінансові результати підприємства (Звіт про сукупний дохід).</a:t>
            </a:r>
            <a:endParaRPr lang="ru-RU" sz="1100" dirty="0">
              <a:latin typeface="Times New Roman" panose="02020603050405020304" pitchFamily="18" charset="0"/>
              <a:ea typeface="Times New Roman" panose="02020603050405020304" pitchFamily="18" charset="0"/>
            </a:endParaRPr>
          </a:p>
          <a:p>
            <a:pPr marL="50800" marR="38100" indent="457200" algn="just">
              <a:lnSpc>
                <a:spcPct val="113000"/>
              </a:lnSpc>
              <a:spcAft>
                <a:spcPts val="0"/>
              </a:spcAft>
            </a:pPr>
            <a:r>
              <a:rPr lang="uk-UA" b="1" dirty="0">
                <a:latin typeface="Times New Roman" panose="02020603050405020304" pitchFamily="18" charset="0"/>
                <a:ea typeface="Times New Roman" panose="02020603050405020304" pitchFamily="18" charset="0"/>
              </a:rPr>
              <a:t>Звіт про фінансові результати</a:t>
            </a:r>
            <a:r>
              <a:rPr lang="uk-UA" dirty="0">
                <a:latin typeface="Times New Roman" panose="02020603050405020304" pitchFamily="18" charset="0"/>
                <a:ea typeface="Times New Roman" panose="02020603050405020304" pitchFamily="18" charset="0"/>
              </a:rPr>
              <a:t> одна з основних форм бухгалтерської звітності (форма № 2), яка характеризує фінансові результати діяльності організації за звітний період і містить дані про доходи, витрати і фінансові результати в сумі наростаючим підсумком з початку року до звітної дати.</a:t>
            </a:r>
            <a:endParaRPr lang="ru-RU" sz="11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71403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F6D6F81-2D11-4B96-9FFE-952CD0ED06E8}"/>
              </a:ext>
            </a:extLst>
          </p:cNvPr>
          <p:cNvSpPr txBox="1"/>
          <p:nvPr/>
        </p:nvSpPr>
        <p:spPr>
          <a:xfrm>
            <a:off x="1403648" y="1268760"/>
            <a:ext cx="6102424" cy="3477875"/>
          </a:xfrm>
          <a:prstGeom prst="rect">
            <a:avLst/>
          </a:prstGeom>
          <a:noFill/>
        </p:spPr>
        <p:txBody>
          <a:bodyPr wrap="square">
            <a:spAutoFit/>
          </a:bodyPr>
          <a:lstStyle/>
          <a:p>
            <a:pPr algn="just"/>
            <a:r>
              <a:rPr lang="uk-UA" sz="2000" b="1" dirty="0">
                <a:latin typeface="Times New Roman" panose="02020603050405020304" pitchFamily="18" charset="0"/>
              </a:rPr>
              <a:t>Метою складання цього звіту </a:t>
            </a:r>
            <a:r>
              <a:rPr lang="uk-UA" sz="2000" dirty="0">
                <a:latin typeface="Times New Roman" panose="02020603050405020304" pitchFamily="18" charset="0"/>
              </a:rPr>
              <a:t>є надання користувачам повної, правдивої і неупередженої інформації про доходи, витрати, прибутки і збитки та сукупний дохід підприємства за звітний період. При складанні Звіту про фінансові результати необхідно дотримуватися принципу нарахування та відповідності доходів і витрат, яким передбачено, що для визначення фінансового результату звітного періоду необхідно зіставити доходи звітного періоду з витратами, які були здійснені для отримання цих доходів.</a:t>
            </a:r>
          </a:p>
        </p:txBody>
      </p:sp>
    </p:spTree>
    <p:extLst>
      <p:ext uri="{BB962C8B-B14F-4D97-AF65-F5344CB8AC3E}">
        <p14:creationId xmlns:p14="http://schemas.microsoft.com/office/powerpoint/2010/main" val="2529329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5A840A-D02F-403F-8B24-AFCB4F634FE8}"/>
              </a:ext>
            </a:extLst>
          </p:cNvPr>
          <p:cNvSpPr txBox="1"/>
          <p:nvPr/>
        </p:nvSpPr>
        <p:spPr>
          <a:xfrm>
            <a:off x="1115616" y="1268760"/>
            <a:ext cx="6606480" cy="3785652"/>
          </a:xfrm>
          <a:prstGeom prst="rect">
            <a:avLst/>
          </a:prstGeom>
          <a:noFill/>
        </p:spPr>
        <p:txBody>
          <a:bodyPr wrap="square">
            <a:spAutoFit/>
          </a:bodyPr>
          <a:lstStyle/>
          <a:p>
            <a:pPr algn="just"/>
            <a:r>
              <a:rPr lang="ru-RU" sz="2000" dirty="0" err="1">
                <a:latin typeface="Times New Roman" panose="02020603050405020304" pitchFamily="18" charset="0"/>
              </a:rPr>
              <a:t>Основними</a:t>
            </a:r>
            <a:r>
              <a:rPr lang="ru-RU" sz="2000" dirty="0">
                <a:latin typeface="Times New Roman" panose="02020603050405020304" pitchFamily="18" charset="0"/>
              </a:rPr>
              <a:t> </a:t>
            </a:r>
            <a:r>
              <a:rPr lang="ru-RU" sz="2000" dirty="0" err="1">
                <a:latin typeface="Times New Roman" panose="02020603050405020304" pitchFamily="18" charset="0"/>
              </a:rPr>
              <a:t>елементами</a:t>
            </a:r>
            <a:r>
              <a:rPr lang="ru-RU" sz="2000" dirty="0">
                <a:latin typeface="Times New Roman" panose="02020603050405020304" pitchFamily="18" charset="0"/>
              </a:rPr>
              <a:t> </a:t>
            </a:r>
            <a:r>
              <a:rPr lang="ru-RU" sz="2000" dirty="0" err="1">
                <a:latin typeface="Times New Roman" panose="02020603050405020304" pitchFamily="18" charset="0"/>
              </a:rPr>
              <a:t>Звіту</a:t>
            </a:r>
            <a:r>
              <a:rPr lang="ru-RU" sz="2000" dirty="0">
                <a:latin typeface="Times New Roman" panose="02020603050405020304" pitchFamily="18" charset="0"/>
              </a:rPr>
              <a:t> про </a:t>
            </a:r>
            <a:r>
              <a:rPr lang="ru-RU" sz="2000" dirty="0" err="1">
                <a:latin typeface="Times New Roman" panose="02020603050405020304" pitchFamily="18" charset="0"/>
              </a:rPr>
              <a:t>фінансові</a:t>
            </a:r>
            <a:r>
              <a:rPr lang="ru-RU" sz="2000" dirty="0">
                <a:latin typeface="Times New Roman" panose="02020603050405020304" pitchFamily="18" charset="0"/>
              </a:rPr>
              <a:t> </a:t>
            </a:r>
            <a:r>
              <a:rPr lang="ru-RU" sz="2000" dirty="0" err="1">
                <a:latin typeface="Times New Roman" panose="02020603050405020304" pitchFamily="18" charset="0"/>
              </a:rPr>
              <a:t>результати</a:t>
            </a:r>
            <a:r>
              <a:rPr lang="ru-RU" sz="2000" dirty="0">
                <a:latin typeface="Times New Roman" panose="02020603050405020304" pitchFamily="18" charset="0"/>
              </a:rPr>
              <a:t> є доходи та </a:t>
            </a:r>
            <a:r>
              <a:rPr lang="ru-RU" sz="2000" dirty="0" err="1">
                <a:latin typeface="Times New Roman" panose="02020603050405020304" pitchFamily="18" charset="0"/>
              </a:rPr>
              <a:t>витрати</a:t>
            </a:r>
            <a:r>
              <a:rPr lang="ru-RU" sz="2000" dirty="0">
                <a:latin typeface="Times New Roman" panose="02020603050405020304" pitchFamily="18" charset="0"/>
              </a:rPr>
              <a:t>, </a:t>
            </a:r>
            <a:r>
              <a:rPr lang="ru-RU" sz="2000" dirty="0" err="1">
                <a:latin typeface="Times New Roman" panose="02020603050405020304" pitchFamily="18" charset="0"/>
              </a:rPr>
              <a:t>визначення</a:t>
            </a:r>
            <a:r>
              <a:rPr lang="ru-RU" sz="2000" dirty="0">
                <a:latin typeface="Times New Roman" panose="02020603050405020304" pitchFamily="18" charset="0"/>
              </a:rPr>
              <a:t> </a:t>
            </a:r>
            <a:r>
              <a:rPr lang="ru-RU" sz="2000" dirty="0" err="1">
                <a:latin typeface="Times New Roman" panose="02020603050405020304" pitchFamily="18" charset="0"/>
              </a:rPr>
              <a:t>яких</a:t>
            </a:r>
            <a:r>
              <a:rPr lang="ru-RU" sz="2000" dirty="0">
                <a:latin typeface="Times New Roman" panose="02020603050405020304" pitchFamily="18" charset="0"/>
              </a:rPr>
              <a:t> подано у НП(С)БО 1, </a:t>
            </a:r>
            <a:r>
              <a:rPr lang="ru-RU" sz="2000" dirty="0" err="1">
                <a:latin typeface="Times New Roman" panose="02020603050405020304" pitchFamily="18" charset="0"/>
              </a:rPr>
              <a:t>зокрема</a:t>
            </a:r>
            <a:r>
              <a:rPr lang="ru-RU" sz="2000" dirty="0">
                <a:latin typeface="Times New Roman" panose="02020603050405020304" pitchFamily="18" charset="0"/>
              </a:rPr>
              <a:t>: </a:t>
            </a:r>
          </a:p>
          <a:p>
            <a:pPr algn="just"/>
            <a:r>
              <a:rPr lang="ru-RU" sz="2000" b="1" dirty="0">
                <a:latin typeface="Times New Roman" panose="02020603050405020304" pitchFamily="18" charset="0"/>
              </a:rPr>
              <a:t>1) доходи </a:t>
            </a:r>
            <a:r>
              <a:rPr lang="ru-RU" sz="2000" dirty="0">
                <a:latin typeface="Times New Roman" panose="02020603050405020304" pitchFamily="18" charset="0"/>
              </a:rPr>
              <a:t>– </a:t>
            </a:r>
            <a:r>
              <a:rPr lang="ru-RU" sz="2000" dirty="0" err="1">
                <a:latin typeface="Times New Roman" panose="02020603050405020304" pitchFamily="18" charset="0"/>
              </a:rPr>
              <a:t>це</a:t>
            </a:r>
            <a:r>
              <a:rPr lang="ru-RU" sz="2000" dirty="0">
                <a:latin typeface="Times New Roman" panose="02020603050405020304" pitchFamily="18" charset="0"/>
              </a:rPr>
              <a:t> </a:t>
            </a:r>
            <a:r>
              <a:rPr lang="ru-RU" sz="2000" dirty="0" err="1">
                <a:latin typeface="Times New Roman" panose="02020603050405020304" pitchFamily="18" charset="0"/>
              </a:rPr>
              <a:t>збільшення</a:t>
            </a:r>
            <a:r>
              <a:rPr lang="ru-RU" sz="2000" dirty="0">
                <a:latin typeface="Times New Roman" panose="02020603050405020304" pitchFamily="18" charset="0"/>
              </a:rPr>
              <a:t> </a:t>
            </a:r>
            <a:r>
              <a:rPr lang="ru-RU" sz="2000" dirty="0" err="1">
                <a:latin typeface="Times New Roman" panose="02020603050405020304" pitchFamily="18" charset="0"/>
              </a:rPr>
              <a:t>економічних</a:t>
            </a:r>
            <a:r>
              <a:rPr lang="ru-RU" sz="2000" dirty="0">
                <a:latin typeface="Times New Roman" panose="02020603050405020304" pitchFamily="18" charset="0"/>
              </a:rPr>
              <a:t> </a:t>
            </a:r>
            <a:r>
              <a:rPr lang="ru-RU" sz="2000" dirty="0" err="1">
                <a:latin typeface="Times New Roman" panose="02020603050405020304" pitchFamily="18" charset="0"/>
              </a:rPr>
              <a:t>вигод</a:t>
            </a:r>
            <a:r>
              <a:rPr lang="ru-RU" sz="2000" dirty="0">
                <a:latin typeface="Times New Roman" panose="02020603050405020304" pitchFamily="18" charset="0"/>
              </a:rPr>
              <a:t> у </a:t>
            </a:r>
            <a:r>
              <a:rPr lang="ru-RU" sz="2000" dirty="0" err="1">
                <a:latin typeface="Times New Roman" panose="02020603050405020304" pitchFamily="18" charset="0"/>
              </a:rPr>
              <a:t>вигляді</a:t>
            </a:r>
            <a:r>
              <a:rPr lang="ru-RU" sz="2000" dirty="0">
                <a:latin typeface="Times New Roman" panose="02020603050405020304" pitchFamily="18" charset="0"/>
              </a:rPr>
              <a:t> </a:t>
            </a:r>
            <a:r>
              <a:rPr lang="ru-RU" sz="2000" dirty="0" err="1">
                <a:latin typeface="Times New Roman" panose="02020603050405020304" pitchFamily="18" charset="0"/>
              </a:rPr>
              <a:t>надходження</a:t>
            </a:r>
            <a:r>
              <a:rPr lang="ru-RU" sz="2000" dirty="0">
                <a:latin typeface="Times New Roman" panose="02020603050405020304" pitchFamily="18" charset="0"/>
              </a:rPr>
              <a:t> </a:t>
            </a:r>
            <a:r>
              <a:rPr lang="ru-RU" sz="2000" dirty="0" err="1">
                <a:latin typeface="Times New Roman" panose="02020603050405020304" pitchFamily="18" charset="0"/>
              </a:rPr>
              <a:t>активів</a:t>
            </a:r>
            <a:r>
              <a:rPr lang="ru-RU" sz="2000" dirty="0">
                <a:latin typeface="Times New Roman" panose="02020603050405020304" pitchFamily="18" charset="0"/>
              </a:rPr>
              <a:t> </a:t>
            </a:r>
            <a:r>
              <a:rPr lang="ru-RU" sz="2000" dirty="0" err="1">
                <a:latin typeface="Times New Roman" panose="02020603050405020304" pitchFamily="18" charset="0"/>
              </a:rPr>
              <a:t>або</a:t>
            </a:r>
            <a:r>
              <a:rPr lang="ru-RU" sz="2000" dirty="0">
                <a:latin typeface="Times New Roman" panose="02020603050405020304" pitchFamily="18" charset="0"/>
              </a:rPr>
              <a:t> </a:t>
            </a:r>
            <a:r>
              <a:rPr lang="ru-RU" sz="2000" dirty="0" err="1">
                <a:latin typeface="Times New Roman" panose="02020603050405020304" pitchFamily="18" charset="0"/>
              </a:rPr>
              <a:t>зменшення</a:t>
            </a:r>
            <a:r>
              <a:rPr lang="ru-RU" sz="2000" dirty="0">
                <a:latin typeface="Times New Roman" panose="02020603050405020304" pitchFamily="18" charset="0"/>
              </a:rPr>
              <a:t> </a:t>
            </a:r>
            <a:r>
              <a:rPr lang="ru-RU" sz="2000" dirty="0" err="1">
                <a:latin typeface="Times New Roman" panose="02020603050405020304" pitchFamily="18" charset="0"/>
              </a:rPr>
              <a:t>зобов’язань</a:t>
            </a:r>
            <a:r>
              <a:rPr lang="ru-RU" sz="2000" dirty="0">
                <a:latin typeface="Times New Roman" panose="02020603050405020304" pitchFamily="18" charset="0"/>
              </a:rPr>
              <a:t>, </a:t>
            </a:r>
            <a:r>
              <a:rPr lang="ru-RU" sz="2000" dirty="0" err="1">
                <a:latin typeface="Times New Roman" panose="02020603050405020304" pitchFamily="18" charset="0"/>
              </a:rPr>
              <a:t>які</a:t>
            </a:r>
            <a:r>
              <a:rPr lang="ru-RU" sz="2000" dirty="0">
                <a:latin typeface="Times New Roman" panose="02020603050405020304" pitchFamily="18" charset="0"/>
              </a:rPr>
              <a:t> </a:t>
            </a:r>
            <a:r>
              <a:rPr lang="ru-RU" sz="2000" dirty="0" err="1">
                <a:latin typeface="Times New Roman" panose="02020603050405020304" pitchFamily="18" charset="0"/>
              </a:rPr>
              <a:t>призводять</a:t>
            </a:r>
            <a:r>
              <a:rPr lang="ru-RU" sz="2000" dirty="0">
                <a:latin typeface="Times New Roman" panose="02020603050405020304" pitchFamily="18" charset="0"/>
              </a:rPr>
              <a:t> до </a:t>
            </a:r>
            <a:r>
              <a:rPr lang="ru-RU" sz="2000" dirty="0" err="1">
                <a:latin typeface="Times New Roman" panose="02020603050405020304" pitchFamily="18" charset="0"/>
              </a:rPr>
              <a:t>зростання</a:t>
            </a:r>
            <a:r>
              <a:rPr lang="ru-RU" sz="2000" dirty="0">
                <a:latin typeface="Times New Roman" panose="02020603050405020304" pitchFamily="18" charset="0"/>
              </a:rPr>
              <a:t> </a:t>
            </a:r>
            <a:r>
              <a:rPr lang="ru-RU" sz="2000" dirty="0" err="1">
                <a:latin typeface="Times New Roman" panose="02020603050405020304" pitchFamily="18" charset="0"/>
              </a:rPr>
              <a:t>власного</a:t>
            </a:r>
            <a:r>
              <a:rPr lang="ru-RU" sz="2000" dirty="0">
                <a:latin typeface="Times New Roman" panose="02020603050405020304" pitchFamily="18" charset="0"/>
              </a:rPr>
              <a:t> </a:t>
            </a:r>
            <a:r>
              <a:rPr lang="ru-RU" sz="2000" dirty="0" err="1">
                <a:latin typeface="Times New Roman" panose="02020603050405020304" pitchFamily="18" charset="0"/>
              </a:rPr>
              <a:t>капіталу</a:t>
            </a:r>
            <a:r>
              <a:rPr lang="ru-RU" sz="2000" dirty="0">
                <a:latin typeface="Times New Roman" panose="02020603050405020304" pitchFamily="18" charset="0"/>
              </a:rPr>
              <a:t> (</a:t>
            </a:r>
            <a:r>
              <a:rPr lang="ru-RU" sz="2000" dirty="0" err="1">
                <a:latin typeface="Times New Roman" panose="02020603050405020304" pitchFamily="18" charset="0"/>
              </a:rPr>
              <a:t>крім</a:t>
            </a:r>
            <a:r>
              <a:rPr lang="ru-RU" sz="2000" dirty="0">
                <a:latin typeface="Times New Roman" panose="02020603050405020304" pitchFamily="18" charset="0"/>
              </a:rPr>
              <a:t> </a:t>
            </a:r>
            <a:r>
              <a:rPr lang="ru-RU" sz="2000" dirty="0" err="1">
                <a:latin typeface="Times New Roman" panose="02020603050405020304" pitchFamily="18" charset="0"/>
              </a:rPr>
              <a:t>зростання</a:t>
            </a:r>
            <a:r>
              <a:rPr lang="ru-RU" sz="2000" dirty="0">
                <a:latin typeface="Times New Roman" panose="02020603050405020304" pitchFamily="18" charset="0"/>
              </a:rPr>
              <a:t> </a:t>
            </a:r>
            <a:r>
              <a:rPr lang="ru-RU" sz="2000" dirty="0" err="1">
                <a:latin typeface="Times New Roman" panose="02020603050405020304" pitchFamily="18" charset="0"/>
              </a:rPr>
              <a:t>капіталу</a:t>
            </a:r>
            <a:r>
              <a:rPr lang="ru-RU" sz="2000" dirty="0">
                <a:latin typeface="Times New Roman" panose="02020603050405020304" pitchFamily="18" charset="0"/>
              </a:rPr>
              <a:t> за </a:t>
            </a:r>
            <a:r>
              <a:rPr lang="ru-RU" sz="2000" dirty="0" err="1">
                <a:latin typeface="Times New Roman" panose="02020603050405020304" pitchFamily="18" charset="0"/>
              </a:rPr>
              <a:t>рахунок</a:t>
            </a:r>
            <a:r>
              <a:rPr lang="ru-RU" sz="2000" dirty="0">
                <a:latin typeface="Times New Roman" panose="02020603050405020304" pitchFamily="18" charset="0"/>
              </a:rPr>
              <a:t> </a:t>
            </a:r>
            <a:r>
              <a:rPr lang="ru-RU" sz="2000" dirty="0" err="1">
                <a:latin typeface="Times New Roman" panose="02020603050405020304" pitchFamily="18" charset="0"/>
              </a:rPr>
              <a:t>внесків</a:t>
            </a:r>
            <a:r>
              <a:rPr lang="ru-RU" sz="2000" dirty="0">
                <a:latin typeface="Times New Roman" panose="02020603050405020304" pitchFamily="18" charset="0"/>
              </a:rPr>
              <a:t> </a:t>
            </a:r>
            <a:r>
              <a:rPr lang="ru-RU" sz="2000" dirty="0" err="1">
                <a:latin typeface="Times New Roman" panose="02020603050405020304" pitchFamily="18" charset="0"/>
              </a:rPr>
              <a:t>власників</a:t>
            </a:r>
            <a:r>
              <a:rPr lang="ru-RU" sz="2000" dirty="0">
                <a:latin typeface="Times New Roman" panose="02020603050405020304" pitchFamily="18" charset="0"/>
              </a:rPr>
              <a:t>).</a:t>
            </a:r>
          </a:p>
          <a:p>
            <a:pPr algn="just"/>
            <a:r>
              <a:rPr lang="uk-UA" sz="2000" b="1" dirty="0">
                <a:latin typeface="Times New Roman" panose="02020603050405020304" pitchFamily="18" charset="0"/>
              </a:rPr>
              <a:t>2) витрати </a:t>
            </a:r>
            <a:r>
              <a:rPr lang="uk-UA" sz="2000" dirty="0">
                <a:latin typeface="Times New Roman" panose="02020603050405020304" pitchFamily="18" charset="0"/>
              </a:rPr>
              <a:t>– це зменшення економічних </a:t>
            </a:r>
            <a:r>
              <a:rPr lang="uk-UA" sz="2000" dirty="0" err="1">
                <a:latin typeface="Times New Roman" panose="02020603050405020304" pitchFamily="18" charset="0"/>
              </a:rPr>
              <a:t>вигод</a:t>
            </a:r>
            <a:r>
              <a:rPr lang="uk-UA" sz="2000" dirty="0">
                <a:latin typeface="Times New Roman" panose="02020603050405020304" pitchFamily="18" charset="0"/>
              </a:rPr>
              <a:t> у вигляді вибуття активів або збільшення зобов’язань, які призводять до зменшення власного капіталу (за винятком зменшення капіталу за рахунок його вилучення або розподілу власниками).</a:t>
            </a:r>
          </a:p>
        </p:txBody>
      </p:sp>
    </p:spTree>
    <p:extLst>
      <p:ext uri="{BB962C8B-B14F-4D97-AF65-F5344CB8AC3E}">
        <p14:creationId xmlns:p14="http://schemas.microsoft.com/office/powerpoint/2010/main" val="1216972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C9E123-4C68-4426-AB1D-8BBBB9E8A4C3}"/>
              </a:ext>
            </a:extLst>
          </p:cNvPr>
          <p:cNvSpPr txBox="1"/>
          <p:nvPr/>
        </p:nvSpPr>
        <p:spPr>
          <a:xfrm>
            <a:off x="1187624" y="754756"/>
            <a:ext cx="6840760" cy="4093428"/>
          </a:xfrm>
          <a:prstGeom prst="rect">
            <a:avLst/>
          </a:prstGeom>
          <a:noFill/>
        </p:spPr>
        <p:txBody>
          <a:bodyPr wrap="square">
            <a:spAutoFit/>
          </a:bodyPr>
          <a:lstStyle/>
          <a:p>
            <a:pPr algn="just"/>
            <a:r>
              <a:rPr lang="uk-UA" sz="2000" b="1" dirty="0">
                <a:latin typeface="Times New Roman" panose="02020603050405020304" pitchFamily="18" charset="0"/>
                <a:cs typeface="Times New Roman" panose="02020603050405020304" pitchFamily="18" charset="0"/>
              </a:rPr>
              <a:t>3) сукупний дохід </a:t>
            </a:r>
            <a:r>
              <a:rPr lang="uk-UA" sz="2000" dirty="0">
                <a:latin typeface="Times New Roman" panose="02020603050405020304" pitchFamily="18" charset="0"/>
                <a:cs typeface="Times New Roman" panose="02020603050405020304" pitchFamily="18" charset="0"/>
              </a:rPr>
              <a:t>– зміни у власному капіталі протягом звітного періоду внаслідок господарських операцій та інших подій (за винятком змін капіталу за рахунок операцій з власниками); </a:t>
            </a:r>
          </a:p>
          <a:p>
            <a:pPr algn="just"/>
            <a:r>
              <a:rPr lang="uk-UA" sz="2000" b="1" dirty="0">
                <a:latin typeface="Times New Roman" panose="02020603050405020304" pitchFamily="18" charset="0"/>
                <a:cs typeface="Times New Roman" panose="02020603050405020304" pitchFamily="18" charset="0"/>
              </a:rPr>
              <a:t>4) інший сукупний дохід </a:t>
            </a:r>
            <a:r>
              <a:rPr lang="uk-UA" sz="2000" dirty="0">
                <a:latin typeface="Times New Roman" panose="02020603050405020304" pitchFamily="18" charset="0"/>
                <a:cs typeface="Times New Roman" panose="02020603050405020304" pitchFamily="18" charset="0"/>
              </a:rPr>
              <a:t>– доходи і витрати, які не включені до фінансових результатів підприємства; </a:t>
            </a:r>
          </a:p>
          <a:p>
            <a:pPr algn="just"/>
            <a:r>
              <a:rPr lang="uk-UA" sz="2000" b="1" dirty="0">
                <a:latin typeface="Times New Roman" panose="02020603050405020304" pitchFamily="18" charset="0"/>
                <a:cs typeface="Times New Roman" panose="02020603050405020304" pitchFamily="18" charset="0"/>
              </a:rPr>
              <a:t>5) збиток </a:t>
            </a:r>
            <a:r>
              <a:rPr lang="uk-UA" sz="2000" dirty="0">
                <a:latin typeface="Times New Roman" panose="02020603050405020304" pitchFamily="18" charset="0"/>
                <a:cs typeface="Times New Roman" panose="02020603050405020304" pitchFamily="18" charset="0"/>
              </a:rPr>
              <a:t>– перевищення суми витрат над сумою доходу, для отримання якого були здійснені ці витрати (Доходи &lt; Витрат = збиток (З)); </a:t>
            </a:r>
          </a:p>
          <a:p>
            <a:pPr algn="just"/>
            <a:r>
              <a:rPr lang="uk-UA" sz="2000" b="1" dirty="0">
                <a:latin typeface="Times New Roman" panose="02020603050405020304" pitchFamily="18" charset="0"/>
                <a:cs typeface="Times New Roman" panose="02020603050405020304" pitchFamily="18" charset="0"/>
              </a:rPr>
              <a:t>6) прибуток </a:t>
            </a:r>
            <a:r>
              <a:rPr lang="uk-UA" sz="2000" dirty="0">
                <a:latin typeface="Times New Roman" panose="02020603050405020304" pitchFamily="18" charset="0"/>
                <a:cs typeface="Times New Roman" panose="02020603050405020304" pitchFamily="18" charset="0"/>
              </a:rPr>
              <a:t>– сума, на яку доходи перевищують пов’язані з ними витрати (Доходи &gt; Витрат = прибуток (П)); </a:t>
            </a:r>
          </a:p>
          <a:p>
            <a:pPr algn="just"/>
            <a:r>
              <a:rPr lang="uk-UA" sz="2000" b="1" dirty="0">
                <a:latin typeface="Times New Roman" panose="02020603050405020304" pitchFamily="18" charset="0"/>
                <a:cs typeface="Times New Roman" panose="02020603050405020304" pitchFamily="18" charset="0"/>
              </a:rPr>
              <a:t>7) власний капітал </a:t>
            </a:r>
            <a:r>
              <a:rPr lang="uk-UA" sz="2000" dirty="0">
                <a:latin typeface="Times New Roman" panose="02020603050405020304" pitchFamily="18" charset="0"/>
                <a:cs typeface="Times New Roman" panose="02020603050405020304" pitchFamily="18" charset="0"/>
              </a:rPr>
              <a:t>– частина в активах підприємства, що залишається після вирахування його зобов’язань. </a:t>
            </a:r>
          </a:p>
        </p:txBody>
      </p:sp>
    </p:spTree>
    <p:extLst>
      <p:ext uri="{BB962C8B-B14F-4D97-AF65-F5344CB8AC3E}">
        <p14:creationId xmlns:p14="http://schemas.microsoft.com/office/powerpoint/2010/main" val="3652358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97152"/>
            <a:ext cx="8183880" cy="1051560"/>
          </a:xfrm>
        </p:spPr>
        <p:txBody>
          <a:bodyPr/>
          <a:lstStyle/>
          <a:p>
            <a:r>
              <a:rPr lang="uk-UA" dirty="0"/>
              <a:t>Дякую за увагу!</a:t>
            </a:r>
          </a:p>
        </p:txBody>
      </p:sp>
    </p:spTree>
    <p:extLst>
      <p:ext uri="{BB962C8B-B14F-4D97-AF65-F5344CB8AC3E}">
        <p14:creationId xmlns:p14="http://schemas.microsoft.com/office/powerpoint/2010/main" val="1264627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751344"/>
            <a:ext cx="7488832" cy="5078313"/>
          </a:xfrm>
          <a:prstGeom prst="rect">
            <a:avLst/>
          </a:prstGeom>
        </p:spPr>
        <p:txBody>
          <a:bodyPr wrap="square">
            <a:spAutoFit/>
          </a:bodyPr>
          <a:lstStyle/>
          <a:p>
            <a:pPr marL="342900" indent="-342900" algn="ctr">
              <a:buAutoNum type="arabicPeriod"/>
            </a:pPr>
            <a:r>
              <a:rPr lang="uk-UA" sz="1800" b="1" dirty="0"/>
              <a:t>Фінансова звітність як інформаційна база фінансового стану підприємства </a:t>
            </a:r>
          </a:p>
          <a:p>
            <a:pPr algn="ctr"/>
            <a:endParaRPr lang="uk-UA" sz="1800" b="1" dirty="0"/>
          </a:p>
          <a:p>
            <a:pPr indent="450215" algn="just">
              <a:spcAft>
                <a:spcPts val="0"/>
              </a:spcAft>
            </a:pPr>
            <a:r>
              <a:rPr lang="uk-UA" b="1" dirty="0">
                <a:solidFill>
                  <a:srgbClr val="000000"/>
                </a:solidFill>
                <a:latin typeface="Times New Roman" panose="02020603050405020304" pitchFamily="18" charset="0"/>
                <a:ea typeface="Times New Roman" panose="02020603050405020304" pitchFamily="18" charset="0"/>
              </a:rPr>
              <a:t>Фінансова звітність </a:t>
            </a:r>
            <a:r>
              <a:rPr lang="uk-UA" dirty="0"/>
              <a:t>– </a:t>
            </a:r>
            <a:r>
              <a:rPr lang="uk-UA" dirty="0">
                <a:latin typeface="Times New Roman" panose="02020603050405020304" pitchFamily="18" charset="0"/>
                <a:cs typeface="Times New Roman" panose="02020603050405020304" pitchFamily="18" charset="0"/>
              </a:rPr>
              <a:t>це бухгалтерська звітність, що містить інформацію про фінансове становище, результати діяльності та рух грошових коштів підприємства за звітний період.</a:t>
            </a:r>
          </a:p>
          <a:p>
            <a:pPr indent="450215" algn="just">
              <a:spcAft>
                <a:spcPts val="0"/>
              </a:spcAft>
            </a:pPr>
            <a:r>
              <a:rPr lang="uk-UA" dirty="0">
                <a:latin typeface="Times New Roman" panose="02020603050405020304" pitchFamily="18" charset="0"/>
                <a:cs typeface="Times New Roman" panose="02020603050405020304" pitchFamily="18" charset="0"/>
              </a:rPr>
              <a:t>Згідно НСБО №1 до неї відносять: </a:t>
            </a:r>
            <a:endParaRPr lang="ru-RU"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uk-UA" dirty="0">
                <a:latin typeface="Times New Roman" panose="02020603050405020304" pitchFamily="18" charset="0"/>
                <a:cs typeface="Times New Roman" panose="02020603050405020304" pitchFamily="18" charset="0"/>
                <a:hlinkClick r:id="rId2"/>
              </a:rPr>
              <a:t>Баланс форма № 1</a:t>
            </a:r>
            <a:r>
              <a:rPr lang="uk-UA" dirty="0">
                <a:latin typeface="Times New Roman" panose="02020603050405020304" pitchFamily="18" charset="0"/>
                <a:cs typeface="Times New Roman" panose="02020603050405020304" pitchFamily="18" charset="0"/>
              </a:rPr>
              <a:t> (Звіт </a:t>
            </a:r>
            <a:r>
              <a:rPr lang="uk-UA" dirty="0" err="1">
                <a:latin typeface="Times New Roman" panose="02020603050405020304" pitchFamily="18" charset="0"/>
                <a:cs typeface="Times New Roman" panose="02020603050405020304" pitchFamily="18" charset="0"/>
              </a:rPr>
              <a:t>прo</a:t>
            </a:r>
            <a:r>
              <a:rPr lang="uk-UA" dirty="0">
                <a:latin typeface="Times New Roman" panose="02020603050405020304" pitchFamily="18" charset="0"/>
                <a:cs typeface="Times New Roman" panose="02020603050405020304" pitchFamily="18" charset="0"/>
              </a:rPr>
              <a:t> фінансовий стан);</a:t>
            </a:r>
            <a:endParaRPr lang="ru-RU"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uk-UA" dirty="0">
                <a:latin typeface="Times New Roman" panose="02020603050405020304" pitchFamily="18" charset="0"/>
                <a:cs typeface="Times New Roman" panose="02020603050405020304" pitchFamily="18" charset="0"/>
                <a:hlinkClick r:id="rId3"/>
              </a:rPr>
              <a:t>Звіт </a:t>
            </a:r>
            <a:r>
              <a:rPr lang="uk-UA" dirty="0" err="1">
                <a:latin typeface="Times New Roman" panose="02020603050405020304" pitchFamily="18" charset="0"/>
                <a:cs typeface="Times New Roman" panose="02020603050405020304" pitchFamily="18" charset="0"/>
                <a:hlinkClick r:id="rId3"/>
              </a:rPr>
              <a:t>прo</a:t>
            </a:r>
            <a:r>
              <a:rPr lang="uk-UA" dirty="0">
                <a:latin typeface="Times New Roman" panose="02020603050405020304" pitchFamily="18" charset="0"/>
                <a:cs typeface="Times New Roman" panose="02020603050405020304" pitchFamily="18" charset="0"/>
                <a:hlinkClick r:id="rId3"/>
              </a:rPr>
              <a:t> фінансові результати форма № 2</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Звiт</a:t>
            </a:r>
            <a:r>
              <a:rPr lang="uk-UA" dirty="0">
                <a:latin typeface="Times New Roman" panose="02020603050405020304" pitchFamily="18" charset="0"/>
                <a:cs typeface="Times New Roman" panose="02020603050405020304" pitchFamily="18" charset="0"/>
              </a:rPr>
              <a:t> про сукупний дохід);</a:t>
            </a:r>
            <a:endParaRPr lang="ru-RU"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uk-UA" dirty="0">
                <a:latin typeface="Times New Roman" panose="02020603050405020304" pitchFamily="18" charset="0"/>
                <a:cs typeface="Times New Roman" panose="02020603050405020304" pitchFamily="18" charset="0"/>
                <a:hlinkClick r:id="rId4"/>
              </a:rPr>
              <a:t>Звіт </a:t>
            </a:r>
            <a:r>
              <a:rPr lang="uk-UA" dirty="0" err="1">
                <a:latin typeface="Times New Roman" panose="02020603050405020304" pitchFamily="18" charset="0"/>
                <a:cs typeface="Times New Roman" panose="02020603050405020304" pitchFamily="18" charset="0"/>
                <a:hlinkClick r:id="rId4"/>
              </a:rPr>
              <a:t>пpо</a:t>
            </a:r>
            <a:r>
              <a:rPr lang="uk-UA" dirty="0">
                <a:latin typeface="Times New Roman" panose="02020603050405020304" pitchFamily="18" charset="0"/>
                <a:cs typeface="Times New Roman" panose="02020603050405020304" pitchFamily="18" charset="0"/>
                <a:hlinkClick r:id="rId4"/>
              </a:rPr>
              <a:t> рух грошових коштів</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формa</a:t>
            </a:r>
            <a:r>
              <a:rPr lang="uk-UA" dirty="0">
                <a:latin typeface="Times New Roman" panose="02020603050405020304" pitchFamily="18" charset="0"/>
                <a:cs typeface="Times New Roman" panose="02020603050405020304" pitchFamily="18" charset="0"/>
              </a:rPr>
              <a:t> №3);</a:t>
            </a:r>
            <a:endParaRPr lang="ru-RU"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uk-UA" dirty="0">
                <a:latin typeface="Times New Roman" panose="02020603050405020304" pitchFamily="18" charset="0"/>
                <a:cs typeface="Times New Roman" panose="02020603050405020304" pitchFamily="18" charset="0"/>
                <a:hlinkClick r:id="rId5"/>
              </a:rPr>
              <a:t>Звіт про власний капітал</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формa</a:t>
            </a:r>
            <a:r>
              <a:rPr lang="uk-UA" dirty="0">
                <a:latin typeface="Times New Roman" panose="02020603050405020304" pitchFamily="18" charset="0"/>
                <a:cs typeface="Times New Roman" panose="02020603050405020304" pitchFamily="18" charset="0"/>
              </a:rPr>
              <a:t> № 4);</a:t>
            </a:r>
            <a:endParaRPr lang="ru-RU"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uk-UA" dirty="0">
                <a:latin typeface="Times New Roman" panose="02020603050405020304" pitchFamily="18" charset="0"/>
                <a:cs typeface="Times New Roman" panose="02020603050405020304" pitchFamily="18" charset="0"/>
                <a:hlinkClick r:id="rId6"/>
              </a:rPr>
              <a:t>Примітки </a:t>
            </a:r>
            <a:r>
              <a:rPr lang="uk-UA" dirty="0" err="1">
                <a:latin typeface="Times New Roman" panose="02020603050405020304" pitchFamily="18" charset="0"/>
                <a:cs typeface="Times New Roman" panose="02020603050405020304" pitchFamily="18" charset="0"/>
                <a:hlinkClick r:id="rId6"/>
              </a:rPr>
              <a:t>дo</a:t>
            </a:r>
            <a:r>
              <a:rPr lang="uk-UA" dirty="0">
                <a:latin typeface="Times New Roman" panose="02020603050405020304" pitchFamily="18" charset="0"/>
                <a:cs typeface="Times New Roman" panose="02020603050405020304" pitchFamily="18" charset="0"/>
                <a:hlinkClick r:id="rId6"/>
              </a:rPr>
              <a:t> річної фінансової звітності</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формa</a:t>
            </a:r>
            <a:r>
              <a:rPr lang="uk-UA" dirty="0">
                <a:latin typeface="Times New Roman" panose="02020603050405020304" pitchFamily="18" charset="0"/>
                <a:cs typeface="Times New Roman" panose="02020603050405020304" pitchFamily="18" charset="0"/>
              </a:rPr>
              <a:t> № 5);</a:t>
            </a:r>
            <a:endParaRPr lang="ru-RU"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uk-UA" dirty="0">
                <a:latin typeface="Times New Roman" panose="02020603050405020304" pitchFamily="18" charset="0"/>
                <a:cs typeface="Times New Roman" panose="02020603050405020304" pitchFamily="18" charset="0"/>
              </a:rPr>
              <a:t>Додаток до приміток </a:t>
            </a:r>
            <a:r>
              <a:rPr lang="uk-UA" dirty="0" err="1">
                <a:latin typeface="Times New Roman" panose="02020603050405020304" pitchFamily="18" charset="0"/>
                <a:cs typeface="Times New Roman" panose="02020603050405020304" pitchFamily="18" charset="0"/>
              </a:rPr>
              <a:t>дo</a:t>
            </a:r>
            <a:r>
              <a:rPr lang="uk-UA" dirty="0">
                <a:latin typeface="Times New Roman" panose="02020603050405020304" pitchFamily="18" charset="0"/>
                <a:cs typeface="Times New Roman" panose="02020603050405020304" pitchFamily="18" charset="0"/>
              </a:rPr>
              <a:t> річної фінансової звітності «Інформація </a:t>
            </a:r>
            <a:r>
              <a:rPr lang="uk-UA" dirty="0" err="1">
                <a:latin typeface="Times New Roman" panose="02020603050405020304" pitchFamily="18" charset="0"/>
                <a:cs typeface="Times New Roman" panose="02020603050405020304" pitchFamily="18" charset="0"/>
              </a:rPr>
              <a:t>зa</a:t>
            </a:r>
            <a:r>
              <a:rPr lang="uk-UA" dirty="0">
                <a:latin typeface="Times New Roman" panose="02020603050405020304" pitchFamily="18" charset="0"/>
                <a:cs typeface="Times New Roman" panose="02020603050405020304" pitchFamily="18" charset="0"/>
              </a:rPr>
              <a:t> сегментами» (форма № 6).</a:t>
            </a:r>
            <a:endParaRPr lang="ru-RU" dirty="0">
              <a:latin typeface="Times New Roman" panose="02020603050405020304" pitchFamily="18" charset="0"/>
              <a:cs typeface="Times New Roman" panose="02020603050405020304" pitchFamily="18" charset="0"/>
            </a:endParaRPr>
          </a:p>
          <a:p>
            <a:pPr lvl="0"/>
            <a:r>
              <a:rPr lang="uk-UA" dirty="0">
                <a:solidFill>
                  <a:srgbClr val="000000"/>
                </a:solidFill>
                <a:latin typeface="Times New Roman" panose="02020603050405020304" pitchFamily="18" charset="0"/>
                <a:ea typeface="Times New Roman" panose="02020603050405020304" pitchFamily="18" charset="0"/>
                <a:hlinkClick r:id="rId7"/>
              </a:rPr>
              <a:t>Фінансовий звіт </a:t>
            </a:r>
            <a:r>
              <a:rPr lang="uk-UA" dirty="0" err="1">
                <a:solidFill>
                  <a:srgbClr val="000000"/>
                </a:solidFill>
                <a:latin typeface="Times New Roman" panose="02020603050405020304" pitchFamily="18" charset="0"/>
                <a:ea typeface="Times New Roman" panose="02020603050405020304" pitchFamily="18" charset="0"/>
                <a:hlinkClick r:id="rId7"/>
              </a:rPr>
              <a:t>суб’єктa</a:t>
            </a:r>
            <a:r>
              <a:rPr lang="uk-UA" dirty="0">
                <a:solidFill>
                  <a:srgbClr val="000000"/>
                </a:solidFill>
                <a:latin typeface="Times New Roman" panose="02020603050405020304" pitchFamily="18" charset="0"/>
                <a:ea typeface="Times New Roman" panose="02020603050405020304" pitchFamily="18" charset="0"/>
                <a:hlinkClick r:id="rId7"/>
              </a:rPr>
              <a:t> малого підприємництва</a:t>
            </a:r>
            <a:r>
              <a:rPr lang="uk-UA" dirty="0">
                <a:solidFill>
                  <a:srgbClr val="000000"/>
                </a:solidFill>
                <a:latin typeface="Times New Roman" panose="02020603050405020304" pitchFamily="18" charset="0"/>
                <a:ea typeface="Times New Roman" panose="02020603050405020304" pitchFamily="18" charset="0"/>
              </a:rPr>
              <a:t> включає:</a:t>
            </a:r>
            <a:endParaRPr lang="ru-RU" dirty="0">
              <a:solidFill>
                <a:srgbClr val="000000"/>
              </a:solidFill>
              <a:latin typeface="Times New Roman" panose="02020603050405020304" pitchFamily="18" charset="0"/>
              <a:ea typeface="Times New Roman" panose="02020603050405020304" pitchFamily="18" charset="0"/>
            </a:endParaRPr>
          </a:p>
          <a:p>
            <a:pPr marL="285750" lvl="0" indent="-285750">
              <a:buFont typeface="Wingdings" panose="05000000000000000000" pitchFamily="2" charset="2"/>
              <a:buChar char="ü"/>
            </a:pPr>
            <a:r>
              <a:rPr lang="uk-UA" dirty="0">
                <a:latin typeface="Times New Roman" panose="02020603050405020304" pitchFamily="18" charset="0"/>
                <a:cs typeface="Times New Roman" panose="02020603050405020304" pitchFamily="18" charset="0"/>
              </a:rPr>
              <a:t>Баланс (ф. № 1-м);</a:t>
            </a:r>
            <a:endParaRPr lang="ru-RU"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uk-UA" dirty="0">
                <a:latin typeface="Times New Roman" panose="02020603050405020304" pitchFamily="18" charset="0"/>
                <a:cs typeface="Times New Roman" panose="02020603050405020304" pitchFamily="18" charset="0"/>
              </a:rPr>
              <a:t>Звіт про фінансові </a:t>
            </a:r>
            <a:r>
              <a:rPr lang="uk-UA" dirty="0" err="1">
                <a:latin typeface="Times New Roman" panose="02020603050405020304" pitchFamily="18" charset="0"/>
                <a:cs typeface="Times New Roman" panose="02020603050405020304" pitchFamily="18" charset="0"/>
              </a:rPr>
              <a:t>результaти</a:t>
            </a:r>
            <a:r>
              <a:rPr lang="uk-UA" dirty="0">
                <a:latin typeface="Times New Roman" panose="02020603050405020304" pitchFamily="18" charset="0"/>
                <a:cs typeface="Times New Roman" panose="02020603050405020304" pitchFamily="18" charset="0"/>
              </a:rPr>
              <a:t> (ф. № 2-м)</a:t>
            </a:r>
            <a:endParaRPr lang="ru-RU" dirty="0">
              <a:latin typeface="Times New Roman" panose="02020603050405020304" pitchFamily="18" charset="0"/>
              <a:cs typeface="Times New Roman" panose="02020603050405020304" pitchFamily="18" charset="0"/>
            </a:endParaRPr>
          </a:p>
          <a:p>
            <a:pPr indent="450215" algn="just">
              <a:spcAft>
                <a:spcPts val="0"/>
              </a:spcAft>
            </a:pPr>
            <a:endParaRPr lang="ru-RU"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72713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D851D7F-3720-40C4-964F-300D0D266A98}"/>
              </a:ext>
            </a:extLst>
          </p:cNvPr>
          <p:cNvSpPr txBox="1"/>
          <p:nvPr/>
        </p:nvSpPr>
        <p:spPr>
          <a:xfrm>
            <a:off x="1403648" y="1556792"/>
            <a:ext cx="6408712" cy="2862322"/>
          </a:xfrm>
          <a:prstGeom prst="rect">
            <a:avLst/>
          </a:prstGeom>
          <a:noFill/>
        </p:spPr>
        <p:txBody>
          <a:bodyPr wrap="square">
            <a:spAutoFit/>
          </a:bodyPr>
          <a:lstStyle/>
          <a:p>
            <a:pPr algn="just"/>
            <a:r>
              <a:rPr lang="uk-UA" sz="2000" dirty="0">
                <a:latin typeface="Times New Roman" panose="02020603050405020304" pitchFamily="18" charset="0"/>
                <a:cs typeface="Times New Roman" panose="02020603050405020304" pitchFamily="18" charset="0"/>
              </a:rPr>
              <a:t>Сукупність </a:t>
            </a:r>
            <a:r>
              <a:rPr lang="uk-UA" sz="2000" b="1" dirty="0">
                <a:solidFill>
                  <a:srgbClr val="FF0000"/>
                </a:solidFill>
                <a:latin typeface="Times New Roman" panose="02020603050405020304" pitchFamily="18" charset="0"/>
                <a:cs typeface="Times New Roman" panose="02020603050405020304" pitchFamily="18" charset="0"/>
              </a:rPr>
              <a:t>показників фінансової звітності </a:t>
            </a:r>
            <a:r>
              <a:rPr lang="uk-UA" sz="2000" dirty="0">
                <a:latin typeface="Times New Roman" panose="02020603050405020304" pitchFamily="18" charset="0"/>
                <a:cs typeface="Times New Roman" panose="02020603050405020304" pitchFamily="18" charset="0"/>
              </a:rPr>
              <a:t>дозволяє: </a:t>
            </a:r>
          </a:p>
          <a:p>
            <a:pPr marL="342900" indent="-342900" algn="just">
              <a:buFontTx/>
              <a:buChar char="-"/>
            </a:pPr>
            <a:r>
              <a:rPr lang="uk-UA" sz="2000" dirty="0">
                <a:latin typeface="Times New Roman" panose="02020603050405020304" pitchFamily="18" charset="0"/>
                <a:cs typeface="Times New Roman" panose="02020603050405020304" pitchFamily="18" charset="0"/>
              </a:rPr>
              <a:t>встановити стратегію, мету та результати діяльності підприємства, оцінити можливості, які підприємство має і які при цьому для нього відкриваються; </a:t>
            </a:r>
          </a:p>
          <a:p>
            <a:pPr marL="342900" indent="-342900" algn="just">
              <a:buFontTx/>
              <a:buChar char="-"/>
            </a:pPr>
            <a:r>
              <a:rPr lang="uk-UA" sz="2000" dirty="0">
                <a:latin typeface="Times New Roman" panose="02020603050405020304" pitchFamily="18" charset="0"/>
                <a:cs typeface="Times New Roman" panose="02020603050405020304" pitchFamily="18" charset="0"/>
              </a:rPr>
              <a:t>приймати своєчасні та обґрунтовані управлінські рішення; </a:t>
            </a:r>
          </a:p>
          <a:p>
            <a:pPr marL="342900" indent="-342900" algn="just">
              <a:buFontTx/>
              <a:buChar char="-"/>
            </a:pPr>
            <a:r>
              <a:rPr lang="uk-UA" sz="2000" dirty="0">
                <a:latin typeface="Times New Roman" panose="02020603050405020304" pitchFamily="18" charset="0"/>
                <a:cs typeface="Times New Roman" panose="02020603050405020304" pitchFamily="18" charset="0"/>
              </a:rPr>
              <a:t>координувати дії розрізнених структурних підрозділів, спрямовуючи їх зусилля на досягнення поставлених цілей. </a:t>
            </a:r>
          </a:p>
        </p:txBody>
      </p:sp>
    </p:spTree>
    <p:extLst>
      <p:ext uri="{BB962C8B-B14F-4D97-AF65-F5344CB8AC3E}">
        <p14:creationId xmlns:p14="http://schemas.microsoft.com/office/powerpoint/2010/main" val="1935705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F14CA17-F735-458E-BD16-1623FEE57F52}"/>
              </a:ext>
            </a:extLst>
          </p:cNvPr>
          <p:cNvSpPr txBox="1"/>
          <p:nvPr/>
        </p:nvSpPr>
        <p:spPr>
          <a:xfrm>
            <a:off x="1691680" y="1700808"/>
            <a:ext cx="6408712" cy="2246769"/>
          </a:xfrm>
          <a:prstGeom prst="rect">
            <a:avLst/>
          </a:prstGeom>
          <a:noFill/>
        </p:spPr>
        <p:txBody>
          <a:bodyPr wrap="square">
            <a:spAutoFit/>
          </a:bodyPr>
          <a:lstStyle/>
          <a:p>
            <a:pPr algn="just"/>
            <a:r>
              <a:rPr lang="uk-UA" sz="2000" dirty="0">
                <a:latin typeface="Times New Roman" panose="02020603050405020304" pitchFamily="18" charset="0"/>
                <a:cs typeface="Times New Roman" panose="02020603050405020304" pitchFamily="18" charset="0"/>
              </a:rPr>
              <a:t>Користувачі фінансової звітності (юридичні та фізичні особи) поділяються на зовнішніх і внутрішніх. </a:t>
            </a:r>
            <a:r>
              <a:rPr lang="uk-UA" sz="2000" dirty="0">
                <a:solidFill>
                  <a:srgbClr val="FF0000"/>
                </a:solidFill>
                <a:latin typeface="Times New Roman" panose="02020603050405020304" pitchFamily="18" charset="0"/>
                <a:cs typeface="Times New Roman" panose="02020603050405020304" pitchFamily="18" charset="0"/>
              </a:rPr>
              <a:t>Внутрішні користувачі </a:t>
            </a:r>
            <a:r>
              <a:rPr lang="uk-UA" sz="2000" dirty="0">
                <a:latin typeface="Times New Roman" panose="02020603050405020304" pitchFamily="18" charset="0"/>
                <a:cs typeface="Times New Roman" panose="02020603050405020304" pitchFamily="18" charset="0"/>
              </a:rPr>
              <a:t>– це, насамперед, управлінський персонал, якому потрібно приймати обґрунтовані рішення щодо оперативного регулювання господарської діяльності підприємства та визначення стратегії розвитку компанії. </a:t>
            </a:r>
          </a:p>
        </p:txBody>
      </p:sp>
    </p:spTree>
    <p:extLst>
      <p:ext uri="{BB962C8B-B14F-4D97-AF65-F5344CB8AC3E}">
        <p14:creationId xmlns:p14="http://schemas.microsoft.com/office/powerpoint/2010/main" val="2804592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CE59E4-5E5D-4549-853A-D2F6961483AC}"/>
              </a:ext>
            </a:extLst>
          </p:cNvPr>
          <p:cNvSpPr txBox="1"/>
          <p:nvPr/>
        </p:nvSpPr>
        <p:spPr>
          <a:xfrm>
            <a:off x="1043608" y="751344"/>
            <a:ext cx="7416824" cy="5355312"/>
          </a:xfrm>
          <a:prstGeom prst="rect">
            <a:avLst/>
          </a:prstGeom>
          <a:noFill/>
        </p:spPr>
        <p:txBody>
          <a:bodyPr wrap="square">
            <a:spAutoFit/>
          </a:bodyPr>
          <a:lstStyle/>
          <a:p>
            <a:pPr algn="just"/>
            <a:r>
              <a:rPr lang="uk-UA" b="1" dirty="0">
                <a:solidFill>
                  <a:srgbClr val="FF0000"/>
                </a:solidFill>
                <a:latin typeface="Times New Roman" panose="02020603050405020304" pitchFamily="18" charset="0"/>
                <a:cs typeface="Times New Roman" panose="02020603050405020304" pitchFamily="18" charset="0"/>
              </a:rPr>
              <a:t>Зовнішні користувачі </a:t>
            </a:r>
            <a:r>
              <a:rPr lang="uk-UA" dirty="0">
                <a:latin typeface="Times New Roman" panose="02020603050405020304" pitchFamily="18" charset="0"/>
                <a:cs typeface="Times New Roman" panose="02020603050405020304" pitchFamily="18" charset="0"/>
              </a:rPr>
              <a:t>– це ті підприємства чи фізичні особи, які мають певні фінансові інтереси й зацікавлені в інформації про підприємство. </a:t>
            </a:r>
            <a:r>
              <a:rPr lang="uk-UA" b="1" dirty="0">
                <a:latin typeface="Times New Roman" panose="02020603050405020304" pitchFamily="18" charset="0"/>
                <a:cs typeface="Times New Roman" panose="02020603050405020304" pitchFamily="18" charset="0"/>
              </a:rPr>
              <a:t>Засновники, учасники (інвестори) </a:t>
            </a:r>
            <a:r>
              <a:rPr lang="uk-UA" dirty="0">
                <a:latin typeface="Times New Roman" panose="02020603050405020304" pitchFamily="18" charset="0"/>
                <a:cs typeface="Times New Roman" panose="02020603050405020304" pitchFamily="18" charset="0"/>
              </a:rPr>
              <a:t>– це особи, які внесли свій капітал при створені підприємства, вони стурбовані ризиком, притаманним інвестиціям і доходом від цих інвестицій; акціонери зацікавлені в інформації, що дозволяє їм оцінити спроможність підприємства сплачувати дивіденди. </a:t>
            </a:r>
          </a:p>
          <a:p>
            <a:pPr algn="just"/>
            <a:r>
              <a:rPr lang="uk-UA" b="1" dirty="0">
                <a:latin typeface="Times New Roman" panose="02020603050405020304" pitchFamily="18" charset="0"/>
                <a:cs typeface="Times New Roman" panose="02020603050405020304" pitchFamily="18" charset="0"/>
              </a:rPr>
              <a:t>Орган до сфери управління</a:t>
            </a:r>
            <a:r>
              <a:rPr lang="uk-UA" dirty="0">
                <a:latin typeface="Times New Roman" panose="02020603050405020304" pitchFamily="18" charset="0"/>
                <a:cs typeface="Times New Roman" panose="02020603050405020304" pitchFamily="18" charset="0"/>
              </a:rPr>
              <a:t> якого належить підприємство потребує інформації про реалізацію головної мети створення підприємства і його місце серед інших аналогічних суб'єктів господарювання. </a:t>
            </a:r>
          </a:p>
          <a:p>
            <a:pPr algn="just"/>
            <a:r>
              <a:rPr lang="uk-UA" b="1" dirty="0">
                <a:latin typeface="Times New Roman" panose="02020603050405020304" pitchFamily="18" charset="0"/>
                <a:cs typeface="Times New Roman" panose="02020603050405020304" pitchFamily="18" charset="0"/>
              </a:rPr>
              <a:t>Органи державного контролю і регулювання </a:t>
            </a:r>
            <a:r>
              <a:rPr lang="uk-UA" dirty="0">
                <a:latin typeface="Times New Roman" panose="02020603050405020304" pitchFamily="18" charset="0"/>
                <a:cs typeface="Times New Roman" panose="02020603050405020304" pitchFamily="18" charset="0"/>
              </a:rPr>
              <a:t>зацікавлені в інформації з метою визначення податкової політики та використання інформації як основи статистичних даних про національний дохід та формування макроекономічних показників. </a:t>
            </a:r>
          </a:p>
          <a:p>
            <a:pPr algn="just"/>
            <a:r>
              <a:rPr lang="uk-UA" b="1" dirty="0">
                <a:latin typeface="Times New Roman" panose="02020603050405020304" pitchFamily="18" charset="0"/>
                <a:cs typeface="Times New Roman" panose="02020603050405020304" pitchFamily="18" charset="0"/>
              </a:rPr>
              <a:t>Банківські та кредитні установи </a:t>
            </a:r>
            <a:r>
              <a:rPr lang="uk-UA" dirty="0">
                <a:latin typeface="Times New Roman" panose="02020603050405020304" pitchFamily="18" charset="0"/>
                <a:cs typeface="Times New Roman" panose="02020603050405020304" pitchFamily="18" charset="0"/>
              </a:rPr>
              <a:t>потребують інформації про фінансовий стан підприємства, ефективність діяльності для оцінки ризиків при наданні кредитів та впевненості в тому, що їх позики та відсотки з них будуть своєчасно і в повній сумі повернуті. </a:t>
            </a:r>
          </a:p>
          <a:p>
            <a:pPr algn="just"/>
            <a:r>
              <a:rPr lang="uk-UA" b="1" dirty="0">
                <a:latin typeface="Times New Roman" panose="02020603050405020304" pitchFamily="18" charset="0"/>
                <a:cs typeface="Times New Roman" panose="02020603050405020304" pitchFamily="18" charset="0"/>
              </a:rPr>
              <a:t>Постачальники та інші кредитори.</a:t>
            </a:r>
          </a:p>
        </p:txBody>
      </p:sp>
    </p:spTree>
    <p:extLst>
      <p:ext uri="{BB962C8B-B14F-4D97-AF65-F5344CB8AC3E}">
        <p14:creationId xmlns:p14="http://schemas.microsoft.com/office/powerpoint/2010/main" val="2969833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20688"/>
            <a:ext cx="7704856" cy="5355312"/>
          </a:xfrm>
          <a:prstGeom prst="rect">
            <a:avLst/>
          </a:prstGeom>
        </p:spPr>
        <p:txBody>
          <a:bodyPr wrap="square">
            <a:spAutoFit/>
          </a:bodyPr>
          <a:lstStyle/>
          <a:p>
            <a:pPr indent="450215" algn="ctr"/>
            <a:r>
              <a:rPr lang="uk-UA" sz="1800" b="1" dirty="0"/>
              <a:t>2. Бухгалтерський баланс </a:t>
            </a:r>
          </a:p>
          <a:p>
            <a:pPr indent="450215" algn="just">
              <a:spcAft>
                <a:spcPts val="0"/>
              </a:spcAft>
            </a:pPr>
            <a:endParaRPr lang="uk-UA" b="1" dirty="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uk-UA" b="1" dirty="0">
                <a:solidFill>
                  <a:srgbClr val="000000"/>
                </a:solidFill>
                <a:latin typeface="Times New Roman" panose="02020603050405020304" pitchFamily="18" charset="0"/>
                <a:ea typeface="Times New Roman" panose="02020603050405020304" pitchFamily="18" charset="0"/>
              </a:rPr>
              <a:t>Баланс </a:t>
            </a:r>
            <a:r>
              <a:rPr lang="uk-UA" dirty="0">
                <a:solidFill>
                  <a:srgbClr val="000000"/>
                </a:solidFill>
                <a:latin typeface="Times New Roman" panose="02020603050405020304" pitchFamily="18" charset="0"/>
                <a:ea typeface="Times New Roman" panose="02020603050405020304" pitchFamily="18" charset="0"/>
              </a:rPr>
              <a:t>– це форма фінансової звітності, що безпосередньо пов'язана з визначенням фінансового стану підприємства та змін у ньому. </a:t>
            </a:r>
            <a:endParaRPr lang="ru-RU" sz="1100" dirty="0">
              <a:latin typeface="Times New Roman" panose="02020603050405020304" pitchFamily="18" charset="0"/>
              <a:ea typeface="Times New Roman" panose="02020603050405020304" pitchFamily="18" charset="0"/>
            </a:endParaRPr>
          </a:p>
          <a:p>
            <a:pPr indent="450215" algn="just">
              <a:spcAft>
                <a:spcPts val="0"/>
              </a:spcAft>
            </a:pPr>
            <a:r>
              <a:rPr lang="uk-UA" b="1" dirty="0">
                <a:solidFill>
                  <a:srgbClr val="000000"/>
                </a:solidFill>
                <a:latin typeface="Times New Roman" panose="02020603050405020304" pitchFamily="18" charset="0"/>
              </a:rPr>
              <a:t>Баланс (Звіт про фінансовий стан) (далі Баланс</a:t>
            </a:r>
            <a:r>
              <a:rPr lang="uk-UA" dirty="0">
                <a:solidFill>
                  <a:srgbClr val="000000"/>
                </a:solidFill>
                <a:latin typeface="Times New Roman" panose="02020603050405020304" pitchFamily="18" charset="0"/>
              </a:rPr>
              <a:t>) – це звіт про фінансовий стан підприємства, який відображає на певну (звітну) дату його активи, зобов'язання і власний капітал. </a:t>
            </a:r>
          </a:p>
          <a:p>
            <a:pPr indent="450215" algn="just">
              <a:spcAft>
                <a:spcPts val="0"/>
              </a:spcAft>
            </a:pPr>
            <a:r>
              <a:rPr lang="uk-UA" b="1" dirty="0">
                <a:solidFill>
                  <a:srgbClr val="000000"/>
                </a:solidFill>
                <a:latin typeface="Times New Roman" panose="02020603050405020304" pitchFamily="18" charset="0"/>
              </a:rPr>
              <a:t>Мета складання Балансу </a:t>
            </a:r>
            <a:r>
              <a:rPr lang="uk-UA" dirty="0">
                <a:solidFill>
                  <a:srgbClr val="000000"/>
                </a:solidFill>
                <a:latin typeface="Times New Roman" panose="02020603050405020304" pitchFamily="18" charset="0"/>
              </a:rPr>
              <a:t>надати інформацію користувачам повну, правдиву та неупереджену інформації про фінансовий стан підприємства на  звітну дату для прийняття ефективних економічних рішень. </a:t>
            </a:r>
          </a:p>
          <a:p>
            <a:pPr indent="450215" algn="just">
              <a:spcAft>
                <a:spcPts val="0"/>
              </a:spcAft>
            </a:pPr>
            <a:r>
              <a:rPr lang="uk-UA" i="1" dirty="0">
                <a:solidFill>
                  <a:srgbClr val="000000"/>
                </a:solidFill>
                <a:latin typeface="Times New Roman" panose="02020603050405020304" pitchFamily="18" charset="0"/>
              </a:rPr>
              <a:t>Головною властивістю Балансу є рівність підсумків активу та пасиву, тобто підсумок активів Балансу повинен дорівнювати сумі зобов’язань та власного капіталу, що ґрунтується на подвійному запису господарських операцій на рахунках бухгалтерського обліку. </a:t>
            </a:r>
          </a:p>
          <a:p>
            <a:pPr indent="450215" algn="just">
              <a:spcAft>
                <a:spcPts val="0"/>
              </a:spcAft>
            </a:pPr>
            <a:r>
              <a:rPr lang="uk-UA" dirty="0">
                <a:solidFill>
                  <a:srgbClr val="000000"/>
                </a:solidFill>
                <a:latin typeface="Times New Roman" panose="02020603050405020304" pitchFamily="18" charset="0"/>
              </a:rPr>
              <a:t>Рівність результатів активу й пасиву балансу зумовлена тим, що в обох його частинах відображені у вартісному вимірі одні й ті ж самі господарські засоби, але тільки згруповані за різними ознаками: в активі – за складом і розміщенням, у пасиві – за джерелами їх утворення і цільовим призначенням. </a:t>
            </a:r>
            <a:endParaRPr lang="ru-RU"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206500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3DE5FBB-E117-4DBF-A135-393A36502B70}"/>
              </a:ext>
            </a:extLst>
          </p:cNvPr>
          <p:cNvSpPr txBox="1"/>
          <p:nvPr/>
        </p:nvSpPr>
        <p:spPr>
          <a:xfrm>
            <a:off x="935596" y="764704"/>
            <a:ext cx="7308812" cy="4401205"/>
          </a:xfrm>
          <a:prstGeom prst="rect">
            <a:avLst/>
          </a:prstGeom>
          <a:noFill/>
        </p:spPr>
        <p:txBody>
          <a:bodyPr wrap="square">
            <a:spAutoFit/>
          </a:bodyPr>
          <a:lstStyle/>
          <a:p>
            <a:pPr algn="just"/>
            <a:r>
              <a:rPr lang="uk-UA" sz="2000" dirty="0">
                <a:solidFill>
                  <a:srgbClr val="000000"/>
                </a:solidFill>
                <a:latin typeface="Times New Roman" panose="02020603050405020304" pitchFamily="18" charset="0"/>
              </a:rPr>
              <a:t>Кожний вид засобів, розміщених в активі, має відповідне джерело утворення, показане в пасиві балансу. Результат активу не може бути більше або менше результату пасиву, оскільки загальна вартість майна підприємства завжди повинна дорівнювати сумі тих джерел, за рахунок яких воно утворене. На цьому базується і назва балансу, оскільки термін «баланс» означає «рівність, рівновага». </a:t>
            </a:r>
          </a:p>
          <a:p>
            <a:pPr algn="just"/>
            <a:endParaRPr lang="uk-UA" sz="2000" dirty="0">
              <a:solidFill>
                <a:srgbClr val="000000"/>
              </a:solidFill>
              <a:latin typeface="Times New Roman" panose="02020603050405020304" pitchFamily="18" charset="0"/>
            </a:endParaRPr>
          </a:p>
          <a:p>
            <a:pPr algn="ctr"/>
            <a:r>
              <a:rPr lang="uk-UA" sz="2000" b="1" dirty="0">
                <a:solidFill>
                  <a:srgbClr val="000000"/>
                </a:solidFill>
                <a:latin typeface="Times New Roman" panose="02020603050405020304" pitchFamily="18" charset="0"/>
              </a:rPr>
              <a:t>Активи = власний капітал + зобов'язання</a:t>
            </a:r>
          </a:p>
          <a:p>
            <a:pPr algn="ctr"/>
            <a:endParaRPr lang="uk-UA" sz="2000" b="1" dirty="0">
              <a:solidFill>
                <a:srgbClr val="000000"/>
              </a:solidFill>
              <a:latin typeface="Times New Roman" panose="02020603050405020304" pitchFamily="18" charset="0"/>
            </a:endParaRPr>
          </a:p>
          <a:p>
            <a:pPr algn="just"/>
            <a:r>
              <a:rPr lang="uk-UA" sz="2000" b="1" dirty="0">
                <a:solidFill>
                  <a:srgbClr val="000000"/>
                </a:solidFill>
                <a:latin typeface="Times New Roman" panose="02020603050405020304" pitchFamily="18" charset="0"/>
              </a:rPr>
              <a:t>Активи</a:t>
            </a:r>
            <a:r>
              <a:rPr lang="uk-UA" sz="2000" dirty="0">
                <a:solidFill>
                  <a:srgbClr val="000000"/>
                </a:solidFill>
                <a:latin typeface="Times New Roman" panose="02020603050405020304" pitchFamily="18" charset="0"/>
              </a:rPr>
              <a:t> включають у себе всі ресурси, які контролюються підприємством у результаті минулих подій і використання яких, як очікується, призведе до одержання економічних </a:t>
            </a:r>
            <a:r>
              <a:rPr lang="uk-UA" sz="2000" dirty="0" err="1">
                <a:solidFill>
                  <a:srgbClr val="000000"/>
                </a:solidFill>
                <a:latin typeface="Times New Roman" panose="02020603050405020304" pitchFamily="18" charset="0"/>
              </a:rPr>
              <a:t>вигод</a:t>
            </a:r>
            <a:r>
              <a:rPr lang="uk-UA" sz="2000" dirty="0">
                <a:solidFill>
                  <a:srgbClr val="000000"/>
                </a:solidFill>
                <a:latin typeface="Times New Roman" panose="02020603050405020304" pitchFamily="18" charset="0"/>
              </a:rPr>
              <a:t> у майбутньому. </a:t>
            </a:r>
          </a:p>
        </p:txBody>
      </p:sp>
    </p:spTree>
    <p:extLst>
      <p:ext uri="{BB962C8B-B14F-4D97-AF65-F5344CB8AC3E}">
        <p14:creationId xmlns:p14="http://schemas.microsoft.com/office/powerpoint/2010/main" val="1855949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3244690-B163-4B34-AA36-2B126AECF55C}"/>
              </a:ext>
            </a:extLst>
          </p:cNvPr>
          <p:cNvSpPr txBox="1"/>
          <p:nvPr/>
        </p:nvSpPr>
        <p:spPr>
          <a:xfrm>
            <a:off x="1259632" y="1340768"/>
            <a:ext cx="6624736" cy="3416320"/>
          </a:xfrm>
          <a:prstGeom prst="rect">
            <a:avLst/>
          </a:prstGeom>
          <a:noFill/>
        </p:spPr>
        <p:txBody>
          <a:bodyPr wrap="square">
            <a:spAutoFit/>
          </a:bodyPr>
          <a:lstStyle/>
          <a:p>
            <a:pPr algn="just"/>
            <a:r>
              <a:rPr lang="uk-UA" sz="1800" b="1" dirty="0">
                <a:solidFill>
                  <a:srgbClr val="000000"/>
                </a:solidFill>
                <a:latin typeface="Times New Roman" panose="02020603050405020304" pitchFamily="18" charset="0"/>
              </a:rPr>
              <a:t>Зобов’язання</a:t>
            </a:r>
            <a:r>
              <a:rPr lang="uk-UA" sz="1800" dirty="0">
                <a:solidFill>
                  <a:srgbClr val="000000"/>
                </a:solidFill>
                <a:latin typeface="Times New Roman" panose="02020603050405020304" pitchFamily="18" charset="0"/>
              </a:rPr>
              <a:t> – це заборгованість підприємства, яка виникла внаслідок минулих подій і погашення якої у майбутньому, як очікується, призведе до зменшення ресурсів підприємства, що втілюють у собі економічні вигоди.</a:t>
            </a:r>
          </a:p>
          <a:p>
            <a:pPr algn="just"/>
            <a:r>
              <a:rPr lang="uk-UA" b="1" dirty="0">
                <a:solidFill>
                  <a:srgbClr val="000000"/>
                </a:solidFill>
                <a:latin typeface="Times New Roman" panose="02020603050405020304" pitchFamily="18" charset="0"/>
              </a:rPr>
              <a:t>Власний капітал </a:t>
            </a:r>
            <a:r>
              <a:rPr lang="uk-UA" dirty="0">
                <a:solidFill>
                  <a:srgbClr val="000000"/>
                </a:solidFill>
                <a:latin typeface="Times New Roman" panose="02020603050405020304" pitchFamily="18" charset="0"/>
              </a:rPr>
              <a:t>являє собою частину в активах підприємства, яка залишилася після вирахування його зобов'язань. За даними Балансу оцінюється автономність підприємства, його плато- і кредитоспроможність тощо. Наявність своєчасного та правильно складеного Балансу дає можливість кожному керівникові, обмірковуючи всі позитивні та негативні сторони діяльності підприємства, свідомо вести господарство, пошук внутрішніх резервів та запровадження їх у дію.</a:t>
            </a:r>
          </a:p>
        </p:txBody>
      </p:sp>
    </p:spTree>
    <p:extLst>
      <p:ext uri="{BB962C8B-B14F-4D97-AF65-F5344CB8AC3E}">
        <p14:creationId xmlns:p14="http://schemas.microsoft.com/office/powerpoint/2010/main" val="463507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7A952EAB-37DF-42B4-9D16-608AE7135B14}"/>
              </a:ext>
            </a:extLst>
          </p:cNvPr>
          <p:cNvPicPr>
            <a:picLocks noChangeAspect="1"/>
          </p:cNvPicPr>
          <p:nvPr/>
        </p:nvPicPr>
        <p:blipFill rotWithShape="1">
          <a:blip r:embed="rId2"/>
          <a:srcRect l="40550" t="21999" r="20863" b="10800"/>
          <a:stretch/>
        </p:blipFill>
        <p:spPr>
          <a:xfrm>
            <a:off x="1815443" y="728699"/>
            <a:ext cx="5513113" cy="5400601"/>
          </a:xfrm>
          <a:prstGeom prst="rect">
            <a:avLst/>
          </a:prstGeom>
        </p:spPr>
      </p:pic>
    </p:spTree>
    <p:extLst>
      <p:ext uri="{BB962C8B-B14F-4D97-AF65-F5344CB8AC3E}">
        <p14:creationId xmlns:p14="http://schemas.microsoft.com/office/powerpoint/2010/main" val="3371459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236</TotalTime>
  <Words>1295</Words>
  <Application>Microsoft Office PowerPoint</Application>
  <PresentationFormat>Екран (4:3)</PresentationFormat>
  <Paragraphs>69</Paragraphs>
  <Slides>16</Slides>
  <Notes>1</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16</vt:i4>
      </vt:variant>
    </vt:vector>
  </HeadingPairs>
  <TitlesOfParts>
    <vt:vector size="23" baseType="lpstr">
      <vt:lpstr>Arial</vt:lpstr>
      <vt:lpstr>Calibri</vt:lpstr>
      <vt:lpstr>Times New Roman</vt:lpstr>
      <vt:lpstr>Verdana</vt:lpstr>
      <vt:lpstr>Wingdings</vt:lpstr>
      <vt:lpstr>Wingdings 2</vt:lpstr>
      <vt:lpstr>Аспект</vt:lpstr>
      <vt:lpstr>ТЕМА 4.  Фінансова звітність аграрних підприємств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ФІНАНСОВА АНАЛІТИКА</dc:title>
  <dc:creator>Лариса</dc:creator>
  <cp:lastModifiedBy>Iryna Abramova</cp:lastModifiedBy>
  <cp:revision>25</cp:revision>
  <dcterms:created xsi:type="dcterms:W3CDTF">2020-09-01T05:28:05Z</dcterms:created>
  <dcterms:modified xsi:type="dcterms:W3CDTF">2024-10-07T12:10:01Z</dcterms:modified>
</cp:coreProperties>
</file>