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0" autoAdjust="0"/>
    <p:restoredTop sz="86323" autoAdjust="0"/>
  </p:normalViewPr>
  <p:slideViewPr>
    <p:cSldViewPr>
      <p:cViewPr varScale="1">
        <p:scale>
          <a:sx n="74" d="100"/>
          <a:sy n="74" d="100"/>
        </p:scale>
        <p:origin x="-186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04C4C08D-CCEC-4C58-B613-36F5AF611773}" type="datetimeFigureOut">
              <a:rPr lang="uk-UA" smtClean="0"/>
              <a:t>22.11.2024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749742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4C4C08D-CCEC-4C58-B613-36F5AF611773}" type="datetimeFigureOut">
              <a:rPr lang="uk-UA" smtClean="0"/>
              <a:t>22.11.2024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1260188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4C4C08D-CCEC-4C58-B613-36F5AF611773}" type="datetimeFigureOut">
              <a:rPr lang="uk-UA" smtClean="0"/>
              <a:t>22.11.2024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633623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4C4C08D-CCEC-4C58-B613-36F5AF611773}" type="datetimeFigureOut">
              <a:rPr lang="uk-UA" smtClean="0"/>
              <a:t>22.11.2024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243153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4C4C08D-CCEC-4C58-B613-36F5AF611773}" type="datetimeFigureOut">
              <a:rPr lang="uk-UA" smtClean="0"/>
              <a:t>22.11.2024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855655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04C4C08D-CCEC-4C58-B613-36F5AF611773}" type="datetimeFigureOut">
              <a:rPr lang="uk-UA" smtClean="0"/>
              <a:t>22.11.2024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11848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04C4C08D-CCEC-4C58-B613-36F5AF611773}" type="datetimeFigureOut">
              <a:rPr lang="uk-UA" smtClean="0"/>
              <a:t>22.11.2024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430845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04C4C08D-CCEC-4C58-B613-36F5AF611773}" type="datetimeFigureOut">
              <a:rPr lang="uk-UA" smtClean="0"/>
              <a:t>22.11.2024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27500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4C4C08D-CCEC-4C58-B613-36F5AF611773}" type="datetimeFigureOut">
              <a:rPr lang="uk-UA" smtClean="0"/>
              <a:t>22.11.2024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3230079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4C4C08D-CCEC-4C58-B613-36F5AF611773}" type="datetimeFigureOut">
              <a:rPr lang="uk-UA" smtClean="0"/>
              <a:t>22.11.2024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20639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4C4C08D-CCEC-4C58-B613-36F5AF611773}" type="datetimeFigureOut">
              <a:rPr lang="uk-UA" smtClean="0"/>
              <a:t>22.11.2024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38216822-C8FF-4568-85AB-8B5B34969961}" type="slidenum">
              <a:rPr lang="uk-UA" smtClean="0"/>
              <a:t>‹#›</a:t>
            </a:fld>
            <a:endParaRPr lang="uk-UA"/>
          </a:p>
        </p:txBody>
      </p:sp>
    </p:spTree>
    <p:extLst>
      <p:ext uri="{BB962C8B-B14F-4D97-AF65-F5344CB8AC3E}">
        <p14:creationId xmlns:p14="http://schemas.microsoft.com/office/powerpoint/2010/main" val="1439233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4C08D-CCEC-4C58-B613-36F5AF611773}" type="datetimeFigureOut">
              <a:rPr lang="uk-UA" smtClean="0"/>
              <a:t>22.11.2024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216822-C8FF-4568-85AB-8B5B34969961}" type="slidenum">
              <a:rPr lang="uk-UA" smtClean="0"/>
              <a:t>‹#›</a:t>
            </a:fld>
            <a:endParaRPr lang="uk-UA"/>
          </a:p>
        </p:txBody>
      </p:sp>
    </p:spTree>
    <p:extLst>
      <p:ext uri="{BB962C8B-B14F-4D97-AF65-F5344CB8AC3E}">
        <p14:creationId xmlns:p14="http://schemas.microsoft.com/office/powerpoint/2010/main" val="1669179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8074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41669"/>
            <a:ext cx="8856984" cy="6463308"/>
          </a:xfrm>
          <a:prstGeom prst="rect">
            <a:avLst/>
          </a:prstGeom>
        </p:spPr>
        <p:txBody>
          <a:bodyPr wrap="square">
            <a:spAutoFit/>
          </a:bodyPr>
          <a:lstStyle/>
          <a:p>
            <a:pPr algn="just"/>
            <a:r>
              <a:rPr lang="uk-UA" dirty="0" smtClean="0"/>
              <a:t>     </a:t>
            </a:r>
            <a:r>
              <a:rPr lang="uk-UA" dirty="0" smtClean="0">
                <a:latin typeface="Times New Roman" panose="02020603050405020304" pitchFamily="18" charset="0"/>
                <a:cs typeface="Times New Roman" panose="02020603050405020304" pitchFamily="18" charset="0"/>
              </a:rPr>
              <a:t>Особи, які супроводжують главу іноземної держави,  прибувають  до  Маріїнського  палацу  за  15  хвилин  до  початку церемонії та  займають  визначені  Службою  Державного  Протоколу  і Церемоніалу  Секретаріату Президента України місця. </a:t>
            </a:r>
          </a:p>
          <a:p>
            <a:pPr algn="just"/>
            <a:r>
              <a:rPr lang="uk-UA" dirty="0" smtClean="0">
                <a:latin typeface="Times New Roman" panose="02020603050405020304" pitchFamily="18" charset="0"/>
                <a:cs typeface="Times New Roman" panose="02020603050405020304" pitchFamily="18" charset="0"/>
              </a:rPr>
              <a:t>     Над Маріїнським   палацом   піднімається   Прапор  (штандарт)  Президента   України,   біля   центрального   входу   до    палацу  встановлюються  державні  прапори  відповідної іноземної держави і  Державні Прапори України,  на подвір'ї вишиковується почесна варта  трьох  видів  Збройних  Сил України,  військовий оркестр,  лунають  фанфари. </a:t>
            </a:r>
          </a:p>
          <a:p>
            <a:pPr algn="just"/>
            <a:r>
              <a:rPr lang="uk-UA" dirty="0" smtClean="0">
                <a:latin typeface="Times New Roman" panose="02020603050405020304" pitchFamily="18" charset="0"/>
                <a:cs typeface="Times New Roman" panose="02020603050405020304" pitchFamily="18" charset="0"/>
              </a:rPr>
              <a:t>     Біля центрального  входу   до   Маріїнського   палацу   главу  іноземної  держави  вітає  Президент  України.  У  разі  участі  в державному  візиті  дружини  глави  іноземної  держави   Президент  України вручає їй квіти. </a:t>
            </a:r>
          </a:p>
          <a:p>
            <a:pPr algn="just"/>
            <a:r>
              <a:rPr lang="uk-UA" dirty="0" smtClean="0">
                <a:latin typeface="Times New Roman" panose="02020603050405020304" pitchFamily="18" charset="0"/>
                <a:cs typeface="Times New Roman" panose="02020603050405020304" pitchFamily="18" charset="0"/>
              </a:rPr>
              <a:t>     Проводиться фотографування зустрічі. </a:t>
            </a:r>
          </a:p>
          <a:p>
            <a:pPr algn="just"/>
            <a:r>
              <a:rPr lang="uk-UA" dirty="0" smtClean="0">
                <a:latin typeface="Times New Roman" panose="02020603050405020304" pitchFamily="18" charset="0"/>
                <a:cs typeface="Times New Roman" panose="02020603050405020304" pitchFamily="18" charset="0"/>
              </a:rPr>
              <a:t>     Президент України   разом   із  главою  іноземної  держави  у  супроводі  Керівника  Служби  Державного  Протоколу  і Церемоніалу  Секретаріату  Президента  України проходять до позначеного килимом  місця.  (Дружини  глави  іноземної  держави  та Президента України  залишаються на ганку Маріїнського палацу). </a:t>
            </a:r>
          </a:p>
          <a:p>
            <a:pPr algn="just"/>
            <a:r>
              <a:rPr lang="uk-UA" dirty="0" smtClean="0">
                <a:latin typeface="Times New Roman" panose="02020603050405020304" pitchFamily="18" charset="0"/>
                <a:cs typeface="Times New Roman" panose="02020603050405020304" pitchFamily="18" charset="0"/>
              </a:rPr>
              <a:t>      Начальник почесної   варти  віддає  главі  іноземної  держави  рапорт. </a:t>
            </a:r>
          </a:p>
          <a:p>
            <a:pPr algn="just"/>
            <a:r>
              <a:rPr lang="uk-UA" dirty="0" smtClean="0">
                <a:latin typeface="Times New Roman" panose="02020603050405020304" pitchFamily="18" charset="0"/>
                <a:cs typeface="Times New Roman" panose="02020603050405020304" pitchFamily="18" charset="0"/>
              </a:rPr>
              <a:t>     Військовий оркестр   виконує   державний   гімн   відповідної  іноземної  держави,  Державний Гімн України.  Під час їх виконання  лунає Салют націй - двадцять один артилерійський залп. </a:t>
            </a:r>
          </a:p>
          <a:p>
            <a:pPr algn="just"/>
            <a:r>
              <a:rPr lang="uk-UA" dirty="0" smtClean="0">
                <a:latin typeface="Times New Roman" panose="02020603050405020304" pitchFamily="18" charset="0"/>
                <a:cs typeface="Times New Roman" panose="02020603050405020304" pitchFamily="18" charset="0"/>
              </a:rPr>
              <a:t>     Президент України разом із главою іноземної держави  обходять  стрій  воїнів  почесної  варти,  вітаючи  уклоном голови Державний  Прапор України.  Воїни вітають главу іноземної держави у відповідь  на його вітання.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0434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0"/>
            <a:ext cx="8712968" cy="6463308"/>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      Президент України   разом   із   главою   іноземної   держави  повертаються до місця початку церемонії. </a:t>
            </a:r>
          </a:p>
          <a:p>
            <a:pPr algn="just"/>
            <a:r>
              <a:rPr lang="uk-UA" dirty="0" smtClean="0">
                <a:latin typeface="Times New Roman" panose="02020603050405020304" pitchFamily="18" charset="0"/>
                <a:cs typeface="Times New Roman" panose="02020603050405020304" pitchFamily="18" charset="0"/>
              </a:rPr>
              <a:t>     Воїни почесної варти проходять перед главою іноземної держави  і Президентом України урочистим маршем. </a:t>
            </a:r>
          </a:p>
          <a:p>
            <a:pPr algn="just"/>
            <a:r>
              <a:rPr lang="uk-UA" dirty="0" smtClean="0">
                <a:latin typeface="Times New Roman" panose="02020603050405020304" pitchFamily="18" charset="0"/>
                <a:cs typeface="Times New Roman" panose="02020603050405020304" pitchFamily="18" charset="0"/>
              </a:rPr>
              <a:t>     Представник протокольного  підрозділу  відповідної  іноземної  держави представляє Президентові України офіційну делегацію  своєї  держави,   Керівник  Служби  Державного  Протоколу  і  Церемоніалу Секретаріату   Президента   України  представляє  главі  іноземної  держави   офіційну   делегацію  України,  після  чого  починаються  двосторонні переговори. </a:t>
            </a:r>
          </a:p>
          <a:p>
            <a:pPr algn="just"/>
            <a:r>
              <a:rPr lang="uk-UA" dirty="0" smtClean="0">
                <a:latin typeface="Times New Roman" panose="02020603050405020304" pitchFamily="18" charset="0"/>
                <a:cs typeface="Times New Roman" panose="02020603050405020304" pitchFamily="18" charset="0"/>
              </a:rPr>
              <a:t>      Під  час  державного візиту переговори з главою іноземної  держави веде Президент України.  Склад  учасників  переговорів  та  бесід  з  Української  Сторони визначається Президентом України та  завчасно доводиться до відома іноземної сторони. </a:t>
            </a:r>
          </a:p>
          <a:p>
            <a:pPr algn="just"/>
            <a:r>
              <a:rPr lang="uk-UA" dirty="0" smtClean="0">
                <a:latin typeface="Times New Roman" panose="02020603050405020304" pitchFamily="18" charset="0"/>
                <a:cs typeface="Times New Roman" panose="02020603050405020304" pitchFamily="18" charset="0"/>
              </a:rPr>
              <a:t>     Переговори у  форматі  "віч-на-віч"  або  у   вузькому   колі  проводяться,  як  правило,  у  Блакитній залі Маріїнського палацу,  переговори у розширеному складі - у Зеленій залі. </a:t>
            </a:r>
          </a:p>
          <a:p>
            <a:pPr algn="just"/>
            <a:r>
              <a:rPr lang="uk-UA" dirty="0" smtClean="0">
                <a:latin typeface="Times New Roman" panose="02020603050405020304" pitchFamily="18" charset="0"/>
                <a:cs typeface="Times New Roman" panose="02020603050405020304" pitchFamily="18" charset="0"/>
              </a:rPr>
              <a:t>     Церемонія підписання  спільних  документів   та   зустріч   з представниками   засобів   масової   інформації  відбуваються,  як  правило, у Білій залі. </a:t>
            </a:r>
          </a:p>
          <a:p>
            <a:pPr algn="just"/>
            <a:r>
              <a:rPr lang="uk-UA" dirty="0" smtClean="0">
                <a:latin typeface="Times New Roman" panose="02020603050405020304" pitchFamily="18" charset="0"/>
                <a:cs typeface="Times New Roman" panose="02020603050405020304" pitchFamily="18" charset="0"/>
              </a:rPr>
              <a:t>     Програмою державного візиту може передбачатися бесіда  та  сніданок  глави  іноземної  держави  з Прем'єр-міністром України в  державній  резиденції,   відвідання   главою   іноземної   держави  Верховної Ради  України,  виступ на пленарному засіданні Верховної  Ради України,  робочий  сніданок  з  Міністром  закордонних  справ  України.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5917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8191" y="188640"/>
            <a:ext cx="8712968" cy="5355312"/>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Програмою  державного  візиту  передбачаються  церемонія  покладання  главою  іноземної  держави  вінка до могили Невідомого  солдата  у  місті  Києві  та церемонія вшанування главою іноземної  держави пам'яті жертв голодоморів в Україні. </a:t>
            </a:r>
          </a:p>
          <a:p>
            <a:pPr algn="just"/>
            <a:r>
              <a:rPr lang="uk-UA" dirty="0" smtClean="0">
                <a:latin typeface="Times New Roman" panose="02020603050405020304" pitchFamily="18" charset="0"/>
                <a:cs typeface="Times New Roman" panose="02020603050405020304" pitchFamily="18" charset="0"/>
              </a:rPr>
              <a:t>     Під час  цих  церемоній главу іноземної держави супроводжують </a:t>
            </a:r>
          </a:p>
          <a:p>
            <a:pPr algn="just"/>
            <a:r>
              <a:rPr lang="uk-UA" dirty="0" smtClean="0">
                <a:latin typeface="Times New Roman" panose="02020603050405020304" pitchFamily="18" charset="0"/>
                <a:cs typeface="Times New Roman" panose="02020603050405020304" pitchFamily="18" charset="0"/>
              </a:rPr>
              <a:t>Міністр закордонних справ України разом із  главою  дипломатичного  представництва відповідної іноземної держави в Україні,  заступник  Глави  Секретаріату  Президента  України,   глава   дипломатичного  представництва  України  у  відповідній іноземній державі,  голова  Київської міської державної адміністрації, інші офіційні особи. </a:t>
            </a:r>
          </a:p>
          <a:p>
            <a:pPr algn="just"/>
            <a:r>
              <a:rPr lang="uk-UA" dirty="0" smtClean="0">
                <a:latin typeface="Times New Roman" panose="02020603050405020304" pitchFamily="18" charset="0"/>
                <a:cs typeface="Times New Roman" panose="02020603050405020304" pitchFamily="18" charset="0"/>
              </a:rPr>
              <a:t>     Церемонія покладання главою іноземної держави вінка до могили </a:t>
            </a:r>
          </a:p>
          <a:p>
            <a:pPr algn="just"/>
            <a:r>
              <a:rPr lang="uk-UA" dirty="0" smtClean="0">
                <a:latin typeface="Times New Roman" panose="02020603050405020304" pitchFamily="18" charset="0"/>
                <a:cs typeface="Times New Roman" panose="02020603050405020304" pitchFamily="18" charset="0"/>
              </a:rPr>
              <a:t>Невідомого   солдата  у  місті  Києві  передбачає  віддання  главі  іноземної держави  рапорту  військовим  комендантом  міста  Києва,  проходження  главою  іноземної  держави повз стрій воїнів почесної  варти до могили,  покладення вінка,  вшанування  пам'яті  загиблих  хвилиною мовчання, виконання військовим оркестром державного гімну  відповідної  іноземної  держави  та  Державного   Гімну   України,  проходження  воїнів  почесної  варти урочистим маршем перед главою  іноземної держави. </a:t>
            </a:r>
          </a:p>
          <a:p>
            <a:pPr algn="just"/>
            <a:r>
              <a:rPr lang="uk-UA" dirty="0" smtClean="0">
                <a:latin typeface="Times New Roman" panose="02020603050405020304" pitchFamily="18" charset="0"/>
                <a:cs typeface="Times New Roman" panose="02020603050405020304" pitchFamily="18" charset="0"/>
              </a:rPr>
              <a:t>     Церемонія вшанування главою іноземної держави  пам'яті  жертв  голодоморів   в  Україні  передбачає  запалення  главою  іноземної  держави свічки біля Меморіалу пам'яті жертв голодоморів в Україні,  вшанування  пам'яті  жертв голодоморів уклоном голови,  висадження  куща калини.</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737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908720"/>
            <a:ext cx="8856984" cy="4247317"/>
          </a:xfrm>
          <a:prstGeom prst="rect">
            <a:avLst/>
          </a:prstGeom>
        </p:spPr>
        <p:txBody>
          <a:bodyPr wrap="square">
            <a:spAutoFit/>
          </a:bodyPr>
          <a:lstStyle/>
          <a:p>
            <a:pPr algn="just"/>
            <a:r>
              <a:rPr lang="ru-RU" dirty="0"/>
              <a:t> </a:t>
            </a:r>
            <a:r>
              <a:rPr lang="ru-RU" dirty="0" smtClean="0"/>
              <a:t>    </a:t>
            </a:r>
            <a:r>
              <a:rPr lang="ru-RU" b="1" dirty="0" err="1" smtClean="0">
                <a:latin typeface="Times New Roman" panose="02020603050405020304" pitchFamily="18" charset="0"/>
                <a:cs typeface="Times New Roman" panose="02020603050405020304" pitchFamily="18" charset="0"/>
              </a:rPr>
              <a:t>Державний</a:t>
            </a:r>
            <a:r>
              <a:rPr lang="ru-RU" b="1" dirty="0" smtClean="0">
                <a:latin typeface="Times New Roman" panose="02020603050405020304" pitchFamily="18" charset="0"/>
                <a:cs typeface="Times New Roman" panose="02020603050405020304" pitchFamily="18" charset="0"/>
              </a:rPr>
              <a:t> </a:t>
            </a:r>
            <a:r>
              <a:rPr lang="ru-RU" b="1" dirty="0" err="1" smtClean="0">
                <a:latin typeface="Times New Roman" panose="02020603050405020304" pitchFamily="18" charset="0"/>
                <a:cs typeface="Times New Roman" panose="02020603050405020304" pitchFamily="18" charset="0"/>
              </a:rPr>
              <a:t>обід</a:t>
            </a:r>
            <a:r>
              <a:rPr lang="ru-RU" b="1"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імені</a:t>
            </a:r>
            <a:r>
              <a:rPr lang="ru-RU" dirty="0" smtClean="0">
                <a:latin typeface="Times New Roman" panose="02020603050405020304" pitchFamily="18" charset="0"/>
                <a:cs typeface="Times New Roman" panose="02020603050405020304" pitchFamily="18" charset="0"/>
              </a:rPr>
              <a:t>  Президента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на  честь  </a:t>
            </a:r>
            <a:r>
              <a:rPr lang="ru-RU" dirty="0" err="1" smtClean="0">
                <a:latin typeface="Times New Roman" panose="02020603050405020304" pitchFamily="18" charset="0"/>
                <a:cs typeface="Times New Roman" panose="02020603050405020304" pitchFamily="18" charset="0"/>
              </a:rPr>
              <a:t>глави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іноземної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держави</a:t>
            </a:r>
            <a:r>
              <a:rPr lang="ru-RU" dirty="0" smtClean="0">
                <a:latin typeface="Times New Roman" panose="02020603050405020304" pitchFamily="18" charset="0"/>
                <a:cs typeface="Times New Roman" panose="02020603050405020304" pitchFamily="18" charset="0"/>
              </a:rPr>
              <a:t> проводиться,  як правило,  у </a:t>
            </a:r>
            <a:r>
              <a:rPr lang="ru-RU" dirty="0" err="1" smtClean="0">
                <a:latin typeface="Times New Roman" panose="02020603050405020304" pitchFamily="18" charset="0"/>
                <a:cs typeface="Times New Roman" panose="02020603050405020304" pitchFamily="18" charset="0"/>
              </a:rPr>
              <a:t>Червоній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Маріїнського</a:t>
            </a:r>
            <a:r>
              <a:rPr lang="ru-RU" dirty="0" smtClean="0">
                <a:latin typeface="Times New Roman" panose="02020603050405020304" pitchFamily="18" charset="0"/>
                <a:cs typeface="Times New Roman" panose="02020603050405020304" pitchFamily="18" charset="0"/>
              </a:rPr>
              <a:t> палацу. </a:t>
            </a:r>
          </a:p>
          <a:p>
            <a:pPr algn="just"/>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державний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запрошуються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Української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Сторони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офіційні</a:t>
            </a:r>
            <a:r>
              <a:rPr lang="ru-RU" dirty="0" smtClean="0">
                <a:latin typeface="Times New Roman" panose="02020603050405020304" pitchFamily="18" charset="0"/>
                <a:cs typeface="Times New Roman" panose="02020603050405020304" pitchFamily="18" charset="0"/>
              </a:rPr>
              <a:t>  особи,  </a:t>
            </a:r>
            <a:r>
              <a:rPr lang="ru-RU" dirty="0" err="1" smtClean="0">
                <a:latin typeface="Times New Roman" panose="02020603050405020304" pitchFamily="18" charset="0"/>
                <a:cs typeface="Times New Roman" panose="02020603050405020304" pitchFamily="18" charset="0"/>
              </a:rPr>
              <a:t>які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беруть</a:t>
            </a:r>
            <a:r>
              <a:rPr lang="ru-RU" dirty="0" smtClean="0">
                <a:latin typeface="Times New Roman" panose="02020603050405020304" pitchFamily="18" charset="0"/>
                <a:cs typeface="Times New Roman" panose="02020603050405020304" pitchFamily="18" charset="0"/>
              </a:rPr>
              <a:t>  участь  у переговорах та </a:t>
            </a:r>
            <a:r>
              <a:rPr lang="ru-RU" dirty="0" err="1" smtClean="0">
                <a:latin typeface="Times New Roman" panose="02020603050405020304" pitchFamily="18" charset="0"/>
                <a:cs typeface="Times New Roman" panose="02020603050405020304" pitchFamily="18" charset="0"/>
              </a:rPr>
              <a:t>бесідах</a:t>
            </a:r>
            <a:r>
              <a:rPr lang="ru-RU" dirty="0" smtClean="0">
                <a:latin typeface="Times New Roman" panose="02020603050405020304" pitchFamily="18" charset="0"/>
                <a:cs typeface="Times New Roman" panose="02020603050405020304" pitchFamily="18" charset="0"/>
              </a:rPr>
              <a:t> за  </a:t>
            </a:r>
            <a:r>
              <a:rPr lang="ru-RU" dirty="0" err="1" smtClean="0">
                <a:latin typeface="Times New Roman" panose="02020603050405020304" pitchFamily="18" charset="0"/>
                <a:cs typeface="Times New Roman" panose="02020603050405020304" pitchFamily="18" charset="0"/>
              </a:rPr>
              <a:t>програмою</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візиту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або</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прийомі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глави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іноземної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держави</a:t>
            </a:r>
            <a:r>
              <a:rPr lang="ru-RU" dirty="0" smtClean="0">
                <a:latin typeface="Times New Roman" panose="02020603050405020304" pitchFamily="18" charset="0"/>
                <a:cs typeface="Times New Roman" panose="02020603050405020304" pitchFamily="18" charset="0"/>
              </a:rPr>
              <a:t>.  Список  </a:t>
            </a:r>
            <a:r>
              <a:rPr lang="ru-RU" dirty="0" err="1" smtClean="0">
                <a:latin typeface="Times New Roman" panose="02020603050405020304" pitchFamily="18" charset="0"/>
                <a:cs typeface="Times New Roman" panose="02020603050405020304" pitchFamily="18" charset="0"/>
              </a:rPr>
              <a:t>запрошених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Української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Сторони</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державний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затверджується</a:t>
            </a:r>
            <a:r>
              <a:rPr lang="ru-RU" dirty="0" smtClean="0">
                <a:latin typeface="Times New Roman" panose="02020603050405020304" pitchFamily="18" charset="0"/>
                <a:cs typeface="Times New Roman" panose="02020603050405020304" pitchFamily="18" charset="0"/>
              </a:rPr>
              <a:t>   Главою   </a:t>
            </a:r>
            <a:r>
              <a:rPr lang="ru-RU" dirty="0" err="1" smtClean="0">
                <a:latin typeface="Times New Roman" panose="02020603050405020304" pitchFamily="18" charset="0"/>
                <a:cs typeface="Times New Roman" panose="02020603050405020304" pitchFamily="18" charset="0"/>
              </a:rPr>
              <a:t>Секретаріату</a:t>
            </a:r>
            <a:r>
              <a:rPr lang="ru-RU" dirty="0" smtClean="0">
                <a:latin typeface="Times New Roman" panose="02020603050405020304" pitchFamily="18" charset="0"/>
                <a:cs typeface="Times New Roman" panose="02020603050405020304" pitchFamily="18" charset="0"/>
              </a:rPr>
              <a:t>   Президента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за  </a:t>
            </a:r>
            <a:r>
              <a:rPr lang="ru-RU" dirty="0" err="1" smtClean="0">
                <a:latin typeface="Times New Roman" panose="02020603050405020304" pitchFamily="18" charset="0"/>
                <a:cs typeface="Times New Roman" panose="02020603050405020304" pitchFamily="18" charset="0"/>
              </a:rPr>
              <a:t>погодженням</a:t>
            </a:r>
            <a:r>
              <a:rPr lang="ru-RU" dirty="0" smtClean="0">
                <a:latin typeface="Times New Roman" panose="02020603050405020304" pitchFamily="18" charset="0"/>
                <a:cs typeface="Times New Roman" panose="02020603050405020304" pitchFamily="18" charset="0"/>
              </a:rPr>
              <a:t> з Президентом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Розміщення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запрошених</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державний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обід</a:t>
            </a:r>
            <a:r>
              <a:rPr lang="ru-RU" dirty="0" smtClean="0">
                <a:latin typeface="Times New Roman" panose="02020603050405020304" pitchFamily="18" charset="0"/>
                <a:cs typeface="Times New Roman" panose="02020603050405020304" pitchFamily="18" charset="0"/>
              </a:rPr>
              <a:t>   за   столами  </a:t>
            </a:r>
            <a:r>
              <a:rPr lang="ru-RU" dirty="0" err="1" smtClean="0">
                <a:latin typeface="Times New Roman" panose="02020603050405020304" pitchFamily="18" charset="0"/>
                <a:cs typeface="Times New Roman" panose="02020603050405020304" pitchFamily="18" charset="0"/>
              </a:rPr>
              <a:t>здійснюється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відповідно</a:t>
            </a:r>
            <a:r>
              <a:rPr lang="ru-RU" dirty="0" smtClean="0">
                <a:latin typeface="Times New Roman" panose="02020603050405020304" pitchFamily="18" charset="0"/>
                <a:cs typeface="Times New Roman" panose="02020603050405020304" pitchFamily="18" charset="0"/>
              </a:rPr>
              <a:t> до </a:t>
            </a:r>
            <a:r>
              <a:rPr lang="ru-RU" dirty="0" err="1" smtClean="0">
                <a:latin typeface="Times New Roman" panose="02020603050405020304" pitchFamily="18" charset="0"/>
                <a:cs typeface="Times New Roman" panose="02020603050405020304" pitchFamily="18" charset="0"/>
              </a:rPr>
              <a:t>усталеної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протокольної</a:t>
            </a:r>
            <a:r>
              <a:rPr lang="ru-RU" dirty="0" smtClean="0">
                <a:latin typeface="Times New Roman" panose="02020603050405020304" pitchFamily="18" charset="0"/>
                <a:cs typeface="Times New Roman" panose="02020603050405020304" pitchFamily="18" charset="0"/>
              </a:rPr>
              <a:t> практики. </a:t>
            </a:r>
          </a:p>
          <a:p>
            <a:pPr algn="just"/>
            <a:r>
              <a:rPr lang="ru-RU" dirty="0" smtClean="0">
                <a:latin typeface="Times New Roman" panose="02020603050405020304" pitchFamily="18" charset="0"/>
                <a:cs typeface="Times New Roman" panose="02020603050405020304" pitchFamily="18" charset="0"/>
              </a:rPr>
              <a:t>     На початку державного </a:t>
            </a:r>
            <a:r>
              <a:rPr lang="ru-RU" dirty="0" err="1" smtClean="0">
                <a:latin typeface="Times New Roman" panose="02020603050405020304" pitchFamily="18" charset="0"/>
                <a:cs typeface="Times New Roman" panose="02020603050405020304" pitchFamily="18" charset="0"/>
              </a:rPr>
              <a:t>обіду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передбачається</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обмін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промовами</a:t>
            </a:r>
            <a:r>
              <a:rPr lang="ru-RU" dirty="0" smtClean="0">
                <a:latin typeface="Times New Roman" panose="02020603050405020304" pitchFamily="18" charset="0"/>
                <a:cs typeface="Times New Roman" panose="02020603050405020304" pitchFamily="18" charset="0"/>
              </a:rPr>
              <a:t>  (тостами),  </a:t>
            </a:r>
            <a:r>
              <a:rPr lang="ru-RU" dirty="0" err="1" smtClean="0">
                <a:latin typeface="Times New Roman" panose="02020603050405020304" pitchFamily="18" charset="0"/>
                <a:cs typeface="Times New Roman" panose="02020603050405020304" pitchFamily="18" charset="0"/>
              </a:rPr>
              <a:t>письмовий</a:t>
            </a:r>
            <a:r>
              <a:rPr lang="ru-RU" dirty="0" smtClean="0">
                <a:latin typeface="Times New Roman" panose="02020603050405020304" pitchFamily="18" charset="0"/>
                <a:cs typeface="Times New Roman" panose="02020603050405020304" pitchFamily="18" charset="0"/>
              </a:rPr>
              <a:t>  переклад </a:t>
            </a:r>
            <a:r>
              <a:rPr lang="ru-RU" dirty="0" err="1" smtClean="0">
                <a:latin typeface="Times New Roman" panose="02020603050405020304" pitchFamily="18" charset="0"/>
                <a:cs typeface="Times New Roman" panose="02020603050405020304" pitchFamily="18" charset="0"/>
              </a:rPr>
              <a:t>яких</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разі</a:t>
            </a:r>
            <a:r>
              <a:rPr lang="ru-RU" dirty="0" smtClean="0">
                <a:latin typeface="Times New Roman" panose="02020603050405020304" pitchFamily="18" charset="0"/>
                <a:cs typeface="Times New Roman" panose="02020603050405020304" pitchFamily="18" charset="0"/>
              </a:rPr>
              <a:t> потреби,  до початку  </a:t>
            </a:r>
            <a:r>
              <a:rPr lang="ru-RU" dirty="0" err="1" smtClean="0">
                <a:latin typeface="Times New Roman" panose="02020603050405020304" pitchFamily="18" charset="0"/>
                <a:cs typeface="Times New Roman" panose="02020603050405020304" pitchFamily="18" charset="0"/>
              </a:rPr>
              <a:t>обіду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розкладається</a:t>
            </a:r>
            <a:r>
              <a:rPr lang="ru-RU" dirty="0" smtClean="0">
                <a:latin typeface="Times New Roman" panose="02020603050405020304" pitchFamily="18" charset="0"/>
                <a:cs typeface="Times New Roman" panose="02020603050405020304" pitchFamily="18" charset="0"/>
              </a:rPr>
              <a:t> на столах. </a:t>
            </a:r>
          </a:p>
          <a:p>
            <a:pPr algn="just"/>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Наприкінці</a:t>
            </a:r>
            <a:r>
              <a:rPr lang="ru-RU" dirty="0" smtClean="0">
                <a:latin typeface="Times New Roman" panose="02020603050405020304" pitchFamily="18" charset="0"/>
                <a:cs typeface="Times New Roman" panose="02020603050405020304" pitchFamily="18" charset="0"/>
              </a:rPr>
              <a:t> державного </a:t>
            </a:r>
            <a:r>
              <a:rPr lang="ru-RU" dirty="0" err="1" smtClean="0">
                <a:latin typeface="Times New Roman" panose="02020603050405020304" pitchFamily="18" charset="0"/>
                <a:cs typeface="Times New Roman" panose="02020603050405020304" pitchFamily="18" charset="0"/>
              </a:rPr>
              <a:t>обіду</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Білій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Маріїнського</a:t>
            </a:r>
            <a:r>
              <a:rPr lang="ru-RU" dirty="0" smtClean="0">
                <a:latin typeface="Times New Roman" panose="02020603050405020304" pitchFamily="18" charset="0"/>
                <a:cs typeface="Times New Roman" panose="02020603050405020304" pitchFamily="18" charset="0"/>
              </a:rPr>
              <a:t>  палацу  </a:t>
            </a:r>
            <a:r>
              <a:rPr lang="ru-RU" dirty="0" err="1" smtClean="0">
                <a:latin typeface="Times New Roman" panose="02020603050405020304" pitchFamily="18" charset="0"/>
                <a:cs typeface="Times New Roman" panose="02020603050405020304" pitchFamily="18" charset="0"/>
              </a:rPr>
              <a:t>влаштовується</a:t>
            </a:r>
            <a:r>
              <a:rPr lang="ru-RU" dirty="0" smtClean="0">
                <a:latin typeface="Times New Roman" panose="02020603050405020304" pitchFamily="18" charset="0"/>
                <a:cs typeface="Times New Roman" panose="02020603050405020304" pitchFamily="18" charset="0"/>
              </a:rPr>
              <a:t> концерт </a:t>
            </a:r>
            <a:r>
              <a:rPr lang="ru-RU" dirty="0" err="1" smtClean="0">
                <a:latin typeface="Times New Roman" panose="02020603050405020304" pitchFamily="18" charset="0"/>
                <a:cs typeface="Times New Roman" panose="02020603050405020304" pitchFamily="18" charset="0"/>
              </a:rPr>
              <a:t>майстрів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мистецтв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     За </a:t>
            </a:r>
            <a:r>
              <a:rPr lang="ru-RU" dirty="0" err="1" smtClean="0">
                <a:latin typeface="Times New Roman" panose="02020603050405020304" pitchFamily="18" charset="0"/>
                <a:cs typeface="Times New Roman" panose="02020603050405020304" pitchFamily="18" charset="0"/>
              </a:rPr>
              <a:t>домовленістю</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сторін</a:t>
            </a:r>
            <a:r>
              <a:rPr lang="ru-RU" dirty="0" smtClean="0">
                <a:latin typeface="Times New Roman" panose="02020603050405020304" pitchFamily="18" charset="0"/>
                <a:cs typeface="Times New Roman" panose="02020603050405020304" pitchFamily="18" charset="0"/>
              </a:rPr>
              <a:t>   глава   </a:t>
            </a:r>
            <a:r>
              <a:rPr lang="ru-RU" dirty="0" err="1" smtClean="0">
                <a:latin typeface="Times New Roman" panose="02020603050405020304" pitchFamily="18" charset="0"/>
                <a:cs typeface="Times New Roman" panose="02020603050405020304" pitchFamily="18" charset="0"/>
              </a:rPr>
              <a:t>іноземної</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держави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може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влаштувати</a:t>
            </a:r>
            <a:r>
              <a:rPr lang="ru-RU" dirty="0" smtClean="0">
                <a:latin typeface="Times New Roman" panose="02020603050405020304" pitchFamily="18" charset="0"/>
                <a:cs typeface="Times New Roman" panose="02020603050405020304" pitchFamily="18" charset="0"/>
              </a:rPr>
              <a:t> у </a:t>
            </a:r>
            <a:r>
              <a:rPr lang="ru-RU" dirty="0" err="1" smtClean="0">
                <a:latin typeface="Times New Roman" panose="02020603050405020304" pitchFamily="18" charset="0"/>
                <a:cs typeface="Times New Roman" panose="02020603050405020304" pitchFamily="18" charset="0"/>
              </a:rPr>
              <a:t>відповідь</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протокольний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захід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від</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свого</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імені</a:t>
            </a:r>
            <a:r>
              <a:rPr lang="ru-RU" dirty="0" smtClean="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9919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2123" y="-309"/>
            <a:ext cx="8856984" cy="6740307"/>
          </a:xfrm>
          <a:prstGeom prst="rect">
            <a:avLst/>
          </a:prstGeom>
        </p:spPr>
        <p:txBody>
          <a:bodyPr wrap="square">
            <a:spAutoFit/>
          </a:bodyPr>
          <a:lstStyle/>
          <a:p>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Програмою державного візиту може передбачатися відвідання  главою іноземної держави театру в супроводі Президента України. </a:t>
            </a:r>
          </a:p>
          <a:p>
            <a:r>
              <a:rPr lang="uk-UA" dirty="0" smtClean="0">
                <a:latin typeface="Times New Roman" panose="02020603050405020304" pitchFamily="18" charset="0"/>
                <a:cs typeface="Times New Roman" panose="02020603050405020304" pitchFamily="18" charset="0"/>
              </a:rPr>
              <a:t>     На авансцені    театру    встановлюються   державний   прапор  відповідної іноземної держави та Державний Прапор  України,  перед  початком  вистави виконуються державний гімн відповідної іноземної  держави і Державний Гімн України.  По закінченні вистави на  сцену  виносяться  дві корзини квітів - від глави іноземної держави і від  Президента України. </a:t>
            </a:r>
          </a:p>
          <a:p>
            <a:r>
              <a:rPr lang="uk-UA" dirty="0" smtClean="0">
                <a:latin typeface="Times New Roman" panose="02020603050405020304" pitchFamily="18" charset="0"/>
                <a:cs typeface="Times New Roman" panose="02020603050405020304" pitchFamily="18" charset="0"/>
              </a:rPr>
              <a:t>     За домовленістю  сторін  програмою  державного  візиту   може передбачатися приватне відвідання театру главою іноземної держави.  В  цьому  випадку  в  ложі  разом  із  главою  іноземної   держави  знаходяться особи, визначені програмою державного візиту, державні  прапори не встановлюються, державні гімни не виконуються. </a:t>
            </a:r>
          </a:p>
          <a:p>
            <a:r>
              <a:rPr lang="uk-UA" dirty="0" smtClean="0">
                <a:latin typeface="Times New Roman" panose="02020603050405020304" pitchFamily="18" charset="0"/>
                <a:cs typeface="Times New Roman" panose="02020603050405020304" pitchFamily="18" charset="0"/>
              </a:rPr>
              <a:t>     Глави  іноземних  держав  розміщуються,  як  правило,   у  державній резиденції (м. Київ, вул. Липська, 4). </a:t>
            </a:r>
          </a:p>
          <a:p>
            <a:r>
              <a:rPr lang="uk-UA" dirty="0" smtClean="0">
                <a:latin typeface="Times New Roman" panose="02020603050405020304" pitchFamily="18" charset="0"/>
                <a:cs typeface="Times New Roman" panose="02020603050405020304" pitchFamily="18" charset="0"/>
              </a:rPr>
              <a:t>     Над державною   резиденцією   піднімається  державний  прапор  відповідної  іноземної  держави  або   прапор   (штандарт)   глави  іноземної держави. </a:t>
            </a:r>
          </a:p>
          <a:p>
            <a:r>
              <a:rPr lang="uk-UA" dirty="0" smtClean="0">
                <a:latin typeface="Times New Roman" panose="02020603050405020304" pitchFamily="18" charset="0"/>
                <a:cs typeface="Times New Roman" panose="02020603050405020304" pitchFamily="18" charset="0"/>
              </a:rPr>
              <a:t>     Українська Сторона фінансує проживання осіб, які розміщуються  в державній резиденції,  а також міністрів  або  членів  іноземної  офіційної  делегації,  які  за статусом прирівнюються до міністра.  Українська  Сторона може фінансувати перебування більшої кількості  членів  іноземної  делегації  за відповідною домовленістю. Забезпечення іноземної делегації автотранспортом здійснюється  з  урахуванням можливостей Української Сторони та кількості членів  іноземної делегації. </a:t>
            </a:r>
          </a:p>
          <a:p>
            <a:r>
              <a:rPr lang="uk-UA" dirty="0" smtClean="0">
                <a:latin typeface="Times New Roman" panose="02020603050405020304" pitchFamily="18" charset="0"/>
                <a:cs typeface="Times New Roman" panose="02020603050405020304" pitchFamily="18" charset="0"/>
              </a:rPr>
              <a:t>     Офіційна церемонія проводів глави  іноземної  держави  не проводиться. </a:t>
            </a:r>
          </a:p>
          <a:p>
            <a:r>
              <a:rPr lang="uk-UA" dirty="0" smtClean="0">
                <a:latin typeface="Times New Roman" panose="02020603050405020304" pitchFamily="18" charset="0"/>
                <a:cs typeface="Times New Roman" panose="02020603050405020304" pitchFamily="18" charset="0"/>
              </a:rPr>
              <a:t>     Церемонія проводів  глави іноземної держави біля трапа літака  (біля вагона) проводиться аналогічно церемонії його зустрічі.</a:t>
            </a:r>
          </a:p>
        </p:txBody>
      </p:sp>
    </p:spTree>
    <p:extLst>
      <p:ext uri="{BB962C8B-B14F-4D97-AF65-F5344CB8AC3E}">
        <p14:creationId xmlns:p14="http://schemas.microsoft.com/office/powerpoint/2010/main" val="3930646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260648"/>
            <a:ext cx="8712968" cy="5355312"/>
          </a:xfrm>
          <a:prstGeom prst="rect">
            <a:avLst/>
          </a:prstGeom>
        </p:spPr>
        <p:txBody>
          <a:bodyPr wrap="square">
            <a:spAutoFit/>
          </a:bodyPr>
          <a:lstStyle/>
          <a:p>
            <a:pPr algn="just"/>
            <a:r>
              <a:rPr lang="uk-UA" dirty="0" smtClean="0"/>
              <a:t>     </a:t>
            </a:r>
            <a:r>
              <a:rPr lang="uk-UA" dirty="0" smtClean="0">
                <a:latin typeface="Times New Roman" panose="02020603050405020304" pitchFamily="18" charset="0"/>
                <a:cs typeface="Times New Roman" panose="02020603050405020304" pitchFamily="18" charset="0"/>
              </a:rPr>
              <a:t>За бажанням глави іноземної держави  та  за  домовленістю  сторін  може  бути організовано поїздку глави іноземної держави по  Україні (без повернення до  міста  Києва,  за  винятком  технічної  зупинки).  На  прохання глави іноземної держави Українська Сторона  може надати йому літак для поїздки по Україні. </a:t>
            </a:r>
          </a:p>
          <a:p>
            <a:pPr algn="just"/>
            <a:r>
              <a:rPr lang="uk-UA" dirty="0" smtClean="0">
                <a:latin typeface="Times New Roman" panose="02020603050405020304" pitchFamily="18" charset="0"/>
                <a:cs typeface="Times New Roman" panose="02020603050405020304" pitchFamily="18" charset="0"/>
              </a:rPr>
              <a:t>     У  поїздці  по  Україні главу іноземної держави супроводжують  Віце-прем'єр-міністр    України,    перший    заступник   Міністра  закордонних   справ   України   разом   із  главою  дипломатичного  представництва  відповідної  іноземної  держави  в  Україні, глава  дипломатичного  представництва  України  у  відповідній  іноземній </a:t>
            </a:r>
          </a:p>
          <a:p>
            <a:pPr algn="just"/>
            <a:r>
              <a:rPr lang="uk-UA" dirty="0" smtClean="0">
                <a:latin typeface="Times New Roman" panose="02020603050405020304" pitchFamily="18" charset="0"/>
                <a:cs typeface="Times New Roman" panose="02020603050405020304" pitchFamily="18" charset="0"/>
              </a:rPr>
              <a:t>державі,  представник  структурного  підрозділу з питань протоколу  Міністерства закордонних справ України. </a:t>
            </a:r>
          </a:p>
          <a:p>
            <a:pPr algn="just"/>
            <a:r>
              <a:rPr lang="uk-UA" dirty="0" smtClean="0">
                <a:latin typeface="Times New Roman" panose="02020603050405020304" pitchFamily="18" charset="0"/>
                <a:cs typeface="Times New Roman" panose="02020603050405020304" pitchFamily="18" charset="0"/>
              </a:rPr>
              <a:t>     В Автономній  Республіці  Крим,  областях   главу   іноземної  держави  зустрічає  та  постійно супроводжує Голова Ради міністрів  Автономної Республіки Крим,  голова відповідної обласної державної  адміністрації. </a:t>
            </a:r>
          </a:p>
          <a:p>
            <a:pPr algn="just"/>
            <a:r>
              <a:rPr lang="uk-UA" dirty="0" smtClean="0">
                <a:latin typeface="Times New Roman" panose="02020603050405020304" pitchFamily="18" charset="0"/>
                <a:cs typeface="Times New Roman" panose="02020603050405020304" pitchFamily="18" charset="0"/>
              </a:rPr>
              <a:t>     Під   час   державного  візиту  глави  іноземної  держави  передбачається  вручення  главі   іноземної   держави   пам'ятного  подарунка, членам   офіційної  делегації  -  сувенірів  від  імені  Президента України.  Обмін пам'ятними  подарунками  та  сувенірами  здійснюється  у протокольному порядку або за домовленістю сторін в </a:t>
            </a:r>
          </a:p>
          <a:p>
            <a:pPr algn="just"/>
            <a:r>
              <a:rPr lang="uk-UA" dirty="0" smtClean="0">
                <a:latin typeface="Times New Roman" panose="02020603050405020304" pitchFamily="18" charset="0"/>
                <a:cs typeface="Times New Roman" panose="02020603050405020304" pitchFamily="18" charset="0"/>
              </a:rPr>
              <a:t>урочистій  обстановці  як  окремий  протокольний  захід  у  рамках  державного візиту глави іноземної держави.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3380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63297"/>
            <a:ext cx="8856984" cy="5755422"/>
          </a:xfrm>
          <a:prstGeom prst="rect">
            <a:avLst/>
          </a:prstGeom>
        </p:spPr>
        <p:txBody>
          <a:bodyPr wrap="square">
            <a:spAutoFit/>
          </a:bodyPr>
          <a:lstStyle/>
          <a:p>
            <a:pPr algn="just"/>
            <a:r>
              <a:rPr lang="uk-UA" sz="1600" dirty="0"/>
              <a:t> </a:t>
            </a:r>
            <a:r>
              <a:rPr lang="uk-UA" sz="1600" dirty="0" smtClean="0"/>
              <a:t>     </a:t>
            </a:r>
            <a:r>
              <a:rPr lang="uk-UA" sz="1600" dirty="0" smtClean="0">
                <a:latin typeface="Times New Roman" panose="02020603050405020304" pitchFamily="18" charset="0"/>
                <a:cs typeface="Times New Roman" panose="02020603050405020304" pitchFamily="18" charset="0"/>
              </a:rPr>
              <a:t>Офіційний  візит  в  Україну,  який  здійснюється  главою  іноземної держави, належить до вищої категорії візитів, має велике  політичне  значення  і  передбачає як центральний елемент програми  проведення політичних  переговорів  Президента  України  з  главою  іноземної  держави,  а  також  покладання главою іноземної держави </a:t>
            </a:r>
          </a:p>
          <a:p>
            <a:pPr algn="just"/>
            <a:r>
              <a:rPr lang="uk-UA" sz="1600" dirty="0" smtClean="0">
                <a:latin typeface="Times New Roman" panose="02020603050405020304" pitchFamily="18" charset="0"/>
                <a:cs typeface="Times New Roman" panose="02020603050405020304" pitchFamily="18" charset="0"/>
              </a:rPr>
              <a:t>вінка  до  могили  Невідомого  солдата  у  місті Києві, вшанування  главою  іноземної  держави  пам'яті  жертв  голодоморів в Україні,  офіційний обід (сніданок) та за бажанням глави іноземної держави -  відвідання  театру. У разі  прибуття  глави  іноземної держави з дружиною для неї  передбачається окрема програма. </a:t>
            </a:r>
          </a:p>
          <a:p>
            <a:pPr algn="just"/>
            <a:r>
              <a:rPr lang="uk-UA" sz="1600" dirty="0" smtClean="0">
                <a:latin typeface="Times New Roman" panose="02020603050405020304" pitchFamily="18" charset="0"/>
                <a:cs typeface="Times New Roman" panose="02020603050405020304" pitchFamily="18" charset="0"/>
              </a:rPr>
              <a:t>     Офіційна  церемонія  зустрічі  глави  іноземної   держави  розпочинається   в   аеропорту  (на  вокзалі)  і  продовжується  в  Маріїнському палаці у  порядку,  передбаченому  пунктом  17   Положення про церемоніал, при цьому Салют націй не виконується. </a:t>
            </a:r>
          </a:p>
          <a:p>
            <a:pPr algn="just"/>
            <a:r>
              <a:rPr lang="uk-UA" sz="1600" dirty="0" smtClean="0">
                <a:latin typeface="Times New Roman" panose="02020603050405020304" pitchFamily="18" charset="0"/>
                <a:cs typeface="Times New Roman" panose="02020603050405020304" pitchFamily="18" charset="0"/>
              </a:rPr>
              <a:t>     Біля трапа   (виходу   з   вагона)  главу  іноземної  держави  зустрічають   Глава   Секретаріату   Президента  України,  Міністр  закордонних   справ   України   разом   із  главою  дипломатичного  представництва відповідної  іноземної  держави  в  Україні,  глава  дипломатичного  представництва  України  у  відповідній  іноземній </a:t>
            </a:r>
          </a:p>
          <a:p>
            <a:pPr algn="just"/>
            <a:r>
              <a:rPr lang="uk-UA" sz="1600" dirty="0" smtClean="0">
                <a:latin typeface="Times New Roman" panose="02020603050405020304" pitchFamily="18" charset="0"/>
                <a:cs typeface="Times New Roman" panose="02020603050405020304" pitchFamily="18" charset="0"/>
              </a:rPr>
              <a:t>державі,  голова  Київської   міської   державної   адміністрації,  керівник   відповідного   структурного   підрозділу   Міністерства  закордонних справ України,  інші офіційні особи  України. </a:t>
            </a:r>
          </a:p>
          <a:p>
            <a:pPr algn="just"/>
            <a:r>
              <a:rPr lang="uk-UA" sz="1600" dirty="0" smtClean="0">
                <a:latin typeface="Times New Roman" panose="02020603050405020304" pitchFamily="18" charset="0"/>
                <a:cs typeface="Times New Roman" panose="02020603050405020304" pitchFamily="18" charset="0"/>
              </a:rPr>
              <a:t>     Почесна варта в аеропорту не вишиковується. </a:t>
            </a:r>
          </a:p>
          <a:p>
            <a:pPr algn="just"/>
            <a:r>
              <a:rPr lang="uk-UA" sz="1600" dirty="0" smtClean="0">
                <a:latin typeface="Times New Roman" panose="02020603050405020304" pitchFamily="18" charset="0"/>
                <a:cs typeface="Times New Roman" panose="02020603050405020304" pitchFamily="18" charset="0"/>
              </a:rPr>
              <a:t>     В автомашині   главу   іноземної  держави  супроводжує  Глава  Секретаріату Президента України.  Від аеропорту  (вокзалу)  до  державної  резиденції,  в  якій  розміщується  глава іноземної держави,  а також під час проїзду по  місту   Києву   автомашина   глави    іноземної    держави    може  супроводжуватися почесним ескортом мотоциклістів. </a:t>
            </a:r>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7504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07504" y="404664"/>
            <a:ext cx="8856984" cy="6186309"/>
          </a:xfrm>
          <a:prstGeom prst="rect">
            <a:avLst/>
          </a:prstGeom>
        </p:spPr>
        <p:txBody>
          <a:bodyPr wrap="square">
            <a:spAutoFit/>
          </a:bodyPr>
          <a:lstStyle/>
          <a:p>
            <a:pPr algn="just"/>
            <a:r>
              <a:rPr lang="uk-UA" dirty="0" smtClean="0"/>
              <a:t>        </a:t>
            </a:r>
            <a:r>
              <a:rPr lang="uk-UA" dirty="0" smtClean="0">
                <a:latin typeface="Times New Roman" panose="02020603050405020304" pitchFamily="18" charset="0"/>
                <a:cs typeface="Times New Roman" panose="02020603050405020304" pitchFamily="18" charset="0"/>
              </a:rPr>
              <a:t>На основній  автомашині  встановлюються  прапорці відповідної  іноземної держави і України або, за домовленістю сторін, прапорець  (штандарт) глави іноземної держави і прапорець України (відповідно  праворуч та ліворуч у напрямку руху автомашини). </a:t>
            </a:r>
          </a:p>
          <a:p>
            <a:pPr algn="just"/>
            <a:r>
              <a:rPr lang="uk-UA" dirty="0" smtClean="0">
                <a:latin typeface="Times New Roman" panose="02020603050405020304" pitchFamily="18" charset="0"/>
                <a:cs typeface="Times New Roman" panose="02020603050405020304" pitchFamily="18" charset="0"/>
              </a:rPr>
              <a:t>      Під  час церемонії покладання вінка до могили Невідомого  солдата  у  місті  Києві  та  церемонії  вшанування  пам'яті жертв  голодоморів в Україні главу іноземної держави супроводжують перший  заступник  Міністра  закордонних  справ  України,  заступник Глави  Секретаріату  Президента  України  разом  із главою дипломатичного  представництва  відповідної  іноземної  держави  в  Україні, глава  дипломатичного  представництва  України  у  відповідній  іноземній </a:t>
            </a:r>
          </a:p>
          <a:p>
            <a:pPr algn="just"/>
            <a:r>
              <a:rPr lang="uk-UA" dirty="0" smtClean="0">
                <a:latin typeface="Times New Roman" panose="02020603050405020304" pitchFamily="18" charset="0"/>
                <a:cs typeface="Times New Roman" panose="02020603050405020304" pitchFamily="18" charset="0"/>
              </a:rPr>
              <a:t>державі,  голова  Київської  міської державної адміністрації, інші  офіційні особи.</a:t>
            </a:r>
          </a:p>
          <a:p>
            <a:pPr algn="just"/>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Розміщення глави та офіційної делегації іноземної держави  у місті Києві, фінансування їх перебування в Україні, забезпечення  автотранспортом,  проведення  переговорів  та   бесід,   церемонія  підписання  документів,  зустріч  з представниками засобів масової  інформації,   церемонія  покладання  вінка  до  могили  Невідомого </a:t>
            </a:r>
          </a:p>
          <a:p>
            <a:pPr algn="just"/>
            <a:r>
              <a:rPr lang="uk-UA" dirty="0" smtClean="0">
                <a:latin typeface="Times New Roman" panose="02020603050405020304" pitchFamily="18" charset="0"/>
                <a:cs typeface="Times New Roman" panose="02020603050405020304" pitchFamily="18" charset="0"/>
              </a:rPr>
              <a:t>солдата   у   місті  Києві,  церемонія  вшанування  пам'яті  жертв  голодоморів  в  Україні,  офіційний обід (сніданок) на честь глави  іноземної держави від імені Президента України, відвідання театру,  поїздка  по  Україні,  вручення  пам'ятного подарунка та сувенірів  проводяться  відповідно  до  пунктів  Положення. </a:t>
            </a:r>
          </a:p>
          <a:p>
            <a:pPr algn="just"/>
            <a:r>
              <a:rPr lang="uk-UA" dirty="0" smtClean="0">
                <a:latin typeface="Times New Roman" panose="02020603050405020304" pitchFamily="18" charset="0"/>
                <a:cs typeface="Times New Roman" panose="02020603050405020304" pitchFamily="18" charset="0"/>
              </a:rPr>
              <a:t>       Офіційна церемонія  проводів  глави  іноземної   держави   не  проводиться. </a:t>
            </a:r>
          </a:p>
          <a:p>
            <a:pPr algn="just"/>
            <a:r>
              <a:rPr lang="uk-UA" dirty="0" smtClean="0">
                <a:latin typeface="Times New Roman" panose="02020603050405020304" pitchFamily="18" charset="0"/>
                <a:cs typeface="Times New Roman" panose="02020603050405020304" pitchFamily="18" charset="0"/>
              </a:rPr>
              <a:t>     Церемонія проводів  глави іноземної держави біля трапа літака  (біля вагона) проводиться аналогічно церемонії його зустрічі.</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3569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91065" y="188640"/>
            <a:ext cx="8856984" cy="6463308"/>
          </a:xfrm>
          <a:prstGeom prst="rect">
            <a:avLst/>
          </a:prstGeom>
        </p:spPr>
        <p:txBody>
          <a:bodyPr wrap="square">
            <a:spAutoFit/>
          </a:bodyPr>
          <a:lstStyle/>
          <a:p>
            <a:pPr algn="just"/>
            <a:r>
              <a:rPr lang="uk-UA" b="1" dirty="0" smtClean="0"/>
              <a:t>                        </a:t>
            </a:r>
            <a:r>
              <a:rPr lang="uk-UA" b="1" dirty="0" smtClean="0">
                <a:latin typeface="Times New Roman" panose="02020603050405020304" pitchFamily="18" charset="0"/>
                <a:cs typeface="Times New Roman" panose="02020603050405020304" pitchFamily="18" charset="0"/>
              </a:rPr>
              <a:t>РОБОЧІ ВІЗИТИ В УКРАЇНУ ГЛАВ ІНОЗЕМНИХ ДЕРЖАВ </a:t>
            </a:r>
          </a:p>
          <a:p>
            <a:pPr algn="just"/>
            <a:r>
              <a:rPr lang="uk-UA" dirty="0" smtClean="0">
                <a:latin typeface="Times New Roman" panose="02020603050405020304" pitchFamily="18" charset="0"/>
                <a:cs typeface="Times New Roman" panose="02020603050405020304" pitchFamily="18" charset="0"/>
              </a:rPr>
              <a:t>     До  категорії  робочих  візитів  глав  іноземних   держав  належать  такі,  що мають конкретну цільову спрямованість,  у тому  числі проведення  переговорів,  консультацій,  робочих  зустрічей,  укладання міжнародних договорів, підписання спільних документів, а  також участь у міжнародних форумах, святкуванні ювілейних дат. </a:t>
            </a:r>
          </a:p>
          <a:p>
            <a:pPr algn="just"/>
            <a:r>
              <a:rPr lang="uk-UA" dirty="0" smtClean="0">
                <a:latin typeface="Times New Roman" panose="02020603050405020304" pitchFamily="18" charset="0"/>
                <a:cs typeface="Times New Roman" panose="02020603050405020304" pitchFamily="18" charset="0"/>
              </a:rPr>
              <a:t>      Під час церемонії зустрічі глави іноземної держави,  який  прибуває  в  Україну  з робочим візитом,  в аеропорту (на вокзалі)  піднімаються державний  прапор  відповідної  іноземної  держави  і  Державний Прапор України. Перед трапом літака (на виході з вагона)  розстелюється червона килимова доріжка. </a:t>
            </a:r>
          </a:p>
          <a:p>
            <a:pPr algn="just"/>
            <a:r>
              <a:rPr lang="uk-UA" dirty="0" smtClean="0">
                <a:latin typeface="Times New Roman" panose="02020603050405020304" pitchFamily="18" charset="0"/>
                <a:cs typeface="Times New Roman" panose="02020603050405020304" pitchFamily="18" charset="0"/>
              </a:rPr>
              <a:t>     Біля   трапа   (виходу  з  вагона)  главу  іноземної  держави  зустрічають   заступник  Глави  Секретаріату  Президента  України,  перший  заступник  Міністра  закордонних  справ  України  разом із  главою дипломатичного представництва відповідної іноземної держави  в   Україні,   глава   дипломатичного   представництва  України  у </a:t>
            </a:r>
          </a:p>
          <a:p>
            <a:pPr algn="just"/>
            <a:r>
              <a:rPr lang="uk-UA" dirty="0" smtClean="0">
                <a:latin typeface="Times New Roman" panose="02020603050405020304" pitchFamily="18" charset="0"/>
                <a:cs typeface="Times New Roman" panose="02020603050405020304" pitchFamily="18" charset="0"/>
              </a:rPr>
              <a:t>відповідній  іноземній державі, заступник голови Київської міської  державної    адміністрації,   заступник   керівника   структурного  підрозділу  з  питань  протоколу  Міністерства  закордонних  справ  України,    керівник    відповідного    структурного    підрозділу  Міністерства закордонних справ України, інші офіційні особи. </a:t>
            </a:r>
          </a:p>
          <a:p>
            <a:pPr algn="just"/>
            <a:r>
              <a:rPr lang="uk-UA" dirty="0" smtClean="0">
                <a:latin typeface="Times New Roman" panose="02020603050405020304" pitchFamily="18" charset="0"/>
                <a:cs typeface="Times New Roman" panose="02020603050405020304" pitchFamily="18" charset="0"/>
              </a:rPr>
              <a:t>     На церемонію  зустрічі  в  аеропорту (на вокзалі) можуть бути  запрошені відповідальні працівники  дипломатичного  представництва  відповідної іноземної держави в Україні. </a:t>
            </a:r>
          </a:p>
          <a:p>
            <a:pPr algn="just"/>
            <a:r>
              <a:rPr lang="uk-UA" dirty="0" smtClean="0">
                <a:latin typeface="Times New Roman" panose="02020603050405020304" pitchFamily="18" charset="0"/>
                <a:cs typeface="Times New Roman" panose="02020603050405020304" pitchFamily="18" charset="0"/>
              </a:rPr>
              <a:t>     Заступник керівника    структурного   підрозділу   з   питань  протоколу Міністерства закордонних справ України представляє главі  іноземної держави офіційних осіб, які його зустрічають.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4789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476672"/>
            <a:ext cx="8712968" cy="6186309"/>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      В автомашині  главу  іноземної  держави супроводжує заступник  Глави Секретаріату Президента України. </a:t>
            </a:r>
          </a:p>
          <a:p>
            <a:pPr algn="just"/>
            <a:r>
              <a:rPr lang="uk-UA" dirty="0" smtClean="0">
                <a:latin typeface="Times New Roman" panose="02020603050405020304" pitchFamily="18" charset="0"/>
                <a:cs typeface="Times New Roman" panose="02020603050405020304" pitchFamily="18" charset="0"/>
              </a:rPr>
              <a:t>     Від аеропорту  (вокзалу)  до  державної  резиденції,  в  якій  розміщується  глава  іноземної  держави,  а також у пересуванні по  місту  Києву  автомашину  глави  іноземної  держави  супроводжують  спеціальні автомобілі Міністерства внутрішніх справ України. </a:t>
            </a:r>
          </a:p>
          <a:p>
            <a:pPr algn="just"/>
            <a:r>
              <a:rPr lang="uk-UA" dirty="0" smtClean="0">
                <a:latin typeface="Times New Roman" panose="02020603050405020304" pitchFamily="18" charset="0"/>
                <a:cs typeface="Times New Roman" panose="02020603050405020304" pitchFamily="18" charset="0"/>
              </a:rPr>
              <a:t>     На основній  автомашині  встановлюються  прапорці відповідної  іноземної держави і  України  (відповідно  праворуч  і  ліворуч  у  напрямку руху автомашини). </a:t>
            </a:r>
          </a:p>
          <a:p>
            <a:pPr algn="just"/>
            <a:r>
              <a:rPr lang="uk-UA" dirty="0" smtClean="0">
                <a:latin typeface="Times New Roman" panose="02020603050405020304" pitchFamily="18" charset="0"/>
                <a:cs typeface="Times New Roman" panose="02020603050405020304" pitchFamily="18" charset="0"/>
              </a:rPr>
              <a:t>     Церемонія проводів   глави   іноземної   держави  проводиться  аналогічно церемонії його зустрічі. </a:t>
            </a:r>
          </a:p>
          <a:p>
            <a:pPr algn="just"/>
            <a:r>
              <a:rPr lang="uk-UA" dirty="0" smtClean="0">
                <a:latin typeface="Times New Roman" panose="02020603050405020304" pitchFamily="18" charset="0"/>
                <a:cs typeface="Times New Roman" panose="02020603050405020304" pitchFamily="18" charset="0"/>
              </a:rPr>
              <a:t>     Глава  іноземної  держави  розміщується,  як  правило,  у  державній резиденції (м. Київ, вул. Липська, 4). </a:t>
            </a:r>
          </a:p>
          <a:p>
            <a:pPr algn="just"/>
            <a:r>
              <a:rPr lang="uk-UA" dirty="0" smtClean="0">
                <a:latin typeface="Times New Roman" panose="02020603050405020304" pitchFamily="18" charset="0"/>
                <a:cs typeface="Times New Roman" panose="02020603050405020304" pitchFamily="18" charset="0"/>
              </a:rPr>
              <a:t>     Над державною   резиденцією   піднімається  державний  прапор  відповідної  іноземної  держави  або   прапор   (штандарт)   глави  іноземної держави. </a:t>
            </a:r>
          </a:p>
          <a:p>
            <a:pPr algn="just"/>
            <a:r>
              <a:rPr lang="uk-UA" dirty="0" smtClean="0">
                <a:latin typeface="Times New Roman" panose="02020603050405020304" pitchFamily="18" charset="0"/>
                <a:cs typeface="Times New Roman" panose="02020603050405020304" pitchFamily="18" charset="0"/>
              </a:rPr>
              <a:t>     Українська Сторона   фінансує  перебування  глави  та  членів  іноземної делегації відповідно до пункту 23 цього Положення. </a:t>
            </a:r>
          </a:p>
          <a:p>
            <a:pPr algn="just"/>
            <a:r>
              <a:rPr lang="uk-UA" dirty="0" smtClean="0">
                <a:latin typeface="Times New Roman" panose="02020603050405020304" pitchFamily="18" charset="0"/>
                <a:cs typeface="Times New Roman" panose="02020603050405020304" pitchFamily="18" charset="0"/>
              </a:rPr>
              <a:t>     Під час робочого візиту  переговори  з  главою  іноземної  держави  веде  Президент  України.  Склад учасників переговорів та  бесід з Української Сторони визначається  Президентом  України  та  завчасно доводиться до відома іноземної сторони. </a:t>
            </a:r>
          </a:p>
          <a:p>
            <a:pPr algn="just"/>
            <a:r>
              <a:rPr lang="uk-UA" dirty="0" smtClean="0">
                <a:latin typeface="Times New Roman" panose="02020603050405020304" pitchFamily="18" charset="0"/>
                <a:cs typeface="Times New Roman" panose="02020603050405020304" pitchFamily="18" charset="0"/>
              </a:rPr>
              <a:t>     Під час  робочого  візиту  можуть передбачатися зустріч глави  іноземної держави з Прем'єр-міністром України,  робочий сніданок з  Міністром закордонних справ України.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4300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259632" y="980728"/>
            <a:ext cx="6400800" cy="1224136"/>
          </a:xfrm>
        </p:spPr>
        <p:txBody>
          <a:bodyPr/>
          <a:lstStyle/>
          <a:p>
            <a:r>
              <a:rPr lang="uk-UA" b="1" dirty="0" smtClean="0">
                <a:solidFill>
                  <a:schemeClr val="tx1"/>
                </a:solidFill>
                <a:latin typeface="Times New Roman" panose="02020603050405020304" pitchFamily="18" charset="0"/>
                <a:cs typeface="Times New Roman" panose="02020603050405020304" pitchFamily="18" charset="0"/>
              </a:rPr>
              <a:t>Види візитів в Україну та церемоніал</a:t>
            </a:r>
            <a:endParaRPr lang="uk-UA"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5110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188640"/>
            <a:ext cx="8712968" cy="2585323"/>
          </a:xfrm>
          <a:prstGeom prst="rect">
            <a:avLst/>
          </a:prstGeom>
        </p:spPr>
        <p:txBody>
          <a:bodyPr wrap="square">
            <a:spAutoFit/>
          </a:bodyPr>
          <a:lstStyle/>
          <a:p>
            <a:pPr algn="just"/>
            <a:r>
              <a:rPr lang="uk-UA" dirty="0" smtClean="0"/>
              <a:t>       </a:t>
            </a:r>
            <a:r>
              <a:rPr lang="uk-UA" dirty="0" smtClean="0">
                <a:latin typeface="Times New Roman" panose="02020603050405020304" pitchFamily="18" charset="0"/>
                <a:cs typeface="Times New Roman" panose="02020603050405020304" pitchFamily="18" charset="0"/>
              </a:rPr>
              <a:t>Переговори, бесіди,   підписання   документів,   зустріч   із  представниками  засобів   масової   інформації   відбуваються   за  погодженням сторін згідно з програмою візиту. </a:t>
            </a:r>
          </a:p>
          <a:p>
            <a:pPr algn="just"/>
            <a:r>
              <a:rPr lang="uk-UA" dirty="0" smtClean="0">
                <a:latin typeface="Times New Roman" panose="02020603050405020304" pitchFamily="18" charset="0"/>
                <a:cs typeface="Times New Roman" panose="02020603050405020304" pitchFamily="18" charset="0"/>
              </a:rPr>
              <a:t>     Українська Сторона влаштовує робочий обід (сніданок),  на  який запрошуються українські та іноземні учасники переговорів  або  заходів за програмою візиту.  Під час такого обіду (сніданку) може  передбачатися обмін короткими промовами (тостами). </a:t>
            </a:r>
          </a:p>
          <a:p>
            <a:pPr algn="just"/>
            <a:r>
              <a:rPr lang="uk-UA" dirty="0" smtClean="0">
                <a:latin typeface="Times New Roman" panose="02020603050405020304" pitchFamily="18" charset="0"/>
                <a:cs typeface="Times New Roman" panose="02020603050405020304" pitchFamily="18" charset="0"/>
              </a:rPr>
              <a:t>     Рамками  робочого  візиту  за  домовленістю  сторін  може  передбачатися   вручення   главі   іноземної   держави  пам'ятного  подарунка  від  імені   Президента   України.   Обмін   пам'ятними  подарунками здійснюється у протокольному порядку.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6338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80306" y="115911"/>
            <a:ext cx="8784976" cy="6740307"/>
          </a:xfrm>
          <a:prstGeom prst="rect">
            <a:avLst/>
          </a:prstGeom>
        </p:spPr>
        <p:txBody>
          <a:bodyPr wrap="square">
            <a:spAutoFit/>
          </a:bodyPr>
          <a:lstStyle/>
          <a:p>
            <a:pPr algn="ctr"/>
            <a:r>
              <a:rPr lang="uk-UA" b="1" dirty="0" smtClean="0"/>
              <a:t>ВІЗИТИ ПРОЇЗДОМ ГЛАВ ІНОЗЕМНИХ ДЕРЖАВ</a:t>
            </a:r>
            <a:r>
              <a:rPr lang="uk-UA" dirty="0" smtClean="0"/>
              <a:t> </a:t>
            </a:r>
          </a:p>
          <a:p>
            <a:pPr algn="just"/>
            <a:r>
              <a:rPr lang="uk-UA" dirty="0" smtClean="0"/>
              <a:t>      </a:t>
            </a:r>
            <a:r>
              <a:rPr lang="uk-UA" dirty="0" smtClean="0">
                <a:latin typeface="Times New Roman" panose="02020603050405020304" pitchFamily="18" charset="0"/>
                <a:cs typeface="Times New Roman" panose="02020603050405020304" pitchFamily="18" charset="0"/>
              </a:rPr>
              <a:t>В  разі проїзду (прольоту) глави іноземної держави через  місто  Київ  його  зустрічають  на вокзалі (в аеропорту) заступник  Міністра  закордонних справ України разом із главою дипломатичного  представництва  відповідної  іноземної держави в Україні, керівник  відповідного   структурного  підрозділу  Міністерства  закордонних </a:t>
            </a:r>
          </a:p>
          <a:p>
            <a:pPr algn="just"/>
            <a:r>
              <a:rPr lang="uk-UA" dirty="0" smtClean="0">
                <a:latin typeface="Times New Roman" panose="02020603050405020304" pitchFamily="18" charset="0"/>
                <a:cs typeface="Times New Roman" panose="02020603050405020304" pitchFamily="18" charset="0"/>
              </a:rPr>
              <a:t>справ  України, відповідальний працівник структурного підрозділу з  питань протоколу Міністерства закордонних справ України. </a:t>
            </a:r>
          </a:p>
          <a:p>
            <a:pPr algn="just"/>
            <a:r>
              <a:rPr lang="uk-UA" dirty="0" smtClean="0">
                <a:latin typeface="Times New Roman" panose="02020603050405020304" pitchFamily="18" charset="0"/>
                <a:cs typeface="Times New Roman" panose="02020603050405020304" pitchFamily="18" charset="0"/>
              </a:rPr>
              <a:t>     На прохання іноземної сторони в окремих випадках за наявності  попередньої   домовленості   можуть   бути  організовані  зустрічі  (бесіди) глави іноземної держави з  Президентом  України,  Головою  Верховної   Ради   України,   Прем'єр-міністром   України,  іншими  посадовими  особами  України.  У  цьому  випадку  на  вокзалі   (в  аеропорту)  главу  іноземної  держави  також зустрічає (проводжає)  спеціально  призначений  представник  посадової  особи,   з   якою  організовано зустрічі (бесіди). </a:t>
            </a:r>
          </a:p>
          <a:p>
            <a:pPr algn="just"/>
            <a:r>
              <a:rPr lang="uk-UA" dirty="0" smtClean="0">
                <a:latin typeface="Times New Roman" panose="02020603050405020304" pitchFamily="18" charset="0"/>
                <a:cs typeface="Times New Roman" panose="02020603050405020304" pitchFamily="18" charset="0"/>
              </a:rPr>
              <a:t>     Під час  проїзду  по  місту  Києву автомашину глави іноземної </a:t>
            </a:r>
          </a:p>
          <a:p>
            <a:pPr algn="just"/>
            <a:r>
              <a:rPr lang="uk-UA" dirty="0" smtClean="0">
                <a:latin typeface="Times New Roman" panose="02020603050405020304" pitchFamily="18" charset="0"/>
                <a:cs typeface="Times New Roman" panose="02020603050405020304" pitchFamily="18" charset="0"/>
              </a:rPr>
              <a:t>держави   супроводжують   спеціальні    автомобілі    Міністерства  внутрішніх  справ  України.  На основній автомашині встановлюються  прапорці  відповідної  іноземної  держави  і  України  (відповідно  праворуч   і   ліворуч   у  напрямку  руху  автомашини). </a:t>
            </a:r>
          </a:p>
          <a:p>
            <a:pPr algn="just"/>
            <a:r>
              <a:rPr lang="uk-UA" dirty="0" smtClean="0">
                <a:latin typeface="Times New Roman" panose="02020603050405020304" pitchFamily="18" charset="0"/>
                <a:cs typeface="Times New Roman" panose="02020603050405020304" pitchFamily="18" charset="0"/>
              </a:rPr>
              <a:t>     Офіційні протокольні заходи при цьому не проводяться. </a:t>
            </a:r>
          </a:p>
          <a:p>
            <a:pPr algn="just"/>
            <a:r>
              <a:rPr lang="uk-UA" dirty="0" smtClean="0">
                <a:latin typeface="Times New Roman" panose="02020603050405020304" pitchFamily="18" charset="0"/>
                <a:cs typeface="Times New Roman" panose="02020603050405020304" pitchFamily="18" charset="0"/>
              </a:rPr>
              <a:t>     Під час зустрічі глави іноземної держави,  який  відвідує  місто   Київ   проїздом  на  вокзалі  (в  аеропорту)  піднімаються  державний прапор відповідної іноземної держави і Державний  Прапор  України. </a:t>
            </a:r>
          </a:p>
          <a:p>
            <a:pPr algn="just"/>
            <a:r>
              <a:rPr lang="uk-UA" dirty="0" smtClean="0">
                <a:latin typeface="Times New Roman" panose="02020603050405020304" pitchFamily="18" charset="0"/>
                <a:cs typeface="Times New Roman" panose="02020603050405020304" pitchFamily="18" charset="0"/>
              </a:rPr>
              <a:t>     Якщо  делегація зупиняється не в Києві,  а в іншому місті  України,  її  зустрічають  та  проводжають  керівники  відповідних  місцевих органів виконавчої влади.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1978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980728"/>
            <a:ext cx="8784976" cy="4801314"/>
          </a:xfrm>
          <a:prstGeom prst="rect">
            <a:avLst/>
          </a:prstGeom>
        </p:spPr>
        <p:txBody>
          <a:bodyPr wrap="square">
            <a:spAutoFit/>
          </a:bodyPr>
          <a:lstStyle/>
          <a:p>
            <a:pPr algn="ctr"/>
            <a:r>
              <a:rPr lang="uk-UA" b="1" dirty="0" smtClean="0">
                <a:latin typeface="Times New Roman" panose="02020603050405020304" pitchFamily="18" charset="0"/>
                <a:cs typeface="Times New Roman" panose="02020603050405020304" pitchFamily="18" charset="0"/>
              </a:rPr>
              <a:t>НЕОФІЦІЙНІ ВІЗИТИ В УКРАЇНУ ГЛАВ  ІНОЗЕМНИХ ДЕРЖАВ </a:t>
            </a:r>
          </a:p>
          <a:p>
            <a:pPr algn="ctr"/>
            <a:endParaRPr lang="uk-UA" b="1" dirty="0" smtClean="0">
              <a:latin typeface="Times New Roman" panose="02020603050405020304" pitchFamily="18" charset="0"/>
              <a:cs typeface="Times New Roman" panose="02020603050405020304" pitchFamily="18" charset="0"/>
            </a:endParaRPr>
          </a:p>
          <a:p>
            <a:r>
              <a:rPr lang="uk-UA" dirty="0" smtClean="0">
                <a:latin typeface="Times New Roman" panose="02020603050405020304" pitchFamily="18" charset="0"/>
                <a:cs typeface="Times New Roman" panose="02020603050405020304" pitchFamily="18" charset="0"/>
              </a:rPr>
              <a:t>      Неофіційним  візитом в Україну є прибуття глави іноземної  держави  в  особистих  або  приватних  справах,   для   участі   у  конференціях   чи   нарадах   громадського   характеру,  відкритті  національних  виставок  та  Днів  культури,  для  присутності   на  спортивних змаганнях, конкурсах, з туристичною метою тощо. </a:t>
            </a:r>
          </a:p>
          <a:p>
            <a:r>
              <a:rPr lang="uk-UA" dirty="0" smtClean="0">
                <a:latin typeface="Times New Roman" panose="02020603050405020304" pitchFamily="18" charset="0"/>
                <a:cs typeface="Times New Roman" panose="02020603050405020304" pitchFamily="18" charset="0"/>
              </a:rPr>
              <a:t>     За  наявності  відповідної  домовленості  главі іноземної  держави  можуть  надаватися  державна  резиденція,  автотранспорт,  охорона. </a:t>
            </a:r>
          </a:p>
          <a:p>
            <a:r>
              <a:rPr lang="uk-UA" dirty="0" smtClean="0">
                <a:latin typeface="Times New Roman" panose="02020603050405020304" pitchFamily="18" charset="0"/>
                <a:cs typeface="Times New Roman" panose="02020603050405020304" pitchFamily="18" charset="0"/>
              </a:rPr>
              <a:t>     Під  час  зустрічі  (проводів)  глави іноземної держави в  аеропорту (на вокзалі) піднімаються державний  прапор  відповідної </a:t>
            </a:r>
          </a:p>
          <a:p>
            <a:r>
              <a:rPr lang="uk-UA" dirty="0" smtClean="0">
                <a:latin typeface="Times New Roman" panose="02020603050405020304" pitchFamily="18" charset="0"/>
                <a:cs typeface="Times New Roman" panose="02020603050405020304" pitchFamily="18" charset="0"/>
              </a:rPr>
              <a:t>іноземної держави і Державний Прапор України. </a:t>
            </a:r>
          </a:p>
          <a:p>
            <a:r>
              <a:rPr lang="uk-UA" dirty="0" smtClean="0">
                <a:latin typeface="Times New Roman" panose="02020603050405020304" pitchFamily="18" charset="0"/>
                <a:cs typeface="Times New Roman" panose="02020603050405020304" pitchFamily="18" charset="0"/>
              </a:rPr>
              <a:t>     Від Української Сторони у зустрічі (проводах) глави іноземної  держави бере участь заступник Міністра закордонних справ України. </a:t>
            </a:r>
          </a:p>
          <a:p>
            <a:r>
              <a:rPr lang="uk-UA" dirty="0" smtClean="0">
                <a:latin typeface="Times New Roman" panose="02020603050405020304" pitchFamily="18" charset="0"/>
                <a:cs typeface="Times New Roman" panose="02020603050405020304" pitchFamily="18" charset="0"/>
              </a:rPr>
              <a:t>     Офіційні протокольні заходи при цьому не передбачаються. </a:t>
            </a:r>
          </a:p>
          <a:p>
            <a:r>
              <a:rPr lang="uk-UA" dirty="0" smtClean="0">
                <a:latin typeface="Times New Roman" panose="02020603050405020304" pitchFamily="18" charset="0"/>
                <a:cs typeface="Times New Roman" panose="02020603050405020304" pitchFamily="18" charset="0"/>
              </a:rPr>
              <a:t>      Державний   прапор   відповідної  іноземної  держави  над  державною  резиденцією,  в  якій  розміщується   глава   іноземної  держави,   не   піднімається,  прапорці,  прапори  (штандарти)  на  автомашині не встановлюються.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60235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51520" y="58847"/>
            <a:ext cx="8640960" cy="3139321"/>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ВІЗИТИ В УКРАЇНУ ВИСОКИХ ПОСАДОВИХ ОСІБ,  ПРЕДСТАВНИКІВ ІНОЗЕМНИХ ДЕРЖАВ У СТАТУСІ </a:t>
            </a:r>
          </a:p>
          <a:p>
            <a:pPr algn="ctr"/>
            <a:r>
              <a:rPr lang="ru-RU" b="1" dirty="0" smtClean="0">
                <a:latin typeface="Times New Roman" panose="02020603050405020304" pitchFamily="18" charset="0"/>
                <a:cs typeface="Times New Roman" panose="02020603050405020304" pitchFamily="18" charset="0"/>
              </a:rPr>
              <a:t>               ОСОБИСТОГО ГОСТЯ ПРЕЗИДЕНТА УКРАЇНИ </a:t>
            </a:r>
          </a:p>
          <a:p>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Програми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візитів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особистих</a:t>
            </a:r>
            <a:r>
              <a:rPr lang="ru-RU" dirty="0" smtClean="0">
                <a:latin typeface="Times New Roman" panose="02020603050405020304" pitchFamily="18" charset="0"/>
                <a:cs typeface="Times New Roman" panose="02020603050405020304" pitchFamily="18" charset="0"/>
              </a:rPr>
              <a:t> гостей  Президента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високих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посадових</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осіб</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представників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іноземних</a:t>
            </a:r>
            <a:r>
              <a:rPr lang="ru-RU" dirty="0" smtClean="0">
                <a:latin typeface="Times New Roman" panose="02020603050405020304" pitchFamily="18" charset="0"/>
                <a:cs typeface="Times New Roman" panose="02020603050405020304" pitchFamily="18" charset="0"/>
              </a:rPr>
              <a:t>  держав,  </a:t>
            </a:r>
            <a:r>
              <a:rPr lang="ru-RU" dirty="0" err="1" smtClean="0">
                <a:latin typeface="Times New Roman" panose="02020603050405020304" pitchFamily="18" charset="0"/>
                <a:cs typeface="Times New Roman" panose="02020603050405020304" pitchFamily="18" charset="0"/>
              </a:rPr>
              <a:t>які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прибувають</a:t>
            </a:r>
            <a:r>
              <a:rPr lang="ru-RU" dirty="0" smtClean="0">
                <a:latin typeface="Times New Roman" panose="02020603050405020304" pitchFamily="18" charset="0"/>
                <a:cs typeface="Times New Roman" panose="02020603050405020304" pitchFamily="18" charset="0"/>
              </a:rPr>
              <a:t> в </a:t>
            </a:r>
            <a:r>
              <a:rPr lang="ru-RU" dirty="0" err="1" smtClean="0">
                <a:latin typeface="Times New Roman" panose="02020603050405020304" pitchFamily="18" charset="0"/>
                <a:cs typeface="Times New Roman" panose="02020603050405020304" pitchFamily="18" charset="0"/>
              </a:rPr>
              <a:t>Україну</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особисте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запрошення</a:t>
            </a:r>
            <a:r>
              <a:rPr lang="ru-RU" dirty="0" smtClean="0">
                <a:latin typeface="Times New Roman" panose="02020603050405020304" pitchFamily="18" charset="0"/>
                <a:cs typeface="Times New Roman" panose="02020603050405020304" pitchFamily="18" charset="0"/>
              </a:rPr>
              <a:t>  Президента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затверджуються</a:t>
            </a:r>
            <a:r>
              <a:rPr lang="ru-RU" dirty="0" smtClean="0">
                <a:latin typeface="Times New Roman" panose="02020603050405020304" pitchFamily="18" charset="0"/>
                <a:cs typeface="Times New Roman" panose="02020603050405020304" pitchFamily="18" charset="0"/>
              </a:rPr>
              <a:t>   Главою   </a:t>
            </a:r>
            <a:r>
              <a:rPr lang="ru-RU" dirty="0" err="1" smtClean="0">
                <a:latin typeface="Times New Roman" panose="02020603050405020304" pitchFamily="18" charset="0"/>
                <a:cs typeface="Times New Roman" panose="02020603050405020304" pitchFamily="18" charset="0"/>
              </a:rPr>
              <a:t>Секретаріату</a:t>
            </a:r>
            <a:r>
              <a:rPr lang="ru-RU" dirty="0" smtClean="0">
                <a:latin typeface="Times New Roman" panose="02020603050405020304" pitchFamily="18" charset="0"/>
                <a:cs typeface="Times New Roman" panose="02020603050405020304" pitchFamily="18" charset="0"/>
              </a:rPr>
              <a:t>   Президента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за  </a:t>
            </a:r>
            <a:r>
              <a:rPr lang="ru-RU" dirty="0" err="1" smtClean="0">
                <a:latin typeface="Times New Roman" panose="02020603050405020304" pitchFamily="18" charset="0"/>
                <a:cs typeface="Times New Roman" panose="02020603050405020304" pitchFamily="18" charset="0"/>
              </a:rPr>
              <a:t>погодженням</a:t>
            </a:r>
            <a:r>
              <a:rPr lang="ru-RU" dirty="0" smtClean="0">
                <a:latin typeface="Times New Roman" panose="02020603050405020304" pitchFamily="18" charset="0"/>
                <a:cs typeface="Times New Roman" panose="02020603050405020304" pitchFamily="18" charset="0"/>
              </a:rPr>
              <a:t> з Президентом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a:t>
            </a:r>
          </a:p>
          <a:p>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Особистого</a:t>
            </a:r>
            <a:r>
              <a:rPr lang="ru-RU" dirty="0" smtClean="0">
                <a:latin typeface="Times New Roman" panose="02020603050405020304" pitchFamily="18" charset="0"/>
                <a:cs typeface="Times New Roman" panose="02020603050405020304" pitchFamily="18" charset="0"/>
              </a:rPr>
              <a:t>  гостя  Президента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в  </a:t>
            </a:r>
            <a:r>
              <a:rPr lang="ru-RU" dirty="0" err="1" smtClean="0">
                <a:latin typeface="Times New Roman" panose="02020603050405020304" pitchFamily="18" charset="0"/>
                <a:cs typeface="Times New Roman" panose="02020603050405020304" pitchFamily="18" charset="0"/>
              </a:rPr>
              <a:t>аеропорту</a:t>
            </a:r>
            <a:r>
              <a:rPr lang="ru-RU" dirty="0" smtClean="0">
                <a:latin typeface="Times New Roman" panose="02020603050405020304" pitchFamily="18" charset="0"/>
                <a:cs typeface="Times New Roman" panose="02020603050405020304" pitchFamily="18" charset="0"/>
              </a:rPr>
              <a:t>  (на  </a:t>
            </a:r>
            <a:r>
              <a:rPr lang="ru-RU" dirty="0" err="1" smtClean="0">
                <a:latin typeface="Times New Roman" panose="02020603050405020304" pitchFamily="18" charset="0"/>
                <a:cs typeface="Times New Roman" panose="02020603050405020304" pitchFamily="18" charset="0"/>
              </a:rPr>
              <a:t>вокзалі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зустрічає</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проводжає</a:t>
            </a:r>
            <a:r>
              <a:rPr lang="ru-RU" dirty="0" smtClean="0">
                <a:latin typeface="Times New Roman" panose="02020603050405020304" pitchFamily="18" charset="0"/>
                <a:cs typeface="Times New Roman" panose="02020603050405020304" pitchFamily="18" charset="0"/>
              </a:rPr>
              <a:t>)  особа,  </a:t>
            </a:r>
            <a:r>
              <a:rPr lang="ru-RU" dirty="0" err="1" smtClean="0">
                <a:latin typeface="Times New Roman" panose="02020603050405020304" pitchFamily="18" charset="0"/>
                <a:cs typeface="Times New Roman" panose="02020603050405020304" pitchFamily="18" charset="0"/>
              </a:rPr>
              <a:t>визначена</a:t>
            </a:r>
            <a:r>
              <a:rPr lang="ru-RU" dirty="0" smtClean="0">
                <a:latin typeface="Times New Roman" panose="02020603050405020304" pitchFamily="18" charset="0"/>
                <a:cs typeface="Times New Roman" panose="02020603050405020304" pitchFamily="18" charset="0"/>
              </a:rPr>
              <a:t>  Президентом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a:t>
            </a:r>
          </a:p>
          <a:p>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Організацію</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візитів</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особистих</a:t>
            </a:r>
            <a:r>
              <a:rPr lang="ru-RU" dirty="0" smtClean="0">
                <a:latin typeface="Times New Roman" panose="02020603050405020304" pitchFamily="18" charset="0"/>
                <a:cs typeface="Times New Roman" panose="02020603050405020304" pitchFamily="18" charset="0"/>
              </a:rPr>
              <a:t> гостей  Президента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забезпечує</a:t>
            </a:r>
            <a:r>
              <a:rPr lang="ru-RU" dirty="0" smtClean="0">
                <a:latin typeface="Times New Roman" panose="02020603050405020304" pitchFamily="18" charset="0"/>
                <a:cs typeface="Times New Roman" panose="02020603050405020304" pitchFamily="18" charset="0"/>
              </a:rPr>
              <a:t>  Служба Державного Протоколу і </a:t>
            </a:r>
            <a:r>
              <a:rPr lang="ru-RU" dirty="0" err="1" smtClean="0">
                <a:latin typeface="Times New Roman" panose="02020603050405020304" pitchFamily="18" charset="0"/>
                <a:cs typeface="Times New Roman" panose="02020603050405020304" pitchFamily="18" charset="0"/>
              </a:rPr>
              <a:t>Церемоніалу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Секретаріату</a:t>
            </a:r>
            <a:r>
              <a:rPr lang="ru-RU" dirty="0" smtClean="0">
                <a:latin typeface="Times New Roman" panose="02020603050405020304" pitchFamily="18" charset="0"/>
                <a:cs typeface="Times New Roman" panose="02020603050405020304" pitchFamily="18" charset="0"/>
              </a:rPr>
              <a:t>  Президента </a:t>
            </a:r>
            <a:r>
              <a:rPr lang="ru-RU" dirty="0" err="1" smtClean="0">
                <a:latin typeface="Times New Roman" panose="02020603050405020304" pitchFamily="18" charset="0"/>
                <a:cs typeface="Times New Roman" panose="02020603050405020304" pitchFamily="18" charset="0"/>
              </a:rPr>
              <a:t>України</a:t>
            </a:r>
            <a:r>
              <a:rPr lang="ru-RU" dirty="0" smtClean="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9161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8606" y="188640"/>
            <a:ext cx="8977889" cy="6463308"/>
          </a:xfrm>
          <a:prstGeom prst="rect">
            <a:avLst/>
          </a:prstGeom>
        </p:spPr>
        <p:txBody>
          <a:bodyPr wrap="square">
            <a:spAutoFit/>
          </a:bodyPr>
          <a:lstStyle/>
          <a:p>
            <a:pPr algn="ctr"/>
            <a:r>
              <a:rPr lang="uk-UA" b="1" dirty="0" smtClean="0"/>
              <a:t>ОФІЦІЙНА  ЦЕРЕМОНІЯ  ЗУСТРІЧІ ГЛАВИ ПАРЛАМЕНТУ ІНОЗЕМНОЇ </a:t>
            </a:r>
          </a:p>
          <a:p>
            <a:pPr algn="just"/>
            <a:r>
              <a:rPr lang="uk-UA" dirty="0" smtClean="0">
                <a:latin typeface="Times New Roman" panose="02020603050405020304" pitchFamily="18" charset="0"/>
                <a:cs typeface="Times New Roman" panose="02020603050405020304" pitchFamily="18" charset="0"/>
              </a:rPr>
              <a:t>держави  проходить  в  аеропорту (на вокзалі), де главу парламенту  зустрічають  заступник  Голови Верховної Ради України (за рішенням  Голови   Верховної   Ради   України),  перший  заступник  Міністра  закордонних   справ   України   разом   із  главою  дипломатичного  представництва  відповідної  іноземної  держави  в  Україні, глава  дипломатичного  представництва  України  у  відповідній  іноземній  державі,    заступник    голови    Київської   міської   державної  адміністрації,   керівник   (заступник   керівника)   структурного  підрозділу  з  питань  протоколу  Міністерства  закордонних  справ  України, інші офіційні особи. </a:t>
            </a:r>
          </a:p>
          <a:p>
            <a:pPr algn="just"/>
            <a:r>
              <a:rPr lang="uk-UA" dirty="0" smtClean="0">
                <a:latin typeface="Times New Roman" panose="02020603050405020304" pitchFamily="18" charset="0"/>
                <a:cs typeface="Times New Roman" panose="02020603050405020304" pitchFamily="18" charset="0"/>
              </a:rPr>
              <a:t>     Під  час  офіційної  церемонії  зустрічі глави парламенту  іноземної  держави  в  аеропорту  (на  вокзалі)  на   його   честь  піднімаються  державний  прапор  відповідної  іноземної  держави і  Державний Прапор України. </a:t>
            </a:r>
          </a:p>
          <a:p>
            <a:pPr algn="just"/>
            <a:r>
              <a:rPr lang="uk-UA" dirty="0" smtClean="0">
                <a:latin typeface="Times New Roman" panose="02020603050405020304" pitchFamily="18" charset="0"/>
                <a:cs typeface="Times New Roman" panose="02020603050405020304" pitchFamily="18" charset="0"/>
              </a:rPr>
              <a:t>     На основній автомашині  встановлюються  прапорці  відповідної  іноземної  держави  і  України  (відповідно  праворуч  і ліворуч у  напрямку руху автомашини). </a:t>
            </a:r>
          </a:p>
          <a:p>
            <a:pPr algn="just"/>
            <a:r>
              <a:rPr lang="uk-UA" dirty="0" smtClean="0">
                <a:latin typeface="Times New Roman" panose="02020603050405020304" pitchFamily="18" charset="0"/>
                <a:cs typeface="Times New Roman" panose="02020603050405020304" pitchFamily="18" charset="0"/>
              </a:rPr>
              <a:t>     В автомашині главу парламенту іноземної  держави  супроводжує  заступник Голови Верховної Ради України. </a:t>
            </a:r>
          </a:p>
          <a:p>
            <a:pPr algn="just"/>
            <a:r>
              <a:rPr lang="uk-UA" dirty="0" smtClean="0">
                <a:latin typeface="Times New Roman" panose="02020603050405020304" pitchFamily="18" charset="0"/>
                <a:cs typeface="Times New Roman" panose="02020603050405020304" pitchFamily="18" charset="0"/>
              </a:rPr>
              <a:t>     Офіційна  церемонія  проводів  глави парламенту іноземної  держави не проводиться. </a:t>
            </a:r>
          </a:p>
          <a:p>
            <a:pPr algn="just"/>
            <a:r>
              <a:rPr lang="uk-UA" dirty="0" smtClean="0">
                <a:latin typeface="Times New Roman" panose="02020603050405020304" pitchFamily="18" charset="0"/>
                <a:cs typeface="Times New Roman" panose="02020603050405020304" pitchFamily="18" charset="0"/>
              </a:rPr>
              <a:t>     Під час  офіційного  візиту  главі  парламенту  іноземної  держави   може     надаватися    державна   резиденція  (м.  Київ,  вул. Липська, 4).  Над державною  резиденцією  піднімається   державний   прапор відповідної іноземної держави. </a:t>
            </a:r>
          </a:p>
          <a:p>
            <a:pPr algn="just"/>
            <a:r>
              <a:rPr lang="uk-UA" dirty="0" smtClean="0">
                <a:latin typeface="Times New Roman" panose="02020603050405020304" pitchFamily="18" charset="0"/>
                <a:cs typeface="Times New Roman" panose="02020603050405020304" pitchFamily="18" charset="0"/>
              </a:rPr>
              <a:t>     Програмою   візиту  глави  парламенту  іноземної  держави  передбачається  його  зустріч  з  Президентом  України,  час  якої  попередньо   узгоджується   Головою   Верховної   Ради  України  з  Президентом України.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193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0541" y="0"/>
            <a:ext cx="8784976" cy="6740307"/>
          </a:xfrm>
          <a:prstGeom prst="rect">
            <a:avLst/>
          </a:prstGeom>
        </p:spPr>
        <p:txBody>
          <a:bodyPr wrap="square">
            <a:spAutoFit/>
          </a:bodyPr>
          <a:lstStyle/>
          <a:p>
            <a:r>
              <a:rPr lang="uk-UA" sz="1600" dirty="0" smtClean="0"/>
              <a:t>      </a:t>
            </a:r>
            <a:r>
              <a:rPr lang="uk-UA" sz="1600" dirty="0" smtClean="0">
                <a:latin typeface="Times New Roman" panose="02020603050405020304" pitchFamily="18" charset="0"/>
                <a:cs typeface="Times New Roman" panose="02020603050405020304" pitchFamily="18" charset="0"/>
              </a:rPr>
              <a:t>Програмою  офіційного  візиту глави парламенту іноземної  держави  передбачаються  церемонія  покладення  главою  парламенту  іноземної держави вінка до могили Невідомого солдата у місті Києві  та  церемонія  вшанування  главою  парламенту  іноземної   держави  пам'яті жертв голодоморів в Україні. </a:t>
            </a:r>
          </a:p>
          <a:p>
            <a:r>
              <a:rPr lang="uk-UA" sz="1600" dirty="0" smtClean="0">
                <a:latin typeface="Times New Roman" panose="02020603050405020304" pitchFamily="18" charset="0"/>
                <a:cs typeface="Times New Roman" panose="02020603050405020304" pitchFamily="18" charset="0"/>
              </a:rPr>
              <a:t>     Під час  цих  церемоній  главу  парламенту  іноземної держави  супроводжують заступник  Голови  Верховної  Ради  України,  перший  заступник  Міністра  закордонних  справ  України  разом  із главою  дипломатичного  представництва  відповідної  іноземної  держави  в  Україні, глава дипломатичного представництва України у відповідній  іноземній державі, інші офіційні особи. </a:t>
            </a:r>
          </a:p>
          <a:p>
            <a:r>
              <a:rPr lang="uk-UA" sz="1600" dirty="0" smtClean="0">
                <a:latin typeface="Times New Roman" panose="02020603050405020304" pitchFamily="18" charset="0"/>
                <a:cs typeface="Times New Roman" panose="02020603050405020304" pitchFamily="18" charset="0"/>
              </a:rPr>
              <a:t>     Церемонія покладання  главою  парламенту  іноземної   держави  вінка  до  могили  Невідомого  солдата  у  місті  Києві передбачає  проходження глави парламенту іноземної держави повз  стрій  воїнів  почесної  варти  до могили,  покладення вінка,  вшанування пам'яті  загиблих  хвилиною  мовчання,   виконання   військовим   оркестром  державного  гімну відповідної іноземної держави,  Державного Гімну  України,  проходження воїнів почесної варти урочистим маршем перед  главою парламенту іноземної держави. </a:t>
            </a:r>
          </a:p>
          <a:p>
            <a:r>
              <a:rPr lang="uk-UA" sz="1600" dirty="0" smtClean="0">
                <a:latin typeface="Times New Roman" panose="02020603050405020304" pitchFamily="18" charset="0"/>
                <a:cs typeface="Times New Roman" panose="02020603050405020304" pitchFamily="18" charset="0"/>
              </a:rPr>
              <a:t>     Церемонія вшанування   главою  парламенту  іноземної  держави </a:t>
            </a:r>
          </a:p>
          <a:p>
            <a:r>
              <a:rPr lang="uk-UA" sz="1600" dirty="0" smtClean="0">
                <a:latin typeface="Times New Roman" panose="02020603050405020304" pitchFamily="18" charset="0"/>
                <a:cs typeface="Times New Roman" panose="02020603050405020304" pitchFamily="18" charset="0"/>
              </a:rPr>
              <a:t>пам'яті жертв голодоморів в Україні  передбачає  запалення  главою  парламенту  іноземної  держави свічки біля Меморіалу пам'яті жертв  голодоморів  в  Україні,  вшанування  пам'яті  жертв   голодоморів  уклоном голови.</a:t>
            </a:r>
          </a:p>
          <a:p>
            <a:r>
              <a:rPr lang="uk-UA" sz="1600" dirty="0">
                <a:latin typeface="Times New Roman" panose="02020603050405020304" pitchFamily="18" charset="0"/>
                <a:cs typeface="Times New Roman" panose="02020603050405020304" pitchFamily="18" charset="0"/>
              </a:rPr>
              <a:t> </a:t>
            </a:r>
            <a:r>
              <a:rPr lang="uk-UA" sz="1600" dirty="0" smtClean="0">
                <a:latin typeface="Times New Roman" panose="02020603050405020304" pitchFamily="18" charset="0"/>
                <a:cs typeface="Times New Roman" panose="02020603050405020304" pitchFamily="18" charset="0"/>
              </a:rPr>
              <a:t>         Якщо  програма візиту глави парламенту іноземної держави  передбачає  поїздку  по  Україні,  його  супроводжує з Української  Сторони  заступник  Міністра  закордонних  справ  України разом із  главою дипломатичного представництва відповідної іноземної держави  в   Україні,   відповідальні  працівники  Апарату  Верховної  Ради  України,  структурного  підрозділу з питань протоколу Міністерства </a:t>
            </a:r>
          </a:p>
          <a:p>
            <a:r>
              <a:rPr lang="uk-UA" sz="1600" dirty="0" smtClean="0">
                <a:latin typeface="Times New Roman" panose="02020603050405020304" pitchFamily="18" charset="0"/>
                <a:cs typeface="Times New Roman" panose="02020603050405020304" pitchFamily="18" charset="0"/>
              </a:rPr>
              <a:t>закордонних справ України. </a:t>
            </a:r>
          </a:p>
          <a:p>
            <a:r>
              <a:rPr lang="uk-UA" sz="1600" dirty="0" smtClean="0">
                <a:latin typeface="Times New Roman" panose="02020603050405020304" pitchFamily="18" charset="0"/>
                <a:cs typeface="Times New Roman" panose="02020603050405020304" pitchFamily="18" charset="0"/>
              </a:rPr>
              <a:t>      Під час  офіційного  візиту  глави  парламенту  іноземної  держави  передбачається  вручення  йому  пам'ятних  подарунків від  імені Верховної Ради України.</a:t>
            </a:r>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58664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4190" y="260648"/>
            <a:ext cx="8712968" cy="6186309"/>
          </a:xfrm>
          <a:prstGeom prst="rect">
            <a:avLst/>
          </a:prstGeom>
        </p:spPr>
        <p:txBody>
          <a:bodyPr wrap="square">
            <a:spAutoFit/>
          </a:bodyPr>
          <a:lstStyle/>
          <a:p>
            <a:r>
              <a:rPr lang="uk-UA" dirty="0"/>
              <a:t> </a:t>
            </a:r>
            <a:r>
              <a:rPr lang="uk-UA" dirty="0" smtClean="0"/>
              <a:t>                        Робочі візити в Україну глав   парламентів іноземних держав </a:t>
            </a:r>
          </a:p>
          <a:p>
            <a:r>
              <a:rPr lang="uk-UA" dirty="0" smtClean="0"/>
              <a:t>     55. Робочі   візити   глав   парламентів   іноземних   держав </a:t>
            </a:r>
          </a:p>
          <a:p>
            <a:r>
              <a:rPr lang="uk-UA" dirty="0" smtClean="0"/>
              <a:t>організовуються та проводяться в порядку,  передбаченому  пунктами Положення. </a:t>
            </a:r>
          </a:p>
          <a:p>
            <a:r>
              <a:rPr lang="uk-UA" dirty="0" smtClean="0"/>
              <a:t>     56.   У   церемонії   зустрічі  (проводів)  глави  парламенту  іноземної  держави,  який  прибуває в Україну з робочим візитом, в  аеропорту  (на  вокзалі)  беруть участь заступник Голови Верховної  Ради   України   (за  рішенням  Голови  Верховної  Ради  України),  заступник  Міністра  закордонних  справ  України  разом  із главою  дипломатичного  представництва  відповідної  іноземної  держави  в  Україні,  керівник (заступник керівника) структурного підрозділу з  питань  протоколу  Міністерства  закордонних  справ  України, інші  офіційні особи. </a:t>
            </a:r>
          </a:p>
          <a:p>
            <a:pPr algn="ctr"/>
            <a:r>
              <a:rPr lang="uk-UA" dirty="0" smtClean="0"/>
              <a:t>          </a:t>
            </a:r>
            <a:r>
              <a:rPr lang="uk-UA" b="1" dirty="0" smtClean="0"/>
              <a:t>ВІЗИТ В УКРАЇНУ У СТАТУСІ ОСОБИСТОГО ГОСТЯ  ГОЛОВИ ВЕРХОВНОЇ РАДИ УКРАЇНИ </a:t>
            </a:r>
          </a:p>
          <a:p>
            <a:r>
              <a:rPr lang="uk-UA" dirty="0" smtClean="0"/>
              <a:t>     57. Програми візитів особистих гостей Голови  Верховної  Ради </a:t>
            </a:r>
          </a:p>
          <a:p>
            <a:r>
              <a:rPr lang="uk-UA" dirty="0" smtClean="0"/>
              <a:t>України - високих посадових осіб,  представників іноземних держав, </a:t>
            </a:r>
          </a:p>
          <a:p>
            <a:r>
              <a:rPr lang="uk-UA" dirty="0" smtClean="0"/>
              <a:t>які прибувають в Україну на особисте запрошення  Голови  Верховної </a:t>
            </a:r>
          </a:p>
          <a:p>
            <a:r>
              <a:rPr lang="uk-UA" dirty="0" smtClean="0"/>
              <a:t>Ради України, затверджує Голова Верховної Ради України. </a:t>
            </a:r>
          </a:p>
          <a:p>
            <a:r>
              <a:rPr lang="uk-UA" dirty="0" smtClean="0"/>
              <a:t>     58. Особистого   гостя   Голови   Верховної  Ради  України  в </a:t>
            </a:r>
          </a:p>
          <a:p>
            <a:r>
              <a:rPr lang="uk-UA" dirty="0" smtClean="0"/>
              <a:t>аеропорту (на  вокзалі)  зустрічає  (проводжає)  особа,  визначена </a:t>
            </a:r>
          </a:p>
          <a:p>
            <a:r>
              <a:rPr lang="uk-UA" dirty="0" smtClean="0"/>
              <a:t>Головою Верховної Ради України. </a:t>
            </a:r>
          </a:p>
          <a:p>
            <a:r>
              <a:rPr lang="uk-UA" dirty="0" smtClean="0"/>
              <a:t>     59. Організацію візиту особистого гостя Голови Верховної Ради </a:t>
            </a:r>
          </a:p>
          <a:p>
            <a:r>
              <a:rPr lang="uk-UA" dirty="0" smtClean="0"/>
              <a:t>України забезпечує Апарат Верховної Ради України за  сприяння  або </a:t>
            </a:r>
          </a:p>
          <a:p>
            <a:r>
              <a:rPr lang="uk-UA" dirty="0" smtClean="0"/>
              <a:t>безпосередньою участю Міністерства закордонних справ України. </a:t>
            </a:r>
            <a:endParaRPr lang="uk-UA" dirty="0"/>
          </a:p>
        </p:txBody>
      </p:sp>
    </p:spTree>
    <p:extLst>
      <p:ext uri="{BB962C8B-B14F-4D97-AF65-F5344CB8AC3E}">
        <p14:creationId xmlns:p14="http://schemas.microsoft.com/office/powerpoint/2010/main" val="790074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7617" y="332656"/>
            <a:ext cx="8784976" cy="5909310"/>
          </a:xfrm>
          <a:prstGeom prst="rect">
            <a:avLst/>
          </a:prstGeom>
        </p:spPr>
        <p:txBody>
          <a:bodyPr wrap="square">
            <a:spAutoFit/>
          </a:bodyPr>
          <a:lstStyle/>
          <a:p>
            <a:r>
              <a:rPr lang="uk-UA" dirty="0" smtClean="0"/>
              <a:t>Візити в Україну за своїм значенням,  статусом особи,  яка  очолює  іноземну  делегацію  (глава   іноземної   держави,   глава  парламенту,  глава уряду,  міністр закордонних справ,  інша висока  посадова особа,  представник іноземної держави),  та особливостями  їх  здійснення поділяються на :</a:t>
            </a:r>
          </a:p>
          <a:p>
            <a:pPr marL="285750" indent="-285750">
              <a:buFont typeface="Arial" panose="020B0604020202020204" pitchFamily="34" charset="0"/>
              <a:buChar char="•"/>
            </a:pPr>
            <a:r>
              <a:rPr lang="uk-UA" b="1" dirty="0"/>
              <a:t>д</a:t>
            </a:r>
            <a:r>
              <a:rPr lang="uk-UA" b="1" dirty="0" smtClean="0"/>
              <a:t>ержавні;</a:t>
            </a:r>
          </a:p>
          <a:p>
            <a:pPr marL="285750" indent="-285750">
              <a:buFont typeface="Arial" panose="020B0604020202020204" pitchFamily="34" charset="0"/>
              <a:buChar char="•"/>
            </a:pPr>
            <a:r>
              <a:rPr lang="uk-UA" b="1" dirty="0" smtClean="0"/>
              <a:t>офіційні, </a:t>
            </a:r>
          </a:p>
          <a:p>
            <a:pPr marL="285750" indent="-285750">
              <a:buFont typeface="Arial" panose="020B0604020202020204" pitchFamily="34" charset="0"/>
              <a:buChar char="•"/>
            </a:pPr>
            <a:r>
              <a:rPr lang="uk-UA" b="1" dirty="0" smtClean="0"/>
              <a:t>робочі візити, </a:t>
            </a:r>
          </a:p>
          <a:p>
            <a:pPr marL="285750" indent="-285750">
              <a:buFont typeface="Arial" panose="020B0604020202020204" pitchFamily="34" charset="0"/>
              <a:buChar char="•"/>
            </a:pPr>
            <a:r>
              <a:rPr lang="uk-UA" b="1" dirty="0" smtClean="0"/>
              <a:t>візити проїздом;</a:t>
            </a:r>
          </a:p>
          <a:p>
            <a:pPr marL="285750" indent="-285750">
              <a:buFont typeface="Arial" panose="020B0604020202020204" pitchFamily="34" charset="0"/>
              <a:buChar char="•"/>
            </a:pPr>
            <a:r>
              <a:rPr lang="uk-UA" b="1" dirty="0" smtClean="0"/>
              <a:t>неофіційні візити;</a:t>
            </a:r>
          </a:p>
          <a:p>
            <a:pPr marL="285750" indent="-285750">
              <a:buFont typeface="Arial" panose="020B0604020202020204" pitchFamily="34" charset="0"/>
              <a:buChar char="•"/>
            </a:pPr>
            <a:r>
              <a:rPr lang="uk-UA" b="1" dirty="0" smtClean="0"/>
              <a:t>візити у статусі  особистого  гостя. </a:t>
            </a:r>
          </a:p>
          <a:p>
            <a:r>
              <a:rPr lang="uk-UA" dirty="0" smtClean="0"/>
              <a:t>     Пропозиції  щодо  доцільності  та  актуальності  візитів в  Україну вносяться на розгляд: </a:t>
            </a:r>
          </a:p>
          <a:p>
            <a:r>
              <a:rPr lang="uk-UA" dirty="0" smtClean="0"/>
              <a:t>     Президента України,   Голови    Верховної    Ради    України,  Прем'єр-міністра України - Міністерством закордонних справ України  стосовно  візитів   відповідно   глав   іноземних   держав,   глав  парламентів, глав урядів іноземних держав; </a:t>
            </a:r>
          </a:p>
          <a:p>
            <a:r>
              <a:rPr lang="uk-UA" dirty="0" smtClean="0"/>
              <a:t>     Міністра закордонних    справ    України    -    структурними  підрозділами  Міністерства  закордонних  справ  України   стосовно  візитів міністрів закордонних справ іноземних держав; </a:t>
            </a:r>
          </a:p>
          <a:p>
            <a:r>
              <a:rPr lang="uk-UA" dirty="0" smtClean="0"/>
              <a:t>     Кабінету Міністрів    України   -   керівниками   відповідних  центральних   органів   виконавчої   влади   за   погодженням    з  Міністерством  закордонних  справ  України  стосовно візитів інших  високих посадових осіб та представників іноземних держав. </a:t>
            </a:r>
            <a:endParaRPr lang="uk-UA" dirty="0"/>
          </a:p>
        </p:txBody>
      </p:sp>
    </p:spTree>
    <p:extLst>
      <p:ext uri="{BB962C8B-B14F-4D97-AF65-F5344CB8AC3E}">
        <p14:creationId xmlns:p14="http://schemas.microsoft.com/office/powerpoint/2010/main" val="577463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188640"/>
            <a:ext cx="8856984" cy="5909310"/>
          </a:xfrm>
          <a:prstGeom prst="rect">
            <a:avLst/>
          </a:prstGeom>
        </p:spPr>
        <p:txBody>
          <a:bodyPr wrap="square">
            <a:spAutoFit/>
          </a:bodyPr>
          <a:lstStyle/>
          <a:p>
            <a:pPr algn="just"/>
            <a:r>
              <a:rPr lang="uk-UA" dirty="0"/>
              <a:t> </a:t>
            </a:r>
            <a:r>
              <a:rPr lang="uk-UA" dirty="0" smtClean="0"/>
              <a:t>         </a:t>
            </a:r>
            <a:r>
              <a:rPr lang="uk-UA" dirty="0" smtClean="0">
                <a:latin typeface="Times New Roman" panose="02020603050405020304" pitchFamily="18" charset="0"/>
                <a:cs typeface="Times New Roman" panose="02020603050405020304" pitchFamily="18" charset="0"/>
              </a:rPr>
              <a:t>Рішення щодо  часу  проведення  візиту,  його  тривалості,  органів  та  осіб,  відповідальних  за  підготовку візиту,  і щодо  направлення запрошення приймаються  Президентом  України,  Головою  Верховної   Ради  України,  Прем'єр-міністром  України,  Міністром  закордонних  справ  України  на  основі  рекомендацій  структурних  підрозділів  відповідно  Секретаріату  Президента України, Апарату </a:t>
            </a:r>
          </a:p>
          <a:p>
            <a:pPr algn="just"/>
            <a:r>
              <a:rPr lang="uk-UA" dirty="0" smtClean="0">
                <a:latin typeface="Times New Roman" panose="02020603050405020304" pitchFamily="18" charset="0"/>
                <a:cs typeface="Times New Roman" panose="02020603050405020304" pitchFamily="18" charset="0"/>
              </a:rPr>
              <a:t>Верховної Ради України,  Секретаріату Кабінету Міністрів  України,  Міністерства закордонних справ України. </a:t>
            </a:r>
          </a:p>
          <a:p>
            <a:pPr algn="just"/>
            <a:r>
              <a:rPr lang="uk-UA" dirty="0" smtClean="0">
                <a:latin typeface="Times New Roman" panose="02020603050405020304" pitchFamily="18" charset="0"/>
                <a:cs typeface="Times New Roman" panose="02020603050405020304" pitchFamily="18" charset="0"/>
              </a:rPr>
              <a:t>       Програма  візиту в Україну глави іноземної держави,  глави  парламенту,  глави уряду,  міністра  закордонних  справ  іноземної  держави  затверджується  відповідно  Президентом України,  Головою  Верховної  Ради  України,  Прем'єр-міністром  України,   Міністром  закордонних справ України. </a:t>
            </a:r>
          </a:p>
          <a:p>
            <a:pPr algn="just"/>
            <a:r>
              <a:rPr lang="uk-UA" dirty="0" smtClean="0">
                <a:latin typeface="Times New Roman" panose="02020603050405020304" pitchFamily="18" charset="0"/>
                <a:cs typeface="Times New Roman" panose="02020603050405020304" pitchFamily="18" charset="0"/>
              </a:rPr>
              <a:t>     У програмі   візиту  передбачається  проведення  переговорів,  зустрічей та бесід,  офіційного обіду (сніданку,  вечері) на честь  особи,  яка  очолює  іноземну  делегацію (на честь делегації),  на  прохання глави іноземної делегації - відвідання  театру,  а  також  інших  заходів  з  урахуванням побажань глави делегації,  рівня та  складу делегації. </a:t>
            </a:r>
          </a:p>
          <a:p>
            <a:pPr algn="just"/>
            <a:r>
              <a:rPr lang="uk-UA" dirty="0" smtClean="0">
                <a:latin typeface="Times New Roman" panose="02020603050405020304" pitchFamily="18" charset="0"/>
                <a:cs typeface="Times New Roman" panose="02020603050405020304" pitchFamily="18" charset="0"/>
              </a:rPr>
              <a:t>     У разі  прибуття  глави  іноземної  делегації  з  дружиною  у  програмі  візиту  передбачається  участь  у  протокольних  заходах  дружини відповідної офіційної особи з Української Сторони. </a:t>
            </a:r>
          </a:p>
          <a:p>
            <a:pPr algn="just"/>
            <a:r>
              <a:rPr lang="uk-UA" dirty="0" smtClean="0">
                <a:latin typeface="Times New Roman" panose="02020603050405020304" pitchFamily="18" charset="0"/>
                <a:cs typeface="Times New Roman" panose="02020603050405020304" pitchFamily="18" charset="0"/>
              </a:rPr>
              <a:t>     Рівень прийому,   фінансування   витрат   та   обслуговування  іноземної  делегації  визначається  категорією  візиту  і враховує  принцип взаємності.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352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2048" y="692696"/>
            <a:ext cx="8856984" cy="4801314"/>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        Протокольні заходи за участю глав урядів іноземних  держав  проводяться   з  урахуванням  конституційного  устрою  відповідної  іноземної держави.  В разі  відсутності  інституту  президента  (в  державах  із монархічним устроєм,  парламентською формою правління  тощо) забезпечення  візитів  глав  урядів  здійснюється  згідно  з  протокольними вимогами щодо прийому глави іноземної держави. </a:t>
            </a:r>
          </a:p>
          <a:p>
            <a:pPr algn="just"/>
            <a:r>
              <a:rPr lang="uk-UA" dirty="0" smtClean="0">
                <a:latin typeface="Times New Roman" panose="02020603050405020304" pitchFamily="18" charset="0"/>
                <a:cs typeface="Times New Roman" panose="02020603050405020304" pitchFamily="18" charset="0"/>
              </a:rPr>
              <a:t>       Протокольне   та  організаційне  забезпечення  візитів  в  Україну здійснюється: </a:t>
            </a:r>
          </a:p>
          <a:p>
            <a:pPr marL="285750" indent="-285750" algn="just">
              <a:buFont typeface="Arial" panose="020B0604020202020204" pitchFamily="34" charset="0"/>
              <a:buChar char="•"/>
            </a:pPr>
            <a:r>
              <a:rPr lang="uk-UA" dirty="0" smtClean="0">
                <a:latin typeface="Times New Roman" panose="02020603050405020304" pitchFamily="18" charset="0"/>
                <a:cs typeface="Times New Roman" panose="02020603050405020304" pitchFamily="18" charset="0"/>
              </a:rPr>
              <a:t>     структурними  підрозділами  з  питань  протоколу Секретаріату  Президента України,  Апарату Верховної Ради України,  Секретаріату  Кабінету Міністрів України із залученням структурного підрозділу з  питань протоколу Міністерства закордонних справ України - стосовно  візитів відповідно глав іноземних держав,  глав парламентів,  глав  урядів іноземних держав; </a:t>
            </a:r>
          </a:p>
          <a:p>
            <a:pPr marL="285750" indent="-285750" algn="just">
              <a:buFont typeface="Arial" panose="020B0604020202020204" pitchFamily="34" charset="0"/>
              <a:buChar char="•"/>
            </a:pPr>
            <a:r>
              <a:rPr lang="uk-UA" dirty="0" smtClean="0">
                <a:latin typeface="Times New Roman" panose="02020603050405020304" pitchFamily="18" charset="0"/>
                <a:cs typeface="Times New Roman" panose="02020603050405020304" pitchFamily="18" charset="0"/>
              </a:rPr>
              <a:t>     структурним підрозділом   з   питань  протоколу  Міністерства  закордонних справ України - стосовно візитів міністрів закордонних  справ іноземних держав; </a:t>
            </a:r>
          </a:p>
          <a:p>
            <a:pPr marL="285750" indent="-285750" algn="just">
              <a:buFont typeface="Arial" panose="020B0604020202020204" pitchFamily="34" charset="0"/>
              <a:buChar char="•"/>
            </a:pPr>
            <a:r>
              <a:rPr lang="uk-UA" dirty="0" smtClean="0">
                <a:latin typeface="Times New Roman" panose="02020603050405020304" pitchFamily="18" charset="0"/>
                <a:cs typeface="Times New Roman" panose="02020603050405020304" pitchFamily="18" charset="0"/>
              </a:rPr>
              <a:t>     структурним підрозділом  з питань протоколу органу виконавчої  влади, визначеного Кабінетом Міністрів України, - стосовно візитів  інших високих посадових осіб та представників іноземних держав.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1344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620688"/>
            <a:ext cx="8784976" cy="5078313"/>
          </a:xfrm>
          <a:prstGeom prst="rect">
            <a:avLst/>
          </a:prstGeom>
        </p:spPr>
        <p:txBody>
          <a:bodyPr wrap="square">
            <a:spAutoFit/>
          </a:bodyPr>
          <a:lstStyle/>
          <a:p>
            <a:pPr algn="just"/>
            <a:r>
              <a:rPr lang="uk-UA" dirty="0" smtClean="0"/>
              <a:t>        </a:t>
            </a:r>
            <a:r>
              <a:rPr lang="uk-UA" dirty="0" smtClean="0">
                <a:latin typeface="Times New Roman" panose="02020603050405020304" pitchFamily="18" charset="0"/>
                <a:cs typeface="Times New Roman" panose="02020603050405020304" pitchFamily="18" charset="0"/>
              </a:rPr>
              <a:t>Заходи  протокольного та організаційного забезпечення візитів  в  Україну  глав  іноземних держав, глав парламентів, глав урядів,  міністрів   закордонних   справ,  інших  високих  посадових  осіб,  представників   іноземних   держав,  передбачені Положенням про церемоніал,  здійснюються   з  урахуванням  </a:t>
            </a:r>
            <a:r>
              <a:rPr lang="uk-UA" b="1" dirty="0" smtClean="0">
                <a:latin typeface="Times New Roman" panose="02020603050405020304" pitchFamily="18" charset="0"/>
                <a:cs typeface="Times New Roman" panose="02020603050405020304" pitchFamily="18" charset="0"/>
              </a:rPr>
              <a:t>принципу  взаємності. </a:t>
            </a:r>
          </a:p>
          <a:p>
            <a:pPr algn="just"/>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Домовленість  Української  Сторони  з  іноземною стороною  щодо заходів із проведення візиту досягається  завчасно.  Під  час  переговорів  з  цього питання Українська Сторона виходить із того,  що кількісний склад іноземної делегації,  яка прибуває в  Україну,  не   обмежується,   повинен  відповідати  можливостям  Української  Сторони та враховувати принцип взаємності. </a:t>
            </a:r>
          </a:p>
          <a:p>
            <a:pPr algn="just"/>
            <a:r>
              <a:rPr lang="uk-UA" dirty="0" smtClean="0">
                <a:latin typeface="Times New Roman" panose="02020603050405020304" pitchFamily="18" charset="0"/>
                <a:cs typeface="Times New Roman" panose="02020603050405020304" pitchFamily="18" charset="0"/>
              </a:rPr>
              <a:t>      У  разі  прибуття  іноземної  делегації  в  Україну,   її  від'їзду  з  України  у  вихідні,  святкові  дні  або у нічний час  допускається зниження протокольного рівня представництва офіційних  осіб   з   Української  Сторони,  які  беруть  участь  у  зустрічі  (проводах) глави іноземної делегації в аеропорту (на вокзалі). </a:t>
            </a:r>
          </a:p>
          <a:p>
            <a:pPr algn="just"/>
            <a:r>
              <a:rPr lang="uk-UA" dirty="0" smtClean="0">
                <a:latin typeface="Times New Roman" panose="02020603050405020304" pitchFamily="18" charset="0"/>
                <a:cs typeface="Times New Roman" panose="02020603050405020304" pitchFamily="18" charset="0"/>
              </a:rPr>
              <a:t>     У разі пересування Президента України і  глави  іноземної  делегації   однією   автомашиною   на  ній  установлюється  прапор  (штандарт)  особи,  яка  очолює  іноземну  делегацію,  або  прапор  відповідної  іноземної  держави  і  Прапор  (штандарт)  Президента  України  (відповідно  праворуч  та   ліворуч   у   напрямку   руху  автомашини).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7761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0"/>
            <a:ext cx="8712968" cy="5909310"/>
          </a:xfrm>
          <a:prstGeom prst="rect">
            <a:avLst/>
          </a:prstGeom>
        </p:spPr>
        <p:txBody>
          <a:bodyPr wrap="square">
            <a:spAutoFit/>
          </a:bodyPr>
          <a:lstStyle/>
          <a:p>
            <a:pPr algn="just"/>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Під  час державного або офіційного візиту главі іноземної  делегації вручається сувенір від імені відповідної посадової особи  України.   Главу   іноземної   делегації   може  бути  нагороджено  відповідно до законодавства України державною нагородою. </a:t>
            </a:r>
          </a:p>
          <a:p>
            <a:pPr algn="just"/>
            <a:r>
              <a:rPr lang="uk-UA" dirty="0" smtClean="0">
                <a:latin typeface="Times New Roman" panose="02020603050405020304" pitchFamily="18" charset="0"/>
                <a:cs typeface="Times New Roman" panose="02020603050405020304" pitchFamily="18" charset="0"/>
              </a:rPr>
              <a:t>      Управління   державної   охорони  України  за  участю  Міністерства внутрішніх справ України відповідно до  законодавства  здійснює державну охорону щодо глав іноземних держав,  парламентів  та урядів і членів їх сімей,  керівників міжнародних  організацій,  які прибувають в Україну чи перебувають на її території. </a:t>
            </a:r>
          </a:p>
          <a:p>
            <a:pPr algn="just"/>
            <a:r>
              <a:rPr lang="uk-UA" dirty="0" smtClean="0">
                <a:latin typeface="Times New Roman" panose="02020603050405020304" pitchFamily="18" charset="0"/>
                <a:cs typeface="Times New Roman" panose="02020603050405020304" pitchFamily="18" charset="0"/>
              </a:rPr>
              <a:t>     Міністерство закордонних  справ  України  під  час підготовки  візитів в Україну високих посадових осіб іноземних держав інформує  Управління  державної  охорони  України щодо протокольної практики  відповідної  іноземної  держави,   в   тому   числі   особливостей  протокольного   та   організаційного  забезпечення  візитів  вищих посадових осіб України до цієї іноземної держави.</a:t>
            </a:r>
          </a:p>
          <a:p>
            <a:pPr algn="just"/>
            <a:r>
              <a:rPr lang="uk-UA" dirty="0" smtClean="0">
                <a:latin typeface="Times New Roman" panose="02020603050405020304" pitchFamily="18" charset="0"/>
                <a:cs typeface="Times New Roman" panose="02020603050405020304" pitchFamily="18" charset="0"/>
              </a:rPr>
              <a:t>     Заходи з  організації  безпеки  та  охорони,  розміщення,  харчування, обслуговування членів іноземної делегації та осіб, які  їх супроводжують,  обговорюються  з  робочою  групою,  спеціальним  представником  іноземної  сторони  завчасно з урахуванням принципу  взаємності та домовленостей. </a:t>
            </a:r>
          </a:p>
          <a:p>
            <a:pPr algn="just"/>
            <a:r>
              <a:rPr lang="uk-UA" dirty="0" smtClean="0">
                <a:latin typeface="Times New Roman" panose="02020603050405020304" pitchFamily="18" charset="0"/>
                <a:cs typeface="Times New Roman" panose="02020603050405020304" pitchFamily="18" charset="0"/>
              </a:rPr>
              <a:t>     Витрати, пов'язані з перебуванням в  Україні  робочої  групи,  спеціального представника іноземної сторони,  Українською Стороною  не фінансуються. </a:t>
            </a:r>
          </a:p>
          <a:p>
            <a:pPr algn="just"/>
            <a:r>
              <a:rPr lang="uk-UA" dirty="0" smtClean="0">
                <a:latin typeface="Times New Roman" panose="02020603050405020304" pitchFamily="18" charset="0"/>
                <a:cs typeface="Times New Roman" panose="02020603050405020304" pitchFamily="18" charset="0"/>
              </a:rPr>
              <a:t>     Українська Сторона,  як   правило,   не   фінансує   витрати,  пов'язані з візитами глав іноземних держав, глав парламентів, глав  урядів іноземних держав,  які  здійснюють  візити  проїздом  через  територію України.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1986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23644" y="116632"/>
            <a:ext cx="8784976" cy="6247864"/>
          </a:xfrm>
          <a:prstGeom prst="rect">
            <a:avLst/>
          </a:prstGeom>
        </p:spPr>
        <p:txBody>
          <a:bodyPr wrap="square">
            <a:spAutoFit/>
          </a:bodyPr>
          <a:lstStyle/>
          <a:p>
            <a:pPr algn="just"/>
            <a:r>
              <a:rPr lang="uk-UA" sz="1600" b="1" dirty="0" smtClean="0">
                <a:latin typeface="Times New Roman" panose="02020603050405020304" pitchFamily="18" charset="0"/>
                <a:cs typeface="Times New Roman" panose="02020603050405020304" pitchFamily="18" charset="0"/>
              </a:rPr>
              <a:t>ДЕРЖАВНИЙ  ВІЗИТ  В  УКРАЇНУ</a:t>
            </a:r>
            <a:r>
              <a:rPr lang="uk-UA" sz="1600" dirty="0" smtClean="0">
                <a:latin typeface="Times New Roman" panose="02020603050405020304" pitchFamily="18" charset="0"/>
                <a:cs typeface="Times New Roman" panose="02020603050405020304" pitchFamily="18" charset="0"/>
              </a:rPr>
              <a:t>,  який  здійснюється  главою  іноземної держави,  належить до найвищої  категорії  візитів,  має  велике політичне значення та відзначається особливою урочистістю з  обов'язковим складанням усіх церемоніальних почестей  як  під  час  зустрічі,  так  і  під  час інших заходів,  передбачених програмою </a:t>
            </a:r>
          </a:p>
          <a:p>
            <a:pPr algn="just"/>
            <a:r>
              <a:rPr lang="uk-UA" sz="1600" dirty="0" smtClean="0">
                <a:latin typeface="Times New Roman" panose="02020603050405020304" pitchFamily="18" charset="0"/>
                <a:cs typeface="Times New Roman" panose="02020603050405020304" pitchFamily="18" charset="0"/>
              </a:rPr>
              <a:t>візиту. У разі прибуття глави іноземної держави з  дружиною  для  неї  забезпечується окрема програма візиту. </a:t>
            </a:r>
          </a:p>
          <a:p>
            <a:pPr algn="just"/>
            <a:r>
              <a:rPr lang="uk-UA" sz="1600" dirty="0" smtClean="0">
                <a:latin typeface="Times New Roman" panose="02020603050405020304" pitchFamily="18" charset="0"/>
                <a:cs typeface="Times New Roman" panose="02020603050405020304" pitchFamily="18" charset="0"/>
              </a:rPr>
              <a:t>     Державний візит передбачає підписання заключного документа. </a:t>
            </a:r>
          </a:p>
          <a:p>
            <a:pPr algn="just"/>
            <a:r>
              <a:rPr lang="uk-UA" sz="1600" dirty="0" smtClean="0">
                <a:latin typeface="Times New Roman" panose="02020603050405020304" pitchFamily="18" charset="0"/>
                <a:cs typeface="Times New Roman" panose="02020603050405020304" pitchFamily="18" charset="0"/>
              </a:rPr>
              <a:t>     Офіційна   церемонія  зустрічі  глави  іноземної  держави  розпочинається  в  аеропорту  (на  вокзалі)  і   продовжується   в  Маріїнському палаці (м. Київ). Під час  зустрічі  глави  іноземної  держави  в аеропорту (на  вокзалі)  піднімаються  державний  прапор  відповідної   іноземної  держави і Державний Прапор України. </a:t>
            </a:r>
          </a:p>
          <a:p>
            <a:pPr algn="just"/>
            <a:r>
              <a:rPr lang="uk-UA" sz="1600" dirty="0" smtClean="0">
                <a:latin typeface="Times New Roman" panose="02020603050405020304" pitchFamily="18" charset="0"/>
                <a:cs typeface="Times New Roman" panose="02020603050405020304" pitchFamily="18" charset="0"/>
              </a:rPr>
              <a:t>     Перед трапом   літака  (на  виході  з  вагона)  розстелюється  червона  килимова  доріжка.  Уздовж  доріжки  вишиковуються  воїни  почесної варти.  На борт  літака  (у  вагон)  піднімаються  (входять) керівник  структурного   підрозділу   з   питань   протоколу    Міністерства  закордонних   справ   України   разом   із  главою  дипломатичного  представництва  відповідної  іноземної  держави  в  Україні,   які  вітають главу іноземної держави і запрошують його до виходу. </a:t>
            </a:r>
          </a:p>
          <a:p>
            <a:pPr algn="just"/>
            <a:r>
              <a:rPr lang="uk-UA" sz="1600" dirty="0" smtClean="0">
                <a:latin typeface="Times New Roman" panose="02020603050405020304" pitchFamily="18" charset="0"/>
                <a:cs typeface="Times New Roman" panose="02020603050405020304" pitchFamily="18" charset="0"/>
              </a:rPr>
              <a:t>     Дівчата у  національному  вбранні  вручають  главі  іноземної  держави хліб-сіль,  а в разі участі в  державному  візиті  дружини  глави іноземної  держави  - юнаки у національному вбранні вручають  їй квіти. </a:t>
            </a:r>
          </a:p>
          <a:p>
            <a:pPr algn="just"/>
            <a:r>
              <a:rPr lang="uk-UA" sz="1600" dirty="0" smtClean="0">
                <a:latin typeface="Times New Roman" panose="02020603050405020304" pitchFamily="18" charset="0"/>
                <a:cs typeface="Times New Roman" panose="02020603050405020304" pitchFamily="18" charset="0"/>
              </a:rPr>
              <a:t>     Біля трапа  (виходу  з  вагона)   главу   іноземної   держави  зустрічають Прем'єр-міністр України, Глава Секретаріату Президента  України,   Міністр  закордонних  справ  України  разом  із  главою  дипломатичного  представництва  відповідної  іноземної  держави  в  Україні, глава дипломатичного представництва України у відповідній іноземній    державі,    голова    Київської   міської   державної  адміністрації,   керівник   відповідного  структурного  підрозділу  Міністерства закордонних справ України, інші офіційні особи. </a:t>
            </a:r>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3176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65496" y="188640"/>
            <a:ext cx="8856984" cy="6186309"/>
          </a:xfrm>
          <a:prstGeom prst="rect">
            <a:avLst/>
          </a:prstGeom>
        </p:spPr>
        <p:txBody>
          <a:bodyPr wrap="square">
            <a:spAutoFit/>
          </a:bodyPr>
          <a:lstStyle/>
          <a:p>
            <a:pPr algn="just"/>
            <a:r>
              <a:rPr lang="uk-UA" dirty="0" smtClean="0">
                <a:latin typeface="Times New Roman" panose="02020603050405020304" pitchFamily="18" charset="0"/>
                <a:cs typeface="Times New Roman" panose="02020603050405020304" pitchFamily="18" charset="0"/>
              </a:rPr>
              <a:t>       На церемонію  зустрічі  в  аеропорту (на вокзалі) можуть бути  запрошені відповідальні працівники  дипломатичного  представництва  відповідної  іноземної  держави  в  Україні,  представники  громад  відповідної іноземної держави в Україні. </a:t>
            </a:r>
          </a:p>
          <a:p>
            <a:pPr algn="just"/>
            <a:r>
              <a:rPr lang="uk-UA" dirty="0" smtClean="0">
                <a:latin typeface="Times New Roman" panose="02020603050405020304" pitchFamily="18" charset="0"/>
                <a:cs typeface="Times New Roman" panose="02020603050405020304" pitchFamily="18" charset="0"/>
              </a:rPr>
              <a:t>     Керівник структурного   підрозділу   з    питань    протоколу  Міністерства закордонних справ України представляє главі іноземної  держави українських офіційних осіб, які його зустрічають. </a:t>
            </a:r>
          </a:p>
          <a:p>
            <a:pPr algn="just"/>
            <a:r>
              <a:rPr lang="uk-UA" dirty="0" smtClean="0">
                <a:latin typeface="Times New Roman" panose="02020603050405020304" pitchFamily="18" charset="0"/>
                <a:cs typeface="Times New Roman" panose="02020603050405020304" pitchFamily="18" charset="0"/>
              </a:rPr>
              <a:t>     В автомашині    главу    іноземної    держави     супроводжує  Прем'єр-міністр України.  На  основній  автомашині  встановлюються  прапорці  відповідної  іноземної  держави  і   України   або,   за  домовленістю сторін,  прапорець (штандарт) глави іноземної держави  та прапорець України (відповідно праворуч та  ліворуч  у  напрямку  руху автомашини). </a:t>
            </a:r>
          </a:p>
          <a:p>
            <a:pPr algn="just"/>
            <a:r>
              <a:rPr lang="uk-UA" dirty="0" smtClean="0">
                <a:latin typeface="Times New Roman" panose="02020603050405020304" pitchFamily="18" charset="0"/>
                <a:cs typeface="Times New Roman" panose="02020603050405020304" pitchFamily="18" charset="0"/>
              </a:rPr>
              <a:t>     Від аеропорту  (вокзалу)  до  державної  резиденції,  в  якій  розміщується глава іноземної держави,  а також  у  пересуванні  по  місту   Києву   автомашину  глави  іноземної  держави  супроводжує  почесний ескорт мотоциклістів. </a:t>
            </a:r>
          </a:p>
          <a:p>
            <a:pPr algn="just"/>
            <a:r>
              <a:rPr lang="uk-UA" dirty="0" smtClean="0">
                <a:latin typeface="Times New Roman" panose="02020603050405020304" pitchFamily="18" charset="0"/>
                <a:cs typeface="Times New Roman" panose="02020603050405020304" pitchFamily="18" charset="0"/>
              </a:rPr>
              <a:t>     В аеропорту  (на  вокзалі)  і  на  вулицях  міста  Києва   за  маршрутом  руху  основного  кортежу  до  державної  резиденції  та  Маріїнського палацу встановлюються  державні  прапори  відповідної  іноземної держави і Державні Прапори України. </a:t>
            </a:r>
          </a:p>
          <a:p>
            <a:pPr algn="just"/>
            <a:r>
              <a:rPr lang="uk-UA" dirty="0" smtClean="0">
                <a:latin typeface="Times New Roman" panose="02020603050405020304" pitchFamily="18" charset="0"/>
                <a:cs typeface="Times New Roman" panose="02020603050405020304" pitchFamily="18" charset="0"/>
              </a:rPr>
              <a:t>     Керівник структурного    підрозділу    з   питань   протоколу  Міністерства закордонних справ України супроводжує главу іноземної  держави  від  державної  резиденції,  в  якій він розмістився,  до  Маріїнського палацу.  В разі коли глава іноземної держави прибуває  до України з дружиною,  подружжя від'їжджає до Маріїнського палацу однією автомашиною.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322280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4711</Words>
  <Application>Microsoft Office PowerPoint</Application>
  <PresentationFormat>Экран (4:3)</PresentationFormat>
  <Paragraphs>174</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11</cp:revision>
  <dcterms:created xsi:type="dcterms:W3CDTF">2024-11-22T15:34:26Z</dcterms:created>
  <dcterms:modified xsi:type="dcterms:W3CDTF">2024-11-22T17:01:28Z</dcterms:modified>
</cp:coreProperties>
</file>