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0" r:id="rId3"/>
    <p:sldId id="271" r:id="rId4"/>
    <p:sldId id="272" r:id="rId5"/>
    <p:sldId id="273" r:id="rId6"/>
    <p:sldId id="274" r:id="rId7"/>
    <p:sldId id="275" r:id="rId8"/>
    <p:sldId id="276" r:id="rId9"/>
    <p:sldId id="277" r:id="rId10"/>
    <p:sldId id="278" r:id="rId11"/>
    <p:sldId id="279" r:id="rId12"/>
    <p:sldId id="258" r:id="rId13"/>
    <p:sldId id="257" r:id="rId14"/>
    <p:sldId id="260" r:id="rId15"/>
    <p:sldId id="261" r:id="rId16"/>
    <p:sldId id="259" r:id="rId17"/>
    <p:sldId id="262" r:id="rId18"/>
    <p:sldId id="263" r:id="rId19"/>
    <p:sldId id="264" r:id="rId20"/>
    <p:sldId id="265" r:id="rId21"/>
    <p:sldId id="266" r:id="rId22"/>
    <p:sldId id="267" r:id="rId23"/>
    <p:sldId id="268" r:id="rId24"/>
    <p:sldId id="269" r:id="rId25"/>
    <p:sldId id="280" r:id="rId2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3" d="100"/>
          <a:sy n="83" d="100"/>
        </p:scale>
        <p:origin x="2054"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B301CC-0BA1-419B-A269-8D57317F1812}" type="datetimeFigureOut">
              <a:rPr lang="uk-UA" smtClean="0"/>
              <a:t>19.05.2025</a:t>
            </a:fld>
            <a:endParaRPr lang="uk-UA"/>
          </a:p>
        </p:txBody>
      </p:sp>
      <p:sp>
        <p:nvSpPr>
          <p:cNvPr id="4" name="Місце для зображення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AA7426-A538-4A71-9CF1-EAC2E9034F66}" type="slidenum">
              <a:rPr lang="uk-UA" smtClean="0"/>
              <a:t>‹№›</a:t>
            </a:fld>
            <a:endParaRPr lang="uk-UA"/>
          </a:p>
        </p:txBody>
      </p:sp>
    </p:spTree>
    <p:extLst>
      <p:ext uri="{BB962C8B-B14F-4D97-AF65-F5344CB8AC3E}">
        <p14:creationId xmlns:p14="http://schemas.microsoft.com/office/powerpoint/2010/main" val="2987723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FAAA7426-A538-4A71-9CF1-EAC2E9034F66}" type="slidenum">
              <a:rPr lang="uk-UA" smtClean="0"/>
              <a:t>4</a:t>
            </a:fld>
            <a:endParaRPr lang="uk-UA"/>
          </a:p>
        </p:txBody>
      </p:sp>
    </p:spTree>
    <p:extLst>
      <p:ext uri="{BB962C8B-B14F-4D97-AF65-F5344CB8AC3E}">
        <p14:creationId xmlns:p14="http://schemas.microsoft.com/office/powerpoint/2010/main" val="2751128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a:t>Зразок заголовка</a:t>
            </a:r>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Зразок підзаголовка</a:t>
            </a:r>
          </a:p>
        </p:txBody>
      </p:sp>
      <p:sp>
        <p:nvSpPr>
          <p:cNvPr id="4" name="Місце для дати 3"/>
          <p:cNvSpPr>
            <a:spLocks noGrp="1"/>
          </p:cNvSpPr>
          <p:nvPr>
            <p:ph type="dt" sz="half" idx="10"/>
          </p:nvPr>
        </p:nvSpPr>
        <p:spPr/>
        <p:txBody>
          <a:bodyPr/>
          <a:lstStyle/>
          <a:p>
            <a:fld id="{9C7563A8-D309-4D8E-A4A8-661D69533D5A}" type="datetimeFigureOut">
              <a:rPr lang="uk-UA" smtClean="0"/>
              <a:t>19.05.2025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AA72AE50-D589-4E0E-90B6-38BD0B633076}" type="slidenum">
              <a:rPr lang="uk-UA" smtClean="0"/>
              <a:t>‹№›</a:t>
            </a:fld>
            <a:endParaRPr lang="uk-UA"/>
          </a:p>
        </p:txBody>
      </p:sp>
    </p:spTree>
    <p:extLst>
      <p:ext uri="{BB962C8B-B14F-4D97-AF65-F5344CB8AC3E}">
        <p14:creationId xmlns:p14="http://schemas.microsoft.com/office/powerpoint/2010/main" val="2677928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9C7563A8-D309-4D8E-A4A8-661D69533D5A}" type="datetimeFigureOut">
              <a:rPr lang="uk-UA" smtClean="0"/>
              <a:t>19.05.2025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AA72AE50-D589-4E0E-90B6-38BD0B633076}" type="slidenum">
              <a:rPr lang="uk-UA" smtClean="0"/>
              <a:t>‹№›</a:t>
            </a:fld>
            <a:endParaRPr lang="uk-UA"/>
          </a:p>
        </p:txBody>
      </p:sp>
    </p:spTree>
    <p:extLst>
      <p:ext uri="{BB962C8B-B14F-4D97-AF65-F5344CB8AC3E}">
        <p14:creationId xmlns:p14="http://schemas.microsoft.com/office/powerpoint/2010/main" val="2373500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9C7563A8-D309-4D8E-A4A8-661D69533D5A}" type="datetimeFigureOut">
              <a:rPr lang="uk-UA" smtClean="0"/>
              <a:t>19.05.2025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AA72AE50-D589-4E0E-90B6-38BD0B633076}" type="slidenum">
              <a:rPr lang="uk-UA" smtClean="0"/>
              <a:t>‹№›</a:t>
            </a:fld>
            <a:endParaRPr lang="uk-UA"/>
          </a:p>
        </p:txBody>
      </p:sp>
    </p:spTree>
    <p:extLst>
      <p:ext uri="{BB962C8B-B14F-4D97-AF65-F5344CB8AC3E}">
        <p14:creationId xmlns:p14="http://schemas.microsoft.com/office/powerpoint/2010/main" val="432305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9C7563A8-D309-4D8E-A4A8-661D69533D5A}" type="datetimeFigureOut">
              <a:rPr lang="uk-UA" smtClean="0"/>
              <a:t>19.05.2025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AA72AE50-D589-4E0E-90B6-38BD0B633076}" type="slidenum">
              <a:rPr lang="uk-UA" smtClean="0"/>
              <a:t>‹№›</a:t>
            </a:fld>
            <a:endParaRPr lang="uk-UA"/>
          </a:p>
        </p:txBody>
      </p:sp>
    </p:spTree>
    <p:extLst>
      <p:ext uri="{BB962C8B-B14F-4D97-AF65-F5344CB8AC3E}">
        <p14:creationId xmlns:p14="http://schemas.microsoft.com/office/powerpoint/2010/main" val="3242785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a:t>Зразок заголовка</a:t>
            </a:r>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sp>
        <p:nvSpPr>
          <p:cNvPr id="4" name="Місце для дати 3"/>
          <p:cNvSpPr>
            <a:spLocks noGrp="1"/>
          </p:cNvSpPr>
          <p:nvPr>
            <p:ph type="dt" sz="half" idx="10"/>
          </p:nvPr>
        </p:nvSpPr>
        <p:spPr/>
        <p:txBody>
          <a:bodyPr/>
          <a:lstStyle/>
          <a:p>
            <a:fld id="{9C7563A8-D309-4D8E-A4A8-661D69533D5A}" type="datetimeFigureOut">
              <a:rPr lang="uk-UA" smtClean="0"/>
              <a:t>19.05.2025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AA72AE50-D589-4E0E-90B6-38BD0B633076}" type="slidenum">
              <a:rPr lang="uk-UA" smtClean="0"/>
              <a:t>‹№›</a:t>
            </a:fld>
            <a:endParaRPr lang="uk-UA"/>
          </a:p>
        </p:txBody>
      </p:sp>
    </p:spTree>
    <p:extLst>
      <p:ext uri="{BB962C8B-B14F-4D97-AF65-F5344CB8AC3E}">
        <p14:creationId xmlns:p14="http://schemas.microsoft.com/office/powerpoint/2010/main" val="345453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9C7563A8-D309-4D8E-A4A8-661D69533D5A}" type="datetimeFigureOut">
              <a:rPr lang="uk-UA" smtClean="0"/>
              <a:t>19.05.2025</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AA72AE50-D589-4E0E-90B6-38BD0B633076}" type="slidenum">
              <a:rPr lang="uk-UA" smtClean="0"/>
              <a:t>‹№›</a:t>
            </a:fld>
            <a:endParaRPr lang="uk-UA"/>
          </a:p>
        </p:txBody>
      </p:sp>
    </p:spTree>
    <p:extLst>
      <p:ext uri="{BB962C8B-B14F-4D97-AF65-F5344CB8AC3E}">
        <p14:creationId xmlns:p14="http://schemas.microsoft.com/office/powerpoint/2010/main" val="4010357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a:t>Зразок заголовка</a:t>
            </a:r>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9C7563A8-D309-4D8E-A4A8-661D69533D5A}" type="datetimeFigureOut">
              <a:rPr lang="uk-UA" smtClean="0"/>
              <a:t>19.05.2025</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AA72AE50-D589-4E0E-90B6-38BD0B633076}" type="slidenum">
              <a:rPr lang="uk-UA" smtClean="0"/>
              <a:t>‹№›</a:t>
            </a:fld>
            <a:endParaRPr lang="uk-UA"/>
          </a:p>
        </p:txBody>
      </p:sp>
    </p:spTree>
    <p:extLst>
      <p:ext uri="{BB962C8B-B14F-4D97-AF65-F5344CB8AC3E}">
        <p14:creationId xmlns:p14="http://schemas.microsoft.com/office/powerpoint/2010/main" val="3579909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9C7563A8-D309-4D8E-A4A8-661D69533D5A}" type="datetimeFigureOut">
              <a:rPr lang="uk-UA" smtClean="0"/>
              <a:t>19.05.2025</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AA72AE50-D589-4E0E-90B6-38BD0B633076}" type="slidenum">
              <a:rPr lang="uk-UA" smtClean="0"/>
              <a:t>‹№›</a:t>
            </a:fld>
            <a:endParaRPr lang="uk-UA"/>
          </a:p>
        </p:txBody>
      </p:sp>
    </p:spTree>
    <p:extLst>
      <p:ext uri="{BB962C8B-B14F-4D97-AF65-F5344CB8AC3E}">
        <p14:creationId xmlns:p14="http://schemas.microsoft.com/office/powerpoint/2010/main" val="1128650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9C7563A8-D309-4D8E-A4A8-661D69533D5A}" type="datetimeFigureOut">
              <a:rPr lang="uk-UA" smtClean="0"/>
              <a:t>19.05.2025</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AA72AE50-D589-4E0E-90B6-38BD0B633076}" type="slidenum">
              <a:rPr lang="uk-UA" smtClean="0"/>
              <a:t>‹№›</a:t>
            </a:fld>
            <a:endParaRPr lang="uk-UA"/>
          </a:p>
        </p:txBody>
      </p:sp>
    </p:spTree>
    <p:extLst>
      <p:ext uri="{BB962C8B-B14F-4D97-AF65-F5344CB8AC3E}">
        <p14:creationId xmlns:p14="http://schemas.microsoft.com/office/powerpoint/2010/main" val="1236436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a:t>Зразок заголовка</a:t>
            </a:r>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Місце для дати 4"/>
          <p:cNvSpPr>
            <a:spLocks noGrp="1"/>
          </p:cNvSpPr>
          <p:nvPr>
            <p:ph type="dt" sz="half" idx="10"/>
          </p:nvPr>
        </p:nvSpPr>
        <p:spPr/>
        <p:txBody>
          <a:bodyPr/>
          <a:lstStyle/>
          <a:p>
            <a:fld id="{9C7563A8-D309-4D8E-A4A8-661D69533D5A}" type="datetimeFigureOut">
              <a:rPr lang="uk-UA" smtClean="0"/>
              <a:t>19.05.2025</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AA72AE50-D589-4E0E-90B6-38BD0B633076}" type="slidenum">
              <a:rPr lang="uk-UA" smtClean="0"/>
              <a:t>‹№›</a:t>
            </a:fld>
            <a:endParaRPr lang="uk-UA"/>
          </a:p>
        </p:txBody>
      </p:sp>
    </p:spTree>
    <p:extLst>
      <p:ext uri="{BB962C8B-B14F-4D97-AF65-F5344CB8AC3E}">
        <p14:creationId xmlns:p14="http://schemas.microsoft.com/office/powerpoint/2010/main" val="2726723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a:t>Зразок заголовка</a:t>
            </a:r>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Місце для дати 4"/>
          <p:cNvSpPr>
            <a:spLocks noGrp="1"/>
          </p:cNvSpPr>
          <p:nvPr>
            <p:ph type="dt" sz="half" idx="10"/>
          </p:nvPr>
        </p:nvSpPr>
        <p:spPr/>
        <p:txBody>
          <a:bodyPr/>
          <a:lstStyle/>
          <a:p>
            <a:fld id="{9C7563A8-D309-4D8E-A4A8-661D69533D5A}" type="datetimeFigureOut">
              <a:rPr lang="uk-UA" smtClean="0"/>
              <a:t>19.05.2025</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AA72AE50-D589-4E0E-90B6-38BD0B633076}" type="slidenum">
              <a:rPr lang="uk-UA" smtClean="0"/>
              <a:t>‹№›</a:t>
            </a:fld>
            <a:endParaRPr lang="uk-UA"/>
          </a:p>
        </p:txBody>
      </p:sp>
    </p:spTree>
    <p:extLst>
      <p:ext uri="{BB962C8B-B14F-4D97-AF65-F5344CB8AC3E}">
        <p14:creationId xmlns:p14="http://schemas.microsoft.com/office/powerpoint/2010/main" val="415881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7563A8-D309-4D8E-A4A8-661D69533D5A}" type="datetimeFigureOut">
              <a:rPr lang="uk-UA" smtClean="0"/>
              <a:t>19.05.2025</a:t>
            </a:fld>
            <a:endParaRPr lang="uk-UA"/>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72AE50-D589-4E0E-90B6-38BD0B633076}" type="slidenum">
              <a:rPr lang="uk-UA" smtClean="0"/>
              <a:t>‹№›</a:t>
            </a:fld>
            <a:endParaRPr lang="uk-UA"/>
          </a:p>
        </p:txBody>
      </p:sp>
    </p:spTree>
    <p:extLst>
      <p:ext uri="{BB962C8B-B14F-4D97-AF65-F5344CB8AC3E}">
        <p14:creationId xmlns:p14="http://schemas.microsoft.com/office/powerpoint/2010/main" val="269151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052736"/>
            <a:ext cx="7772400" cy="1470025"/>
          </a:xfrm>
        </p:spPr>
        <p:txBody>
          <a:bodyPr>
            <a:normAutofit fontScale="90000"/>
          </a:bodyPr>
          <a:lstStyle/>
          <a:p>
            <a:r>
              <a:rPr lang="uk-UA" b="1" dirty="0">
                <a:solidFill>
                  <a:schemeClr val="tx1"/>
                </a:solidFill>
                <a:latin typeface="Times New Roman" pitchFamily="18" charset="0"/>
                <a:cs typeface="Times New Roman" pitchFamily="18" charset="0"/>
              </a:rPr>
              <a:t>Прибуток та витрати підприємства: їх види та характеристика</a:t>
            </a:r>
            <a:br>
              <a:rPr lang="uk-UA" b="1" dirty="0">
                <a:solidFill>
                  <a:schemeClr val="tx1"/>
                </a:solidFill>
                <a:latin typeface="Times New Roman" pitchFamily="18" charset="0"/>
                <a:cs typeface="Times New Roman" pitchFamily="18" charset="0"/>
              </a:rPr>
            </a:br>
            <a:endParaRPr lang="uk-UA" dirty="0"/>
          </a:p>
        </p:txBody>
      </p:sp>
    </p:spTree>
    <p:extLst>
      <p:ext uri="{BB962C8B-B14F-4D97-AF65-F5344CB8AC3E}">
        <p14:creationId xmlns:p14="http://schemas.microsoft.com/office/powerpoint/2010/main" val="707970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51520" y="188640"/>
            <a:ext cx="8579296" cy="6480720"/>
          </a:xfrm>
        </p:spPr>
        <p:txBody>
          <a:bodyPr/>
          <a:lstStyle/>
          <a:p>
            <a:pPr marL="0" indent="0">
              <a:buNone/>
            </a:pPr>
            <a:r>
              <a:rPr lang="uk-UA" dirty="0">
                <a:latin typeface="Times New Roman" panose="02020603050405020304" pitchFamily="18" charset="0"/>
                <a:cs typeface="Times New Roman" panose="02020603050405020304" pitchFamily="18" charset="0"/>
              </a:rPr>
              <a:t>Залежно від строку, впродовж якого можлива зміна економічних ресурсів, залучених фірмою до виробництва певного виду продукції, розрізняють:</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a:t>
            </a:r>
            <a:r>
              <a:rPr lang="uk-UA" i="1" dirty="0">
                <a:latin typeface="Times New Roman" panose="02020603050405020304" pitchFamily="18" charset="0"/>
                <a:cs typeface="Times New Roman" panose="02020603050405020304" pitchFamily="18" charset="0"/>
              </a:rPr>
              <a:t>витрати фірми в довгостроковому періоді </a:t>
            </a:r>
            <a:r>
              <a:rPr lang="uk-UA" dirty="0">
                <a:latin typeface="Times New Roman" panose="02020603050405020304" pitchFamily="18" charset="0"/>
                <a:cs typeface="Times New Roman" panose="02020603050405020304" pitchFamily="18" charset="0"/>
              </a:rPr>
              <a:t>(часовому інтервалі, достатньому для зміни всіх зайнятих ресурсів);</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a:t>
            </a:r>
            <a:r>
              <a:rPr lang="uk-UA" i="1" dirty="0">
                <a:latin typeface="Times New Roman" panose="02020603050405020304" pitchFamily="18" charset="0"/>
                <a:cs typeface="Times New Roman" panose="02020603050405020304" pitchFamily="18" charset="0"/>
              </a:rPr>
              <a:t>витрати фірми в короткостроковому періоді </a:t>
            </a:r>
            <a:r>
              <a:rPr lang="uk-UA" dirty="0">
                <a:latin typeface="Times New Roman" panose="02020603050405020304" pitchFamily="18" charset="0"/>
                <a:cs typeface="Times New Roman" panose="02020603050405020304" pitchFamily="18" charset="0"/>
              </a:rPr>
              <a:t>(часовому інтервалі, протягом якого хоча б один вид ресурсів залишається незмінним). </a:t>
            </a:r>
            <a:br>
              <a:rPr lang="uk-UA" dirty="0"/>
            </a:br>
            <a:endParaRPr lang="uk-UA" dirty="0"/>
          </a:p>
        </p:txBody>
      </p:sp>
    </p:spTree>
    <p:extLst>
      <p:ext uri="{BB962C8B-B14F-4D97-AF65-F5344CB8AC3E}">
        <p14:creationId xmlns:p14="http://schemas.microsoft.com/office/powerpoint/2010/main" val="2587463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07504" y="260648"/>
            <a:ext cx="8928992" cy="6408712"/>
          </a:xfrm>
        </p:spPr>
        <p:txBody>
          <a:bodyPr>
            <a:normAutofit/>
          </a:bodyPr>
          <a:lstStyle/>
          <a:p>
            <a:pPr marL="0" indent="450850">
              <a:buNone/>
            </a:pPr>
            <a:r>
              <a:rPr lang="uk-UA" sz="1800" dirty="0">
                <a:latin typeface="Times New Roman" pitchFamily="18" charset="0"/>
                <a:cs typeface="Times New Roman" pitchFamily="18" charset="0"/>
              </a:rPr>
              <a:t>Витрати можна класифікувати за різними ознаками, але для прийняття рішень важливим є прив'язка витрат до обсягів діяльності і поділ витрат на:</a:t>
            </a:r>
          </a:p>
          <a:p>
            <a:pPr marL="0" indent="450850">
              <a:buNone/>
            </a:pPr>
            <a:r>
              <a:rPr lang="uk-UA" sz="1800" dirty="0">
                <a:latin typeface="Times New Roman" pitchFamily="18" charset="0"/>
                <a:cs typeface="Times New Roman" pitchFamily="18" charset="0"/>
              </a:rPr>
              <a:t>Змінні (деревина, шурупи), - збільшення обсягів діяльності вимагає відповідного збільшення витрат</a:t>
            </a:r>
          </a:p>
          <a:p>
            <a:pPr marL="0" indent="450850">
              <a:buNone/>
            </a:pPr>
            <a:r>
              <a:rPr lang="uk-UA" sz="1800" dirty="0">
                <a:latin typeface="Times New Roman" pitchFamily="18" charset="0"/>
                <a:cs typeface="Times New Roman" pitchFamily="18" charset="0"/>
              </a:rPr>
              <a:t>Постійні (зарплата директора) – залишаються незмінними при збільшенні або зменшенні обсягів виробництва.</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204864"/>
            <a:ext cx="5184576"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896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1381336" y="-904664"/>
            <a:ext cx="6381328" cy="9144000"/>
          </a:xfrm>
        </p:spPr>
      </p:pic>
      <p:sp>
        <p:nvSpPr>
          <p:cNvPr id="5" name="TextBox 4"/>
          <p:cNvSpPr txBox="1"/>
          <p:nvPr/>
        </p:nvSpPr>
        <p:spPr>
          <a:xfrm>
            <a:off x="0" y="9302"/>
            <a:ext cx="9144000" cy="400110"/>
          </a:xfrm>
          <a:prstGeom prst="rect">
            <a:avLst/>
          </a:prstGeom>
          <a:noFill/>
        </p:spPr>
        <p:txBody>
          <a:bodyPr wrap="square" rtlCol="0">
            <a:spAutoFit/>
          </a:bodyPr>
          <a:lstStyle/>
          <a:p>
            <a:pPr algn="ctr"/>
            <a:r>
              <a:rPr lang="uk-UA" sz="2000" b="1" dirty="0">
                <a:latin typeface="Times New Roman" pitchFamily="18" charset="0"/>
                <a:cs typeface="Times New Roman" pitchFamily="18" charset="0"/>
              </a:rPr>
              <a:t>Зміна витрат в короткостроковому періоді</a:t>
            </a:r>
          </a:p>
        </p:txBody>
      </p:sp>
    </p:spTree>
    <p:extLst>
      <p:ext uri="{BB962C8B-B14F-4D97-AF65-F5344CB8AC3E}">
        <p14:creationId xmlns:p14="http://schemas.microsoft.com/office/powerpoint/2010/main" val="2428463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lstStyle/>
          <a:p>
            <a:endParaRPr lang="uk-UA" dirty="0"/>
          </a:p>
        </p:txBody>
      </p:sp>
      <p:graphicFrame>
        <p:nvGraphicFramePr>
          <p:cNvPr id="4" name="Таблиця 3"/>
          <p:cNvGraphicFramePr>
            <a:graphicFrameLocks noGrp="1"/>
          </p:cNvGraphicFramePr>
          <p:nvPr>
            <p:extLst>
              <p:ext uri="{D42A27DB-BD31-4B8C-83A1-F6EECF244321}">
                <p14:modId xmlns:p14="http://schemas.microsoft.com/office/powerpoint/2010/main" val="3840062696"/>
              </p:ext>
            </p:extLst>
          </p:nvPr>
        </p:nvGraphicFramePr>
        <p:xfrm>
          <a:off x="179513" y="188640"/>
          <a:ext cx="8712967" cy="6408712"/>
        </p:xfrm>
        <a:graphic>
          <a:graphicData uri="http://schemas.openxmlformats.org/drawingml/2006/table">
            <a:tbl>
              <a:tblPr firstRow="1" firstCol="1" bandRow="1">
                <a:tableStyleId>{5C22544A-7EE6-4342-B048-85BDC9FD1C3A}</a:tableStyleId>
              </a:tblPr>
              <a:tblGrid>
                <a:gridCol w="670421">
                  <a:extLst>
                    <a:ext uri="{9D8B030D-6E8A-4147-A177-3AD203B41FA5}">
                      <a16:colId xmlns:a16="http://schemas.microsoft.com/office/drawing/2014/main" val="20000"/>
                    </a:ext>
                  </a:extLst>
                </a:gridCol>
                <a:gridCol w="1489818">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gridCol w="1285733">
                  <a:extLst>
                    <a:ext uri="{9D8B030D-6E8A-4147-A177-3AD203B41FA5}">
                      <a16:colId xmlns:a16="http://schemas.microsoft.com/office/drawing/2014/main" val="20005"/>
                    </a:ext>
                  </a:extLst>
                </a:gridCol>
                <a:gridCol w="1306555">
                  <a:extLst>
                    <a:ext uri="{9D8B030D-6E8A-4147-A177-3AD203B41FA5}">
                      <a16:colId xmlns:a16="http://schemas.microsoft.com/office/drawing/2014/main" val="20006"/>
                    </a:ext>
                  </a:extLst>
                </a:gridCol>
              </a:tblGrid>
              <a:tr h="1626120">
                <a:tc>
                  <a:txBody>
                    <a:bodyPr/>
                    <a:lstStyle/>
                    <a:p>
                      <a:pPr>
                        <a:lnSpc>
                          <a:spcPct val="115000"/>
                        </a:lnSpc>
                        <a:spcAft>
                          <a:spcPts val="0"/>
                        </a:spcAft>
                      </a:pPr>
                      <a:r>
                        <a:rPr lang="uk-UA" sz="1600" dirty="0">
                          <a:effectLst/>
                          <a:latin typeface="Times New Roman" pitchFamily="18" charset="0"/>
                          <a:cs typeface="Times New Roman" pitchFamily="18" charset="0"/>
                        </a:rPr>
                        <a:t>Фаза</a:t>
                      </a:r>
                      <a:endParaRPr lang="uk-UA" sz="16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600" dirty="0">
                          <a:effectLst/>
                          <a:latin typeface="Times New Roman" pitchFamily="18" charset="0"/>
                          <a:cs typeface="Times New Roman" pitchFamily="18" charset="0"/>
                        </a:rPr>
                        <a:t>Сукупні витрати</a:t>
                      </a:r>
                    </a:p>
                    <a:p>
                      <a:pPr>
                        <a:lnSpc>
                          <a:spcPct val="115000"/>
                        </a:lnSpc>
                        <a:spcAft>
                          <a:spcPts val="0"/>
                        </a:spcAft>
                      </a:pPr>
                      <a:r>
                        <a:rPr lang="uk-UA" sz="1600" dirty="0">
                          <a:effectLst/>
                          <a:latin typeface="Times New Roman" pitchFamily="18" charset="0"/>
                          <a:cs typeface="Times New Roman" pitchFamily="18" charset="0"/>
                        </a:rPr>
                        <a:t>ТС</a:t>
                      </a:r>
                      <a:endParaRPr lang="uk-UA" sz="16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600">
                          <a:effectLst/>
                          <a:latin typeface="Times New Roman" pitchFamily="18" charset="0"/>
                          <a:cs typeface="Times New Roman" pitchFamily="18" charset="0"/>
                        </a:rPr>
                        <a:t>Змінні витрати</a:t>
                      </a:r>
                    </a:p>
                    <a:p>
                      <a:pPr>
                        <a:lnSpc>
                          <a:spcPct val="115000"/>
                        </a:lnSpc>
                        <a:spcAft>
                          <a:spcPts val="0"/>
                        </a:spcAft>
                      </a:pPr>
                      <a:r>
                        <a:rPr lang="en-US" sz="1600">
                          <a:effectLst/>
                          <a:latin typeface="Times New Roman" pitchFamily="18" charset="0"/>
                          <a:cs typeface="Times New Roman" pitchFamily="18" charset="0"/>
                        </a:rPr>
                        <a:t>VC</a:t>
                      </a:r>
                      <a:endParaRPr lang="uk-UA" sz="16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600" dirty="0">
                          <a:effectLst/>
                          <a:latin typeface="Times New Roman" pitchFamily="18" charset="0"/>
                          <a:cs typeface="Times New Roman" pitchFamily="18" charset="0"/>
                        </a:rPr>
                        <a:t>Постійні витрати</a:t>
                      </a:r>
                    </a:p>
                    <a:p>
                      <a:pPr>
                        <a:lnSpc>
                          <a:spcPct val="115000"/>
                        </a:lnSpc>
                        <a:spcAft>
                          <a:spcPts val="0"/>
                        </a:spcAft>
                      </a:pPr>
                      <a:r>
                        <a:rPr lang="en-US" sz="1600" dirty="0">
                          <a:effectLst/>
                          <a:latin typeface="Times New Roman" pitchFamily="18" charset="0"/>
                          <a:cs typeface="Times New Roman" pitchFamily="18" charset="0"/>
                        </a:rPr>
                        <a:t>FC</a:t>
                      </a:r>
                      <a:endParaRPr lang="uk-UA" sz="16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600" dirty="0">
                          <a:effectLst/>
                          <a:latin typeface="Times New Roman" pitchFamily="18" charset="0"/>
                          <a:cs typeface="Times New Roman" pitchFamily="18" charset="0"/>
                        </a:rPr>
                        <a:t>Середні</a:t>
                      </a:r>
                    </a:p>
                    <a:p>
                      <a:pPr>
                        <a:lnSpc>
                          <a:spcPct val="115000"/>
                        </a:lnSpc>
                        <a:spcAft>
                          <a:spcPts val="0"/>
                        </a:spcAft>
                      </a:pPr>
                      <a:r>
                        <a:rPr lang="uk-UA" sz="1600" dirty="0">
                          <a:effectLst/>
                          <a:latin typeface="Times New Roman" pitchFamily="18" charset="0"/>
                          <a:cs typeface="Times New Roman" pitchFamily="18" charset="0"/>
                        </a:rPr>
                        <a:t>Сукупні витрати</a:t>
                      </a:r>
                    </a:p>
                    <a:p>
                      <a:pPr>
                        <a:lnSpc>
                          <a:spcPct val="115000"/>
                        </a:lnSpc>
                        <a:spcAft>
                          <a:spcPts val="0"/>
                        </a:spcAft>
                      </a:pPr>
                      <a:r>
                        <a:rPr lang="uk-UA" sz="1600" dirty="0">
                          <a:effectLst/>
                          <a:latin typeface="Times New Roman" pitchFamily="18" charset="0"/>
                          <a:cs typeface="Times New Roman" pitchFamily="18" charset="0"/>
                        </a:rPr>
                        <a:t> </a:t>
                      </a:r>
                      <a:r>
                        <a:rPr lang="en-US" sz="1600" dirty="0">
                          <a:effectLst/>
                          <a:latin typeface="Times New Roman" pitchFamily="18" charset="0"/>
                          <a:cs typeface="Times New Roman" pitchFamily="18" charset="0"/>
                        </a:rPr>
                        <a:t>ATC</a:t>
                      </a:r>
                      <a:endParaRPr lang="uk-UA" sz="16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600" dirty="0">
                          <a:effectLst/>
                          <a:latin typeface="Times New Roman" pitchFamily="18" charset="0"/>
                          <a:cs typeface="Times New Roman" pitchFamily="18" charset="0"/>
                        </a:rPr>
                        <a:t>Середні</a:t>
                      </a:r>
                    </a:p>
                    <a:p>
                      <a:pPr>
                        <a:lnSpc>
                          <a:spcPct val="115000"/>
                        </a:lnSpc>
                        <a:spcAft>
                          <a:spcPts val="0"/>
                        </a:spcAft>
                      </a:pPr>
                      <a:r>
                        <a:rPr lang="uk-UA" sz="1600" dirty="0">
                          <a:effectLst/>
                          <a:latin typeface="Times New Roman" pitchFamily="18" charset="0"/>
                          <a:cs typeface="Times New Roman" pitchFamily="18" charset="0"/>
                        </a:rPr>
                        <a:t>Змінні витрати</a:t>
                      </a:r>
                      <a:endParaRPr lang="en-US" sz="1600" dirty="0">
                        <a:effectLst/>
                        <a:latin typeface="Times New Roman" pitchFamily="18" charset="0"/>
                        <a:cs typeface="Times New Roman" pitchFamily="18" charset="0"/>
                      </a:endParaRPr>
                    </a:p>
                    <a:p>
                      <a:pPr>
                        <a:lnSpc>
                          <a:spcPct val="115000"/>
                        </a:lnSpc>
                        <a:spcAft>
                          <a:spcPts val="0"/>
                        </a:spcAft>
                      </a:pPr>
                      <a:r>
                        <a:rPr lang="en-US" sz="1600" dirty="0">
                          <a:effectLst/>
                          <a:latin typeface="Times New Roman" pitchFamily="18" charset="0"/>
                          <a:ea typeface="Calibri"/>
                          <a:cs typeface="Times New Roman" pitchFamily="18" charset="0"/>
                        </a:rPr>
                        <a:t>AVC</a:t>
                      </a:r>
                      <a:endParaRPr lang="uk-UA" sz="16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600" dirty="0">
                          <a:effectLst/>
                          <a:latin typeface="Times New Roman" pitchFamily="18" charset="0"/>
                          <a:cs typeface="Times New Roman" pitchFamily="18" charset="0"/>
                        </a:rPr>
                        <a:t>Середні</a:t>
                      </a:r>
                    </a:p>
                    <a:p>
                      <a:pPr>
                        <a:lnSpc>
                          <a:spcPct val="115000"/>
                        </a:lnSpc>
                        <a:spcAft>
                          <a:spcPts val="0"/>
                        </a:spcAft>
                      </a:pPr>
                      <a:r>
                        <a:rPr lang="uk-UA" sz="1600" dirty="0">
                          <a:effectLst/>
                          <a:latin typeface="Times New Roman" pitchFamily="18" charset="0"/>
                          <a:cs typeface="Times New Roman" pitchFamily="18" charset="0"/>
                        </a:rPr>
                        <a:t>Постійні витрати</a:t>
                      </a:r>
                      <a:endParaRPr lang="en-US" sz="1600" dirty="0">
                        <a:effectLst/>
                        <a:latin typeface="Times New Roman" pitchFamily="18" charset="0"/>
                        <a:cs typeface="Times New Roman" pitchFamily="18" charset="0"/>
                      </a:endParaRPr>
                    </a:p>
                    <a:p>
                      <a:pPr>
                        <a:lnSpc>
                          <a:spcPct val="115000"/>
                        </a:lnSpc>
                        <a:spcAft>
                          <a:spcPts val="0"/>
                        </a:spcAft>
                      </a:pPr>
                      <a:r>
                        <a:rPr lang="en-US" sz="1600" dirty="0">
                          <a:effectLst/>
                          <a:latin typeface="Times New Roman" pitchFamily="18" charset="0"/>
                          <a:ea typeface="Calibri"/>
                          <a:cs typeface="Times New Roman" pitchFamily="18" charset="0"/>
                        </a:rPr>
                        <a:t>AFC</a:t>
                      </a:r>
                      <a:endParaRPr lang="uk-UA" sz="16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0"/>
                  </a:ext>
                </a:extLst>
              </a:tr>
              <a:tr h="956518">
                <a:tc>
                  <a:txBody>
                    <a:bodyPr/>
                    <a:lstStyle/>
                    <a:p>
                      <a:pPr>
                        <a:lnSpc>
                          <a:spcPct val="115000"/>
                        </a:lnSpc>
                        <a:spcAft>
                          <a:spcPts val="0"/>
                        </a:spcAft>
                      </a:pPr>
                      <a:r>
                        <a:rPr lang="en-US" sz="1600">
                          <a:effectLst/>
                          <a:latin typeface="Times New Roman" pitchFamily="18" charset="0"/>
                          <a:cs typeface="Times New Roman" pitchFamily="18" charset="0"/>
                        </a:rPr>
                        <a:t>I</a:t>
                      </a:r>
                      <a:endParaRPr lang="uk-UA" sz="16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600" dirty="0">
                          <a:effectLst/>
                          <a:latin typeface="Times New Roman" pitchFamily="18" charset="0"/>
                          <a:cs typeface="Times New Roman" pitchFamily="18" charset="0"/>
                        </a:rPr>
                        <a:t> Зростають</a:t>
                      </a:r>
                      <a:r>
                        <a:rPr lang="uk-UA" sz="1600" baseline="0" dirty="0">
                          <a:effectLst/>
                          <a:latin typeface="Times New Roman" pitchFamily="18" charset="0"/>
                          <a:cs typeface="Times New Roman" pitchFamily="18" charset="0"/>
                        </a:rPr>
                        <a:t> повільними темпами</a:t>
                      </a:r>
                      <a:endParaRPr lang="uk-UA" sz="16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600" dirty="0">
                          <a:effectLst/>
                          <a:latin typeface="Times New Roman" pitchFamily="18" charset="0"/>
                          <a:cs typeface="Times New Roman" pitchFamily="18" charset="0"/>
                        </a:rPr>
                        <a:t>Зростають</a:t>
                      </a:r>
                      <a:r>
                        <a:rPr lang="uk-UA" sz="1600" baseline="0" dirty="0">
                          <a:effectLst/>
                          <a:latin typeface="Times New Roman" pitchFamily="18" charset="0"/>
                          <a:cs typeface="Times New Roman" pitchFamily="18" charset="0"/>
                        </a:rPr>
                        <a:t> повільними темпами</a:t>
                      </a:r>
                      <a:endParaRPr lang="uk-UA" sz="16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600" dirty="0">
                          <a:effectLst/>
                          <a:latin typeface="Times New Roman" pitchFamily="18" charset="0"/>
                          <a:cs typeface="Times New Roman" pitchFamily="18" charset="0"/>
                        </a:rPr>
                        <a:t> Не змінюються</a:t>
                      </a:r>
                      <a:endParaRPr lang="uk-UA" sz="16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400" dirty="0">
                          <a:effectLst/>
                          <a:latin typeface="Times New Roman" pitchFamily="18" charset="0"/>
                          <a:cs typeface="Times New Roman" pitchFamily="18" charset="0"/>
                        </a:rPr>
                        <a:t>Зменшуються</a:t>
                      </a:r>
                      <a:endParaRPr lang="uk-UA" sz="14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400" dirty="0">
                          <a:effectLst/>
                          <a:latin typeface="Times New Roman" pitchFamily="18" charset="0"/>
                          <a:cs typeface="Times New Roman" pitchFamily="18" charset="0"/>
                        </a:rPr>
                        <a:t>Зменшуються</a:t>
                      </a:r>
                      <a:endParaRPr lang="uk-UA" sz="14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400" dirty="0">
                          <a:effectLst/>
                          <a:latin typeface="Times New Roman" pitchFamily="18" charset="0"/>
                          <a:cs typeface="Times New Roman" pitchFamily="18" charset="0"/>
                        </a:rPr>
                        <a:t> Зменшуються</a:t>
                      </a:r>
                      <a:endParaRPr lang="uk-UA" sz="14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1"/>
                  </a:ext>
                </a:extLst>
              </a:tr>
              <a:tr h="1275358">
                <a:tc>
                  <a:txBody>
                    <a:bodyPr/>
                    <a:lstStyle/>
                    <a:p>
                      <a:pPr>
                        <a:lnSpc>
                          <a:spcPct val="115000"/>
                        </a:lnSpc>
                        <a:spcAft>
                          <a:spcPts val="0"/>
                        </a:spcAft>
                      </a:pPr>
                      <a:r>
                        <a:rPr lang="en-US" sz="1600">
                          <a:effectLst/>
                          <a:latin typeface="Times New Roman" pitchFamily="18" charset="0"/>
                          <a:cs typeface="Times New Roman" pitchFamily="18" charset="0"/>
                        </a:rPr>
                        <a:t>II</a:t>
                      </a:r>
                      <a:endParaRPr lang="uk-UA" sz="1600">
                        <a:effectLst/>
                        <a:latin typeface="Times New Roman" pitchFamily="18" charset="0"/>
                        <a:ea typeface="Calibri"/>
                        <a:cs typeface="Times New Roman"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uk-UA" sz="1600" dirty="0">
                          <a:effectLst/>
                          <a:latin typeface="Times New Roman" pitchFamily="18" charset="0"/>
                          <a:cs typeface="Times New Roman" pitchFamily="18" charset="0"/>
                        </a:rPr>
                        <a:t> Зростають</a:t>
                      </a:r>
                      <a:r>
                        <a:rPr lang="uk-UA" sz="1600" baseline="0" dirty="0">
                          <a:effectLst/>
                          <a:latin typeface="Times New Roman" pitchFamily="18" charset="0"/>
                          <a:cs typeface="Times New Roman" pitchFamily="18" charset="0"/>
                        </a:rPr>
                        <a:t> повільними темпами</a:t>
                      </a:r>
                      <a:endParaRPr lang="uk-UA" sz="1600" dirty="0">
                        <a:effectLst/>
                        <a:latin typeface="Times New Roman" pitchFamily="18" charset="0"/>
                        <a:ea typeface="Calibri"/>
                        <a:cs typeface="Times New Roman" pitchFamily="18" charset="0"/>
                      </a:endParaRPr>
                    </a:p>
                    <a:p>
                      <a:pPr>
                        <a:lnSpc>
                          <a:spcPct val="115000"/>
                        </a:lnSpc>
                        <a:spcAft>
                          <a:spcPts val="0"/>
                        </a:spcAft>
                      </a:pPr>
                      <a:endParaRPr lang="uk-UA" sz="1600" dirty="0">
                        <a:effectLst/>
                        <a:latin typeface="Times New Roman" pitchFamily="18" charset="0"/>
                        <a:ea typeface="Calibri"/>
                        <a:cs typeface="Times New Roman"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uk-UA" sz="1600" dirty="0">
                          <a:effectLst/>
                          <a:latin typeface="Times New Roman" pitchFamily="18" charset="0"/>
                          <a:cs typeface="Times New Roman" pitchFamily="18" charset="0"/>
                        </a:rPr>
                        <a:t>Зростають</a:t>
                      </a:r>
                      <a:r>
                        <a:rPr lang="uk-UA" sz="1600" baseline="0" dirty="0">
                          <a:effectLst/>
                          <a:latin typeface="Times New Roman" pitchFamily="18" charset="0"/>
                          <a:cs typeface="Times New Roman" pitchFamily="18" charset="0"/>
                        </a:rPr>
                        <a:t> повільними темпами</a:t>
                      </a:r>
                      <a:endParaRPr lang="uk-UA" sz="1600" dirty="0">
                        <a:effectLst/>
                        <a:latin typeface="Times New Roman" pitchFamily="18" charset="0"/>
                        <a:ea typeface="Calibri"/>
                        <a:cs typeface="Times New Roman"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uk-UA" sz="1600" dirty="0">
                          <a:effectLst/>
                          <a:latin typeface="Times New Roman" pitchFamily="18" charset="0"/>
                          <a:cs typeface="Times New Roman" pitchFamily="18" charset="0"/>
                        </a:rPr>
                        <a:t> Не змінюються</a:t>
                      </a:r>
                      <a:endParaRPr lang="uk-UA" sz="1600" dirty="0">
                        <a:effectLst/>
                        <a:latin typeface="Times New Roman" pitchFamily="18" charset="0"/>
                        <a:ea typeface="Calibri"/>
                        <a:cs typeface="Times New Roman" pitchFamily="18" charset="0"/>
                      </a:endParaRPr>
                    </a:p>
                    <a:p>
                      <a:pPr>
                        <a:lnSpc>
                          <a:spcPct val="115000"/>
                        </a:lnSpc>
                        <a:spcAft>
                          <a:spcPts val="0"/>
                        </a:spcAft>
                      </a:pPr>
                      <a:endParaRPr lang="uk-UA" sz="16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400" dirty="0">
                          <a:effectLst/>
                          <a:latin typeface="Times New Roman" pitchFamily="18" charset="0"/>
                          <a:cs typeface="Times New Roman" pitchFamily="18" charset="0"/>
                        </a:rPr>
                        <a:t>Зменшуються</a:t>
                      </a:r>
                      <a:endParaRPr lang="uk-UA" sz="1400" dirty="0">
                        <a:effectLst/>
                        <a:latin typeface="Times New Roman" pitchFamily="18" charset="0"/>
                        <a:ea typeface="Calibri"/>
                        <a:cs typeface="Times New Roman"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uk-UA" sz="1400" dirty="0">
                          <a:effectLst/>
                          <a:latin typeface="Times New Roman" pitchFamily="18" charset="0"/>
                          <a:cs typeface="Times New Roman" pitchFamily="18" charset="0"/>
                        </a:rPr>
                        <a:t> Зменшуються до мінімуму</a:t>
                      </a:r>
                      <a:endParaRPr lang="uk-UA" sz="1400" dirty="0">
                        <a:effectLst/>
                        <a:latin typeface="Times New Roman" pitchFamily="18" charset="0"/>
                        <a:ea typeface="Calibri"/>
                        <a:cs typeface="Times New Roman" pitchFamily="18" charset="0"/>
                      </a:endParaRPr>
                    </a:p>
                    <a:p>
                      <a:pPr>
                        <a:lnSpc>
                          <a:spcPct val="115000"/>
                        </a:lnSpc>
                        <a:spcAft>
                          <a:spcPts val="0"/>
                        </a:spcAft>
                      </a:pPr>
                      <a:endParaRPr lang="uk-UA" sz="14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400" dirty="0">
                          <a:effectLst/>
                          <a:latin typeface="Times New Roman" pitchFamily="18" charset="0"/>
                          <a:cs typeface="Times New Roman" pitchFamily="18" charset="0"/>
                        </a:rPr>
                        <a:t> Зменшуються</a:t>
                      </a:r>
                      <a:endParaRPr lang="uk-UA" sz="14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2"/>
                  </a:ext>
                </a:extLst>
              </a:tr>
              <a:tr h="1275358">
                <a:tc>
                  <a:txBody>
                    <a:bodyPr/>
                    <a:lstStyle/>
                    <a:p>
                      <a:pPr>
                        <a:lnSpc>
                          <a:spcPct val="115000"/>
                        </a:lnSpc>
                        <a:spcAft>
                          <a:spcPts val="0"/>
                        </a:spcAft>
                      </a:pPr>
                      <a:r>
                        <a:rPr lang="en-US" sz="1600">
                          <a:effectLst/>
                          <a:latin typeface="Times New Roman" pitchFamily="18" charset="0"/>
                          <a:cs typeface="Times New Roman" pitchFamily="18" charset="0"/>
                        </a:rPr>
                        <a:t>III</a:t>
                      </a:r>
                      <a:endParaRPr lang="uk-UA" sz="16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600" dirty="0">
                          <a:effectLst/>
                          <a:latin typeface="Times New Roman" pitchFamily="18" charset="0"/>
                          <a:cs typeface="Times New Roman" pitchFamily="18" charset="0"/>
                        </a:rPr>
                        <a:t> Зростають</a:t>
                      </a:r>
                      <a:r>
                        <a:rPr lang="uk-UA" sz="1600" baseline="0" dirty="0">
                          <a:effectLst/>
                          <a:latin typeface="Times New Roman" pitchFamily="18" charset="0"/>
                          <a:cs typeface="Times New Roman" pitchFamily="18" charset="0"/>
                        </a:rPr>
                        <a:t> прискореними темпами</a:t>
                      </a:r>
                      <a:endParaRPr lang="uk-UA" sz="16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600" dirty="0">
                          <a:effectLst/>
                          <a:latin typeface="Times New Roman" pitchFamily="18" charset="0"/>
                          <a:cs typeface="Times New Roman" pitchFamily="18" charset="0"/>
                        </a:rPr>
                        <a:t>Зростають</a:t>
                      </a:r>
                      <a:r>
                        <a:rPr lang="uk-UA" sz="1600" baseline="0" dirty="0">
                          <a:effectLst/>
                          <a:latin typeface="Times New Roman" pitchFamily="18" charset="0"/>
                          <a:cs typeface="Times New Roman" pitchFamily="18" charset="0"/>
                        </a:rPr>
                        <a:t> прискореними темпами</a:t>
                      </a:r>
                      <a:endParaRPr lang="uk-UA" sz="1600" dirty="0">
                        <a:effectLst/>
                        <a:latin typeface="Times New Roman" pitchFamily="18" charset="0"/>
                        <a:ea typeface="Calibri"/>
                        <a:cs typeface="Times New Roman"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uk-UA" sz="1600" dirty="0">
                          <a:effectLst/>
                          <a:latin typeface="Times New Roman" pitchFamily="18" charset="0"/>
                          <a:cs typeface="Times New Roman" pitchFamily="18" charset="0"/>
                        </a:rPr>
                        <a:t> Не змінюються</a:t>
                      </a:r>
                      <a:endParaRPr lang="uk-UA" sz="1600" dirty="0">
                        <a:effectLst/>
                        <a:latin typeface="Times New Roman" pitchFamily="18" charset="0"/>
                        <a:ea typeface="Calibri"/>
                        <a:cs typeface="Times New Roman" pitchFamily="18" charset="0"/>
                      </a:endParaRPr>
                    </a:p>
                    <a:p>
                      <a:pPr>
                        <a:lnSpc>
                          <a:spcPct val="115000"/>
                        </a:lnSpc>
                        <a:spcAft>
                          <a:spcPts val="0"/>
                        </a:spcAft>
                      </a:pPr>
                      <a:endParaRPr lang="uk-UA" sz="16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400" dirty="0">
                          <a:effectLst/>
                          <a:latin typeface="Times New Roman" pitchFamily="18" charset="0"/>
                          <a:cs typeface="Times New Roman" pitchFamily="18" charset="0"/>
                        </a:rPr>
                        <a:t>Зменшуються до мінімуму</a:t>
                      </a:r>
                      <a:endParaRPr lang="uk-UA" sz="14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400" dirty="0">
                          <a:effectLst/>
                          <a:latin typeface="Times New Roman" pitchFamily="18" charset="0"/>
                          <a:cs typeface="Times New Roman" pitchFamily="18" charset="0"/>
                        </a:rPr>
                        <a:t> Зростають</a:t>
                      </a:r>
                      <a:endParaRPr lang="uk-UA" sz="14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400" dirty="0">
                          <a:effectLst/>
                          <a:latin typeface="Times New Roman" pitchFamily="18" charset="0"/>
                          <a:cs typeface="Times New Roman" pitchFamily="18" charset="0"/>
                        </a:rPr>
                        <a:t> Зменшуються</a:t>
                      </a:r>
                      <a:endParaRPr lang="uk-UA" sz="14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3"/>
                  </a:ext>
                </a:extLst>
              </a:tr>
              <a:tr h="1275358">
                <a:tc>
                  <a:txBody>
                    <a:bodyPr/>
                    <a:lstStyle/>
                    <a:p>
                      <a:pPr>
                        <a:lnSpc>
                          <a:spcPct val="115000"/>
                        </a:lnSpc>
                        <a:spcAft>
                          <a:spcPts val="0"/>
                        </a:spcAft>
                      </a:pPr>
                      <a:r>
                        <a:rPr lang="en-US" sz="1600">
                          <a:effectLst/>
                          <a:latin typeface="Times New Roman" pitchFamily="18" charset="0"/>
                          <a:cs typeface="Times New Roman" pitchFamily="18" charset="0"/>
                        </a:rPr>
                        <a:t>IV</a:t>
                      </a:r>
                      <a:endParaRPr lang="uk-UA" sz="1600">
                        <a:effectLst/>
                        <a:latin typeface="Times New Roman" pitchFamily="18" charset="0"/>
                        <a:ea typeface="Calibri"/>
                        <a:cs typeface="Times New Roman"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uk-UA" sz="1600" dirty="0">
                          <a:effectLst/>
                          <a:latin typeface="Times New Roman" pitchFamily="18" charset="0"/>
                          <a:cs typeface="Times New Roman" pitchFamily="18" charset="0"/>
                        </a:rPr>
                        <a:t>Зростають</a:t>
                      </a:r>
                      <a:r>
                        <a:rPr lang="uk-UA" sz="1600" baseline="0" dirty="0">
                          <a:effectLst/>
                          <a:latin typeface="Times New Roman" pitchFamily="18" charset="0"/>
                          <a:cs typeface="Times New Roman" pitchFamily="18" charset="0"/>
                        </a:rPr>
                        <a:t> прискореними темпами</a:t>
                      </a:r>
                      <a:endParaRPr lang="uk-UA" sz="1600" dirty="0">
                        <a:effectLst/>
                        <a:latin typeface="Times New Roman" pitchFamily="18" charset="0"/>
                        <a:ea typeface="Calibri"/>
                        <a:cs typeface="Times New Roman" pitchFamily="18" charset="0"/>
                      </a:endParaRPr>
                    </a:p>
                    <a:p>
                      <a:pPr>
                        <a:lnSpc>
                          <a:spcPct val="115000"/>
                        </a:lnSpc>
                        <a:spcAft>
                          <a:spcPts val="0"/>
                        </a:spcAft>
                      </a:pPr>
                      <a:endParaRPr lang="uk-UA" sz="1600" dirty="0">
                        <a:effectLst/>
                        <a:latin typeface="Times New Roman" pitchFamily="18" charset="0"/>
                        <a:ea typeface="Calibri"/>
                        <a:cs typeface="Times New Roman"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uk-UA" sz="1600" dirty="0">
                          <a:effectLst/>
                          <a:latin typeface="Times New Roman" pitchFamily="18" charset="0"/>
                          <a:cs typeface="Times New Roman" pitchFamily="18" charset="0"/>
                        </a:rPr>
                        <a:t> Зростають</a:t>
                      </a:r>
                      <a:r>
                        <a:rPr lang="uk-UA" sz="1600" baseline="0" dirty="0">
                          <a:effectLst/>
                          <a:latin typeface="Times New Roman" pitchFamily="18" charset="0"/>
                          <a:cs typeface="Times New Roman" pitchFamily="18" charset="0"/>
                        </a:rPr>
                        <a:t> прискореними темпами</a:t>
                      </a:r>
                      <a:endParaRPr lang="uk-UA" sz="1600" dirty="0">
                        <a:effectLst/>
                        <a:latin typeface="Times New Roman" pitchFamily="18" charset="0"/>
                        <a:ea typeface="Calibri"/>
                        <a:cs typeface="Times New Roman"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uk-UA" sz="1600" dirty="0">
                          <a:effectLst/>
                          <a:latin typeface="Times New Roman" pitchFamily="18" charset="0"/>
                          <a:cs typeface="Times New Roman" pitchFamily="18" charset="0"/>
                        </a:rPr>
                        <a:t> Не змінюються</a:t>
                      </a:r>
                      <a:endParaRPr lang="uk-UA" sz="1600" dirty="0">
                        <a:effectLst/>
                        <a:latin typeface="Times New Roman" pitchFamily="18" charset="0"/>
                        <a:ea typeface="Calibri"/>
                        <a:cs typeface="Times New Roman" pitchFamily="18" charset="0"/>
                      </a:endParaRPr>
                    </a:p>
                    <a:p>
                      <a:pPr>
                        <a:lnSpc>
                          <a:spcPct val="115000"/>
                        </a:lnSpc>
                        <a:spcAft>
                          <a:spcPts val="0"/>
                        </a:spcAft>
                      </a:pPr>
                      <a:endParaRPr lang="uk-UA" sz="16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400" dirty="0">
                          <a:effectLst/>
                          <a:latin typeface="Times New Roman" pitchFamily="18" charset="0"/>
                          <a:cs typeface="Times New Roman" pitchFamily="18" charset="0"/>
                        </a:rPr>
                        <a:t> Зростають</a:t>
                      </a:r>
                      <a:endParaRPr lang="uk-UA" sz="14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400" dirty="0">
                          <a:effectLst/>
                          <a:latin typeface="Times New Roman" pitchFamily="18" charset="0"/>
                          <a:cs typeface="Times New Roman" pitchFamily="18" charset="0"/>
                        </a:rPr>
                        <a:t> Зростають</a:t>
                      </a:r>
                      <a:endParaRPr lang="uk-UA" sz="14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uk-UA" sz="1400" dirty="0">
                          <a:effectLst/>
                          <a:latin typeface="Times New Roman" pitchFamily="18" charset="0"/>
                          <a:cs typeface="Times New Roman" pitchFamily="18" charset="0"/>
                        </a:rPr>
                        <a:t> Зменшуються</a:t>
                      </a:r>
                      <a:endParaRPr lang="uk-UA" sz="14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37718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179512" y="188640"/>
            <a:ext cx="8712968" cy="6408712"/>
          </a:xfrm>
        </p:spPr>
        <p:txBody>
          <a:bodyPr>
            <a:noAutofit/>
          </a:bodyPr>
          <a:lstStyle/>
          <a:p>
            <a:pPr marL="4763" indent="533400">
              <a:buNone/>
              <a:tabLst>
                <a:tab pos="538163" algn="l"/>
              </a:tabLst>
            </a:pPr>
            <a:r>
              <a:rPr lang="uk-UA" sz="1600" dirty="0">
                <a:latin typeface="Times New Roman" pitchFamily="18" charset="0"/>
                <a:cs typeface="Times New Roman" pitchFamily="18" charset="0"/>
              </a:rPr>
              <a:t>Основним показником успішності діяльності фірми є її прибутковість. Як фірма, так і держава зацікавлені у зростанні маси прибутку. Фірма – оскільки саме чистий прибуток є складовою грошового потоку, що повертається на фірму. І саме за рахунок чистого прибутку фірма може здійснювати розширення виробництва і додаткове стимулювання співробітників. Держава – оскільки це веде до зростання надходжень до бюджету. Отже з теоретичної точки зору прибуток є ідеальним оцінним показником діяльності, який узгоджує інтереси як фірми, так і держави. Тобто як фірма, так і держава мають бути зацікавлені у зростанні прибутку. Парадокс реального життя полягає у тому, що фірма докладає багато зусиль для того, щоб приховати прибуток, а держава – для того, щоб витягти його з тіні. Ця проблема сама по собі є цікавою для дослідження, однак предметом нашого вивчення є попереднє визначення прибутку.</a:t>
            </a:r>
            <a:br>
              <a:rPr lang="uk-UA" sz="1600" dirty="0">
                <a:latin typeface="Times New Roman" pitchFamily="18" charset="0"/>
                <a:cs typeface="Times New Roman" pitchFamily="18" charset="0"/>
              </a:rPr>
            </a:br>
            <a:r>
              <a:rPr lang="uk-UA" sz="1600" dirty="0">
                <a:latin typeface="Times New Roman" pitchFamily="18" charset="0"/>
                <a:cs typeface="Times New Roman" pitchFamily="18" charset="0"/>
              </a:rPr>
              <a:t>Найбільш поширеними методами планування прибутку є:</a:t>
            </a:r>
            <a:br>
              <a:rPr lang="uk-UA" sz="1600" dirty="0">
                <a:latin typeface="Times New Roman" pitchFamily="18" charset="0"/>
                <a:cs typeface="Times New Roman" pitchFamily="18" charset="0"/>
              </a:rPr>
            </a:br>
            <a:r>
              <a:rPr lang="uk-UA" sz="1600" b="1" dirty="0">
                <a:latin typeface="Times New Roman" pitchFamily="18" charset="0"/>
                <a:cs typeface="Times New Roman" pitchFamily="18" charset="0"/>
              </a:rPr>
              <a:t>•       складання плану прибутку;</a:t>
            </a:r>
            <a:br>
              <a:rPr lang="uk-UA" sz="1600" b="1" dirty="0">
                <a:latin typeface="Times New Roman" pitchFamily="18" charset="0"/>
                <a:cs typeface="Times New Roman" pitchFamily="18" charset="0"/>
              </a:rPr>
            </a:br>
            <a:r>
              <a:rPr lang="uk-UA"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CVP-</a:t>
            </a:r>
            <a:r>
              <a:rPr lang="uk-UA" sz="1600" b="1" dirty="0">
                <a:latin typeface="Times New Roman" pitchFamily="18" charset="0"/>
                <a:cs typeface="Times New Roman" pitchFamily="18" charset="0"/>
              </a:rPr>
              <a:t>аналіз (</a:t>
            </a:r>
            <a:r>
              <a:rPr lang="en-US" sz="1600" b="1" dirty="0">
                <a:latin typeface="Times New Roman" pitchFamily="18" charset="0"/>
                <a:cs typeface="Times New Roman" pitchFamily="18" charset="0"/>
              </a:rPr>
              <a:t>cost-value-profit) </a:t>
            </a:r>
            <a:r>
              <a:rPr lang="uk-UA" sz="1600" b="1" dirty="0">
                <a:latin typeface="Times New Roman" pitchFamily="18" charset="0"/>
                <a:cs typeface="Times New Roman" pitchFamily="18" charset="0"/>
              </a:rPr>
              <a:t>або аналіз критичних співвідношень.</a:t>
            </a:r>
            <a:br>
              <a:rPr lang="uk-UA" sz="1600" dirty="0">
                <a:latin typeface="Times New Roman" pitchFamily="18" charset="0"/>
                <a:cs typeface="Times New Roman" pitchFamily="18" charset="0"/>
              </a:rPr>
            </a:br>
            <a:r>
              <a:rPr lang="uk-UA" sz="1600" dirty="0">
                <a:latin typeface="Times New Roman" pitchFamily="18" charset="0"/>
                <a:cs typeface="Times New Roman" pitchFamily="18" charset="0"/>
              </a:rPr>
              <a:t>В залежності від наявної інформації і мети аналізу кожен з цих методів може використовуватися окремо або разом з іншими методами.</a:t>
            </a:r>
            <a:br>
              <a:rPr lang="uk-UA" sz="1600" dirty="0">
                <a:latin typeface="Times New Roman" pitchFamily="18" charset="0"/>
                <a:cs typeface="Times New Roman" pitchFamily="18" charset="0"/>
              </a:rPr>
            </a:br>
            <a:r>
              <a:rPr lang="uk-UA" sz="1600" dirty="0">
                <a:latin typeface="Times New Roman" pitchFamily="18" charset="0"/>
                <a:cs typeface="Times New Roman" pitchFamily="18" charset="0"/>
              </a:rPr>
              <a:t>          </a:t>
            </a:r>
            <a:r>
              <a:rPr lang="uk-UA" sz="1600" b="1" dirty="0">
                <a:latin typeface="Times New Roman" pitchFamily="18" charset="0"/>
                <a:cs typeface="Times New Roman" pitchFamily="18" charset="0"/>
              </a:rPr>
              <a:t>План прибутку </a:t>
            </a:r>
            <a:r>
              <a:rPr lang="uk-UA" sz="1600" dirty="0">
                <a:latin typeface="Times New Roman" pitchFamily="18" charset="0"/>
                <a:cs typeface="Times New Roman" pitchFamily="18" charset="0"/>
              </a:rPr>
              <a:t>складається, виходячи з очікуваних доходів з урахуванням змін цін, витрат і попиту на продукцію фірми. Таке планування дозволяє визначити потреби в сировині, матеріалах, трудових ресурсах, устаткуванні і фінансових джерелах. План прибутку використовується для координації та контролю діяльності фірми, а також для планування. Він має бути гнучким і передбачати періодичний перегляд та внесення змін.</a:t>
            </a:r>
            <a:br>
              <a:rPr lang="uk-UA" sz="1600" dirty="0">
                <a:latin typeface="Times New Roman" pitchFamily="18" charset="0"/>
                <a:cs typeface="Times New Roman" pitchFamily="18" charset="0"/>
              </a:rPr>
            </a:br>
            <a:r>
              <a:rPr lang="uk-UA" sz="1600" dirty="0">
                <a:latin typeface="Times New Roman" pitchFamily="18" charset="0"/>
                <a:cs typeface="Times New Roman" pitchFamily="18" charset="0"/>
              </a:rPr>
              <a:t>          </a:t>
            </a:r>
            <a:r>
              <a:rPr lang="uk-UA" sz="1600" b="1" dirty="0">
                <a:latin typeface="Times New Roman" pitchFamily="18" charset="0"/>
                <a:cs typeface="Times New Roman" pitchFamily="18" charset="0"/>
              </a:rPr>
              <a:t>Аналіз критичних співвідношень </a:t>
            </a:r>
            <a:r>
              <a:rPr lang="uk-UA" sz="1600" dirty="0">
                <a:latin typeface="Times New Roman" pitchFamily="18" charset="0"/>
                <a:cs typeface="Times New Roman" pitchFamily="18" charset="0"/>
              </a:rPr>
              <a:t>– це метод планування прибутку, заснований на тому, що і дохід, і витрати є функцією обсягу виробництва, а тому й прибуток також є функцією обсягу виробництва </a:t>
            </a:r>
          </a:p>
          <a:p>
            <a:pPr marL="4763" indent="533400">
              <a:buNone/>
              <a:tabLst>
                <a:tab pos="538163" algn="l"/>
              </a:tabLst>
            </a:pPr>
            <a:r>
              <a:rPr lang="uk-UA" sz="1600" dirty="0">
                <a:latin typeface="Times New Roman" pitchFamily="18" charset="0"/>
                <a:cs typeface="Times New Roman" pitchFamily="18" charset="0"/>
              </a:rPr>
              <a:t>В межах </a:t>
            </a:r>
            <a:r>
              <a:rPr lang="en-US" sz="1600" dirty="0">
                <a:latin typeface="Times New Roman" pitchFamily="18" charset="0"/>
                <a:cs typeface="Times New Roman" pitchFamily="18" charset="0"/>
              </a:rPr>
              <a:t>CVP </a:t>
            </a:r>
            <a:r>
              <a:rPr lang="uk-UA" sz="1600" dirty="0">
                <a:latin typeface="Times New Roman" pitchFamily="18" charset="0"/>
                <a:cs typeface="Times New Roman" pitchFamily="18" charset="0"/>
              </a:rPr>
              <a:t>аналізу визначають точку беззбитковості </a:t>
            </a:r>
            <a:br>
              <a:rPr lang="uk-UA" sz="1200" dirty="0">
                <a:latin typeface="Times New Roman" pitchFamily="18" charset="0"/>
                <a:cs typeface="Times New Roman" pitchFamily="18" charset="0"/>
              </a:rPr>
            </a:br>
            <a:endParaRPr lang="uk-UA" sz="1200" dirty="0">
              <a:latin typeface="Times New Roman" pitchFamily="18" charset="0"/>
              <a:cs typeface="Times New Roman" pitchFamily="18" charset="0"/>
            </a:endParaRPr>
          </a:p>
        </p:txBody>
      </p:sp>
    </p:spTree>
    <p:extLst>
      <p:ext uri="{BB962C8B-B14F-4D97-AF65-F5344CB8AC3E}">
        <p14:creationId xmlns:p14="http://schemas.microsoft.com/office/powerpoint/2010/main" val="3400755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79512" y="188640"/>
            <a:ext cx="8784976" cy="6336704"/>
          </a:xfrm>
        </p:spPr>
        <p:txBody>
          <a:bodyPr/>
          <a:lstStyle/>
          <a:p>
            <a:pPr marL="0" indent="0">
              <a:buNone/>
            </a:pPr>
            <a:r>
              <a:rPr lang="uk-UA" b="1" dirty="0">
                <a:latin typeface="Times New Roman" pitchFamily="18" charset="0"/>
                <a:cs typeface="Times New Roman" pitchFamily="18" charset="0"/>
              </a:rPr>
              <a:t>Рівень беззбитковості або точка беззбитковості </a:t>
            </a:r>
            <a:r>
              <a:rPr lang="uk-UA" dirty="0">
                <a:latin typeface="Times New Roman" pitchFamily="18" charset="0"/>
                <a:cs typeface="Times New Roman" pitchFamily="18" charset="0"/>
              </a:rPr>
              <a:t>– це обсяг продажу, за якого сукупні доходи дорівнюють сукупним витратам. Це точка, в якій відсутні як прибутки, так і збитки. Позначається рівень беззбитковості ВЕР (</a:t>
            </a:r>
            <a:r>
              <a:rPr lang="en-US" dirty="0">
                <a:latin typeface="Times New Roman" pitchFamily="18" charset="0"/>
                <a:cs typeface="Times New Roman" pitchFamily="18" charset="0"/>
              </a:rPr>
              <a:t>break-even</a:t>
            </a:r>
            <a:r>
              <a:rPr lang="uk-UA" dirty="0">
                <a:latin typeface="Times New Roman" pitchFamily="18" charset="0"/>
                <a:cs typeface="Times New Roman" pitchFamily="18" charset="0"/>
              </a:rPr>
              <a:t>-</a:t>
            </a:r>
            <a:r>
              <a:rPr lang="en-US" dirty="0">
                <a:latin typeface="Times New Roman" pitchFamily="18" charset="0"/>
                <a:cs typeface="Times New Roman" pitchFamily="18" charset="0"/>
              </a:rPr>
              <a:t>point).</a:t>
            </a:r>
            <a:endParaRPr lang="uk-UA" dirty="0">
              <a:latin typeface="Times New Roman" pitchFamily="18" charset="0"/>
              <a:cs typeface="Times New Roman" pitchFamily="18" charset="0"/>
            </a:endParaRPr>
          </a:p>
          <a:p>
            <a:pPr marL="0" indent="0">
              <a:buNone/>
            </a:pPr>
            <a:r>
              <a:rPr lang="uk-UA" dirty="0">
                <a:latin typeface="Times New Roman" pitchFamily="18" charset="0"/>
                <a:cs typeface="Times New Roman" pitchFamily="18" charset="0"/>
              </a:rPr>
              <a:t>Виділяють:</a:t>
            </a:r>
          </a:p>
          <a:p>
            <a:r>
              <a:rPr lang="uk-UA" b="1" dirty="0">
                <a:latin typeface="Times New Roman" pitchFamily="18" charset="0"/>
                <a:cs typeface="Times New Roman" pitchFamily="18" charset="0"/>
              </a:rPr>
              <a:t>Економічну модель беззбитковості;</a:t>
            </a:r>
          </a:p>
          <a:p>
            <a:r>
              <a:rPr lang="uk-UA" b="1" dirty="0">
                <a:latin typeface="Times New Roman" pitchFamily="18" charset="0"/>
                <a:cs typeface="Times New Roman" pitchFamily="18" charset="0"/>
              </a:rPr>
              <a:t>Бухгалтерську модель беззбитковості.</a:t>
            </a:r>
            <a:br>
              <a:rPr lang="en-US" dirty="0"/>
            </a:br>
            <a:endParaRPr lang="uk-UA" dirty="0"/>
          </a:p>
        </p:txBody>
      </p:sp>
    </p:spTree>
    <p:extLst>
      <p:ext uri="{BB962C8B-B14F-4D97-AF65-F5344CB8AC3E}">
        <p14:creationId xmlns:p14="http://schemas.microsoft.com/office/powerpoint/2010/main" val="1554658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03232" cy="490066"/>
          </a:xfrm>
        </p:spPr>
        <p:txBody>
          <a:bodyPr>
            <a:normAutofit fontScale="90000"/>
          </a:bodyPr>
          <a:lstStyle/>
          <a:p>
            <a:r>
              <a:rPr lang="uk-UA" b="1" dirty="0">
                <a:latin typeface="Times New Roman" pitchFamily="18" charset="0"/>
                <a:cs typeface="Times New Roman" pitchFamily="18" charset="0"/>
              </a:rPr>
              <a:t>Економічна модель беззбитковості</a:t>
            </a:r>
          </a:p>
        </p:txBody>
      </p:sp>
      <p:pic>
        <p:nvPicPr>
          <p:cNvPr id="4" name="Місце для вмісту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1196753"/>
            <a:ext cx="7632848" cy="4392488"/>
          </a:xfrm>
        </p:spPr>
      </p:pic>
      <p:sp>
        <p:nvSpPr>
          <p:cNvPr id="5" name="TextBox 4"/>
          <p:cNvSpPr txBox="1"/>
          <p:nvPr/>
        </p:nvSpPr>
        <p:spPr>
          <a:xfrm>
            <a:off x="755576" y="5733256"/>
            <a:ext cx="7488832" cy="707886"/>
          </a:xfrm>
          <a:prstGeom prst="rect">
            <a:avLst/>
          </a:prstGeom>
          <a:noFill/>
        </p:spPr>
        <p:txBody>
          <a:bodyPr wrap="square" rtlCol="0">
            <a:spAutoFit/>
          </a:bodyPr>
          <a:lstStyle/>
          <a:p>
            <a:r>
              <a:rPr lang="uk-UA" sz="2000" dirty="0">
                <a:latin typeface="Times New Roman" pitchFamily="18" charset="0"/>
                <a:cs typeface="Times New Roman" pitchFamily="18" charset="0"/>
              </a:rPr>
              <a:t>ТС – сукупні витрати</a:t>
            </a:r>
          </a:p>
          <a:p>
            <a:r>
              <a:rPr lang="en-US" sz="2000" dirty="0">
                <a:latin typeface="Times New Roman" pitchFamily="18" charset="0"/>
                <a:cs typeface="Times New Roman" pitchFamily="18" charset="0"/>
              </a:rPr>
              <a:t>S – </a:t>
            </a:r>
            <a:r>
              <a:rPr lang="uk-UA" sz="2000" dirty="0">
                <a:latin typeface="Times New Roman" pitchFamily="18" charset="0"/>
                <a:cs typeface="Times New Roman" pitchFamily="18" charset="0"/>
              </a:rPr>
              <a:t> дохід ( </a:t>
            </a:r>
            <a:r>
              <a:rPr lang="en-US" sz="2000" dirty="0">
                <a:latin typeface="Times New Roman" pitchFamily="18" charset="0"/>
                <a:cs typeface="Times New Roman" pitchFamily="18" charset="0"/>
              </a:rPr>
              <a:t>P *Q</a:t>
            </a:r>
            <a:r>
              <a:rPr lang="uk-UA" sz="2000" dirty="0">
                <a:latin typeface="Times New Roman" pitchFamily="18" charset="0"/>
                <a:cs typeface="Times New Roman" pitchFamily="18" charset="0"/>
              </a:rPr>
              <a:t>, тобто ціну множимо на кількість</a:t>
            </a:r>
            <a:r>
              <a:rPr lang="uk-UA" dirty="0"/>
              <a:t>)</a:t>
            </a:r>
          </a:p>
        </p:txBody>
      </p:sp>
    </p:spTree>
    <p:extLst>
      <p:ext uri="{BB962C8B-B14F-4D97-AF65-F5344CB8AC3E}">
        <p14:creationId xmlns:p14="http://schemas.microsoft.com/office/powerpoint/2010/main" val="1035094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395536" y="188640"/>
            <a:ext cx="8229600" cy="6120680"/>
          </a:xfrm>
        </p:spPr>
        <p:txBody>
          <a:bodyPr>
            <a:normAutofit fontScale="70000" lnSpcReduction="20000"/>
          </a:bodyPr>
          <a:lstStyle/>
          <a:p>
            <a:pPr marL="0" indent="538163" algn="just">
              <a:buNone/>
            </a:pPr>
            <a:r>
              <a:rPr lang="uk-UA" sz="3400" dirty="0">
                <a:latin typeface="Times New Roman" pitchFamily="18" charset="0"/>
                <a:cs typeface="Times New Roman" pitchFamily="18" charset="0"/>
              </a:rPr>
              <a:t>Динаміка сукупного доходу наведена на наступному слайді.</a:t>
            </a:r>
          </a:p>
          <a:p>
            <a:pPr marL="0" indent="538163" algn="just">
              <a:buNone/>
            </a:pPr>
            <a:r>
              <a:rPr lang="uk-UA" sz="3400" dirty="0">
                <a:latin typeface="Times New Roman" pitchFamily="18" charset="0"/>
                <a:cs typeface="Times New Roman" pitchFamily="18" charset="0"/>
              </a:rPr>
              <a:t>Сукупний дохід за будь-якого рівня продажу визначається як добуток ціни і кількості продукції, яку фірма може продати</a:t>
            </a:r>
            <a:r>
              <a:rPr lang="uk-UA" dirty="0">
                <a:latin typeface="Times New Roman" pitchFamily="18" charset="0"/>
                <a:cs typeface="Times New Roman" pitchFamily="18" charset="0"/>
              </a:rPr>
              <a:t>.</a:t>
            </a:r>
          </a:p>
          <a:p>
            <a:pPr marL="0" indent="538163" algn="just">
              <a:buNone/>
            </a:pPr>
            <a:r>
              <a:rPr lang="uk-UA" dirty="0">
                <a:latin typeface="Times New Roman" pitchFamily="18" charset="0"/>
                <a:cs typeface="Times New Roman" pitchFamily="18" charset="0"/>
              </a:rPr>
              <a:t>Лінія сукупного доходу (</a:t>
            </a:r>
            <a:r>
              <a:rPr lang="en-US" dirty="0">
                <a:latin typeface="Times New Roman" pitchFamily="18" charset="0"/>
                <a:cs typeface="Times New Roman" pitchFamily="18" charset="0"/>
              </a:rPr>
              <a:t>S</a:t>
            </a:r>
            <a:r>
              <a:rPr lang="uk-UA" dirty="0">
                <a:latin typeface="Times New Roman" pitchFamily="18" charset="0"/>
                <a:cs typeface="Times New Roman" pitchFamily="18" charset="0"/>
              </a:rPr>
              <a:t>) крива, тому що фірма може реалізовувати зростаючу кількість продукції лише зменшуючи ціну продажу. Отже сукупний дохід не зростає пропорційно випуску продукції. Зменшення ціни реалізації призведе до того, лінія сукупного доходу почне падати.</a:t>
            </a:r>
          </a:p>
          <a:p>
            <a:pPr marL="0" indent="538163" algn="just">
              <a:buNone/>
            </a:pPr>
            <a:r>
              <a:rPr lang="uk-UA" dirty="0">
                <a:latin typeface="Times New Roman" pitchFamily="18" charset="0"/>
                <a:cs typeface="Times New Roman" pitchFamily="18" charset="0"/>
              </a:rPr>
              <a:t>Економічна модель беззбитковості припускає наявність двох точок критичного обсягу продажу, тобто двох точок беззбитковості </a:t>
            </a:r>
            <a:r>
              <a:rPr lang="en-US" dirty="0">
                <a:latin typeface="Times New Roman" pitchFamily="18" charset="0"/>
                <a:cs typeface="Times New Roman" pitchFamily="18" charset="0"/>
              </a:rPr>
              <a:t>Q </a:t>
            </a:r>
            <a:r>
              <a:rPr lang="en-US" sz="1700" dirty="0">
                <a:latin typeface="Times New Roman" pitchFamily="18" charset="0"/>
                <a:cs typeface="Times New Roman" pitchFamily="18" charset="0"/>
              </a:rPr>
              <a:t>B1 </a:t>
            </a:r>
            <a:r>
              <a:rPr lang="uk-UA" sz="1700" dirty="0">
                <a:latin typeface="Times New Roman" pitchFamily="18" charset="0"/>
                <a:cs typeface="Times New Roman" pitchFamily="18" charset="0"/>
              </a:rPr>
              <a:t> </a:t>
            </a:r>
            <a:r>
              <a:rPr lang="uk-UA" sz="3000" dirty="0">
                <a:latin typeface="Times New Roman" pitchFamily="18" charset="0"/>
                <a:cs typeface="Times New Roman" pitchFamily="18" charset="0"/>
              </a:rPr>
              <a:t>та </a:t>
            </a:r>
            <a:r>
              <a:rPr lang="en-US" sz="3000" dirty="0">
                <a:latin typeface="Times New Roman" pitchFamily="18" charset="0"/>
                <a:cs typeface="Times New Roman" pitchFamily="18" charset="0"/>
              </a:rPr>
              <a:t>Q</a:t>
            </a:r>
            <a:r>
              <a:rPr lang="en-US" sz="1800" dirty="0">
                <a:latin typeface="Times New Roman" pitchFamily="18" charset="0"/>
                <a:cs typeface="Times New Roman" pitchFamily="18" charset="0"/>
              </a:rPr>
              <a:t> </a:t>
            </a:r>
            <a:r>
              <a:rPr lang="en-US" sz="1700" dirty="0">
                <a:latin typeface="Times New Roman" pitchFamily="18" charset="0"/>
                <a:cs typeface="Times New Roman" pitchFamily="18" charset="0"/>
              </a:rPr>
              <a:t>B</a:t>
            </a:r>
            <a:r>
              <a:rPr lang="uk-UA" sz="1700" dirty="0">
                <a:latin typeface="Times New Roman" pitchFamily="18" charset="0"/>
                <a:cs typeface="Times New Roman" pitchFamily="18" charset="0"/>
              </a:rPr>
              <a:t>2. </a:t>
            </a:r>
          </a:p>
          <a:p>
            <a:pPr marL="0" indent="538163" algn="just">
              <a:buNone/>
            </a:pPr>
            <a:r>
              <a:rPr lang="uk-UA" sz="3300" dirty="0">
                <a:latin typeface="Times New Roman" pitchFamily="18" charset="0"/>
                <a:cs typeface="Times New Roman" pitchFamily="18" charset="0"/>
              </a:rPr>
              <a:t>Маємо зону прибутку та збитку. Якщо фірма продає продукцію на одиницю менше, ні</a:t>
            </a:r>
            <a:r>
              <a:rPr lang="en-US" sz="3300" dirty="0">
                <a:latin typeface="Times New Roman" pitchFamily="18" charset="0"/>
                <a:cs typeface="Times New Roman" pitchFamily="18" charset="0"/>
              </a:rPr>
              <a:t> Q </a:t>
            </a:r>
            <a:r>
              <a:rPr lang="en-US" sz="1100" dirty="0">
                <a:latin typeface="Times New Roman" pitchFamily="18" charset="0"/>
                <a:cs typeface="Times New Roman" pitchFamily="18" charset="0"/>
              </a:rPr>
              <a:t>B1 </a:t>
            </a:r>
            <a:r>
              <a:rPr lang="uk-UA" sz="1100" dirty="0">
                <a:latin typeface="Times New Roman" pitchFamily="18" charset="0"/>
                <a:cs typeface="Times New Roman" pitchFamily="18" charset="0"/>
              </a:rPr>
              <a:t>, </a:t>
            </a:r>
            <a:r>
              <a:rPr lang="uk-UA" sz="3300" dirty="0">
                <a:latin typeface="Times New Roman" pitchFamily="18" charset="0"/>
                <a:cs typeface="Times New Roman" pitchFamily="18" charset="0"/>
              </a:rPr>
              <a:t>або  на одиницю більше,  ніж </a:t>
            </a:r>
            <a:r>
              <a:rPr lang="en-US" sz="3300" dirty="0">
                <a:latin typeface="Times New Roman" pitchFamily="18" charset="0"/>
                <a:cs typeface="Times New Roman" pitchFamily="18" charset="0"/>
              </a:rPr>
              <a:t>Q</a:t>
            </a:r>
            <a:r>
              <a:rPr lang="en-US" sz="1800" dirty="0">
                <a:latin typeface="Times New Roman" pitchFamily="18" charset="0"/>
                <a:cs typeface="Times New Roman" pitchFamily="18" charset="0"/>
              </a:rPr>
              <a:t> </a:t>
            </a:r>
            <a:r>
              <a:rPr lang="en-US" sz="1700" dirty="0">
                <a:latin typeface="Times New Roman" pitchFamily="18" charset="0"/>
                <a:cs typeface="Times New Roman" pitchFamily="18" charset="0"/>
              </a:rPr>
              <a:t>B</a:t>
            </a:r>
            <a:r>
              <a:rPr lang="uk-UA" sz="1700" dirty="0">
                <a:latin typeface="Times New Roman" pitchFamily="18" charset="0"/>
                <a:cs typeface="Times New Roman" pitchFamily="18" charset="0"/>
              </a:rPr>
              <a:t>2, </a:t>
            </a:r>
            <a:r>
              <a:rPr lang="uk-UA" sz="3600" dirty="0">
                <a:latin typeface="Times New Roman" pitchFamily="18" charset="0"/>
                <a:cs typeface="Times New Roman" pitchFamily="18" charset="0"/>
              </a:rPr>
              <a:t>вона опиняється в зоні збитків. Інша зона – </a:t>
            </a:r>
            <a:r>
              <a:rPr lang="uk-UA" sz="3600" dirty="0" err="1">
                <a:latin typeface="Times New Roman" pitchFamily="18" charset="0"/>
                <a:cs typeface="Times New Roman" pitchFamily="18" charset="0"/>
              </a:rPr>
              <a:t>зона</a:t>
            </a:r>
            <a:r>
              <a:rPr lang="uk-UA" sz="3600" dirty="0">
                <a:latin typeface="Times New Roman" pitchFamily="18" charset="0"/>
                <a:cs typeface="Times New Roman" pitchFamily="18" charset="0"/>
              </a:rPr>
              <a:t> прибутків, якщо продається більше, ніж</a:t>
            </a:r>
            <a:r>
              <a:rPr lang="en-US" sz="3600" dirty="0">
                <a:latin typeface="Times New Roman" pitchFamily="18" charset="0"/>
                <a:cs typeface="Times New Roman" pitchFamily="18" charset="0"/>
              </a:rPr>
              <a:t> Q </a:t>
            </a:r>
            <a:r>
              <a:rPr lang="en-US" sz="1200" dirty="0">
                <a:latin typeface="Times New Roman" pitchFamily="18" charset="0"/>
                <a:cs typeface="Times New Roman" pitchFamily="18" charset="0"/>
              </a:rPr>
              <a:t>B1</a:t>
            </a:r>
            <a:r>
              <a:rPr lang="uk-UA" sz="3600" dirty="0">
                <a:latin typeface="Times New Roman" pitchFamily="18" charset="0"/>
                <a:cs typeface="Times New Roman" pitchFamily="18" charset="0"/>
              </a:rPr>
              <a:t>, або менше </a:t>
            </a:r>
            <a:r>
              <a:rPr lang="en-US" sz="3400" dirty="0">
                <a:latin typeface="Times New Roman" pitchFamily="18" charset="0"/>
                <a:cs typeface="Times New Roman" pitchFamily="18" charset="0"/>
              </a:rPr>
              <a:t>Q </a:t>
            </a:r>
            <a:r>
              <a:rPr lang="en-US" sz="1600" dirty="0">
                <a:latin typeface="Times New Roman" pitchFamily="18" charset="0"/>
                <a:cs typeface="Times New Roman" pitchFamily="18" charset="0"/>
              </a:rPr>
              <a:t>B</a:t>
            </a:r>
            <a:r>
              <a:rPr lang="uk-UA" sz="1600" dirty="0">
                <a:latin typeface="Times New Roman" pitchFamily="18" charset="0"/>
                <a:cs typeface="Times New Roman" pitchFamily="18" charset="0"/>
              </a:rPr>
              <a:t>2</a:t>
            </a:r>
            <a:r>
              <a:rPr lang="uk-UA" sz="3400" dirty="0">
                <a:latin typeface="Times New Roman" pitchFamily="18" charset="0"/>
                <a:cs typeface="Times New Roman" pitchFamily="18" charset="0"/>
              </a:rPr>
              <a:t>. </a:t>
            </a:r>
          </a:p>
          <a:p>
            <a:pPr marL="0" indent="538163" algn="just">
              <a:buNone/>
            </a:pPr>
            <a:endParaRPr lang="uk-UA" sz="3600" dirty="0">
              <a:latin typeface="Times New Roman" pitchFamily="18" charset="0"/>
              <a:cs typeface="Times New Roman" pitchFamily="18" charset="0"/>
            </a:endParaRPr>
          </a:p>
          <a:p>
            <a:pPr marL="0" indent="538163" algn="just">
              <a:buNone/>
            </a:pPr>
            <a:endParaRPr lang="uk-UA" sz="3600" dirty="0">
              <a:latin typeface="Times New Roman" pitchFamily="18" charset="0"/>
              <a:cs typeface="Times New Roman" pitchFamily="18" charset="0"/>
            </a:endParaRPr>
          </a:p>
          <a:p>
            <a:pPr marL="0" indent="0">
              <a:buNone/>
            </a:pPr>
            <a:endParaRPr lang="uk-UA" dirty="0"/>
          </a:p>
        </p:txBody>
      </p:sp>
    </p:spTree>
    <p:extLst>
      <p:ext uri="{BB962C8B-B14F-4D97-AF65-F5344CB8AC3E}">
        <p14:creationId xmlns:p14="http://schemas.microsoft.com/office/powerpoint/2010/main" val="3843717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79512" y="980728"/>
            <a:ext cx="8784976" cy="5256584"/>
          </a:xfrm>
        </p:spPr>
        <p:txBody>
          <a:bodyPr>
            <a:normAutofit fontScale="77500" lnSpcReduction="20000"/>
          </a:bodyPr>
          <a:lstStyle/>
          <a:p>
            <a:pPr marL="0" indent="0">
              <a:buNone/>
            </a:pPr>
            <a:r>
              <a:rPr lang="en-US" dirty="0">
                <a:latin typeface="Times New Roman" pitchFamily="18" charset="0"/>
                <a:cs typeface="Times New Roman" pitchFamily="18" charset="0"/>
              </a:rPr>
              <a:t>          </a:t>
            </a:r>
            <a:r>
              <a:rPr lang="uk-UA" dirty="0">
                <a:latin typeface="Times New Roman" pitchFamily="18" charset="0"/>
                <a:cs typeface="Times New Roman" pitchFamily="18" charset="0"/>
              </a:rPr>
              <a:t>Основне</a:t>
            </a:r>
            <a:r>
              <a:rPr lang="en-US" dirty="0">
                <a:latin typeface="Times New Roman" pitchFamily="18" charset="0"/>
                <a:cs typeface="Times New Roman" pitchFamily="18" charset="0"/>
              </a:rPr>
              <a:t> </a:t>
            </a:r>
            <a:r>
              <a:rPr lang="uk-UA" dirty="0">
                <a:latin typeface="Times New Roman" pitchFamily="18" charset="0"/>
                <a:cs typeface="Times New Roman" pitchFamily="18" charset="0"/>
              </a:rPr>
              <a:t>припущення бухгалтерської моделі беззбитковості виробництва полягає в припущенні, що середні змінні витрати (</a:t>
            </a:r>
            <a:r>
              <a:rPr lang="en-US" i="1" dirty="0">
                <a:latin typeface="Times New Roman" pitchFamily="18" charset="0"/>
                <a:cs typeface="Times New Roman" pitchFamily="18" charset="0"/>
              </a:rPr>
              <a:t>AVC</a:t>
            </a:r>
            <a:r>
              <a:rPr lang="en-US" dirty="0">
                <a:latin typeface="Times New Roman" pitchFamily="18" charset="0"/>
                <a:cs typeface="Times New Roman" pitchFamily="18" charset="0"/>
              </a:rPr>
              <a:t>) </a:t>
            </a:r>
            <a:r>
              <a:rPr lang="uk-UA" dirty="0">
                <a:latin typeface="Times New Roman" pitchFamily="18" charset="0"/>
                <a:cs typeface="Times New Roman" pitchFamily="18" charset="0"/>
              </a:rPr>
              <a:t>і ціна реалізації одиниці продукції (</a:t>
            </a:r>
            <a:r>
              <a:rPr lang="en-US" i="1" dirty="0">
                <a:latin typeface="Times New Roman" pitchFamily="18" charset="0"/>
                <a:cs typeface="Times New Roman" pitchFamily="18" charset="0"/>
              </a:rPr>
              <a:t>P</a:t>
            </a:r>
            <a:r>
              <a:rPr lang="en-US" dirty="0">
                <a:latin typeface="Times New Roman" pitchFamily="18" charset="0"/>
                <a:cs typeface="Times New Roman" pitchFamily="18" charset="0"/>
              </a:rPr>
              <a:t>) </a:t>
            </a:r>
            <a:r>
              <a:rPr lang="uk-UA" dirty="0">
                <a:latin typeface="Times New Roman" pitchFamily="18" charset="0"/>
                <a:cs typeface="Times New Roman" pitchFamily="18" charset="0"/>
              </a:rPr>
              <a:t>не залежать від обсягів виробництва, тобто залишаються незмінними. З цього випливає, що сукупний дохід</a:t>
            </a:r>
            <a:r>
              <a:rPr lang="en-US" dirty="0">
                <a:latin typeface="Times New Roman" pitchFamily="18" charset="0"/>
                <a:cs typeface="Times New Roman" pitchFamily="18" charset="0"/>
              </a:rPr>
              <a:t> </a:t>
            </a:r>
            <a:r>
              <a:rPr lang="uk-UA" dirty="0">
                <a:latin typeface="Times New Roman" pitchFamily="18" charset="0"/>
                <a:cs typeface="Times New Roman" pitchFamily="18" charset="0"/>
              </a:rPr>
              <a:t>(</a:t>
            </a:r>
            <a:r>
              <a:rPr lang="en-US" i="1" dirty="0">
                <a:latin typeface="Times New Roman" pitchFamily="18" charset="0"/>
                <a:cs typeface="Times New Roman" pitchFamily="18" charset="0"/>
              </a:rPr>
              <a:t>TR</a:t>
            </a:r>
            <a:r>
              <a:rPr lang="uk-UA" i="1" dirty="0">
                <a:latin typeface="Times New Roman" pitchFamily="18" charset="0"/>
                <a:cs typeface="Times New Roman" pitchFamily="18" charset="0"/>
              </a:rPr>
              <a:t> або </a:t>
            </a:r>
            <a:r>
              <a:rPr lang="en-US" i="1" dirty="0">
                <a:latin typeface="Times New Roman" pitchFamily="18" charset="0"/>
                <a:cs typeface="Times New Roman" pitchFamily="18" charset="0"/>
              </a:rPr>
              <a:t>S</a:t>
            </a:r>
            <a:r>
              <a:rPr lang="en-US" dirty="0">
                <a:latin typeface="Times New Roman" pitchFamily="18" charset="0"/>
                <a:cs typeface="Times New Roman" pitchFamily="18" charset="0"/>
              </a:rPr>
              <a:t>) </a:t>
            </a:r>
            <a:r>
              <a:rPr lang="uk-UA" dirty="0">
                <a:latin typeface="Times New Roman" pitchFamily="18" charset="0"/>
                <a:cs typeface="Times New Roman" pitchFamily="18" charset="0"/>
              </a:rPr>
              <a:t>і сукупні витрати (</a:t>
            </a:r>
            <a:r>
              <a:rPr lang="en-US" i="1" dirty="0">
                <a:latin typeface="Times New Roman" pitchFamily="18" charset="0"/>
                <a:cs typeface="Times New Roman" pitchFamily="18" charset="0"/>
              </a:rPr>
              <a:t>TC</a:t>
            </a:r>
            <a:r>
              <a:rPr lang="en-US" dirty="0">
                <a:latin typeface="Times New Roman" pitchFamily="18" charset="0"/>
                <a:cs typeface="Times New Roman" pitchFamily="18" charset="0"/>
              </a:rPr>
              <a:t>) </a:t>
            </a:r>
            <a:r>
              <a:rPr lang="uk-UA" dirty="0">
                <a:latin typeface="Times New Roman" pitchFamily="18" charset="0"/>
                <a:cs typeface="Times New Roman" pitchFamily="18" charset="0"/>
              </a:rPr>
              <a:t>мають лінійний характер</a:t>
            </a:r>
            <a:r>
              <a:rPr lang="en-US" dirty="0">
                <a:latin typeface="Times New Roman" pitchFamily="18" charset="0"/>
                <a:cs typeface="Times New Roman" pitchFamily="18" charset="0"/>
              </a:rPr>
              <a:t>/</a:t>
            </a:r>
          </a:p>
          <a:p>
            <a:pPr marL="0" indent="0">
              <a:buNone/>
            </a:pPr>
            <a:r>
              <a:rPr lang="uk-UA" dirty="0">
                <a:latin typeface="Times New Roman" pitchFamily="18" charset="0"/>
                <a:cs typeface="Times New Roman" pitchFamily="18" charset="0"/>
              </a:rPr>
              <a:t> </a:t>
            </a:r>
            <a:r>
              <a:rPr lang="en-US" dirty="0">
                <a:latin typeface="Times New Roman" pitchFamily="18" charset="0"/>
                <a:cs typeface="Times New Roman" pitchFamily="18" charset="0"/>
              </a:rPr>
              <a:t>        </a:t>
            </a:r>
            <a:r>
              <a:rPr lang="uk-UA" dirty="0">
                <a:latin typeface="Times New Roman" pitchFamily="18" charset="0"/>
                <a:cs typeface="Times New Roman" pitchFamily="18" charset="0"/>
              </a:rPr>
              <a:t>Таке припущення є справедливим, оскільки фірми, як правило, не змінюють обсяги виробництва від 0 до , а працюють в якомусь прийнятному</a:t>
            </a:r>
            <a:r>
              <a:rPr lang="en-US" dirty="0">
                <a:latin typeface="Times New Roman" pitchFamily="18" charset="0"/>
                <a:cs typeface="Times New Roman" pitchFamily="18" charset="0"/>
              </a:rPr>
              <a:t> </a:t>
            </a:r>
            <a:r>
              <a:rPr lang="uk-UA" dirty="0">
                <a:latin typeface="Times New Roman" pitchFamily="18" charset="0"/>
                <a:cs typeface="Times New Roman" pitchFamily="18" charset="0"/>
              </a:rPr>
              <a:t>діапазоні виробництва. Під прийнятним діапазоном виробництва будемо</a:t>
            </a:r>
            <a:r>
              <a:rPr lang="en-US" dirty="0">
                <a:latin typeface="Times New Roman" pitchFamily="18" charset="0"/>
                <a:cs typeface="Times New Roman" pitchFamily="18" charset="0"/>
              </a:rPr>
              <a:t> </a:t>
            </a:r>
            <a:r>
              <a:rPr lang="uk-UA" dirty="0">
                <a:latin typeface="Times New Roman" pitchFamily="18" charset="0"/>
                <a:cs typeface="Times New Roman" pitchFamily="18" charset="0"/>
              </a:rPr>
              <a:t>розуміти зміну обсягів виробництва від рівня, який фірма</a:t>
            </a:r>
            <a:r>
              <a:rPr lang="en-US" dirty="0">
                <a:latin typeface="Times New Roman" pitchFamily="18" charset="0"/>
                <a:cs typeface="Times New Roman" pitchFamily="18" charset="0"/>
              </a:rPr>
              <a:t> </a:t>
            </a:r>
            <a:r>
              <a:rPr lang="uk-UA" dirty="0">
                <a:latin typeface="Times New Roman" pitchFamily="18" charset="0"/>
                <a:cs typeface="Times New Roman" pitchFamily="18" charset="0"/>
              </a:rPr>
              <a:t>підтримувала в</a:t>
            </a:r>
            <a:r>
              <a:rPr lang="en-US" dirty="0">
                <a:latin typeface="Times New Roman" pitchFamily="18" charset="0"/>
                <a:cs typeface="Times New Roman" pitchFamily="18" charset="0"/>
              </a:rPr>
              <a:t> </a:t>
            </a:r>
            <a:r>
              <a:rPr lang="uk-UA" dirty="0">
                <a:latin typeface="Times New Roman" pitchFamily="18" charset="0"/>
                <a:cs typeface="Times New Roman" pitchFamily="18" charset="0"/>
              </a:rPr>
              <a:t>минулому, до рівня, якого фірма передбачає досягти в майбутньому. </a:t>
            </a:r>
            <a:br>
              <a:rPr lang="uk-UA" dirty="0">
                <a:latin typeface="Times New Roman" pitchFamily="18" charset="0"/>
                <a:cs typeface="Times New Roman" pitchFamily="18" charset="0"/>
              </a:rPr>
            </a:br>
            <a:br>
              <a:rPr lang="uk-UA" dirty="0"/>
            </a:br>
            <a:endParaRPr lang="uk-UA" dirty="0"/>
          </a:p>
        </p:txBody>
      </p:sp>
      <p:sp>
        <p:nvSpPr>
          <p:cNvPr id="4" name="TextBox 3"/>
          <p:cNvSpPr txBox="1"/>
          <p:nvPr/>
        </p:nvSpPr>
        <p:spPr>
          <a:xfrm>
            <a:off x="539552" y="260648"/>
            <a:ext cx="8136904" cy="584775"/>
          </a:xfrm>
          <a:prstGeom prst="rect">
            <a:avLst/>
          </a:prstGeom>
          <a:noFill/>
        </p:spPr>
        <p:txBody>
          <a:bodyPr wrap="square" rtlCol="0">
            <a:spAutoFit/>
          </a:bodyPr>
          <a:lstStyle/>
          <a:p>
            <a:pPr algn="ctr"/>
            <a:r>
              <a:rPr lang="uk-UA" sz="3200" b="1" dirty="0">
                <a:latin typeface="Times New Roman" pitchFamily="18" charset="0"/>
                <a:cs typeface="Times New Roman" pitchFamily="18" charset="0"/>
              </a:rPr>
              <a:t>Бухгалтерська модель беззбитковості</a:t>
            </a:r>
          </a:p>
        </p:txBody>
      </p:sp>
    </p:spTree>
    <p:extLst>
      <p:ext uri="{BB962C8B-B14F-4D97-AF65-F5344CB8AC3E}">
        <p14:creationId xmlns:p14="http://schemas.microsoft.com/office/powerpoint/2010/main" val="3659656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57200" y="476672"/>
            <a:ext cx="8229600" cy="5649491"/>
          </a:xfrm>
        </p:spPr>
        <p:txBody>
          <a:bodyPr>
            <a:normAutofit/>
          </a:bodyPr>
          <a:lstStyle/>
          <a:p>
            <a:pPr marL="0" indent="0">
              <a:buNone/>
            </a:pPr>
            <a:r>
              <a:rPr lang="uk-UA" sz="2000" dirty="0">
                <a:latin typeface="Times New Roman" pitchFamily="18" charset="0"/>
                <a:cs typeface="Times New Roman" pitchFamily="18" charset="0"/>
              </a:rPr>
              <a:t>В прийнятному діапазоні виробництва нелінійна функція сукупних витрат (</a:t>
            </a:r>
            <a:r>
              <a:rPr lang="uk-UA" sz="2000" i="1" dirty="0">
                <a:latin typeface="Times New Roman" pitchFamily="18" charset="0"/>
                <a:cs typeface="Times New Roman" pitchFamily="18" charset="0"/>
              </a:rPr>
              <a:t>ТС</a:t>
            </a:r>
            <a:r>
              <a:rPr lang="uk-UA" sz="2000" dirty="0">
                <a:latin typeface="Times New Roman" pitchFamily="18" charset="0"/>
                <a:cs typeface="Times New Roman" pitchFamily="18" charset="0"/>
              </a:rPr>
              <a:t>) і сукупного доходу (</a:t>
            </a:r>
            <a:r>
              <a:rPr lang="en-US" sz="2000" i="1" dirty="0">
                <a:latin typeface="Times New Roman" pitchFamily="18" charset="0"/>
                <a:cs typeface="Times New Roman" pitchFamily="18" charset="0"/>
              </a:rPr>
              <a:t>TR</a:t>
            </a:r>
            <a:r>
              <a:rPr lang="en-US" sz="2000" dirty="0">
                <a:latin typeface="Times New Roman" pitchFamily="18" charset="0"/>
                <a:cs typeface="Times New Roman" pitchFamily="18" charset="0"/>
              </a:rPr>
              <a:t>) </a:t>
            </a:r>
            <a:r>
              <a:rPr lang="uk-UA" sz="2000" dirty="0">
                <a:latin typeface="Times New Roman" pitchFamily="18" charset="0"/>
                <a:cs typeface="Times New Roman" pitchFamily="18" charset="0"/>
              </a:rPr>
              <a:t>апроксимується лінійною. Існують емпіричні дані, які підтверджують припущення про</a:t>
            </a:r>
            <a:r>
              <a:rPr lang="en-US" sz="2000" dirty="0">
                <a:latin typeface="Times New Roman" pitchFamily="18" charset="0"/>
                <a:cs typeface="Times New Roman" pitchFamily="18" charset="0"/>
              </a:rPr>
              <a:t> </a:t>
            </a:r>
            <a:r>
              <a:rPr lang="uk-UA" sz="2000" dirty="0">
                <a:latin typeface="Times New Roman" pitchFamily="18" charset="0"/>
                <a:cs typeface="Times New Roman" pitchFamily="18" charset="0"/>
              </a:rPr>
              <a:t>незмінність середніх змінних витрат (</a:t>
            </a:r>
            <a:r>
              <a:rPr lang="en-US" sz="2000" i="1" dirty="0">
                <a:latin typeface="Times New Roman" pitchFamily="18" charset="0"/>
                <a:cs typeface="Times New Roman" pitchFamily="18" charset="0"/>
              </a:rPr>
              <a:t>AVC</a:t>
            </a:r>
            <a:r>
              <a:rPr lang="en-US" sz="2000" dirty="0">
                <a:latin typeface="Times New Roman" pitchFamily="18" charset="0"/>
                <a:cs typeface="Times New Roman" pitchFamily="18" charset="0"/>
              </a:rPr>
              <a:t>) </a:t>
            </a:r>
            <a:r>
              <a:rPr lang="uk-UA" sz="2000" dirty="0">
                <a:latin typeface="Times New Roman" pitchFamily="18" charset="0"/>
                <a:cs typeface="Times New Roman" pitchFamily="18" charset="0"/>
              </a:rPr>
              <a:t>і ціни реалізації (</a:t>
            </a:r>
            <a:r>
              <a:rPr lang="en-US" sz="2000" i="1" dirty="0">
                <a:latin typeface="Times New Roman" pitchFamily="18" charset="0"/>
                <a:cs typeface="Times New Roman" pitchFamily="18" charset="0"/>
              </a:rPr>
              <a:t>P</a:t>
            </a:r>
            <a:r>
              <a:rPr lang="en-US" sz="2000" dirty="0">
                <a:latin typeface="Times New Roman" pitchFamily="18" charset="0"/>
                <a:cs typeface="Times New Roman" pitchFamily="18" charset="0"/>
              </a:rPr>
              <a:t>) </a:t>
            </a:r>
            <a:r>
              <a:rPr lang="uk-UA" sz="2000" dirty="0">
                <a:latin typeface="Times New Roman" pitchFamily="18" charset="0"/>
                <a:cs typeface="Times New Roman" pitchFamily="18" charset="0"/>
              </a:rPr>
              <a:t>у</a:t>
            </a:r>
            <a:r>
              <a:rPr lang="en-US" sz="2000" dirty="0">
                <a:latin typeface="Times New Roman" pitchFamily="18" charset="0"/>
                <a:cs typeface="Times New Roman" pitchFamily="18" charset="0"/>
              </a:rPr>
              <a:t> </a:t>
            </a:r>
            <a:r>
              <a:rPr lang="uk-UA" sz="2000" dirty="0">
                <a:latin typeface="Times New Roman" pitchFamily="18" charset="0"/>
                <a:cs typeface="Times New Roman" pitchFamily="18" charset="0"/>
              </a:rPr>
              <a:t>цьому діапазоні обсягів виробництва. </a:t>
            </a:r>
            <a:br>
              <a:rPr lang="uk-UA" sz="2000" dirty="0">
                <a:latin typeface="Times New Roman" pitchFamily="18" charset="0"/>
                <a:cs typeface="Times New Roman" pitchFamily="18" charset="0"/>
              </a:rPr>
            </a:br>
            <a:endParaRPr lang="uk-UA" sz="20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62" y="2204864"/>
            <a:ext cx="7530476" cy="4145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1560" y="6333494"/>
            <a:ext cx="8352928" cy="369332"/>
          </a:xfrm>
          <a:prstGeom prst="rect">
            <a:avLst/>
          </a:prstGeom>
          <a:noFill/>
        </p:spPr>
        <p:txBody>
          <a:bodyPr wrap="square" rtlCol="0">
            <a:spAutoFit/>
          </a:bodyPr>
          <a:lstStyle/>
          <a:p>
            <a:r>
              <a:rPr lang="en-US" dirty="0">
                <a:latin typeface="Times New Roman" pitchFamily="18" charset="0"/>
                <a:cs typeface="Times New Roman" pitchFamily="18" charset="0"/>
              </a:rPr>
              <a:t>S </a:t>
            </a:r>
            <a:r>
              <a:rPr lang="uk-UA" dirty="0">
                <a:latin typeface="Times New Roman" pitchFamily="18" charset="0"/>
                <a:cs typeface="Times New Roman" pitchFamily="18" charset="0"/>
              </a:rPr>
              <a:t>або дохід може позначатися як </a:t>
            </a:r>
            <a:r>
              <a:rPr lang="en-US" dirty="0">
                <a:latin typeface="Times New Roman" pitchFamily="18" charset="0"/>
                <a:cs typeface="Times New Roman" pitchFamily="18" charset="0"/>
              </a:rPr>
              <a:t>TR</a:t>
            </a: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val="2618182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79512" y="332656"/>
            <a:ext cx="8856984" cy="6336704"/>
          </a:xfrm>
        </p:spPr>
        <p:txBody>
          <a:bodyPr>
            <a:normAutofit fontScale="55000" lnSpcReduction="20000"/>
          </a:bodyPr>
          <a:lstStyle/>
          <a:p>
            <a:pPr marL="0" indent="0">
              <a:buNone/>
            </a:pPr>
            <a:r>
              <a:rPr lang="uk-UA" dirty="0">
                <a:latin typeface="Times New Roman" pitchFamily="18" charset="0"/>
                <a:cs typeface="Times New Roman" pitchFamily="18" charset="0"/>
              </a:rPr>
              <a:t>Будь-яке суспільство стикається з трьома основними та взаємопов’язаними проблемами:</a:t>
            </a:r>
          </a:p>
          <a:p>
            <a:pPr marL="0" indent="0">
              <a:buNone/>
            </a:pPr>
            <a:br>
              <a:rPr lang="uk-UA" dirty="0">
                <a:latin typeface="Times New Roman" pitchFamily="18" charset="0"/>
                <a:cs typeface="Times New Roman" pitchFamily="18" charset="0"/>
              </a:rPr>
            </a:br>
            <a:r>
              <a:rPr lang="uk-UA" dirty="0">
                <a:latin typeface="Times New Roman" pitchFamily="18" charset="0"/>
                <a:cs typeface="Times New Roman" pitchFamily="18" charset="0"/>
              </a:rPr>
              <a:t>1. Які товари мають бути вироблені та в яких кількостях, коли їх</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треба виробляти.</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2. Як саме ці товари виробляти, тобто які технології та які ресурси використовувати, чому надавати пріоритет: інтелекту чи м’язам.</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3. Для кого виробляти, тобто як ці товари розподіляти між окремими споживачами та що це за споживачі: фізичні особи чи фірми.</a:t>
            </a:r>
          </a:p>
          <a:p>
            <a:pPr marL="0" indent="0">
              <a:buNone/>
            </a:pPr>
            <a:br>
              <a:rPr lang="uk-UA" dirty="0">
                <a:latin typeface="Times New Roman" pitchFamily="18" charset="0"/>
                <a:cs typeface="Times New Roman" pitchFamily="18" charset="0"/>
              </a:rPr>
            </a:br>
            <a:r>
              <a:rPr lang="uk-UA" dirty="0">
                <a:latin typeface="Times New Roman" pitchFamily="18" charset="0"/>
                <a:cs typeface="Times New Roman" pitchFamily="18" charset="0"/>
              </a:rPr>
              <a:t>           Для виробництва будь-якого товару (надання послуг) необхідна</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наявність чотирьох факторів: землі, капіталу, праці, підприємницького таланту. Саме підприємець поєднує перші три фактори для виробництва товарів з метою отримання прибутку. Підприємницька діяльність дуже різноманітна, як різноманітні людські потреби. </a:t>
            </a:r>
          </a:p>
          <a:p>
            <a:pPr marL="0" indent="0">
              <a:buNone/>
            </a:pPr>
            <a:endParaRPr lang="uk-UA" dirty="0">
              <a:latin typeface="Times New Roman" pitchFamily="18" charset="0"/>
              <a:cs typeface="Times New Roman" pitchFamily="18" charset="0"/>
            </a:endParaRPr>
          </a:p>
          <a:p>
            <a:pPr marL="0" indent="0">
              <a:buNone/>
            </a:pPr>
            <a:r>
              <a:rPr lang="uk-UA" dirty="0">
                <a:latin typeface="Times New Roman" pitchFamily="18" charset="0"/>
                <a:cs typeface="Times New Roman" pitchFamily="18" charset="0"/>
              </a:rPr>
              <a:t>         Усі численні вияви підприємництва можна звести до наступних:</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 виробниче – є найважливішим видом підприємницької діяльності, спрямованим на виробництво товарів і надання послуг. Ця діяльність здійснюється підприємствами, що виготовляють різну продукцію, виконують роботи, надають послуги, створюють духовні блага (навчання, живопис, музика);</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 комерційне підприємництво своїм змістом має товарно-грошові</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та торговельно-обмінні операції. Представниками є різні торговельні заклади, що продають предмети споживання та засоби виробництва;</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 фінансове – це діяльність у сфері грошово-кредитних відносин </a:t>
            </a:r>
            <a:br>
              <a:rPr lang="uk-UA" dirty="0"/>
            </a:br>
            <a:endParaRPr lang="uk-UA" dirty="0"/>
          </a:p>
        </p:txBody>
      </p:sp>
    </p:spTree>
    <p:extLst>
      <p:ext uri="{BB962C8B-B14F-4D97-AF65-F5344CB8AC3E}">
        <p14:creationId xmlns:p14="http://schemas.microsoft.com/office/powerpoint/2010/main" val="1108878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79512" y="116633"/>
            <a:ext cx="8784976" cy="1872208"/>
          </a:xfrm>
        </p:spPr>
        <p:txBody>
          <a:bodyPr>
            <a:normAutofit lnSpcReduction="10000"/>
          </a:bodyPr>
          <a:lstStyle/>
          <a:p>
            <a:pPr marL="0" indent="0">
              <a:buNone/>
            </a:pPr>
            <a:r>
              <a:rPr lang="uk-UA" sz="2400" dirty="0">
                <a:latin typeface="Times New Roman" pitchFamily="18" charset="0"/>
                <a:cs typeface="Times New Roman" pitchFamily="18" charset="0"/>
              </a:rPr>
              <a:t>З основного припущення бухгалтерської моделі випливає, що</a:t>
            </a:r>
            <a:r>
              <a:rPr lang="en-US" sz="2400" dirty="0">
                <a:latin typeface="Times New Roman" pitchFamily="18" charset="0"/>
                <a:cs typeface="Times New Roman" pitchFamily="18" charset="0"/>
              </a:rPr>
              <a:t> </a:t>
            </a:r>
            <a:r>
              <a:rPr lang="uk-UA" sz="2400" dirty="0">
                <a:latin typeface="Times New Roman" pitchFamily="18" charset="0"/>
                <a:cs typeface="Times New Roman" pitchFamily="18" charset="0"/>
              </a:rPr>
              <a:t>існує тільки одна точка беззбитковості, а зона прибутку зростає із</a:t>
            </a:r>
            <a:r>
              <a:rPr lang="en-US" sz="2400" dirty="0">
                <a:latin typeface="Times New Roman" pitchFamily="18" charset="0"/>
                <a:cs typeface="Times New Roman" pitchFamily="18" charset="0"/>
              </a:rPr>
              <a:t> </a:t>
            </a:r>
            <a:r>
              <a:rPr lang="uk-UA" sz="2400" dirty="0">
                <a:latin typeface="Times New Roman" pitchFamily="18" charset="0"/>
                <a:cs typeface="Times New Roman" pitchFamily="18" charset="0"/>
              </a:rPr>
              <a:t>збільшенням обсягів виробництва. Тому найприбутковішим буде</a:t>
            </a:r>
            <a:r>
              <a:rPr lang="en-US" sz="2400" dirty="0">
                <a:latin typeface="Times New Roman" pitchFamily="18" charset="0"/>
                <a:cs typeface="Times New Roman" pitchFamily="18" charset="0"/>
              </a:rPr>
              <a:t> </a:t>
            </a:r>
            <a:r>
              <a:rPr lang="uk-UA" sz="2400" dirty="0">
                <a:latin typeface="Times New Roman" pitchFamily="18" charset="0"/>
                <a:cs typeface="Times New Roman" pitchFamily="18" charset="0"/>
              </a:rPr>
              <a:t>максимальне використання виробничих потужностей </a:t>
            </a:r>
            <a:br>
              <a:rPr lang="uk-UA" dirty="0"/>
            </a:br>
            <a:endParaRPr lang="uk-U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28800"/>
            <a:ext cx="8244427"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67544" y="5949280"/>
            <a:ext cx="8172419" cy="461665"/>
          </a:xfrm>
          <a:prstGeom prst="rect">
            <a:avLst/>
          </a:prstGeom>
          <a:noFill/>
        </p:spPr>
        <p:txBody>
          <a:bodyPr wrap="square" rtlCol="0">
            <a:spAutoFit/>
          </a:bodyPr>
          <a:lstStyle/>
          <a:p>
            <a:r>
              <a:rPr lang="uk-UA" sz="2400" dirty="0">
                <a:latin typeface="Times New Roman" pitchFamily="18" charset="0"/>
                <a:cs typeface="Times New Roman" pitchFamily="18" charset="0"/>
              </a:rPr>
              <a:t>Бухгалтерська модель прямий графік</a:t>
            </a:r>
          </a:p>
        </p:txBody>
      </p:sp>
    </p:spTree>
    <p:extLst>
      <p:ext uri="{BB962C8B-B14F-4D97-AF65-F5344CB8AC3E}">
        <p14:creationId xmlns:p14="http://schemas.microsoft.com/office/powerpoint/2010/main" val="2381209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07504" y="116632"/>
            <a:ext cx="8856984" cy="4741987"/>
          </a:xfrm>
        </p:spPr>
        <p:txBody>
          <a:bodyPr>
            <a:normAutofit fontScale="85000" lnSpcReduction="10000"/>
          </a:bodyPr>
          <a:lstStyle/>
          <a:p>
            <a:pPr marL="0" indent="0">
              <a:buNone/>
            </a:pPr>
            <a:r>
              <a:rPr lang="uk-UA" dirty="0">
                <a:latin typeface="Times New Roman" pitchFamily="18" charset="0"/>
                <a:cs typeface="Times New Roman" pitchFamily="18" charset="0"/>
              </a:rPr>
              <a:t>Наведений вище  графік показує обсяг реалізованої продукції на горизонтальній осі й обсяг доходу та витрат – на вертикальній. В разі потреби на осі </a:t>
            </a:r>
            <a:r>
              <a:rPr lang="uk-UA" i="1" dirty="0">
                <a:latin typeface="Times New Roman" pitchFamily="18" charset="0"/>
                <a:cs typeface="Times New Roman" pitchFamily="18" charset="0"/>
              </a:rPr>
              <a:t>Х </a:t>
            </a:r>
            <a:r>
              <a:rPr lang="uk-UA" dirty="0">
                <a:latin typeface="Times New Roman" pitchFamily="18" charset="0"/>
                <a:cs typeface="Times New Roman" pitchFamily="18" charset="0"/>
              </a:rPr>
              <a:t>можна відкладати обсяг випуску у відсотках до виробничої</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потужності або обсяг випуску у грошових одиницях. Лінія сукупних витрат (</a:t>
            </a:r>
            <a:r>
              <a:rPr lang="uk-UA" i="1" dirty="0">
                <a:latin typeface="Times New Roman" pitchFamily="18" charset="0"/>
                <a:cs typeface="Times New Roman" pitchFamily="18" charset="0"/>
              </a:rPr>
              <a:t>ТС</a:t>
            </a:r>
            <a:r>
              <a:rPr lang="uk-UA" dirty="0">
                <a:latin typeface="Times New Roman" pitchFamily="18" charset="0"/>
                <a:cs typeface="Times New Roman" pitchFamily="18" charset="0"/>
              </a:rPr>
              <a:t>) отримана шляхом додавання змінних витрат (на графіку вертикальна відстань між фіксованими витратами і сукупними витратами) до постійних витрат. Графік має назву «прямого» і використовується для дослідження впливу змін змінних витрат на рівень беззбитковості </a:t>
            </a:r>
            <a:br>
              <a:rPr lang="uk-UA" dirty="0"/>
            </a:br>
            <a:endParaRPr lang="uk-UA" dirty="0"/>
          </a:p>
        </p:txBody>
      </p:sp>
    </p:spTree>
    <p:extLst>
      <p:ext uri="{BB962C8B-B14F-4D97-AF65-F5344CB8AC3E}">
        <p14:creationId xmlns:p14="http://schemas.microsoft.com/office/powerpoint/2010/main" val="2745881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79512" y="188641"/>
            <a:ext cx="8856984" cy="1512167"/>
          </a:xfrm>
        </p:spPr>
        <p:txBody>
          <a:bodyPr>
            <a:normAutofit fontScale="85000" lnSpcReduction="20000"/>
          </a:bodyPr>
          <a:lstStyle/>
          <a:p>
            <a:pPr marL="0" indent="0">
              <a:buNone/>
            </a:pPr>
            <a:r>
              <a:rPr lang="ru-RU" dirty="0">
                <a:latin typeface="Times New Roman" pitchFamily="18" charset="0"/>
                <a:cs typeface="Times New Roman" pitchFamily="18" charset="0"/>
              </a:rPr>
              <a:t>В </a:t>
            </a:r>
            <a:r>
              <a:rPr lang="ru-RU" dirty="0" err="1">
                <a:latin typeface="Times New Roman" pitchFamily="18" charset="0"/>
                <a:cs typeface="Times New Roman" pitchFamily="18" charset="0"/>
              </a:rPr>
              <a:t>разі</a:t>
            </a:r>
            <a:r>
              <a:rPr lang="ru-RU" dirty="0">
                <a:latin typeface="Times New Roman" pitchFamily="18" charset="0"/>
                <a:cs typeface="Times New Roman" pitchFamily="18" charset="0"/>
              </a:rPr>
              <a:t> потреби </a:t>
            </a:r>
            <a:r>
              <a:rPr lang="ru-RU" dirty="0" err="1">
                <a:latin typeface="Times New Roman" pitchFamily="18" charset="0"/>
                <a:cs typeface="Times New Roman" pitchFamily="18" charset="0"/>
              </a:rPr>
              <a:t>дослідження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впливу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змін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або</a:t>
            </a:r>
            <a:br>
              <a:rPr lang="ru-RU" dirty="0">
                <a:latin typeface="Times New Roman" pitchFamily="18" charset="0"/>
                <a:cs typeface="Times New Roman" pitchFamily="18" charset="0"/>
              </a:rPr>
            </a:br>
            <a:r>
              <a:rPr lang="ru-RU" dirty="0" err="1">
                <a:latin typeface="Times New Roman" pitchFamily="18" charset="0"/>
                <a:cs typeface="Times New Roman" pitchFamily="18" charset="0"/>
              </a:rPr>
              <a:t>розподілу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постійних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витрат</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використовують</a:t>
            </a:r>
            <a:r>
              <a:rPr lang="ru-RU" dirty="0">
                <a:latin typeface="Times New Roman" pitchFamily="18" charset="0"/>
                <a:cs typeface="Times New Roman" pitchFamily="18" charset="0"/>
              </a:rPr>
              <a:t> так званий «</a:t>
            </a:r>
            <a:r>
              <a:rPr lang="ru-RU" dirty="0" err="1">
                <a:latin typeface="Times New Roman" pitchFamily="18" charset="0"/>
                <a:cs typeface="Times New Roman" pitchFamily="18" charset="0"/>
              </a:rPr>
              <a:t>обернений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графік</a:t>
            </a:r>
            <a:r>
              <a:rPr lang="ru-RU" dirty="0">
                <a:latin typeface="Times New Roman" pitchFamily="18" charset="0"/>
                <a:cs typeface="Times New Roman" pitchFamily="18" charset="0"/>
              </a:rPr>
              <a:t>. </a:t>
            </a:r>
            <a:br>
              <a:rPr lang="ru-RU" dirty="0"/>
            </a:br>
            <a:endParaRPr lang="uk-U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136904"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70950" y="5013176"/>
            <a:ext cx="8352928" cy="1877437"/>
          </a:xfrm>
          <a:prstGeom prst="rect">
            <a:avLst/>
          </a:prstGeom>
          <a:noFill/>
        </p:spPr>
        <p:txBody>
          <a:bodyPr wrap="square" rtlCol="0">
            <a:spAutoFit/>
          </a:bodyPr>
          <a:lstStyle/>
          <a:p>
            <a:r>
              <a:rPr lang="ru-RU" sz="2000" dirty="0">
                <a:latin typeface="Times New Roman" pitchFamily="18" charset="0"/>
                <a:cs typeface="Times New Roman" pitchFamily="18" charset="0"/>
              </a:rPr>
              <a:t>На </a:t>
            </a:r>
            <a:r>
              <a:rPr lang="ru-RU" sz="2000" dirty="0" err="1">
                <a:latin typeface="Times New Roman" pitchFamily="18" charset="0"/>
                <a:cs typeface="Times New Roman" pitchFamily="18" charset="0"/>
              </a:rPr>
              <a:t>ньому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змінні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витрати</a:t>
            </a:r>
            <a:r>
              <a:rPr lang="ru-RU" sz="2000" dirty="0">
                <a:latin typeface="Times New Roman" pitchFamily="18" charset="0"/>
                <a:cs typeface="Times New Roman" pitchFamily="18" charset="0"/>
              </a:rPr>
              <a:t> показано </a:t>
            </a:r>
            <a:r>
              <a:rPr lang="ru-RU" sz="2000" dirty="0" err="1">
                <a:latin typeface="Times New Roman" pitchFamily="18" charset="0"/>
                <a:cs typeface="Times New Roman" pitchFamily="18" charset="0"/>
              </a:rPr>
              <a:t>знизу</a:t>
            </a:r>
            <a:r>
              <a:rPr lang="ru-RU" sz="2000" dirty="0">
                <a:latin typeface="Times New Roman" pitchFamily="18" charset="0"/>
                <a:cs typeface="Times New Roman" pitchFamily="18" charset="0"/>
              </a:rPr>
              <a:t>, а </a:t>
            </a:r>
            <a:r>
              <a:rPr lang="ru-RU" sz="2000" dirty="0" err="1">
                <a:latin typeface="Times New Roman" pitchFamily="18" charset="0"/>
                <a:cs typeface="Times New Roman" pitchFamily="18" charset="0"/>
              </a:rPr>
              <a:t>постійні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зверху</a:t>
            </a:r>
            <a:r>
              <a:rPr lang="ru-RU" sz="2000" dirty="0">
                <a:latin typeface="Times New Roman" pitchFamily="18" charset="0"/>
                <a:cs typeface="Times New Roman" pitchFamily="18" charset="0"/>
              </a:rPr>
              <a:t>. </a:t>
            </a:r>
            <a:r>
              <a:rPr lang="uk-UA" sz="2000" dirty="0">
                <a:latin typeface="Times New Roman" pitchFamily="18" charset="0"/>
                <a:cs typeface="Times New Roman" pitchFamily="18" charset="0"/>
              </a:rPr>
              <a:t>Аналіз графіку беззбитковості може дати певну інформацію про те, як буде змінюватися рівень беззбитковості і який прибуток (або збитки) можна очікувати при прийнятті різних припущень про рівень ціни реалізації і витрат. </a:t>
            </a:r>
            <a:br>
              <a:rPr lang="uk-UA" dirty="0">
                <a:latin typeface="Times New Roman" pitchFamily="18" charset="0"/>
                <a:cs typeface="Times New Roman" pitchFamily="18" charset="0"/>
              </a:rPr>
            </a:br>
            <a:br>
              <a:rPr lang="ru-RU" dirty="0"/>
            </a:br>
            <a:endParaRPr lang="uk-UA" dirty="0"/>
          </a:p>
        </p:txBody>
      </p:sp>
    </p:spTree>
    <p:extLst>
      <p:ext uri="{BB962C8B-B14F-4D97-AF65-F5344CB8AC3E}">
        <p14:creationId xmlns:p14="http://schemas.microsoft.com/office/powerpoint/2010/main" val="1165440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79512" y="260648"/>
            <a:ext cx="8784976" cy="6336704"/>
          </a:xfrm>
        </p:spPr>
        <p:txBody>
          <a:bodyPr>
            <a:normAutofit fontScale="70000" lnSpcReduction="20000"/>
          </a:bodyPr>
          <a:lstStyle/>
          <a:p>
            <a:pPr marL="0" indent="0">
              <a:buNone/>
            </a:pPr>
            <a:r>
              <a:rPr lang="en-US" sz="3400" dirty="0">
                <a:latin typeface="Times New Roman" pitchFamily="18" charset="0"/>
                <a:cs typeface="Times New Roman" pitchFamily="18" charset="0"/>
              </a:rPr>
              <a:t>                  </a:t>
            </a:r>
            <a:r>
              <a:rPr lang="uk-UA" sz="3400" dirty="0">
                <a:latin typeface="Times New Roman" pitchFamily="18" charset="0"/>
                <a:cs typeface="Times New Roman" pitchFamily="18" charset="0"/>
              </a:rPr>
              <a:t>Інформацію про витрати, обсяги виробництва і прибутки можна</a:t>
            </a:r>
            <a:r>
              <a:rPr lang="en-US" sz="3400" dirty="0">
                <a:latin typeface="Times New Roman" pitchFamily="18" charset="0"/>
                <a:cs typeface="Times New Roman" pitchFamily="18" charset="0"/>
              </a:rPr>
              <a:t> </a:t>
            </a:r>
            <a:r>
              <a:rPr lang="uk-UA" sz="3400" dirty="0">
                <a:latin typeface="Times New Roman" pitchFamily="18" charset="0"/>
                <a:cs typeface="Times New Roman" pitchFamily="18" charset="0"/>
              </a:rPr>
              <a:t>подати у вигляді математичної залежності. Математична інтерпретація беззбитковості також базується на припущенні бухгалтерської</a:t>
            </a:r>
            <a:r>
              <a:rPr lang="en-US" sz="3400" dirty="0">
                <a:latin typeface="Times New Roman" pitchFamily="18" charset="0"/>
                <a:cs typeface="Times New Roman" pitchFamily="18" charset="0"/>
              </a:rPr>
              <a:t> </a:t>
            </a:r>
            <a:r>
              <a:rPr lang="uk-UA" sz="3400" dirty="0">
                <a:latin typeface="Times New Roman" pitchFamily="18" charset="0"/>
                <a:cs typeface="Times New Roman" pitchFamily="18" charset="0"/>
              </a:rPr>
              <a:t>моделі. </a:t>
            </a:r>
            <a:endParaRPr lang="en-US" sz="3400" dirty="0">
              <a:latin typeface="Times New Roman" pitchFamily="18" charset="0"/>
              <a:cs typeface="Times New Roman" pitchFamily="18" charset="0"/>
            </a:endParaRPr>
          </a:p>
          <a:p>
            <a:pPr marL="0" indent="0">
              <a:buNone/>
            </a:pPr>
            <a:r>
              <a:rPr lang="en-US" sz="3400" dirty="0">
                <a:latin typeface="Times New Roman" pitchFamily="18" charset="0"/>
                <a:cs typeface="Times New Roman" pitchFamily="18" charset="0"/>
              </a:rPr>
              <a:t>                </a:t>
            </a:r>
            <a:r>
              <a:rPr lang="uk-UA" sz="3400" dirty="0">
                <a:latin typeface="Times New Roman" pitchFamily="18" charset="0"/>
                <a:cs typeface="Times New Roman" pitchFamily="18" charset="0"/>
              </a:rPr>
              <a:t>Це означає, що формули, які наведено нижче, є правильними для рішень, що приймають в межах прийнятного діапазону виробництва. Поза межами цього діапазону ціна реалізації одиниці</a:t>
            </a:r>
            <a:r>
              <a:rPr lang="en-US" sz="3400" dirty="0">
                <a:latin typeface="Times New Roman" pitchFamily="18" charset="0"/>
                <a:cs typeface="Times New Roman" pitchFamily="18" charset="0"/>
              </a:rPr>
              <a:t> </a:t>
            </a:r>
            <a:r>
              <a:rPr lang="uk-UA" sz="3400" dirty="0">
                <a:latin typeface="Times New Roman" pitchFamily="18" charset="0"/>
                <a:cs typeface="Times New Roman" pitchFamily="18" charset="0"/>
              </a:rPr>
              <a:t>продукції і середні змінні витрати вже не є постійними, і тому </a:t>
            </a:r>
            <a:r>
              <a:rPr lang="uk-UA" sz="3400" dirty="0" err="1">
                <a:latin typeface="Times New Roman" pitchFamily="18" charset="0"/>
                <a:cs typeface="Times New Roman" pitchFamily="18" charset="0"/>
              </a:rPr>
              <a:t>будьякі</a:t>
            </a:r>
            <a:r>
              <a:rPr lang="uk-UA" sz="3400" dirty="0">
                <a:latin typeface="Times New Roman" pitchFamily="18" charset="0"/>
                <a:cs typeface="Times New Roman" pitchFamily="18" charset="0"/>
              </a:rPr>
              <a:t> результати будуть неправильними.</a:t>
            </a:r>
            <a:br>
              <a:rPr lang="uk-UA" sz="3400" dirty="0">
                <a:latin typeface="Times New Roman" pitchFamily="18" charset="0"/>
                <a:cs typeface="Times New Roman" pitchFamily="18" charset="0"/>
              </a:rPr>
            </a:br>
            <a:r>
              <a:rPr lang="uk-UA" sz="3400" dirty="0">
                <a:latin typeface="Times New Roman" pitchFamily="18" charset="0"/>
                <a:cs typeface="Times New Roman" pitchFamily="18" charset="0"/>
              </a:rPr>
              <a:t>Розглядаючи дохід від реалізації як суму сукупних витрат і прибутку, можемо записати, що</a:t>
            </a:r>
            <a:endParaRPr lang="en-US" sz="3400" dirty="0">
              <a:latin typeface="Times New Roman" pitchFamily="18" charset="0"/>
              <a:cs typeface="Times New Roman" pitchFamily="18" charset="0"/>
            </a:endParaRPr>
          </a:p>
          <a:p>
            <a:pPr marL="0" indent="0" algn="ctr">
              <a:buNone/>
            </a:pPr>
            <a:br>
              <a:rPr lang="uk-UA" sz="3400" dirty="0">
                <a:latin typeface="Times New Roman" pitchFamily="18" charset="0"/>
                <a:cs typeface="Times New Roman" pitchFamily="18" charset="0"/>
              </a:rPr>
            </a:br>
            <a:r>
              <a:rPr lang="en-US" sz="3400" i="1" dirty="0">
                <a:latin typeface="Times New Roman" pitchFamily="18" charset="0"/>
                <a:cs typeface="Times New Roman" pitchFamily="18" charset="0"/>
              </a:rPr>
              <a:t>TR = TC + </a:t>
            </a:r>
            <a:r>
              <a:rPr lang="en-US" sz="3400" i="1" dirty="0" err="1">
                <a:latin typeface="Times New Roman" pitchFamily="18" charset="0"/>
                <a:cs typeface="Times New Roman" pitchFamily="18" charset="0"/>
              </a:rPr>
              <a:t>Pr</a:t>
            </a:r>
            <a:r>
              <a:rPr lang="en-US" sz="3400" i="1" dirty="0">
                <a:latin typeface="Times New Roman" pitchFamily="18" charset="0"/>
                <a:cs typeface="Times New Roman" pitchFamily="18" charset="0"/>
              </a:rPr>
              <a:t> = FC + VC + </a:t>
            </a:r>
            <a:r>
              <a:rPr lang="en-US" sz="3400" i="1" dirty="0" err="1">
                <a:latin typeface="Times New Roman" pitchFamily="18" charset="0"/>
                <a:cs typeface="Times New Roman" pitchFamily="18" charset="0"/>
              </a:rPr>
              <a:t>Pr</a:t>
            </a:r>
            <a:r>
              <a:rPr lang="en-US" sz="3400" i="1" dirty="0">
                <a:latin typeface="Times New Roman" pitchFamily="18" charset="0"/>
                <a:cs typeface="Times New Roman" pitchFamily="18" charset="0"/>
              </a:rPr>
              <a:t>,</a:t>
            </a:r>
            <a:br>
              <a:rPr lang="en-US" sz="3400" i="1" dirty="0">
                <a:latin typeface="Times New Roman" pitchFamily="18" charset="0"/>
                <a:cs typeface="Times New Roman" pitchFamily="18" charset="0"/>
              </a:rPr>
            </a:br>
            <a:r>
              <a:rPr lang="uk-UA" sz="3400" dirty="0">
                <a:latin typeface="Times New Roman" pitchFamily="18" charset="0"/>
                <a:cs typeface="Times New Roman" pitchFamily="18" charset="0"/>
              </a:rPr>
              <a:t>де: </a:t>
            </a:r>
            <a:r>
              <a:rPr lang="en-US" sz="3400" i="1" dirty="0">
                <a:latin typeface="Times New Roman" pitchFamily="18" charset="0"/>
                <a:cs typeface="Times New Roman" pitchFamily="18" charset="0"/>
              </a:rPr>
              <a:t>TR (</a:t>
            </a:r>
            <a:r>
              <a:rPr lang="uk-UA" sz="3400" i="1" dirty="0">
                <a:latin typeface="Times New Roman" pitchFamily="18" charset="0"/>
                <a:cs typeface="Times New Roman" pitchFamily="18" charset="0"/>
              </a:rPr>
              <a:t>або </a:t>
            </a:r>
            <a:r>
              <a:rPr lang="en-US" sz="3400" i="1" dirty="0">
                <a:latin typeface="Times New Roman" pitchFamily="18" charset="0"/>
                <a:cs typeface="Times New Roman" pitchFamily="18" charset="0"/>
              </a:rPr>
              <a:t>S) </a:t>
            </a:r>
            <a:r>
              <a:rPr lang="en-US" sz="3400" dirty="0">
                <a:latin typeface="Times New Roman" pitchFamily="18" charset="0"/>
                <a:cs typeface="Times New Roman" pitchFamily="18" charset="0"/>
              </a:rPr>
              <a:t>– </a:t>
            </a:r>
            <a:r>
              <a:rPr lang="uk-UA" sz="3400" dirty="0">
                <a:latin typeface="Times New Roman" pitchFamily="18" charset="0"/>
                <a:cs typeface="Times New Roman" pitchFamily="18" charset="0"/>
              </a:rPr>
              <a:t>сукупний дохід від реалізації;</a:t>
            </a:r>
            <a:br>
              <a:rPr lang="uk-UA" sz="3400" dirty="0">
                <a:latin typeface="Times New Roman" pitchFamily="18" charset="0"/>
                <a:cs typeface="Times New Roman" pitchFamily="18" charset="0"/>
              </a:rPr>
            </a:br>
            <a:r>
              <a:rPr lang="en-US" sz="3400" i="1" dirty="0">
                <a:latin typeface="Times New Roman" pitchFamily="18" charset="0"/>
                <a:cs typeface="Times New Roman" pitchFamily="18" charset="0"/>
              </a:rPr>
              <a:t>TC </a:t>
            </a:r>
            <a:r>
              <a:rPr lang="en-US" sz="3400" dirty="0">
                <a:latin typeface="Times New Roman" pitchFamily="18" charset="0"/>
                <a:cs typeface="Times New Roman" pitchFamily="18" charset="0"/>
              </a:rPr>
              <a:t>– </a:t>
            </a:r>
            <a:r>
              <a:rPr lang="uk-UA" sz="3400" dirty="0">
                <a:latin typeface="Times New Roman" pitchFamily="18" charset="0"/>
                <a:cs typeface="Times New Roman" pitchFamily="18" charset="0"/>
              </a:rPr>
              <a:t>сукупні витрати;</a:t>
            </a:r>
            <a:br>
              <a:rPr lang="uk-UA" sz="3400" dirty="0">
                <a:latin typeface="Times New Roman" pitchFamily="18" charset="0"/>
                <a:cs typeface="Times New Roman" pitchFamily="18" charset="0"/>
              </a:rPr>
            </a:br>
            <a:r>
              <a:rPr lang="en-US" sz="3400" i="1" dirty="0" err="1">
                <a:latin typeface="Times New Roman" pitchFamily="18" charset="0"/>
                <a:cs typeface="Times New Roman" pitchFamily="18" charset="0"/>
              </a:rPr>
              <a:t>Pr</a:t>
            </a:r>
            <a:r>
              <a:rPr lang="en-US" sz="3400" i="1" dirty="0">
                <a:latin typeface="Times New Roman" pitchFamily="18" charset="0"/>
                <a:cs typeface="Times New Roman" pitchFamily="18" charset="0"/>
              </a:rPr>
              <a:t> </a:t>
            </a:r>
            <a:r>
              <a:rPr lang="en-US" sz="3400" dirty="0">
                <a:latin typeface="Times New Roman" pitchFamily="18" charset="0"/>
                <a:cs typeface="Times New Roman" pitchFamily="18" charset="0"/>
              </a:rPr>
              <a:t>– </a:t>
            </a:r>
            <a:r>
              <a:rPr lang="uk-UA" sz="3400" dirty="0">
                <a:latin typeface="Times New Roman" pitchFamily="18" charset="0"/>
                <a:cs typeface="Times New Roman" pitchFamily="18" charset="0"/>
              </a:rPr>
              <a:t>прибуток;</a:t>
            </a:r>
            <a:br>
              <a:rPr lang="uk-UA" sz="3400" dirty="0">
                <a:latin typeface="Times New Roman" pitchFamily="18" charset="0"/>
                <a:cs typeface="Times New Roman" pitchFamily="18" charset="0"/>
              </a:rPr>
            </a:br>
            <a:r>
              <a:rPr lang="en-US" sz="3400" i="1" dirty="0">
                <a:latin typeface="Times New Roman" pitchFamily="18" charset="0"/>
                <a:cs typeface="Times New Roman" pitchFamily="18" charset="0"/>
              </a:rPr>
              <a:t>FC </a:t>
            </a:r>
            <a:r>
              <a:rPr lang="en-US" sz="3400" dirty="0">
                <a:latin typeface="Times New Roman" pitchFamily="18" charset="0"/>
                <a:cs typeface="Times New Roman" pitchFamily="18" charset="0"/>
              </a:rPr>
              <a:t>– </a:t>
            </a:r>
            <a:r>
              <a:rPr lang="uk-UA" sz="3400" dirty="0">
                <a:latin typeface="Times New Roman" pitchFamily="18" charset="0"/>
                <a:cs typeface="Times New Roman" pitchFamily="18" charset="0"/>
              </a:rPr>
              <a:t>постійні витрати;</a:t>
            </a:r>
            <a:br>
              <a:rPr lang="uk-UA" sz="3400" dirty="0">
                <a:latin typeface="Times New Roman" pitchFamily="18" charset="0"/>
                <a:cs typeface="Times New Roman" pitchFamily="18" charset="0"/>
              </a:rPr>
            </a:br>
            <a:r>
              <a:rPr lang="en-US" sz="3400" i="1" dirty="0">
                <a:latin typeface="Times New Roman" pitchFamily="18" charset="0"/>
                <a:cs typeface="Times New Roman" pitchFamily="18" charset="0"/>
              </a:rPr>
              <a:t>VC </a:t>
            </a:r>
            <a:r>
              <a:rPr lang="en-US" sz="3400" dirty="0">
                <a:latin typeface="Times New Roman" pitchFamily="18" charset="0"/>
                <a:cs typeface="Times New Roman" pitchFamily="18" charset="0"/>
              </a:rPr>
              <a:t>– </a:t>
            </a:r>
            <a:r>
              <a:rPr lang="uk-UA" sz="3400" dirty="0">
                <a:latin typeface="Times New Roman" pitchFamily="18" charset="0"/>
                <a:cs typeface="Times New Roman" pitchFamily="18" charset="0"/>
              </a:rPr>
              <a:t>змінні витрати.</a:t>
            </a:r>
            <a:endParaRPr lang="en-US" sz="3400" dirty="0">
              <a:latin typeface="Times New Roman" pitchFamily="18" charset="0"/>
              <a:cs typeface="Times New Roman" pitchFamily="18" charset="0"/>
            </a:endParaRPr>
          </a:p>
          <a:p>
            <a:pPr marL="0" indent="0" algn="ctr">
              <a:buNone/>
            </a:pPr>
            <a:r>
              <a:rPr lang="uk-UA" sz="3400" dirty="0">
                <a:latin typeface="Times New Roman" pitchFamily="18" charset="0"/>
                <a:cs typeface="Times New Roman" pitchFamily="18" charset="0"/>
              </a:rPr>
              <a:t>У точці беззбитковості прибуток дорівнює нулеві, тобто </a:t>
            </a:r>
            <a:br>
              <a:rPr lang="uk-UA" dirty="0">
                <a:latin typeface="Times New Roman" pitchFamily="18" charset="0"/>
                <a:cs typeface="Times New Roman" pitchFamily="18" charset="0"/>
              </a:rPr>
            </a:b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val="1176283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79512" y="260648"/>
            <a:ext cx="8856984" cy="6120680"/>
          </a:xfrm>
        </p:spPr>
        <p:txBody>
          <a:bodyPr>
            <a:normAutofit fontScale="70000" lnSpcReduction="20000"/>
          </a:bodyPr>
          <a:lstStyle/>
          <a:p>
            <a:pPr marL="0" indent="0">
              <a:buNone/>
            </a:pPr>
            <a:r>
              <a:rPr lang="uk-UA" i="1" dirty="0">
                <a:latin typeface="Times New Roman" pitchFamily="18" charset="0"/>
                <a:cs typeface="Times New Roman" pitchFamily="18" charset="0"/>
              </a:rPr>
              <a:t>                                          </a:t>
            </a:r>
            <a:r>
              <a:rPr lang="en-US" i="1" dirty="0">
                <a:latin typeface="Times New Roman" pitchFamily="18" charset="0"/>
                <a:cs typeface="Times New Roman" pitchFamily="18" charset="0"/>
              </a:rPr>
              <a:t>TR</a:t>
            </a:r>
            <a:r>
              <a:rPr lang="uk-UA" i="1" dirty="0">
                <a:latin typeface="Times New Roman" pitchFamily="18" charset="0"/>
                <a:cs typeface="Times New Roman" pitchFamily="18" charset="0"/>
              </a:rPr>
              <a:t> (або </a:t>
            </a:r>
            <a:r>
              <a:rPr lang="en-US" i="1" dirty="0">
                <a:latin typeface="Times New Roman" pitchFamily="18" charset="0"/>
                <a:cs typeface="Times New Roman" pitchFamily="18" charset="0"/>
              </a:rPr>
              <a:t>S)  = FC + VC.</a:t>
            </a:r>
            <a:br>
              <a:rPr lang="en-US" i="1" dirty="0">
                <a:latin typeface="Times New Roman" pitchFamily="18" charset="0"/>
                <a:cs typeface="Times New Roman" pitchFamily="18" charset="0"/>
              </a:rPr>
            </a:br>
            <a:r>
              <a:rPr lang="uk-UA" dirty="0">
                <a:latin typeface="Times New Roman" pitchFamily="18" charset="0"/>
                <a:cs typeface="Times New Roman" pitchFamily="18" charset="0"/>
              </a:rPr>
              <a:t>Якщо згадати, що сукупний дохід – це добуток ціни реалізації</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і обсягу реалізації в кількісному обчисленні, а змінні витрати – це</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добуток середніх змінних витрат і того ж самого обсягу реалізації,</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то можна записати:</a:t>
            </a:r>
            <a:endParaRPr lang="en-US" dirty="0">
              <a:latin typeface="Times New Roman" pitchFamily="18" charset="0"/>
              <a:cs typeface="Times New Roman" pitchFamily="18" charset="0"/>
            </a:endParaRPr>
          </a:p>
          <a:p>
            <a:pPr marL="0" indent="0" algn="ctr">
              <a:buNone/>
            </a:pPr>
            <a:br>
              <a:rPr lang="uk-UA" dirty="0">
                <a:latin typeface="Times New Roman" pitchFamily="18" charset="0"/>
                <a:cs typeface="Times New Roman" pitchFamily="18" charset="0"/>
              </a:rPr>
            </a:br>
            <a:r>
              <a:rPr lang="en-US" i="1" dirty="0">
                <a:latin typeface="Times New Roman" pitchFamily="18" charset="0"/>
                <a:cs typeface="Times New Roman" pitchFamily="18" charset="0"/>
              </a:rPr>
              <a:t>P </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Q = FC + AVC </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Q</a:t>
            </a:r>
            <a:r>
              <a:rPr lang="en-US" dirty="0">
                <a:latin typeface="Times New Roman" pitchFamily="18" charset="0"/>
                <a:cs typeface="Times New Roman" pitchFamily="18" charset="0"/>
              </a:rPr>
              <a:t>,</a:t>
            </a:r>
          </a:p>
          <a:p>
            <a:pPr marL="0" indent="0">
              <a:buNone/>
            </a:pPr>
            <a:br>
              <a:rPr lang="en-US" dirty="0">
                <a:latin typeface="Times New Roman" pitchFamily="18" charset="0"/>
                <a:cs typeface="Times New Roman" pitchFamily="18" charset="0"/>
              </a:rPr>
            </a:br>
            <a:r>
              <a:rPr lang="uk-UA" dirty="0">
                <a:latin typeface="Times New Roman" pitchFamily="18" charset="0"/>
                <a:cs typeface="Times New Roman" pitchFamily="18" charset="0"/>
              </a:rPr>
              <a:t>Звідси обсяг реалізації, необхідний для досягнення рівня беззбитковості дорівнює:</a:t>
            </a:r>
            <a:endParaRPr lang="en-US" dirty="0">
              <a:latin typeface="Times New Roman" pitchFamily="18" charset="0"/>
              <a:cs typeface="Times New Roman" pitchFamily="18" charset="0"/>
            </a:endParaRPr>
          </a:p>
          <a:p>
            <a:pPr marL="0" indent="0">
              <a:buNone/>
            </a:pPr>
            <a:endParaRPr lang="en-US" dirty="0"/>
          </a:p>
          <a:p>
            <a:pPr marL="0" indent="0">
              <a:buNone/>
            </a:pPr>
            <a:br>
              <a:rPr lang="uk-UA" dirty="0"/>
            </a:br>
            <a:r>
              <a:rPr lang="uk-UA" dirty="0"/>
              <a:t>,</a:t>
            </a:r>
            <a:br>
              <a:rPr lang="uk-UA" dirty="0"/>
            </a:br>
            <a:r>
              <a:rPr lang="uk-UA" dirty="0">
                <a:latin typeface="Times New Roman" pitchFamily="18" charset="0"/>
                <a:cs typeface="Times New Roman" pitchFamily="18" charset="0"/>
              </a:rPr>
              <a:t>За цією формулою розраховують обсяг реалізації в натуральному вимірі. Для визначення обсягу реалізації у вартісних одиницях треба помножити </a:t>
            </a:r>
            <a:r>
              <a:rPr lang="en-US" dirty="0">
                <a:latin typeface="Times New Roman" pitchFamily="18" charset="0"/>
                <a:cs typeface="Times New Roman" pitchFamily="18" charset="0"/>
              </a:rPr>
              <a:t>Q </a:t>
            </a:r>
            <a:r>
              <a:rPr lang="uk-UA" dirty="0">
                <a:latin typeface="Times New Roman" pitchFamily="18" charset="0"/>
                <a:cs typeface="Times New Roman" pitchFamily="18" charset="0"/>
              </a:rPr>
              <a:t>на ціну реалізації.</a:t>
            </a:r>
            <a:br>
              <a:rPr lang="uk-UA" dirty="0"/>
            </a:br>
            <a:endParaRPr lang="uk-U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140968"/>
            <a:ext cx="217464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208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69324" y="116632"/>
            <a:ext cx="7951148" cy="5472608"/>
          </a:xfrm>
        </p:spPr>
        <p:txBody>
          <a:bodyPr>
            <a:normAutofit/>
          </a:bodyPr>
          <a:lstStyle/>
          <a:p>
            <a:r>
              <a:rPr lang="uk-UA" b="1" dirty="0">
                <a:solidFill>
                  <a:schemeClr val="tx1"/>
                </a:solidFill>
              </a:rPr>
              <a:t>Податковий облік</a:t>
            </a:r>
          </a:p>
          <a:p>
            <a:endParaRPr lang="uk-UA" dirty="0">
              <a:solidFill>
                <a:schemeClr val="tx1"/>
              </a:solidFill>
            </a:endParaRPr>
          </a:p>
          <a:p>
            <a:r>
              <a:rPr lang="uk-UA" dirty="0">
                <a:solidFill>
                  <a:schemeClr val="tx1"/>
                </a:solidFill>
              </a:rPr>
              <a:t>Прибуток для податкової служби</a:t>
            </a:r>
          </a:p>
          <a:p>
            <a:r>
              <a:rPr lang="uk-UA" dirty="0">
                <a:solidFill>
                  <a:schemeClr val="tx1"/>
                </a:solidFill>
              </a:rPr>
              <a:t>Оподатковуваний прибуток = </a:t>
            </a:r>
            <a:r>
              <a:rPr lang="uk-UA" b="1" dirty="0">
                <a:solidFill>
                  <a:schemeClr val="tx1"/>
                </a:solidFill>
              </a:rPr>
              <a:t>Валовий дохід (виручка від реалізації)</a:t>
            </a:r>
            <a:r>
              <a:rPr lang="uk-UA" dirty="0">
                <a:solidFill>
                  <a:schemeClr val="tx1"/>
                </a:solidFill>
              </a:rPr>
              <a:t> – </a:t>
            </a:r>
            <a:r>
              <a:rPr lang="uk-UA" b="1" dirty="0">
                <a:solidFill>
                  <a:schemeClr val="tx1"/>
                </a:solidFill>
              </a:rPr>
              <a:t>Валові витрати</a:t>
            </a:r>
          </a:p>
          <a:p>
            <a:r>
              <a:rPr lang="uk-UA" b="1" dirty="0">
                <a:solidFill>
                  <a:schemeClr val="tx1"/>
                </a:solidFill>
              </a:rPr>
              <a:t>Ціна продажу – ціну покупки</a:t>
            </a:r>
          </a:p>
          <a:p>
            <a:r>
              <a:rPr lang="uk-UA" b="1" dirty="0">
                <a:solidFill>
                  <a:schemeClr val="tx1"/>
                </a:solidFill>
              </a:rPr>
              <a:t>1200 </a:t>
            </a:r>
            <a:r>
              <a:rPr lang="uk-UA" b="1" dirty="0" err="1">
                <a:solidFill>
                  <a:schemeClr val="tx1"/>
                </a:solidFill>
              </a:rPr>
              <a:t>грн</a:t>
            </a:r>
            <a:r>
              <a:rPr lang="uk-UA" b="1" dirty="0">
                <a:solidFill>
                  <a:schemeClr val="tx1"/>
                </a:solidFill>
              </a:rPr>
              <a:t> – 1000грн=200 </a:t>
            </a:r>
            <a:r>
              <a:rPr lang="uk-UA" b="1" dirty="0" err="1">
                <a:solidFill>
                  <a:schemeClr val="tx1"/>
                </a:solidFill>
              </a:rPr>
              <a:t>грн</a:t>
            </a:r>
            <a:r>
              <a:rPr lang="uk-UA" b="1" dirty="0">
                <a:solidFill>
                  <a:schemeClr val="tx1"/>
                </a:solidFill>
              </a:rPr>
              <a:t> (прибуток) 18 %</a:t>
            </a:r>
          </a:p>
          <a:p>
            <a:r>
              <a:rPr lang="uk-UA" b="1" dirty="0">
                <a:solidFill>
                  <a:srgbClr val="FF0000"/>
                </a:solidFill>
              </a:rPr>
              <a:t>1000– 1200грн=-200 (збиток) 18 % ні</a:t>
            </a:r>
          </a:p>
          <a:p>
            <a:r>
              <a:rPr lang="uk-UA" b="1" dirty="0" err="1">
                <a:solidFill>
                  <a:srgbClr val="FF0000"/>
                </a:solidFill>
              </a:rPr>
              <a:t>Заниженння</a:t>
            </a:r>
            <a:r>
              <a:rPr lang="uk-UA" b="1" dirty="0">
                <a:solidFill>
                  <a:srgbClr val="FF0000"/>
                </a:solidFill>
              </a:rPr>
              <a:t> </a:t>
            </a:r>
            <a:r>
              <a:rPr lang="uk-UA" b="1" dirty="0" err="1">
                <a:solidFill>
                  <a:srgbClr val="FF0000"/>
                </a:solidFill>
              </a:rPr>
              <a:t>обєкту</a:t>
            </a:r>
            <a:r>
              <a:rPr lang="uk-UA" b="1" dirty="0">
                <a:solidFill>
                  <a:srgbClr val="FF0000"/>
                </a:solidFill>
              </a:rPr>
              <a:t> оподаткування</a:t>
            </a:r>
          </a:p>
          <a:p>
            <a:endParaRPr lang="uk-UA" b="1" dirty="0">
              <a:solidFill>
                <a:srgbClr val="FF0000"/>
              </a:solidFill>
            </a:endParaRPr>
          </a:p>
          <a:p>
            <a:endParaRPr lang="uk-UA" b="1" dirty="0">
              <a:solidFill>
                <a:schemeClr val="tx1"/>
              </a:solidFill>
            </a:endParaRPr>
          </a:p>
        </p:txBody>
      </p:sp>
    </p:spTree>
    <p:extLst>
      <p:ext uri="{BB962C8B-B14F-4D97-AF65-F5344CB8AC3E}">
        <p14:creationId xmlns:p14="http://schemas.microsoft.com/office/powerpoint/2010/main" val="3109282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79512" y="260648"/>
            <a:ext cx="8507288" cy="5865515"/>
          </a:xfrm>
        </p:spPr>
        <p:txBody>
          <a:bodyPr>
            <a:noAutofit/>
          </a:bodyPr>
          <a:lstStyle/>
          <a:p>
            <a:pPr marL="0" indent="0">
              <a:buNone/>
            </a:pPr>
            <a:r>
              <a:rPr lang="uk-UA" sz="1600" i="1" dirty="0">
                <a:latin typeface="Times New Roman" pitchFamily="18" charset="0"/>
                <a:cs typeface="Times New Roman" pitchFamily="18" charset="0"/>
              </a:rPr>
              <a:t>             Д. Рікардо визначав прибуток як частину вартості, що залишається після вирахування заробітної плати. </a:t>
            </a:r>
            <a:r>
              <a:rPr lang="uk-UA" sz="1600" dirty="0">
                <a:latin typeface="Times New Roman" pitchFamily="18" charset="0"/>
                <a:cs typeface="Times New Roman" pitchFamily="18" charset="0"/>
              </a:rPr>
              <a:t>Ґрунтуючись на теорії трьох факторів виробництва, </a:t>
            </a:r>
            <a:r>
              <a:rPr lang="uk-UA" sz="1600" i="1" dirty="0">
                <a:latin typeface="Times New Roman" pitchFamily="18" charset="0"/>
                <a:cs typeface="Times New Roman" pitchFamily="18" charset="0"/>
              </a:rPr>
              <a:t>Ж.Б. Сей поділяв прибуток на процент ( дохід на капітал) та підприємницький дохід </a:t>
            </a:r>
            <a:r>
              <a:rPr lang="uk-UA" sz="1600" dirty="0">
                <a:latin typeface="Times New Roman" pitchFamily="18" charset="0"/>
                <a:cs typeface="Times New Roman" pitchFamily="18" charset="0"/>
              </a:rPr>
              <a:t>(винагороду за “талант, діяльність, дух порядку й керівництва” ). </a:t>
            </a:r>
            <a:r>
              <a:rPr lang="uk-UA" sz="1600" i="1" dirty="0">
                <a:latin typeface="Times New Roman" pitchFamily="18" charset="0"/>
                <a:cs typeface="Times New Roman" pitchFamily="18" charset="0"/>
              </a:rPr>
              <a:t>Дж. С. Мілль аналізував прибуток як винагороду підприємця за утримання від споживання. К. Маркс досліджував прибуток </a:t>
            </a:r>
            <a:r>
              <a:rPr lang="uk-UA" sz="1600" dirty="0">
                <a:latin typeface="Times New Roman" pitchFamily="18" charset="0"/>
                <a:cs typeface="Times New Roman" pitchFamily="18" charset="0"/>
              </a:rPr>
              <a:t>як головну мету й мотив діяльності капіталіста, </a:t>
            </a:r>
            <a:r>
              <a:rPr lang="uk-UA" sz="1600" i="1" dirty="0">
                <a:latin typeface="Times New Roman" pitchFamily="18" charset="0"/>
                <a:cs typeface="Times New Roman" pitchFamily="18" charset="0"/>
              </a:rPr>
              <a:t>результат неоплаченої праці найманих робітників, похідну та перетворену форму додаткової вартості, </a:t>
            </a:r>
            <a:r>
              <a:rPr lang="uk-UA" sz="1600" dirty="0">
                <a:latin typeface="Times New Roman" pitchFamily="18" charset="0"/>
                <a:cs typeface="Times New Roman" pitchFamily="18" charset="0"/>
              </a:rPr>
              <a:t>що виступає як породження всього авансованого капіталу.</a:t>
            </a:r>
            <a:br>
              <a:rPr lang="uk-UA" sz="1600" dirty="0">
                <a:latin typeface="Times New Roman" pitchFamily="18" charset="0"/>
                <a:cs typeface="Times New Roman" pitchFamily="18" charset="0"/>
              </a:rPr>
            </a:br>
            <a:r>
              <a:rPr lang="uk-UA" sz="1600" dirty="0">
                <a:latin typeface="Times New Roman" pitchFamily="18" charset="0"/>
                <a:cs typeface="Times New Roman" pitchFamily="18" charset="0"/>
              </a:rPr>
              <a:t>              Відомі економісти другої половини </a:t>
            </a:r>
            <a:r>
              <a:rPr lang="en-US" sz="1600" dirty="0">
                <a:latin typeface="Times New Roman" pitchFamily="18" charset="0"/>
                <a:cs typeface="Times New Roman" pitchFamily="18" charset="0"/>
              </a:rPr>
              <a:t>XIX </a:t>
            </a:r>
            <a:r>
              <a:rPr lang="uk-UA" sz="1600" dirty="0">
                <a:latin typeface="Times New Roman" pitchFamily="18" charset="0"/>
                <a:cs typeface="Times New Roman" pitchFamily="18" charset="0"/>
              </a:rPr>
              <a:t>ст. </a:t>
            </a:r>
            <a:r>
              <a:rPr lang="uk-UA" sz="1600" i="1" dirty="0">
                <a:latin typeface="Times New Roman" pitchFamily="18" charset="0"/>
                <a:cs typeface="Times New Roman" pitchFamily="18" charset="0"/>
              </a:rPr>
              <a:t>Е.</a:t>
            </a:r>
            <a:r>
              <a:rPr lang="uk-UA" sz="1600" i="1" dirty="0" err="1">
                <a:latin typeface="Times New Roman" pitchFamily="18" charset="0"/>
                <a:cs typeface="Times New Roman" pitchFamily="18" charset="0"/>
              </a:rPr>
              <a:t>Бем-Баверк</a:t>
            </a:r>
            <a:r>
              <a:rPr lang="uk-UA" sz="1600" i="1" dirty="0">
                <a:latin typeface="Times New Roman" pitchFamily="18" charset="0"/>
                <a:cs typeface="Times New Roman" pitchFamily="18" charset="0"/>
              </a:rPr>
              <a:t> та А. Маршалл звертали увагу на плату за ризик як складову прибутку. </a:t>
            </a:r>
            <a:r>
              <a:rPr lang="uk-UA" sz="1600" dirty="0">
                <a:latin typeface="Times New Roman" pitchFamily="18" charset="0"/>
                <a:cs typeface="Times New Roman" pitchFamily="18" charset="0"/>
              </a:rPr>
              <a:t>Важливим кроком на шляху опису економічної природи прибутку стало дослідження відомого американського вченого </a:t>
            </a:r>
            <a:r>
              <a:rPr lang="uk-UA" sz="1600" dirty="0" err="1">
                <a:latin typeface="Times New Roman" pitchFamily="18" charset="0"/>
                <a:cs typeface="Times New Roman" pitchFamily="18" charset="0"/>
              </a:rPr>
              <a:t>Дж.Б</a:t>
            </a:r>
            <a:r>
              <a:rPr lang="uk-UA" sz="1600" dirty="0">
                <a:latin typeface="Times New Roman" pitchFamily="18" charset="0"/>
                <a:cs typeface="Times New Roman" pitchFamily="18" charset="0"/>
              </a:rPr>
              <a:t>. </a:t>
            </a:r>
            <a:r>
              <a:rPr lang="uk-UA" sz="1600" dirty="0" err="1">
                <a:latin typeface="Times New Roman" pitchFamily="18" charset="0"/>
                <a:cs typeface="Times New Roman" pitchFamily="18" charset="0"/>
              </a:rPr>
              <a:t>Кларка</a:t>
            </a:r>
            <a:r>
              <a:rPr lang="uk-UA" sz="1600" dirty="0">
                <a:latin typeface="Times New Roman" pitchFamily="18" charset="0"/>
                <a:cs typeface="Times New Roman" pitchFamily="18" charset="0"/>
              </a:rPr>
              <a:t> “Розподіл багатства” (1895). Розмежувавши два стани економіки (статистичний і динамічний), вчений стверджував, що у статистичній економіці формуються такі доходи, як заробітна плата, процент, рента та підприємницький дохід(оплата управлінської праці). Водночас, </a:t>
            </a:r>
            <a:r>
              <a:rPr lang="uk-UA" sz="1600" i="1" dirty="0">
                <a:latin typeface="Times New Roman" pitchFamily="18" charset="0"/>
                <a:cs typeface="Times New Roman" pitchFamily="18" charset="0"/>
              </a:rPr>
              <a:t>на думку американського дослідника, лише за динамічної економіки створюються необхідні умови для виникнення прибутку як специфічного виду доходу.</a:t>
            </a:r>
            <a:br>
              <a:rPr lang="uk-UA" sz="1600" i="1" dirty="0">
                <a:latin typeface="Times New Roman" pitchFamily="18" charset="0"/>
                <a:cs typeface="Times New Roman" pitchFamily="18" charset="0"/>
              </a:rPr>
            </a:br>
            <a:r>
              <a:rPr lang="uk-UA" sz="1600" i="1" dirty="0">
                <a:latin typeface="Times New Roman" pitchFamily="18" charset="0"/>
                <a:cs typeface="Times New Roman" pitchFamily="18" charset="0"/>
              </a:rPr>
              <a:t>               </a:t>
            </a:r>
            <a:r>
              <a:rPr lang="uk-UA" sz="1600" dirty="0">
                <a:latin typeface="Times New Roman" pitchFamily="18" charset="0"/>
                <a:cs typeface="Times New Roman" pitchFamily="18" charset="0"/>
              </a:rPr>
              <a:t>Необхідно зазначити, що в </a:t>
            </a:r>
            <a:r>
              <a:rPr lang="uk-UA" sz="1600" i="1" dirty="0">
                <a:latin typeface="Times New Roman" pitchFamily="18" charset="0"/>
                <a:cs typeface="Times New Roman" pitchFamily="18" charset="0"/>
              </a:rPr>
              <a:t>західній економічній літературі термін “ прибуток” , як правило, вживається у широкому та вузькому розуміннях, </a:t>
            </a:r>
            <a:r>
              <a:rPr lang="uk-UA" sz="1600" dirty="0">
                <a:latin typeface="Times New Roman" pitchFamily="18" charset="0"/>
                <a:cs typeface="Times New Roman" pitchFamily="18" charset="0"/>
              </a:rPr>
              <a:t>а саме:</a:t>
            </a:r>
            <a:br>
              <a:rPr lang="uk-UA" sz="1600" dirty="0">
                <a:latin typeface="Times New Roman" pitchFamily="18" charset="0"/>
                <a:cs typeface="Times New Roman" pitchFamily="18" charset="0"/>
              </a:rPr>
            </a:br>
            <a:r>
              <a:rPr lang="uk-UA" sz="1600" dirty="0">
                <a:latin typeface="Times New Roman" pitchFamily="18" charset="0"/>
                <a:cs typeface="Times New Roman" pitchFamily="18" charset="0"/>
              </a:rPr>
              <a:t>— як такий, що включає до свого складу процент (широкий підхід);</a:t>
            </a:r>
            <a:br>
              <a:rPr lang="uk-UA" sz="1600" dirty="0">
                <a:latin typeface="Times New Roman" pitchFamily="18" charset="0"/>
                <a:cs typeface="Times New Roman" pitchFamily="18" charset="0"/>
              </a:rPr>
            </a:br>
            <a:r>
              <a:rPr lang="uk-UA" sz="1600" dirty="0">
                <a:latin typeface="Times New Roman" pitchFamily="18" charset="0"/>
                <a:cs typeface="Times New Roman" pitchFamily="18" charset="0"/>
              </a:rPr>
              <a:t>— як підприємницький дохід, тобто без включення до його складу процента (звужений підхід).</a:t>
            </a:r>
            <a:br>
              <a:rPr lang="uk-UA" sz="1400" dirty="0">
                <a:latin typeface="Times New Roman" pitchFamily="18" charset="0"/>
                <a:cs typeface="Times New Roman" pitchFamily="18" charset="0"/>
              </a:rPr>
            </a:br>
            <a:endParaRPr lang="uk-UA" sz="1400" dirty="0">
              <a:latin typeface="Times New Roman" pitchFamily="18" charset="0"/>
              <a:cs typeface="Times New Roman" pitchFamily="18" charset="0"/>
            </a:endParaRPr>
          </a:p>
        </p:txBody>
      </p:sp>
    </p:spTree>
    <p:extLst>
      <p:ext uri="{BB962C8B-B14F-4D97-AF65-F5344CB8AC3E}">
        <p14:creationId xmlns:p14="http://schemas.microsoft.com/office/powerpoint/2010/main" val="3283029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79512" y="116633"/>
            <a:ext cx="8229600" cy="1008111"/>
          </a:xfrm>
        </p:spPr>
        <p:txBody>
          <a:bodyPr>
            <a:noAutofit/>
          </a:bodyPr>
          <a:lstStyle/>
          <a:p>
            <a:pPr marL="0" indent="0">
              <a:buNone/>
            </a:pPr>
            <a:r>
              <a:rPr lang="uk-UA" sz="1600" dirty="0">
                <a:latin typeface="Times New Roman" pitchFamily="18" charset="0"/>
                <a:cs typeface="Times New Roman" pitchFamily="18" charset="0"/>
              </a:rPr>
              <a:t>У </a:t>
            </a:r>
            <a:r>
              <a:rPr lang="en-US" sz="1600" dirty="0">
                <a:latin typeface="Times New Roman" pitchFamily="18" charset="0"/>
                <a:cs typeface="Times New Roman" pitchFamily="18" charset="0"/>
              </a:rPr>
              <a:t>XX </a:t>
            </a:r>
            <a:r>
              <a:rPr lang="uk-UA" sz="1600" dirty="0">
                <a:latin typeface="Times New Roman" pitchFamily="18" charset="0"/>
                <a:cs typeface="Times New Roman" pitchFamily="18" charset="0"/>
              </a:rPr>
              <a:t>ст. загальновживаним стало використання цього терміна у вузькому розумінні, яке витіснило ідентичне поняття</a:t>
            </a:r>
            <a:br>
              <a:rPr lang="uk-UA" sz="1600" dirty="0">
                <a:latin typeface="Times New Roman" pitchFamily="18" charset="0"/>
                <a:cs typeface="Times New Roman" pitchFamily="18" charset="0"/>
              </a:rPr>
            </a:br>
            <a:r>
              <a:rPr lang="uk-UA" sz="1600" dirty="0">
                <a:latin typeface="Times New Roman" pitchFamily="18" charset="0"/>
                <a:cs typeface="Times New Roman" pitchFamily="18" charset="0"/>
              </a:rPr>
              <a:t>підприємницького доходу. При цьому </a:t>
            </a:r>
            <a:r>
              <a:rPr lang="uk-UA" sz="1600" i="1" dirty="0">
                <a:latin typeface="Times New Roman" pitchFamily="18" charset="0"/>
                <a:cs typeface="Times New Roman" pitchFamily="18" charset="0"/>
              </a:rPr>
              <a:t>в економічній літературі утвердились такі підходи до трактування економічної природи прибутку:</a:t>
            </a:r>
            <a:br>
              <a:rPr lang="uk-UA" sz="1600" i="1" dirty="0">
                <a:latin typeface="Times New Roman" pitchFamily="18" charset="0"/>
                <a:cs typeface="Times New Roman" pitchFamily="18" charset="0"/>
              </a:rPr>
            </a:br>
            <a:r>
              <a:rPr lang="uk-UA" sz="1600" b="1" dirty="0">
                <a:latin typeface="Times New Roman" pitchFamily="18" charset="0"/>
                <a:cs typeface="Times New Roman" pitchFamily="18" charset="0"/>
              </a:rPr>
              <a:t>1. </a:t>
            </a:r>
            <a:r>
              <a:rPr lang="uk-UA" sz="1600" b="1" i="1" dirty="0">
                <a:latin typeface="Times New Roman" pitchFamily="18" charset="0"/>
                <a:cs typeface="Times New Roman" pitchFamily="18" charset="0"/>
              </a:rPr>
              <a:t>Прибуток як винагорода за вмілу оцінку ризиків і невизначеності</a:t>
            </a:r>
            <a:r>
              <a:rPr lang="uk-UA" sz="1600" i="1" dirty="0">
                <a:latin typeface="Times New Roman" pitchFamily="18" charset="0"/>
                <a:cs typeface="Times New Roman" pitchFamily="18" charset="0"/>
              </a:rPr>
              <a:t>. </a:t>
            </a:r>
            <a:r>
              <a:rPr lang="uk-UA" sz="1600" dirty="0">
                <a:latin typeface="Times New Roman" pitchFamily="18" charset="0"/>
                <a:cs typeface="Times New Roman" pitchFamily="18" charset="0"/>
              </a:rPr>
              <a:t>Цей підхід був започаткований відомим амери­канським економістом Ф. </a:t>
            </a:r>
            <a:r>
              <a:rPr lang="uk-UA" sz="1600" dirty="0" err="1">
                <a:latin typeface="Times New Roman" pitchFamily="18" charset="0"/>
                <a:cs typeface="Times New Roman" pitchFamily="18" charset="0"/>
              </a:rPr>
              <a:t>Найтом</a:t>
            </a:r>
            <a:r>
              <a:rPr lang="uk-UA" sz="1600" dirty="0">
                <a:latin typeface="Times New Roman" pitchFamily="18" charset="0"/>
                <a:cs typeface="Times New Roman" pitchFamily="18" charset="0"/>
              </a:rPr>
              <a:t>, який вважав, що прибуток</a:t>
            </a:r>
            <a:br>
              <a:rPr lang="uk-UA" sz="1600" dirty="0">
                <a:latin typeface="Times New Roman" pitchFamily="18" charset="0"/>
                <a:cs typeface="Times New Roman" pitchFamily="18" charset="0"/>
              </a:rPr>
            </a:br>
            <a:r>
              <a:rPr lang="uk-UA" sz="1600" dirty="0">
                <a:latin typeface="Times New Roman" pitchFamily="18" charset="0"/>
                <a:cs typeface="Times New Roman" pitchFamily="18" charset="0"/>
              </a:rPr>
              <a:t>породжується особливим підприємницьким талантом, умінням адаптуватися до потреб динамічного розвитку та адекватно відповідати на передбачувані й непередбачувані ризики. “ За підприємницької системи економічну діяльність спрямовує спеціальний соціальний клас — бізнесмени, — писав дослідник.  Вони у строгому розумінні є виробниками, в той час як населення просто забезпечує їх виробничими послугами”.</a:t>
            </a:r>
            <a:br>
              <a:rPr lang="uk-UA" sz="1600" dirty="0">
                <a:latin typeface="Times New Roman" pitchFamily="18" charset="0"/>
                <a:cs typeface="Times New Roman" pitchFamily="18" charset="0"/>
              </a:rPr>
            </a:br>
            <a:r>
              <a:rPr lang="uk-UA" sz="1600" b="1" dirty="0">
                <a:latin typeface="Times New Roman" pitchFamily="18" charset="0"/>
                <a:cs typeface="Times New Roman" pitchFamily="18" charset="0"/>
              </a:rPr>
              <a:t>2. </a:t>
            </a:r>
            <a:r>
              <a:rPr lang="uk-UA" sz="1600" b="1" i="1" dirty="0">
                <a:latin typeface="Times New Roman" pitchFamily="18" charset="0"/>
                <a:cs typeface="Times New Roman" pitchFamily="18" charset="0"/>
              </a:rPr>
              <a:t>Прибуток як винагорода за новаторство</a:t>
            </a:r>
            <a:r>
              <a:rPr lang="uk-UA" sz="1600" i="1" dirty="0">
                <a:latin typeface="Times New Roman" pitchFamily="18" charset="0"/>
                <a:cs typeface="Times New Roman" pitchFamily="18" charset="0"/>
              </a:rPr>
              <a:t>, </a:t>
            </a:r>
            <a:r>
              <a:rPr lang="uk-UA" sz="1600" dirty="0">
                <a:latin typeface="Times New Roman" pitchFamily="18" charset="0"/>
                <a:cs typeface="Times New Roman" pitchFamily="18" charset="0"/>
              </a:rPr>
              <a:t>впровадження</a:t>
            </a:r>
            <a:br>
              <a:rPr lang="uk-UA" sz="1600" dirty="0">
                <a:latin typeface="Times New Roman" pitchFamily="18" charset="0"/>
                <a:cs typeface="Times New Roman" pitchFamily="18" charset="0"/>
              </a:rPr>
            </a:br>
            <a:r>
              <a:rPr lang="uk-UA" sz="1600" dirty="0">
                <a:latin typeface="Times New Roman" pitchFamily="18" charset="0"/>
                <a:cs typeface="Times New Roman" pitchFamily="18" charset="0"/>
              </a:rPr>
              <a:t>технічних, комерційних, організаційних та фінансових нововведень. Зазначений підхід був обґрунтований відомим </a:t>
            </a:r>
            <a:r>
              <a:rPr lang="uk-UA" sz="1600" dirty="0" err="1">
                <a:latin typeface="Times New Roman" pitchFamily="18" charset="0"/>
                <a:cs typeface="Times New Roman" pitchFamily="18" charset="0"/>
              </a:rPr>
              <a:t>австро-американським</a:t>
            </a:r>
            <a:r>
              <a:rPr lang="uk-UA" sz="1600" dirty="0">
                <a:latin typeface="Times New Roman" pitchFamily="18" charset="0"/>
                <a:cs typeface="Times New Roman" pitchFamily="18" charset="0"/>
              </a:rPr>
              <a:t> дослідником Й. </a:t>
            </a:r>
            <a:r>
              <a:rPr lang="uk-UA" sz="1600" dirty="0" err="1">
                <a:latin typeface="Times New Roman" pitchFamily="18" charset="0"/>
                <a:cs typeface="Times New Roman" pitchFamily="18" charset="0"/>
              </a:rPr>
              <a:t>Шумпетером</a:t>
            </a:r>
            <a:r>
              <a:rPr lang="uk-UA" sz="1600" dirty="0">
                <a:latin typeface="Times New Roman" pitchFamily="18" charset="0"/>
                <a:cs typeface="Times New Roman" pitchFamily="18" charset="0"/>
              </a:rPr>
              <a:t> у книзі “Теорія економічного розвитку” (1912) на основі дослідження прибутку як потужної творчої сили розвитку ринкової економіки9.</a:t>
            </a:r>
            <a:br>
              <a:rPr lang="uk-UA" sz="1600" dirty="0">
                <a:latin typeface="Times New Roman" pitchFamily="18" charset="0"/>
                <a:cs typeface="Times New Roman" pitchFamily="18" charset="0"/>
              </a:rPr>
            </a:br>
            <a:r>
              <a:rPr lang="uk-UA" sz="1600" b="1" dirty="0">
                <a:latin typeface="Times New Roman" pitchFamily="18" charset="0"/>
                <a:cs typeface="Times New Roman" pitchFamily="18" charset="0"/>
              </a:rPr>
              <a:t>3. </a:t>
            </a:r>
            <a:r>
              <a:rPr lang="uk-UA" sz="1600" b="1" i="1" dirty="0">
                <a:latin typeface="Times New Roman" pitchFamily="18" charset="0"/>
                <a:cs typeface="Times New Roman" pitchFamily="18" charset="0"/>
              </a:rPr>
              <a:t>Прибуток як наслідок монопольної влади, що виникає в результаті обмеження конкуренції</a:t>
            </a:r>
            <a:r>
              <a:rPr lang="uk-UA" sz="1600" i="1" dirty="0">
                <a:latin typeface="Times New Roman" pitchFamily="18" charset="0"/>
                <a:cs typeface="Times New Roman" pitchFamily="18" charset="0"/>
              </a:rPr>
              <a:t>. </a:t>
            </a:r>
            <a:r>
              <a:rPr lang="uk-UA" sz="1600" dirty="0">
                <a:latin typeface="Times New Roman" pitchFamily="18" charset="0"/>
                <a:cs typeface="Times New Roman" pitchFamily="18" charset="0"/>
              </a:rPr>
              <a:t>Цей підхід був започаткований американським економістом Е. </a:t>
            </a:r>
            <a:r>
              <a:rPr lang="uk-UA" sz="1600" dirty="0" err="1">
                <a:latin typeface="Times New Roman" pitchFamily="18" charset="0"/>
                <a:cs typeface="Times New Roman" pitchFamily="18" charset="0"/>
              </a:rPr>
              <a:t>Чемберліном</a:t>
            </a:r>
            <a:r>
              <a:rPr lang="uk-UA" sz="1600" dirty="0">
                <a:latin typeface="Times New Roman" pitchFamily="18" charset="0"/>
                <a:cs typeface="Times New Roman" pitchFamily="18" charset="0"/>
              </a:rPr>
              <a:t>, автором праці “Теорія монополістичної конкуренції” (1933) та англійською дослідницею Дж. </a:t>
            </a:r>
            <a:r>
              <a:rPr lang="uk-UA" sz="1600" dirty="0" err="1">
                <a:latin typeface="Times New Roman" pitchFamily="18" charset="0"/>
                <a:cs typeface="Times New Roman" pitchFamily="18" charset="0"/>
              </a:rPr>
              <a:t>Робінсон</a:t>
            </a:r>
            <a:r>
              <a:rPr lang="uk-UA" sz="1600" dirty="0">
                <a:latin typeface="Times New Roman" pitchFamily="18" charset="0"/>
                <a:cs typeface="Times New Roman" pitchFamily="18" charset="0"/>
              </a:rPr>
              <a:t>, автором книги “Економіка недосконалої конкуренції” (1933). На думку цих дослідників, </a:t>
            </a:r>
            <a:r>
              <a:rPr lang="uk-UA" sz="1600" dirty="0" err="1">
                <a:latin typeface="Times New Roman" pitchFamily="18" charset="0"/>
                <a:cs typeface="Times New Roman" pitchFamily="18" charset="0"/>
              </a:rPr>
              <a:t>заумов</a:t>
            </a:r>
            <a:r>
              <a:rPr lang="uk-UA" sz="1600" dirty="0">
                <a:latin typeface="Times New Roman" pitchFamily="18" charset="0"/>
                <a:cs typeface="Times New Roman" pitchFamily="18" charset="0"/>
              </a:rPr>
              <a:t> монополізації існують можливості завищення цін і формування доходу, джерелом якого є реалізована в ціні монопольна влада.</a:t>
            </a:r>
            <a:br>
              <a:rPr lang="uk-UA" sz="1600" dirty="0">
                <a:latin typeface="Times New Roman" pitchFamily="18" charset="0"/>
                <a:cs typeface="Times New Roman" pitchFamily="18" charset="0"/>
              </a:rPr>
            </a:br>
            <a:r>
              <a:rPr lang="uk-UA" sz="1600" dirty="0">
                <a:latin typeface="Times New Roman" pitchFamily="18" charset="0"/>
                <a:cs typeface="Times New Roman" pitchFamily="18" charset="0"/>
              </a:rPr>
              <a:t>Водночас необхідно зазначити, що питання про монопольну складову прибутку до цього часу залишається дискусійним. У сучасній економічній теорії значна увага приділяється</a:t>
            </a:r>
            <a:br>
              <a:rPr lang="uk-UA" sz="1600" dirty="0">
                <a:latin typeface="Times New Roman" pitchFamily="18" charset="0"/>
                <a:cs typeface="Times New Roman" pitchFamily="18" charset="0"/>
              </a:rPr>
            </a:br>
            <a:r>
              <a:rPr lang="uk-UA" sz="1600" dirty="0">
                <a:latin typeface="Times New Roman" pitchFamily="18" charset="0"/>
                <a:cs typeface="Times New Roman" pitchFamily="18" charset="0"/>
              </a:rPr>
              <a:t>аналізу прибутку фірм, які діють за умов різних типів ринкових структур. </a:t>
            </a:r>
            <a:br>
              <a:rPr lang="uk-UA" sz="1600" dirty="0">
                <a:latin typeface="Times New Roman" pitchFamily="18" charset="0"/>
                <a:cs typeface="Times New Roman" pitchFamily="18" charset="0"/>
              </a:rPr>
            </a:br>
            <a:endParaRPr lang="uk-UA" sz="1600" dirty="0">
              <a:latin typeface="Times New Roman" pitchFamily="18" charset="0"/>
              <a:cs typeface="Times New Roman" pitchFamily="18" charset="0"/>
            </a:endParaRPr>
          </a:p>
        </p:txBody>
      </p:sp>
    </p:spTree>
    <p:extLst>
      <p:ext uri="{BB962C8B-B14F-4D97-AF65-F5344CB8AC3E}">
        <p14:creationId xmlns:p14="http://schemas.microsoft.com/office/powerpoint/2010/main" val="2826485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07504" y="188641"/>
            <a:ext cx="8640960" cy="1152127"/>
          </a:xfrm>
        </p:spPr>
        <p:txBody>
          <a:bodyPr>
            <a:normAutofit fontScale="92500" lnSpcReduction="20000"/>
          </a:bodyPr>
          <a:lstStyle/>
          <a:p>
            <a:pPr marL="0" indent="0">
              <a:spcBef>
                <a:spcPts val="0"/>
              </a:spcBef>
              <a:buNone/>
            </a:pPr>
            <a:r>
              <a:rPr lang="uk-UA" sz="1800" dirty="0">
                <a:latin typeface="Times New Roman" pitchFamily="18" charset="0"/>
                <a:cs typeface="Times New Roman" pitchFamily="18" charset="0"/>
              </a:rPr>
              <a:t>            Виділяють два основні підходи до визначення прибутку:</a:t>
            </a:r>
          </a:p>
          <a:p>
            <a:pPr marL="0" indent="0">
              <a:spcBef>
                <a:spcPts val="0"/>
              </a:spcBef>
              <a:buNone/>
            </a:pPr>
            <a:endParaRPr lang="uk-UA" sz="1800" dirty="0">
              <a:latin typeface="Times New Roman" pitchFamily="18" charset="0"/>
              <a:cs typeface="Times New Roman" pitchFamily="18" charset="0"/>
            </a:endParaRPr>
          </a:p>
          <a:p>
            <a:pPr>
              <a:spcBef>
                <a:spcPts val="0"/>
              </a:spcBef>
            </a:pPr>
            <a:r>
              <a:rPr lang="uk-UA" sz="1800" dirty="0">
                <a:latin typeface="Times New Roman" pitchFamily="18" charset="0"/>
                <a:cs typeface="Times New Roman" pitchFamily="18" charset="0"/>
              </a:rPr>
              <a:t>Економічний;</a:t>
            </a:r>
          </a:p>
          <a:p>
            <a:pPr>
              <a:spcBef>
                <a:spcPts val="0"/>
              </a:spcBef>
            </a:pPr>
            <a:r>
              <a:rPr lang="uk-UA" sz="1800" dirty="0">
                <a:latin typeface="Times New Roman" pitchFamily="18" charset="0"/>
                <a:cs typeface="Times New Roman" pitchFamily="18" charset="0"/>
              </a:rPr>
              <a:t>Бухгалтерський</a:t>
            </a:r>
            <a:r>
              <a:rPr lang="uk-UA" dirty="0">
                <a:latin typeface="Times New Roman" pitchFamily="18" charset="0"/>
                <a:cs typeface="Times New Roman" pitchFamily="18" charset="0"/>
              </a:rPr>
              <a: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8496944"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1520" y="5013176"/>
            <a:ext cx="8496944" cy="1754326"/>
          </a:xfrm>
          <a:prstGeom prst="rect">
            <a:avLst/>
          </a:prstGeom>
          <a:noFill/>
        </p:spPr>
        <p:txBody>
          <a:bodyPr wrap="square" rtlCol="0">
            <a:spAutoFit/>
          </a:bodyPr>
          <a:lstStyle/>
          <a:p>
            <a:r>
              <a:rPr lang="uk-UA" i="1" dirty="0">
                <a:latin typeface="Times New Roman" pitchFamily="18" charset="0"/>
                <a:cs typeface="Times New Roman" pitchFamily="18" charset="0"/>
              </a:rPr>
              <a:t>Бухгалтерський прибуток </a:t>
            </a:r>
            <a:r>
              <a:rPr lang="uk-UA" dirty="0">
                <a:latin typeface="Times New Roman" pitchFamily="18" charset="0"/>
                <a:cs typeface="Times New Roman" pitchFamily="18" charset="0"/>
              </a:rPr>
              <a:t>визначається як різниця між валовим доходом (виручкою від реалізації продукції) та бухгалтерськими (зовнішніми) витратами виробництва.</a:t>
            </a:r>
            <a:br>
              <a:rPr lang="uk-UA" dirty="0">
                <a:latin typeface="Times New Roman" pitchFamily="18" charset="0"/>
                <a:cs typeface="Times New Roman" pitchFamily="18" charset="0"/>
              </a:rPr>
            </a:br>
            <a:r>
              <a:rPr lang="uk-UA" i="1" dirty="0">
                <a:latin typeface="Times New Roman" pitchFamily="18" charset="0"/>
                <a:cs typeface="Times New Roman" pitchFamily="18" charset="0"/>
              </a:rPr>
              <a:t>Економічний прибуток </a:t>
            </a:r>
            <a:r>
              <a:rPr lang="uk-UA" dirty="0">
                <a:latin typeface="Times New Roman" pitchFamily="18" charset="0"/>
                <a:cs typeface="Times New Roman" pitchFamily="18" charset="0"/>
              </a:rPr>
              <a:t>визначається як різниця між валовим доходом та економічними (зовнішніми і внутрішніми, з урахуванням нормального прибутку) витратами виробництва. </a:t>
            </a:r>
            <a:br>
              <a:rPr lang="uk-UA" dirty="0"/>
            </a:br>
            <a:endParaRPr lang="uk-UA" dirty="0"/>
          </a:p>
        </p:txBody>
      </p:sp>
    </p:spTree>
    <p:extLst>
      <p:ext uri="{BB962C8B-B14F-4D97-AF65-F5344CB8AC3E}">
        <p14:creationId xmlns:p14="http://schemas.microsoft.com/office/powerpoint/2010/main" val="2044661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79512" y="116632"/>
            <a:ext cx="8229600" cy="5688632"/>
          </a:xfrm>
        </p:spPr>
        <p:txBody>
          <a:bodyPr/>
          <a:lstStyle/>
          <a:p>
            <a:pPr marL="0" indent="0">
              <a:buNone/>
            </a:pPr>
            <a:r>
              <a:rPr lang="uk-UA" dirty="0">
                <a:latin typeface="Times New Roman" pitchFamily="18" charset="0"/>
                <a:cs typeface="Times New Roman" pitchFamily="18" charset="0"/>
              </a:rPr>
              <a:t>Сучасні підприємства здійснюють:</a:t>
            </a:r>
          </a:p>
          <a:p>
            <a:r>
              <a:rPr lang="uk-UA" dirty="0">
                <a:latin typeface="Times New Roman" pitchFamily="18" charset="0"/>
                <a:cs typeface="Times New Roman" pitchFamily="18" charset="0"/>
              </a:rPr>
              <a:t>Основну або операційну діяльність;</a:t>
            </a:r>
          </a:p>
          <a:p>
            <a:r>
              <a:rPr lang="uk-UA" dirty="0">
                <a:latin typeface="Times New Roman" pitchFamily="18" charset="0"/>
                <a:cs typeface="Times New Roman" pitchFamily="18" charset="0"/>
              </a:rPr>
              <a:t>Фінансову;</a:t>
            </a:r>
          </a:p>
          <a:p>
            <a:r>
              <a:rPr lang="uk-UA" dirty="0">
                <a:latin typeface="Times New Roman" pitchFamily="18" charset="0"/>
                <a:cs typeface="Times New Roman" pitchFamily="18" charset="0"/>
              </a:rPr>
              <a:t>Інвестиційну.</a:t>
            </a:r>
          </a:p>
          <a:p>
            <a:pPr marL="0" indent="0">
              <a:buNone/>
            </a:pPr>
            <a:r>
              <a:rPr lang="uk-UA" dirty="0">
                <a:latin typeface="Times New Roman" pitchFamily="18" charset="0"/>
                <a:cs typeface="Times New Roman" pitchFamily="18" charset="0"/>
              </a:rPr>
              <a:t>Тому додаткового виділяють прибуток або збиток в межах даних видів діяльності.</a:t>
            </a:r>
          </a:p>
          <a:p>
            <a:pPr marL="0" indent="0">
              <a:buNone/>
            </a:pPr>
            <a:r>
              <a:rPr lang="uk-UA" dirty="0">
                <a:latin typeface="Times New Roman" pitchFamily="18" charset="0"/>
                <a:cs typeface="Times New Roman" pitchFamily="18" charset="0"/>
              </a:rPr>
              <a:t>Окремо можна порахувати прибуток згідно податкових правил та після оподаткування</a:t>
            </a:r>
          </a:p>
        </p:txBody>
      </p:sp>
    </p:spTree>
    <p:extLst>
      <p:ext uri="{BB962C8B-B14F-4D97-AF65-F5344CB8AC3E}">
        <p14:creationId xmlns:p14="http://schemas.microsoft.com/office/powerpoint/2010/main" val="3972143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79512" y="260648"/>
            <a:ext cx="8784976" cy="6336704"/>
          </a:xfrm>
        </p:spPr>
        <p:txBody>
          <a:bodyPr>
            <a:normAutofit fontScale="70000" lnSpcReduction="20000"/>
          </a:bodyPr>
          <a:lstStyle/>
          <a:p>
            <a:pPr marL="0" indent="0">
              <a:buNone/>
            </a:pPr>
            <a:r>
              <a:rPr lang="uk-UA" dirty="0">
                <a:latin typeface="Times New Roman" pitchFamily="18" charset="0"/>
                <a:cs typeface="Times New Roman" pitchFamily="18" charset="0"/>
              </a:rPr>
              <a:t>       Соціально-економічна сутність прибутку найповніше виявляється в його функціях. </a:t>
            </a:r>
            <a:r>
              <a:rPr lang="uk-UA" i="1" dirty="0">
                <a:latin typeface="Times New Roman" pitchFamily="18" charset="0"/>
                <a:cs typeface="Times New Roman" pitchFamily="18" charset="0"/>
              </a:rPr>
              <a:t>До функцій прибутку належать:</a:t>
            </a:r>
            <a:br>
              <a:rPr lang="uk-UA" i="1" dirty="0">
                <a:latin typeface="Times New Roman" pitchFamily="18" charset="0"/>
                <a:cs typeface="Times New Roman" pitchFamily="18" charset="0"/>
              </a:rPr>
            </a:br>
            <a:r>
              <a:rPr lang="uk-UA" dirty="0">
                <a:latin typeface="Times New Roman" pitchFamily="18" charset="0"/>
                <a:cs typeface="Times New Roman" pitchFamily="18" charset="0"/>
              </a:rPr>
              <a:t>— </a:t>
            </a:r>
            <a:r>
              <a:rPr lang="uk-UA" i="1" dirty="0">
                <a:latin typeface="Times New Roman" pitchFamily="18" charset="0"/>
                <a:cs typeface="Times New Roman" pitchFamily="18" charset="0"/>
              </a:rPr>
              <a:t>облікова, індикативна, </a:t>
            </a:r>
            <a:r>
              <a:rPr lang="uk-UA" dirty="0">
                <a:latin typeface="Times New Roman" pitchFamily="18" charset="0"/>
                <a:cs typeface="Times New Roman" pitchFamily="18" charset="0"/>
              </a:rPr>
              <a:t>що характеризує прибуток як</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найважливіший показник, критерій ефективності господарської</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діяльності фірми;</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 </a:t>
            </a:r>
            <a:r>
              <a:rPr lang="uk-UA" i="1" dirty="0">
                <a:latin typeface="Times New Roman" pitchFamily="18" charset="0"/>
                <a:cs typeface="Times New Roman" pitchFamily="18" charset="0"/>
              </a:rPr>
              <a:t>розподільча, </a:t>
            </a:r>
            <a:r>
              <a:rPr lang="uk-UA" dirty="0">
                <a:latin typeface="Times New Roman" pitchFamily="18" charset="0"/>
                <a:cs typeface="Times New Roman" pitchFamily="18" charset="0"/>
              </a:rPr>
              <a:t>що характеризує прибуток як основне фінансове джерело розвитку фірм і суспільства в цілому;</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 </a:t>
            </a:r>
            <a:r>
              <a:rPr lang="uk-UA" i="1" dirty="0">
                <a:latin typeface="Times New Roman" pitchFamily="18" charset="0"/>
                <a:cs typeface="Times New Roman" pitchFamily="18" charset="0"/>
              </a:rPr>
              <a:t>стимулююча, </a:t>
            </a:r>
            <a:r>
              <a:rPr lang="uk-UA" dirty="0">
                <a:latin typeface="Times New Roman" pitchFamily="18" charset="0"/>
                <a:cs typeface="Times New Roman" pitchFamily="18" charset="0"/>
              </a:rPr>
              <a:t>що визначає прибуток як потужний мотивуючий чинник, генератор економічного розвитку, здійснення</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інвестицій та нововведень.</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        </a:t>
            </a:r>
            <a:r>
              <a:rPr lang="uk-UA" i="1" dirty="0">
                <a:latin typeface="Times New Roman" pitchFamily="18" charset="0"/>
                <a:cs typeface="Times New Roman" pitchFamily="18" charset="0"/>
              </a:rPr>
              <a:t>Економічна роль прибутку </a:t>
            </a:r>
            <a:r>
              <a:rPr lang="uk-UA" dirty="0">
                <a:latin typeface="Times New Roman" pitchFamily="18" charset="0"/>
                <a:cs typeface="Times New Roman" pitchFamily="18" charset="0"/>
              </a:rPr>
              <a:t>в умовах ринку виявляється в</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таких рисах:</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 прибуток є рушійною силою функціонування та розвитку</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економіки, основним спонукальним мотивом підприємницької</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діяльності;</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 прагнення отримати прибуток сприяє ефективному розподілу та використанню ресурсів, упровадженню досягнень науково-технічного прогресу, скороченню витрат, поліпшенню</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якості продукції та її споживчих властивостей;</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 прибуток є джерелом розширення суспільного виробництва, примноження національного багатства та задоволення потреб суспільства, що зростають. </a:t>
            </a:r>
            <a:br>
              <a:rPr lang="uk-UA" dirty="0"/>
            </a:br>
            <a:endParaRPr lang="uk-UA" dirty="0"/>
          </a:p>
        </p:txBody>
      </p:sp>
    </p:spTree>
    <p:extLst>
      <p:ext uri="{BB962C8B-B14F-4D97-AF65-F5344CB8AC3E}">
        <p14:creationId xmlns:p14="http://schemas.microsoft.com/office/powerpoint/2010/main" val="3687868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116632"/>
            <a:ext cx="9036496" cy="6624736"/>
          </a:xfrm>
        </p:spPr>
        <p:txBody>
          <a:bodyPr>
            <a:normAutofit fontScale="55000" lnSpcReduction="20000"/>
          </a:bodyPr>
          <a:lstStyle/>
          <a:p>
            <a:pPr marL="0" indent="0">
              <a:buNone/>
            </a:pPr>
            <a:r>
              <a:rPr lang="uk-UA" dirty="0">
                <a:latin typeface="Times New Roman" pitchFamily="18" charset="0"/>
                <a:cs typeface="Times New Roman" pitchFamily="18" charset="0"/>
              </a:rPr>
              <a:t>У виробництво </a:t>
            </a:r>
            <a:r>
              <a:rPr lang="uk-UA" dirty="0" err="1">
                <a:latin typeface="Times New Roman" pitchFamily="18" charset="0"/>
                <a:cs typeface="Times New Roman" pitchFamily="18" charset="0"/>
              </a:rPr>
              <a:t>базово</a:t>
            </a:r>
            <a:r>
              <a:rPr lang="uk-UA" dirty="0">
                <a:latin typeface="Times New Roman" pitchFamily="18" charset="0"/>
                <a:cs typeface="Times New Roman" pitchFamily="18" charset="0"/>
              </a:rPr>
              <a:t>  вкладаються  засоби виробництва і робоча сила.</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           </a:t>
            </a:r>
            <a:r>
              <a:rPr lang="uk-UA" i="1" dirty="0">
                <a:latin typeface="Times New Roman" pitchFamily="18" charset="0"/>
                <a:cs typeface="Times New Roman" pitchFamily="18" charset="0"/>
              </a:rPr>
              <a:t>Робоча сила </a:t>
            </a:r>
            <a:r>
              <a:rPr lang="uk-UA" dirty="0">
                <a:latin typeface="Times New Roman" pitchFamily="18" charset="0"/>
                <a:cs typeface="Times New Roman" pitchFamily="18" charset="0"/>
              </a:rPr>
              <a:t>(особистий фактор виробництва) — це здатність людини до найманої праці, сукупність її фізичних та розумових здібностей.</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Рівень розвитку робочої сили за сучасних умов зазнає докорінних змін під впливом науково-технічної революції. Зростає значення розумових здібностей, творчих і духовних зусиль працівників в організації та управлінні виробництвом, підвищуються вимоги до рівня їхньої освітньої та кваліфікаційної підготовки. Якість і рівень розвитку робочої сили визначається величиною інвестицій у людський капітал.</a:t>
            </a:r>
            <a:br>
              <a:rPr lang="uk-UA" dirty="0">
                <a:latin typeface="Times New Roman" pitchFamily="18" charset="0"/>
                <a:cs typeface="Times New Roman" pitchFamily="18" charset="0"/>
              </a:rPr>
            </a:br>
            <a:r>
              <a:rPr lang="uk-UA" i="1" dirty="0">
                <a:latin typeface="Times New Roman" pitchFamily="18" charset="0"/>
                <a:cs typeface="Times New Roman" pitchFamily="18" charset="0"/>
              </a:rPr>
              <a:t>Засоби виробництва </a:t>
            </a:r>
            <a:r>
              <a:rPr lang="uk-UA" dirty="0">
                <a:latin typeface="Times New Roman" pitchFamily="18" charset="0"/>
                <a:cs typeface="Times New Roman" pitchFamily="18" charset="0"/>
              </a:rPr>
              <a:t>(речові фактори виробництва) включають:</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 </a:t>
            </a:r>
            <a:r>
              <a:rPr lang="uk-UA" i="1" dirty="0">
                <a:latin typeface="Times New Roman" pitchFamily="18" charset="0"/>
                <a:cs typeface="Times New Roman" pitchFamily="18" charset="0"/>
              </a:rPr>
              <a:t>предмети праці </a:t>
            </a:r>
            <a:r>
              <a:rPr lang="uk-UA" dirty="0">
                <a:latin typeface="Times New Roman" pitchFamily="18" charset="0"/>
                <a:cs typeface="Times New Roman" pitchFamily="18" charset="0"/>
              </a:rPr>
              <a:t>— об’єкти цілеспрямованої діяльності людини, що є матеріальною основою створюваного продукту (природні речовини у первісному або частково обробленому стані);</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 </a:t>
            </a:r>
            <a:r>
              <a:rPr lang="uk-UA" i="1" dirty="0">
                <a:latin typeface="Times New Roman" pitchFamily="18" charset="0"/>
                <a:cs typeface="Times New Roman" pitchFamily="18" charset="0"/>
              </a:rPr>
              <a:t>засоби праці </a:t>
            </a:r>
            <a:r>
              <a:rPr lang="uk-UA" dirty="0">
                <a:latin typeface="Times New Roman" pitchFamily="18" charset="0"/>
                <a:cs typeface="Times New Roman" pitchFamily="18" charset="0"/>
              </a:rPr>
              <a:t>— річ або комплекс речей, якими людина діє на предмети праці (машини, інструменти, обладнання, транспортні засоби тощо).</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Засоби та предмети праці становлять матеріально-речову основу промислового капіталу, яка безперервно вдосконалюється з розвитком науково-технічного прогресу. Сучасний етап еволюції засобів виробництва пов’язаний з широкою автоматизацією виробництва, комп’ютеризацією праці, застосуванням</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принципово нових предметів праці з наперед заданими властивостями (полімерів, кераміки, напівпровідникових та надчистих матеріалів), інформаційних технологій та біотехнологій,</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принципово нових видів енергії тощо.</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Витрати виробництва є формою руху авансованого промислового капіталу.</a:t>
            </a:r>
          </a:p>
          <a:p>
            <a:pPr marL="0" indent="0">
              <a:buNone/>
            </a:pPr>
            <a:br>
              <a:rPr lang="uk-UA" dirty="0"/>
            </a:br>
            <a:r>
              <a:rPr lang="uk-UA" i="1" dirty="0"/>
              <a:t>Витрати виробництва </a:t>
            </a:r>
            <a:r>
              <a:rPr lang="uk-UA" dirty="0"/>
              <a:t>— </a:t>
            </a:r>
            <a:r>
              <a:rPr lang="uk-UA" i="1" dirty="0"/>
              <a:t>вартісна оцінка затрат економічних ресурсів, здійснених підприємцями задля виробництва продукції.</a:t>
            </a:r>
            <a:r>
              <a:rPr lang="uk-UA" dirty="0"/>
              <a:t> </a:t>
            </a:r>
            <a:br>
              <a:rPr lang="uk-UA" dirty="0"/>
            </a:br>
            <a:endParaRPr lang="uk-UA" dirty="0"/>
          </a:p>
        </p:txBody>
      </p:sp>
    </p:spTree>
    <p:extLst>
      <p:ext uri="{BB962C8B-B14F-4D97-AF65-F5344CB8AC3E}">
        <p14:creationId xmlns:p14="http://schemas.microsoft.com/office/powerpoint/2010/main" val="2498450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07504" y="0"/>
            <a:ext cx="9036496" cy="6741368"/>
          </a:xfrm>
        </p:spPr>
        <p:txBody>
          <a:bodyPr>
            <a:normAutofit fontScale="62500" lnSpcReduction="20000"/>
          </a:bodyPr>
          <a:lstStyle/>
          <a:p>
            <a:pPr marL="0" indent="0">
              <a:buNone/>
            </a:pPr>
            <a:r>
              <a:rPr lang="uk-UA" dirty="0">
                <a:latin typeface="Times New Roman" pitchFamily="18" charset="0"/>
                <a:cs typeface="Times New Roman" pitchFamily="18" charset="0"/>
              </a:rPr>
              <a:t>               Поняття витрат в економічній науці базується на загальній ідеї обмеженості ресурсів і можливості їх альтернативного використання, оскільки вибір певного варіанта виробництва зумовлює втрату вигід від використання відповідних ресурсів найкращим з інших можливих способів.</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           У зв’язку з цим дійсні витрати поділяються на </a:t>
            </a:r>
            <a:r>
              <a:rPr lang="uk-UA" i="1" dirty="0">
                <a:latin typeface="Times New Roman" pitchFamily="18" charset="0"/>
                <a:cs typeface="Times New Roman" pitchFamily="18" charset="0"/>
              </a:rPr>
              <a:t>зовнішні </a:t>
            </a:r>
            <a:r>
              <a:rPr lang="uk-UA" dirty="0">
                <a:latin typeface="Times New Roman" pitchFamily="18" charset="0"/>
                <a:cs typeface="Times New Roman" pitchFamily="18" charset="0"/>
              </a:rPr>
              <a:t>та </a:t>
            </a:r>
            <a:r>
              <a:rPr lang="uk-UA" i="1" dirty="0">
                <a:latin typeface="Times New Roman" pitchFamily="18" charset="0"/>
                <a:cs typeface="Times New Roman" pitchFamily="18" charset="0"/>
              </a:rPr>
              <a:t>внутрішні.</a:t>
            </a:r>
            <a:br>
              <a:rPr lang="uk-UA" i="1" dirty="0">
                <a:latin typeface="Times New Roman" pitchFamily="18" charset="0"/>
                <a:cs typeface="Times New Roman" pitchFamily="18" charset="0"/>
              </a:rPr>
            </a:br>
            <a:r>
              <a:rPr lang="uk-UA" i="1" dirty="0">
                <a:latin typeface="Times New Roman" pitchFamily="18" charset="0"/>
                <a:cs typeface="Times New Roman" pitchFamily="18" charset="0"/>
              </a:rPr>
              <a:t>               Зовнішні (явні, або експліцитні) витрати </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витрати</a:t>
            </a:r>
            <a:r>
              <a:rPr lang="uk-UA" dirty="0">
                <a:latin typeface="Times New Roman" pitchFamily="18" charset="0"/>
                <a:cs typeface="Times New Roman" pitchFamily="18" charset="0"/>
              </a:rPr>
              <a:t> на оплату економічних ресурсів, постачальники яких не є власниками фірми (грошові витрати на придбання сировини, палива, обладнання, трудових і транспортних послуг тощо).</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               </a:t>
            </a:r>
            <a:r>
              <a:rPr lang="uk-UA" i="1" dirty="0">
                <a:latin typeface="Times New Roman" pitchFamily="18" charset="0"/>
                <a:cs typeface="Times New Roman" pitchFamily="18" charset="0"/>
              </a:rPr>
              <a:t>Внутрішні (неявні, або імпліцитні) витрати </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витрати</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фірми на використання власних (неоплачуваних) ресурсів. Неявні витрати включають недоотримані підприємцем доходи при найвигіднішому альтернативному застосуванні власних ресурсів. Сучасна економічна наука зараховує до внутрішніх витрат нормальний прибуток — мінімальну плату, необхідну для продовження діяльності підприємця в певній сфері бізнесу.</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            Виокремлення явних та неявних витрат відображає два підходи до розуміння природи затрат фірми.</a:t>
            </a:r>
            <a:br>
              <a:rPr lang="uk-UA" dirty="0">
                <a:latin typeface="Times New Roman" pitchFamily="18" charset="0"/>
                <a:cs typeface="Times New Roman" pitchFamily="18" charset="0"/>
              </a:rPr>
            </a:br>
            <a:r>
              <a:rPr lang="en-US" dirty="0">
                <a:latin typeface="Times New Roman" pitchFamily="18" charset="0"/>
                <a:cs typeface="Times New Roman" pitchFamily="18" charset="0"/>
              </a:rPr>
              <a:t>I. </a:t>
            </a:r>
            <a:r>
              <a:rPr lang="uk-UA" i="1" dirty="0">
                <a:latin typeface="Times New Roman" pitchFamily="18" charset="0"/>
                <a:cs typeface="Times New Roman" pitchFamily="18" charset="0"/>
              </a:rPr>
              <a:t>Бухгалтерський підхід </a:t>
            </a:r>
            <a:r>
              <a:rPr lang="uk-UA" dirty="0">
                <a:latin typeface="Times New Roman" pitchFamily="18" charset="0"/>
                <a:cs typeface="Times New Roman" pitchFamily="18" charset="0"/>
              </a:rPr>
              <a:t>передбачає врахування зовнішніх (явних) витрат, які оплачуються безпосередньо після отримання рахунка чи накладної. Ці витрати відображаються у бухгалтерському балансі фірми і є </a:t>
            </a:r>
            <a:r>
              <a:rPr lang="uk-UA" i="1" dirty="0">
                <a:latin typeface="Times New Roman" pitchFamily="18" charset="0"/>
                <a:cs typeface="Times New Roman" pitchFamily="18" charset="0"/>
              </a:rPr>
              <a:t>бухгалтерськими витратами.</a:t>
            </a:r>
            <a:br>
              <a:rPr lang="uk-UA" i="1" dirty="0">
                <a:latin typeface="Times New Roman" pitchFamily="18" charset="0"/>
                <a:cs typeface="Times New Roman" pitchFamily="18" charset="0"/>
              </a:rPr>
            </a:br>
            <a:r>
              <a:rPr lang="en-US" dirty="0">
                <a:latin typeface="Times New Roman" pitchFamily="18" charset="0"/>
                <a:cs typeface="Times New Roman" pitchFamily="18" charset="0"/>
              </a:rPr>
              <a:t>II. </a:t>
            </a:r>
            <a:r>
              <a:rPr lang="uk-UA" i="1" dirty="0">
                <a:latin typeface="Times New Roman" pitchFamily="18" charset="0"/>
                <a:cs typeface="Times New Roman" pitchFamily="18" charset="0"/>
              </a:rPr>
              <a:t>Економічний підхід </a:t>
            </a:r>
            <a:r>
              <a:rPr lang="uk-UA" dirty="0">
                <a:latin typeface="Times New Roman" pitchFamily="18" charset="0"/>
                <a:cs typeface="Times New Roman" pitchFamily="18" charset="0"/>
              </a:rPr>
              <a:t>до витрат виробництва передбачає</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врахування не тільки зовнішніх, а й внутрішніх витрат, пов’язаних з можливістю альтернативного використання ресурсів.</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Таким чином, </a:t>
            </a:r>
            <a:r>
              <a:rPr lang="uk-UA" i="1" dirty="0">
                <a:latin typeface="Times New Roman" pitchFamily="18" charset="0"/>
                <a:cs typeface="Times New Roman" pitchFamily="18" charset="0"/>
              </a:rPr>
              <a:t>економічні витрати </a:t>
            </a:r>
            <a:r>
              <a:rPr lang="uk-UA" dirty="0">
                <a:latin typeface="Times New Roman" pitchFamily="18" charset="0"/>
                <a:cs typeface="Times New Roman" pitchFamily="18" charset="0"/>
              </a:rPr>
              <a:t>відрізняються від бухгалтерських на величину альтернативної вартості власних ресурсів. </a:t>
            </a:r>
            <a:br>
              <a:rPr lang="uk-UA" dirty="0">
                <a:latin typeface="Times New Roman" pitchFamily="18" charset="0"/>
                <a:cs typeface="Times New Roman" pitchFamily="18" charset="0"/>
              </a:rPr>
            </a:b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val="2000561219"/>
      </p:ext>
    </p:extLst>
  </p:cSld>
  <p:clrMapOvr>
    <a:masterClrMapping/>
  </p:clrMapOvr>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2937</Words>
  <Application>Microsoft Office PowerPoint</Application>
  <PresentationFormat>Екран (4:3)</PresentationFormat>
  <Paragraphs>115</Paragraphs>
  <Slides>25</Slides>
  <Notes>1</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25</vt:i4>
      </vt:variant>
    </vt:vector>
  </HeadingPairs>
  <TitlesOfParts>
    <vt:vector size="29" baseType="lpstr">
      <vt:lpstr>Arial</vt:lpstr>
      <vt:lpstr>Calibri</vt:lpstr>
      <vt:lpstr>Times New Roman</vt:lpstr>
      <vt:lpstr>Тема Office</vt:lpstr>
      <vt:lpstr>Прибуток та витрати підприємства: їх види та характеристика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Економічна модель беззбитковості</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RePack by Diakov</dc:creator>
  <cp:lastModifiedBy>moonspell</cp:lastModifiedBy>
  <cp:revision>20</cp:revision>
  <dcterms:created xsi:type="dcterms:W3CDTF">2020-11-19T21:07:02Z</dcterms:created>
  <dcterms:modified xsi:type="dcterms:W3CDTF">2025-05-19T06:37:35Z</dcterms:modified>
</cp:coreProperties>
</file>