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1" r:id="rId6"/>
    <p:sldId id="282" r:id="rId7"/>
    <p:sldId id="283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5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30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08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3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71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00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72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30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7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05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61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57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DEF79-71EC-45EF-AF0A-12346EB660B3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754AC-7529-43F7-AF84-0B6B25C1D7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53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7</a:t>
            </a:r>
            <a:r>
              <a:rPr lang="ru-RU" b="1" dirty="0"/>
              <a:t>. </a:t>
            </a:r>
            <a:r>
              <a:rPr lang="ru-RU" b="1" dirty="0" err="1"/>
              <a:t>Засоби</a:t>
            </a:r>
            <a:r>
              <a:rPr lang="ru-RU" b="1" dirty="0"/>
              <a:t> доступу до </a:t>
            </a:r>
            <a:r>
              <a:rPr lang="ru-RU" b="1" dirty="0" err="1"/>
              <a:t>даних</a:t>
            </a:r>
            <a:r>
              <a:rPr lang="ru-RU" b="1" dirty="0"/>
              <a:t> у </a:t>
            </a:r>
            <a:r>
              <a:rPr lang="ru-RU" b="1" dirty="0" err="1"/>
              <a:t>мові</a:t>
            </a:r>
            <a:r>
              <a:rPr lang="ru-RU" b="1" dirty="0"/>
              <a:t> SQL. </a:t>
            </a:r>
            <a:r>
              <a:rPr lang="ru-RU" b="1" dirty="0" err="1"/>
              <a:t>Властивості</a:t>
            </a:r>
            <a:r>
              <a:rPr lang="ru-RU" b="1" dirty="0"/>
              <a:t> оператора SELECT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19675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dirty="0"/>
              <a:t>З‘єднання таблиць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Агрегатні функції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Запиті з </a:t>
            </a:r>
            <a:r>
              <a:rPr lang="ru-RU" dirty="0" err="1"/>
              <a:t>груповим</a:t>
            </a:r>
            <a:r>
              <a:rPr lang="uk-UA" dirty="0"/>
              <a:t>и операціями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Впорядкування </a:t>
            </a:r>
            <a:r>
              <a:rPr lang="ru-RU" dirty="0"/>
              <a:t>дан</a:t>
            </a:r>
            <a:r>
              <a:rPr lang="uk-UA" dirty="0"/>
              <a:t>и</a:t>
            </a:r>
            <a:r>
              <a:rPr lang="ru-RU" dirty="0"/>
              <a:t>х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Додаткові можливості відображення даних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Використання </a:t>
            </a:r>
            <a:r>
              <a:rPr lang="uk-UA" dirty="0" err="1"/>
              <a:t>підзапитів</a:t>
            </a:r>
            <a:r>
              <a:rPr lang="uk-UA" dirty="0"/>
              <a:t>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uk-UA" dirty="0"/>
              <a:t>Об‘єднання таблиць.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9392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51534"/>
            <a:ext cx="50405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Приклад </a:t>
            </a:r>
            <a:r>
              <a:rPr lang="en-US" i="1" dirty="0"/>
              <a:t>4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SELECT pole2, MIN (pole5)</a:t>
            </a:r>
            <a:endParaRPr lang="ru-RU" dirty="0"/>
          </a:p>
          <a:p>
            <a:r>
              <a:rPr lang="en-US" dirty="0"/>
              <a:t>FROM tab1</a:t>
            </a:r>
            <a:endParaRPr lang="ru-RU" dirty="0"/>
          </a:p>
          <a:p>
            <a:r>
              <a:rPr lang="en-US" dirty="0"/>
              <a:t>GROUP BY pole2;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28862"/>
            <a:ext cx="7755138" cy="4048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899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5112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Приклад </a:t>
            </a:r>
            <a:r>
              <a:rPr lang="en-US" i="1" dirty="0"/>
              <a:t>5</a:t>
            </a:r>
            <a:endParaRPr lang="ru-RU" dirty="0"/>
          </a:p>
          <a:p>
            <a:r>
              <a:rPr lang="en-US" dirty="0"/>
              <a:t> SELECT pole2, pole3 SUM (pole5*pole4) AS Summa</a:t>
            </a:r>
            <a:endParaRPr lang="ru-RU" dirty="0"/>
          </a:p>
          <a:p>
            <a:r>
              <a:rPr lang="en-US" dirty="0"/>
              <a:t>FROM tab1</a:t>
            </a:r>
            <a:endParaRPr lang="ru-RU" dirty="0"/>
          </a:p>
          <a:p>
            <a:r>
              <a:rPr lang="en-US" dirty="0"/>
              <a:t>GROUP BY pole2, pole3;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770657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899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7992888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899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144730"/>
              </p:ext>
            </p:extLst>
          </p:nvPr>
        </p:nvGraphicFramePr>
        <p:xfrm>
          <a:off x="611560" y="1052736"/>
          <a:ext cx="8280920" cy="223224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13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Не в</a:t>
                      </a:r>
                      <a:r>
                        <a:rPr lang="uk-UA" sz="2400" b="1" dirty="0">
                          <a:effectLst/>
                          <a:latin typeface="Times New Roman"/>
                          <a:ea typeface="Times New Roman"/>
                        </a:rPr>
                        <a:t>і</a:t>
                      </a:r>
                      <a:r>
                        <a:rPr lang="ru-RU" sz="2400" b="1" dirty="0" err="1">
                          <a:effectLst/>
                          <a:latin typeface="Times New Roman"/>
                          <a:ea typeface="Times New Roman"/>
                        </a:rPr>
                        <a:t>рно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  <a:latin typeface="Times New Roman"/>
                          <a:ea typeface="Times New Roman"/>
                        </a:rPr>
                        <a:t>Вірно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5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SELECT pole2, MAX (pole3)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FROM tab1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GROUP BY pole2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HAVING pole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 = “1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 л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”;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SELECT pole2, MAX (pole3)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2905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FROM tab1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2905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WHERE pole3 = “1 </a:t>
                      </a: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л</a:t>
                      </a: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”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2905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Times New Roman"/>
                        </a:rPr>
                        <a:t>GROUP BY pole2; 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99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59046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 </a:t>
            </a:r>
            <a:endParaRPr lang="ru-RU" sz="2400" dirty="0"/>
          </a:p>
          <a:p>
            <a:r>
              <a:rPr lang="uk-UA" sz="2400" i="1" dirty="0"/>
              <a:t>Приклад 1</a:t>
            </a:r>
            <a:r>
              <a:rPr lang="en-US" sz="2400" i="1" dirty="0"/>
              <a:t>0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en-US" sz="2400" dirty="0"/>
              <a:t>SELECT pole2, pole3, sum(pole4)</a:t>
            </a:r>
            <a:endParaRPr lang="ru-RU" sz="2400" dirty="0"/>
          </a:p>
          <a:p>
            <a:r>
              <a:rPr lang="uk-UA" sz="2400" dirty="0"/>
              <a:t>    </a:t>
            </a:r>
            <a:r>
              <a:rPr lang="en-US" sz="2400" dirty="0"/>
              <a:t>FROM tab1</a:t>
            </a:r>
            <a:endParaRPr lang="ru-RU" sz="2400" dirty="0"/>
          </a:p>
          <a:p>
            <a:r>
              <a:rPr lang="uk-UA" sz="2400" dirty="0"/>
              <a:t>    </a:t>
            </a:r>
            <a:r>
              <a:rPr lang="en-US" sz="2400" dirty="0"/>
              <a:t>GROUP BY pole2, pole3 </a:t>
            </a:r>
            <a:endParaRPr lang="ru-RU" sz="2400" dirty="0"/>
          </a:p>
          <a:p>
            <a:r>
              <a:rPr lang="en-US" sz="2400" dirty="0"/>
              <a:t>    ORDER BY sum(</a:t>
            </a:r>
            <a:r>
              <a:rPr lang="en-US" sz="2400" dirty="0" err="1"/>
              <a:t>pole4</a:t>
            </a:r>
            <a:r>
              <a:rPr lang="en-US" sz="2400" dirty="0" smtClean="0"/>
              <a:t>);</a:t>
            </a:r>
            <a:endParaRPr lang="ru-RU" sz="2400" dirty="0"/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66899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8784976" cy="4583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899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0"/>
            <a:ext cx="5577809" cy="677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 1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СКАЛЯРНИЙ ВИРАЗ ЗА ДОПОМОГОЮ ОБРАНИХ ПОЛІВ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pole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2, (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pole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3+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pole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4)/ 100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 ITOG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tab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endParaRPr kumimoji="0" 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 </a:t>
            </a: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РОЗТАШУВАННЯ ТЕКСТУ У РЕЗУЛЬТАТІ ЗАПИТУ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pole2, ‘%’, (pole3+pole4)/ 100 as ITOG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tab1;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endParaRPr kumimoji="0" 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Приклад </a:t>
            </a: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ЗАПИТ ІЗ ПАРАМЕТРАМИ</a:t>
            </a:r>
            <a:endParaRPr kumimoji="0" lang="ru-RU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MS Jet SQL</a:t>
            </a:r>
            <a:r>
              <a:rPr kumimoji="0" lang="uk-UA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*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tab1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 pole3 = [‘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Введіть число від 0 до 10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’]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 pole3 = [‘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Введіть назву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’];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endParaRPr kumimoji="0" lang="en-US" sz="1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SQL for Delphi, C++ Builder  </a:t>
            </a:r>
            <a:endParaRPr kumimoji="0" lang="ru-RU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*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tab1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 pole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BETWEEN 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param1 AND :param2; 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endParaRPr kumimoji="0" lang="en-US" sz="1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SQL for MS Visual Studio .NET  </a:t>
            </a:r>
            <a:endParaRPr kumimoji="0" lang="ru-RU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*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tab1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 pole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BETWEEN @param1 AND @param2; 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ru-RU" sz="1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*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tab1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 pole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BETWEEN ? AND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99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647951"/>
              </p:ext>
            </p:extLst>
          </p:nvPr>
        </p:nvGraphicFramePr>
        <p:xfrm>
          <a:off x="431772" y="648791"/>
          <a:ext cx="8280920" cy="5846756"/>
        </p:xfrm>
        <a:graphic>
          <a:graphicData uri="http://schemas.openxmlformats.org/drawingml/2006/table">
            <a:tbl>
              <a:tblPr/>
              <a:tblGrid>
                <a:gridCol w="2421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9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dirty="0">
                          <a:effectLst/>
                          <a:latin typeface="+mj-lt"/>
                          <a:ea typeface="Times New Roman"/>
                        </a:rPr>
                        <a:t>Оператори</a:t>
                      </a:r>
                      <a:endParaRPr lang="ru-RU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 marR="179705" indent="-6350" algn="ctr">
                        <a:spcAft>
                          <a:spcPts val="0"/>
                        </a:spcAft>
                      </a:pPr>
                      <a:r>
                        <a:rPr lang="uk-UA" sz="1300" b="1">
                          <a:effectLst/>
                          <a:latin typeface="+mj-lt"/>
                          <a:ea typeface="Times New Roman"/>
                        </a:rPr>
                        <a:t>Призначення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BIT_LENGTH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Повертає довжину заданого рядка в бітах. 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OCTET_LENGTH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spc="-5" dirty="0">
                          <a:effectLst/>
                          <a:latin typeface="+mj-lt"/>
                          <a:ea typeface="Times New Roman"/>
                        </a:rPr>
                        <a:t>Повертає довжину заданого рядка в октетах (довжина в бітах, по</a:t>
                      </a:r>
                      <a:r>
                        <a:rPr lang="uk-UA" sz="1300" dirty="0">
                          <a:effectLst/>
                          <a:latin typeface="+mj-lt"/>
                          <a:ea typeface="Times New Roman"/>
                        </a:rPr>
                        <a:t>ділена на 8).</a:t>
                      </a:r>
                      <a:endParaRPr lang="ru-RU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CHAR_LENGTH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Повертає довжину заданого рядка в символах(або в октетах, якщо рядок є бітовим). 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CAST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Перетворить значення виразу, побудованого з даних одного типу, в значення даних іншого типу. 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+mj-lt"/>
                          <a:ea typeface="Times New Roman"/>
                        </a:rPr>
                        <a:t>||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+mj-lt"/>
                          <a:ea typeface="Times New Roman"/>
                        </a:rPr>
                        <a:t>Операція конкатенації, сполучені за допомогою цієї операції два символьні або бітові рядки перетворюються в один рядок. </a:t>
                      </a:r>
                      <a:endParaRPr lang="ru-RU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spc="-35" dirty="0">
                          <a:effectLst/>
                          <a:latin typeface="+mj-lt"/>
                          <a:ea typeface="Times New Roman"/>
                        </a:rPr>
                        <a:t>CURRENT_USER,   </a:t>
                      </a:r>
                      <a:r>
                        <a:rPr lang="uk-UA" sz="1300" spc="-35" dirty="0" err="1">
                          <a:effectLst/>
                          <a:latin typeface="+mj-lt"/>
                          <a:ea typeface="Times New Roman"/>
                        </a:rPr>
                        <a:t>USER</a:t>
                      </a:r>
                      <a:endParaRPr lang="ru-RU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+mj-lt"/>
                          <a:ea typeface="Times New Roman"/>
                        </a:rPr>
                        <a:t>Функції повертають символьний рядок, що є поточним ідентифікатором в системі авторизації (або, як прийнято говорити, ім'я облікового запису) поточного користувача</a:t>
                      </a:r>
                      <a:endParaRPr lang="ru-RU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SESSION_USER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Функція повертає символьний рядок, що є ідентифікатором поточного сеансу SQL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SYSTEM_USER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Функція повертає символьний рядок, що є ідентифікатором користувача, що активізував поточний модуль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LOWER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+mj-lt"/>
                          <a:ea typeface="Times New Roman"/>
                        </a:rPr>
                        <a:t>Функція перетворить в заданому рядку всі прописні літери в малі. </a:t>
                      </a:r>
                      <a:endParaRPr lang="ru-RU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UPPER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Функцій перетворить в заданому рядку всі малі літери в прописні. 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8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TRIM LEADING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TRIM TRAILING 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TRIM BOTH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+mj-lt"/>
                          <a:ea typeface="Times New Roman"/>
                        </a:rPr>
                        <a:t>Функція видаляє вказані перші (</a:t>
                      </a:r>
                      <a:r>
                        <a:rPr lang="uk-UA" sz="1300" dirty="0" err="1">
                          <a:effectLst/>
                          <a:latin typeface="+mj-lt"/>
                          <a:ea typeface="Times New Roman"/>
                        </a:rPr>
                        <a:t>LEADING</a:t>
                      </a:r>
                      <a:r>
                        <a:rPr lang="uk-UA" sz="1300" dirty="0">
                          <a:effectLst/>
                          <a:latin typeface="+mj-lt"/>
                          <a:ea typeface="Times New Roman"/>
                        </a:rPr>
                        <a:t>), кінцеві (</a:t>
                      </a:r>
                      <a:r>
                        <a:rPr lang="uk-UA" sz="1300" dirty="0" err="1">
                          <a:effectLst/>
                          <a:latin typeface="+mj-lt"/>
                          <a:ea typeface="Times New Roman"/>
                        </a:rPr>
                        <a:t>TRAILING</a:t>
                      </a:r>
                      <a:r>
                        <a:rPr lang="uk-UA" sz="1300" dirty="0">
                          <a:effectLst/>
                          <a:latin typeface="+mj-lt"/>
                          <a:ea typeface="Times New Roman"/>
                        </a:rPr>
                        <a:t>) або ті і інші символи (</a:t>
                      </a:r>
                      <a:r>
                        <a:rPr lang="uk-UA" sz="1300" dirty="0" err="1">
                          <a:effectLst/>
                          <a:latin typeface="+mj-lt"/>
                          <a:ea typeface="Times New Roman"/>
                        </a:rPr>
                        <a:t>BOTH</a:t>
                      </a:r>
                      <a:r>
                        <a:rPr lang="uk-UA" sz="1300" dirty="0">
                          <a:effectLst/>
                          <a:latin typeface="+mj-lt"/>
                          <a:ea typeface="Times New Roman"/>
                        </a:rPr>
                        <a:t>) із заданого рядка. </a:t>
                      </a:r>
                      <a:endParaRPr lang="ru-RU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POSITION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Функція повертає позицію одного рядка в іншому рядку. 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SUBSTRING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Функція виконує виділення підрядка із заданого рядка. 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EXTRACT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Функція повертає значення вказаного поля із значення типу дати, часу або інтервалу. 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2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 err="1">
                          <a:effectLst/>
                          <a:latin typeface="+mj-lt"/>
                          <a:ea typeface="Times New Roman"/>
                        </a:rPr>
                        <a:t>CASE</a:t>
                      </a:r>
                      <a:endParaRPr lang="ru-RU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Оператор повертає одне із значень заданого набору виходячи з результатів перевірки виконання вказаних умов. 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CURRENT_DATE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Функція повертає</a:t>
                      </a:r>
                      <a:r>
                        <a:rPr lang="ru-RU" sz="1300">
                          <a:effectLst/>
                          <a:latin typeface="+mj-lt"/>
                          <a:ea typeface="Times New Roman"/>
                        </a:rPr>
                        <a:t> поточну дату</a:t>
                      </a: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 сеансу (системний показник).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CURRENT_TIME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  <a:latin typeface="+mj-lt"/>
                          <a:ea typeface="Times New Roman"/>
                        </a:rPr>
                        <a:t>Функція повертає поточний час (системний показник).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5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spc="-25">
                          <a:effectLst/>
                          <a:latin typeface="+mj-lt"/>
                          <a:ea typeface="Times New Roman"/>
                        </a:rPr>
                        <a:t>CURRENT_TIME_STAMP</a:t>
                      </a:r>
                      <a:endParaRPr lang="ru-RU" sz="130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+mj-lt"/>
                          <a:ea typeface="Times New Roman"/>
                        </a:rPr>
                        <a:t>Функція повертає поточну дату і час поточного сеансу (системні показники). </a:t>
                      </a:r>
                      <a:endParaRPr lang="ru-RU" sz="13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13470" marR="134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116632"/>
            <a:ext cx="5400600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Скалярні оператори мови SQL, передбачені стандартом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ISO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7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0567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ВИКОРИСТАННЯ ПІДЗАПИТІВ</a:t>
            </a:r>
            <a:endParaRPr lang="ru-RU" dirty="0"/>
          </a:p>
          <a:p>
            <a:r>
              <a:rPr lang="uk-UA" dirty="0"/>
              <a:t>&lt; скалярна форма &gt; &lt; оператор &gt; &lt; </a:t>
            </a:r>
            <a:r>
              <a:rPr lang="uk-UA" dirty="0" err="1"/>
              <a:t>підзапит</a:t>
            </a:r>
            <a:r>
              <a:rPr lang="uk-UA" dirty="0"/>
              <a:t> &gt;,</a:t>
            </a:r>
            <a:endParaRPr lang="ru-RU" dirty="0"/>
          </a:p>
          <a:p>
            <a:r>
              <a:rPr lang="uk-UA" dirty="0"/>
              <a:t>	</a:t>
            </a:r>
            <a:endParaRPr lang="ru-RU" dirty="0"/>
          </a:p>
          <a:p>
            <a:r>
              <a:rPr lang="uk-UA" i="1" dirty="0"/>
              <a:t>Приклад </a:t>
            </a:r>
            <a:r>
              <a:rPr lang="en-US" i="1" dirty="0"/>
              <a:t>4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en-US" dirty="0"/>
              <a:t>SELECT *</a:t>
            </a:r>
            <a:endParaRPr lang="ru-RU" dirty="0"/>
          </a:p>
          <a:p>
            <a:r>
              <a:rPr lang="en-US" dirty="0"/>
              <a:t>FROM tab1</a:t>
            </a:r>
            <a:endParaRPr lang="ru-RU" dirty="0"/>
          </a:p>
          <a:p>
            <a:r>
              <a:rPr lang="en-US" dirty="0"/>
              <a:t>WHERE foreign key =</a:t>
            </a:r>
            <a:endParaRPr lang="ru-RU" dirty="0"/>
          </a:p>
          <a:p>
            <a:r>
              <a:rPr lang="en-US" dirty="0"/>
              <a:t>( SELECT key</a:t>
            </a:r>
            <a:endParaRPr lang="ru-RU" dirty="0"/>
          </a:p>
          <a:p>
            <a:r>
              <a:rPr lang="en-US" dirty="0"/>
              <a:t>FROM tab2</a:t>
            </a:r>
            <a:endParaRPr lang="ru-RU" dirty="0"/>
          </a:p>
          <a:p>
            <a:r>
              <a:rPr lang="en-US" dirty="0"/>
              <a:t>WHERE pole3= 'AAAA');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Зокрема </a:t>
            </a:r>
            <a:endParaRPr lang="ru-RU" dirty="0"/>
          </a:p>
          <a:p>
            <a:r>
              <a:rPr lang="en-US" dirty="0"/>
              <a:t>SELECT *</a:t>
            </a:r>
            <a:endParaRPr lang="ru-RU" dirty="0"/>
          </a:p>
          <a:p>
            <a:r>
              <a:rPr lang="en-US" dirty="0"/>
              <a:t>FROM tab1</a:t>
            </a:r>
            <a:endParaRPr lang="ru-RU" dirty="0"/>
          </a:p>
          <a:p>
            <a:r>
              <a:rPr lang="en-US" dirty="0"/>
              <a:t>WHERE  tab2.pole1 =</a:t>
            </a:r>
            <a:endParaRPr lang="ru-RU" dirty="0"/>
          </a:p>
          <a:p>
            <a:r>
              <a:rPr lang="en-US" dirty="0"/>
              <a:t>( SELECT tab1.pole1</a:t>
            </a:r>
            <a:endParaRPr lang="ru-RU" dirty="0"/>
          </a:p>
          <a:p>
            <a:r>
              <a:rPr lang="en-US" dirty="0"/>
              <a:t>FROM tab1</a:t>
            </a:r>
            <a:endParaRPr lang="ru-RU" dirty="0"/>
          </a:p>
          <a:p>
            <a:r>
              <a:rPr lang="en-US" dirty="0"/>
              <a:t>WHERE tab1</a:t>
            </a:r>
            <a:r>
              <a:rPr lang="ru-RU" dirty="0"/>
              <a:t>.</a:t>
            </a:r>
            <a:r>
              <a:rPr lang="en-US" dirty="0"/>
              <a:t>pole2= '</a:t>
            </a:r>
            <a:r>
              <a:rPr lang="ru-RU" dirty="0"/>
              <a:t>Петров</a:t>
            </a:r>
            <a:r>
              <a:rPr lang="en-US" dirty="0"/>
              <a:t>');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937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32655"/>
            <a:ext cx="5040561" cy="4301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93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76672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</a:t>
            </a:r>
            <a:r>
              <a:rPr lang="en-US" dirty="0"/>
              <a:t>‘</a:t>
            </a:r>
            <a:r>
              <a:rPr lang="uk-UA" dirty="0"/>
              <a:t>ЄДНАННЯ ТАБЛИЦЬ</a:t>
            </a:r>
            <a:endParaRPr lang="ru-RU" dirty="0"/>
          </a:p>
          <a:p>
            <a:r>
              <a:rPr lang="uk-UA" i="1" dirty="0"/>
              <a:t>Приклад </a:t>
            </a:r>
            <a:r>
              <a:rPr lang="en-US" i="1" dirty="0"/>
              <a:t>11</a:t>
            </a:r>
            <a:endParaRPr lang="ru-RU" dirty="0"/>
          </a:p>
          <a:p>
            <a:r>
              <a:rPr lang="en-US" dirty="0"/>
              <a:t>SELECT Tab1.pole1, Tab2.pole</a:t>
            </a:r>
            <a:r>
              <a:rPr lang="en-GB" dirty="0"/>
              <a:t>2</a:t>
            </a:r>
            <a:r>
              <a:rPr lang="en-US" dirty="0"/>
              <a:t>, Tab2.pole</a:t>
            </a:r>
            <a:r>
              <a:rPr lang="en-GB" dirty="0"/>
              <a:t>1</a:t>
            </a:r>
            <a:endParaRPr lang="ru-RU" dirty="0"/>
          </a:p>
          <a:p>
            <a:r>
              <a:rPr lang="en-US" dirty="0"/>
              <a:t>FROM Tab1, Tab2</a:t>
            </a:r>
            <a:endParaRPr lang="ru-RU" dirty="0"/>
          </a:p>
          <a:p>
            <a:r>
              <a:rPr lang="en-US" dirty="0"/>
              <a:t>WHERE Tab1.pole</a:t>
            </a:r>
            <a:r>
              <a:rPr lang="en-GB" dirty="0"/>
              <a:t>1</a:t>
            </a:r>
            <a:r>
              <a:rPr lang="en-US" dirty="0"/>
              <a:t> = Tab2.pole</a:t>
            </a:r>
            <a:r>
              <a:rPr lang="en-GB" dirty="0"/>
              <a:t>1</a:t>
            </a:r>
            <a:r>
              <a:rPr lang="en-US" dirty="0"/>
              <a:t>; </a:t>
            </a:r>
            <a:endParaRPr lang="ru-RU" dirty="0"/>
          </a:p>
          <a:p>
            <a:endParaRPr lang="en-US" i="1" dirty="0"/>
          </a:p>
          <a:p>
            <a:endParaRPr lang="en-US" i="1" dirty="0"/>
          </a:p>
          <a:p>
            <a:r>
              <a:rPr lang="uk-UA" i="1" dirty="0"/>
              <a:t>Приклад </a:t>
            </a:r>
            <a:r>
              <a:rPr lang="en-US" i="1" dirty="0"/>
              <a:t>12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SELECT tab1.pole2, tab2.pole2</a:t>
            </a:r>
            <a:endParaRPr lang="ru-RU" dirty="0"/>
          </a:p>
          <a:p>
            <a:r>
              <a:rPr lang="en-US" dirty="0"/>
              <a:t>FROM tab1, tab1</a:t>
            </a:r>
            <a:endParaRPr lang="ru-RU" dirty="0"/>
          </a:p>
          <a:p>
            <a:r>
              <a:rPr lang="en-US" dirty="0"/>
              <a:t>WHERE tab1.pole1 &lt;&gt; tab2.pole1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030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/>
              <a:t>Приклад </a:t>
            </a:r>
            <a:r>
              <a:rPr lang="en-US" i="1" dirty="0"/>
              <a:t>5</a:t>
            </a:r>
            <a:r>
              <a:rPr lang="uk-UA" i="1" dirty="0"/>
              <a:t> </a:t>
            </a:r>
            <a:endParaRPr lang="ru-RU" dirty="0"/>
          </a:p>
          <a:p>
            <a:r>
              <a:rPr lang="uk-UA" dirty="0"/>
              <a:t> </a:t>
            </a:r>
            <a:r>
              <a:rPr lang="uk-UA" b="1" dirty="0"/>
              <a:t>Використання </a:t>
            </a:r>
            <a:r>
              <a:rPr lang="en-US" b="1" dirty="0"/>
              <a:t>DISTINCT</a:t>
            </a:r>
            <a:endParaRPr lang="ru-RU" dirty="0"/>
          </a:p>
          <a:p>
            <a:r>
              <a:rPr lang="en-US" dirty="0"/>
              <a:t>SELECT *</a:t>
            </a:r>
            <a:endParaRPr lang="ru-RU" dirty="0"/>
          </a:p>
          <a:p>
            <a:r>
              <a:rPr lang="en-US" dirty="0"/>
              <a:t>FROM tab1</a:t>
            </a:r>
            <a:endParaRPr lang="ru-RU" dirty="0"/>
          </a:p>
          <a:p>
            <a:r>
              <a:rPr lang="en-US" dirty="0"/>
              <a:t>WHERE tab1.pole1 =</a:t>
            </a:r>
            <a:endParaRPr lang="ru-RU" dirty="0"/>
          </a:p>
          <a:p>
            <a:r>
              <a:rPr lang="en-US" dirty="0"/>
              <a:t>( SELECT DISTINCT tab2.pole1</a:t>
            </a:r>
            <a:endParaRPr lang="ru-RU" dirty="0"/>
          </a:p>
          <a:p>
            <a:r>
              <a:rPr lang="en-US" dirty="0"/>
              <a:t>FROM tab2</a:t>
            </a:r>
            <a:endParaRPr lang="ru-RU" dirty="0"/>
          </a:p>
          <a:p>
            <a:r>
              <a:rPr lang="en-US" dirty="0"/>
              <a:t>WHERE pole3 = 4); </a:t>
            </a:r>
            <a:endParaRPr lang="ru-R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24944"/>
            <a:ext cx="331470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937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5832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  <a:endParaRPr lang="ru-RU" dirty="0"/>
          </a:p>
          <a:p>
            <a:r>
              <a:rPr lang="uk-UA" i="1" dirty="0"/>
              <a:t>Приклад </a:t>
            </a:r>
            <a:r>
              <a:rPr lang="en-US" i="1" dirty="0"/>
              <a:t>6</a:t>
            </a:r>
            <a:endParaRPr lang="ru-RU" dirty="0"/>
          </a:p>
          <a:p>
            <a:r>
              <a:rPr lang="uk-UA" dirty="0"/>
              <a:t>Використання </a:t>
            </a:r>
            <a:r>
              <a:rPr lang="ru-RU" dirty="0" err="1"/>
              <a:t>агрегатн</a:t>
            </a:r>
            <a:r>
              <a:rPr lang="uk-UA" dirty="0" err="1"/>
              <a:t>их</a:t>
            </a:r>
            <a:r>
              <a:rPr lang="uk-UA" dirty="0"/>
              <a:t> </a:t>
            </a:r>
            <a:r>
              <a:rPr lang="ru-RU" dirty="0" err="1"/>
              <a:t>функц</a:t>
            </a:r>
            <a:r>
              <a:rPr lang="uk-UA" dirty="0" err="1"/>
              <a:t>ій</a:t>
            </a:r>
            <a:endParaRPr lang="ru-RU" dirty="0"/>
          </a:p>
          <a:p>
            <a:r>
              <a:rPr lang="en-US" dirty="0"/>
              <a:t>SELECT *</a:t>
            </a:r>
            <a:endParaRPr lang="ru-RU" dirty="0"/>
          </a:p>
          <a:p>
            <a:r>
              <a:rPr lang="en-US" dirty="0"/>
              <a:t>FROM tab1</a:t>
            </a:r>
            <a:endParaRPr lang="ru-RU" dirty="0"/>
          </a:p>
          <a:p>
            <a:r>
              <a:rPr lang="en-US" dirty="0"/>
              <a:t>WHERE pole3 &gt;</a:t>
            </a:r>
            <a:endParaRPr lang="ru-RU" dirty="0"/>
          </a:p>
          <a:p>
            <a:r>
              <a:rPr lang="en-US" dirty="0"/>
              <a:t>( SELECT AVG (pole3)</a:t>
            </a:r>
            <a:endParaRPr lang="ru-RU" dirty="0"/>
          </a:p>
          <a:p>
            <a:r>
              <a:rPr lang="en-US" dirty="0"/>
              <a:t>FROM tab1);</a:t>
            </a:r>
            <a:endParaRPr lang="ru-RU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4"/>
            <a:ext cx="3629025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937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62068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i="1" dirty="0"/>
              <a:t>Приклад 7</a:t>
            </a:r>
            <a:endParaRPr lang="ru-RU" dirty="0"/>
          </a:p>
          <a:p>
            <a:r>
              <a:rPr lang="ru-RU" dirty="0"/>
              <a:t>Оператор</a:t>
            </a:r>
            <a:r>
              <a:rPr lang="en-US" dirty="0"/>
              <a:t> IN</a:t>
            </a:r>
            <a:endParaRPr lang="ru-RU" dirty="0"/>
          </a:p>
          <a:p>
            <a:r>
              <a:rPr lang="en-US" dirty="0"/>
              <a:t>SELECT *</a:t>
            </a:r>
            <a:endParaRPr lang="ru-RU" dirty="0"/>
          </a:p>
          <a:p>
            <a:r>
              <a:rPr lang="en-US" dirty="0"/>
              <a:t>FROM tab</a:t>
            </a:r>
            <a:r>
              <a:rPr lang="uk-UA" dirty="0"/>
              <a:t>1 </a:t>
            </a:r>
            <a:endParaRPr lang="ru-RU" dirty="0"/>
          </a:p>
          <a:p>
            <a:r>
              <a:rPr lang="en-US" dirty="0"/>
              <a:t>WHERE  tab1.pole1 IN ( SELECT tab2.pole1 FROM tab2 WHERE pole3 = 5 ); </a:t>
            </a:r>
            <a:endParaRPr lang="ru-RU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08920"/>
            <a:ext cx="356235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937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Приклад 8</a:t>
            </a:r>
            <a:endParaRPr lang="ru-RU" dirty="0"/>
          </a:p>
          <a:p>
            <a:r>
              <a:rPr lang="ru-RU" dirty="0"/>
              <a:t>П</a:t>
            </a:r>
            <a:r>
              <a:rPr lang="uk-UA" dirty="0"/>
              <a:t>і</a:t>
            </a:r>
            <a:r>
              <a:rPr lang="ru-RU" dirty="0" err="1"/>
              <a:t>дзапит</a:t>
            </a:r>
            <a:r>
              <a:rPr lang="ru-RU" dirty="0"/>
              <a:t> з </a:t>
            </a:r>
            <a:r>
              <a:rPr lang="ru-RU" dirty="0" err="1"/>
              <a:t>реченням</a:t>
            </a:r>
            <a:r>
              <a:rPr lang="en-GB" dirty="0"/>
              <a:t> </a:t>
            </a:r>
            <a:r>
              <a:rPr lang="en-US" dirty="0"/>
              <a:t>HAVING</a:t>
            </a:r>
            <a:r>
              <a:rPr lang="en-GB" dirty="0"/>
              <a:t>. </a:t>
            </a:r>
            <a:endParaRPr lang="ru-RU" dirty="0"/>
          </a:p>
          <a:p>
            <a:r>
              <a:rPr lang="en-US" dirty="0"/>
              <a:t>SELECT tab1.pole2, AVG (tab2.pole3 )</a:t>
            </a:r>
            <a:endParaRPr lang="ru-RU" dirty="0"/>
          </a:p>
          <a:p>
            <a:r>
              <a:rPr lang="en-US" dirty="0"/>
              <a:t>FROM tab1, tab2</a:t>
            </a:r>
            <a:endParaRPr lang="ru-RU" dirty="0"/>
          </a:p>
          <a:p>
            <a:r>
              <a:rPr lang="en-US" dirty="0"/>
              <a:t>WHERE tab1.pole1= tab2.pole1</a:t>
            </a:r>
            <a:endParaRPr lang="ru-RU" dirty="0"/>
          </a:p>
          <a:p>
            <a:r>
              <a:rPr lang="en-US" dirty="0"/>
              <a:t>GROUP BY tab1.pole2</a:t>
            </a:r>
            <a:endParaRPr lang="ru-RU" dirty="0"/>
          </a:p>
          <a:p>
            <a:r>
              <a:rPr lang="en-US" dirty="0"/>
              <a:t>HAVING AVG (tab2.pole3 ) &gt; ( SELECT AVG (pole3) FROM tab2); </a:t>
            </a:r>
            <a:endParaRPr lang="ru-RU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53" y="2636912"/>
            <a:ext cx="653415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9372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83568" y="764704"/>
            <a:ext cx="590465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ОБ‘ЄДНАННЯ ДЕКІЛЬКОХ ЗАПИТІВ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pole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1,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pole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2,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pole3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tab1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 pole3 = '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Історія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'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UNION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SELECT pole1, pole2, pole3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FROM tab2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 pole3 = '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Історія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';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7523183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3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46085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Приклад </a:t>
            </a:r>
            <a:r>
              <a:rPr lang="en-US" i="1" dirty="0"/>
              <a:t>13</a:t>
            </a:r>
            <a:endParaRPr lang="ru-RU" dirty="0"/>
          </a:p>
          <a:p>
            <a:r>
              <a:rPr lang="en-US" dirty="0"/>
              <a:t>SELECT Tab1.pole2, Tab2.pole2</a:t>
            </a:r>
            <a:endParaRPr lang="ru-RU" dirty="0"/>
          </a:p>
          <a:p>
            <a:r>
              <a:rPr lang="en-US" dirty="0"/>
              <a:t>FROM tab1, tab2</a:t>
            </a:r>
            <a:endParaRPr lang="ru-RU" dirty="0"/>
          </a:p>
          <a:p>
            <a:r>
              <a:rPr lang="en-US" dirty="0"/>
              <a:t>WHERE Tab1.key= Tab</a:t>
            </a:r>
            <a:r>
              <a:rPr lang="uk-UA" dirty="0"/>
              <a:t>2</a:t>
            </a:r>
            <a:r>
              <a:rPr lang="en-US" dirty="0"/>
              <a:t>.</a:t>
            </a:r>
            <a:r>
              <a:rPr lang="en-US" dirty="0" err="1"/>
              <a:t>foreign_key</a:t>
            </a:r>
            <a:r>
              <a:rPr lang="en-US" dirty="0"/>
              <a:t>;</a:t>
            </a:r>
          </a:p>
          <a:p>
            <a:endParaRPr lang="ru-RU" dirty="0"/>
          </a:p>
          <a:p>
            <a:r>
              <a:rPr lang="uk-UA" i="1" dirty="0"/>
              <a:t>Приклад </a:t>
            </a:r>
            <a:r>
              <a:rPr lang="en-US" i="1" dirty="0"/>
              <a:t>14</a:t>
            </a:r>
            <a:endParaRPr lang="ru-RU" dirty="0"/>
          </a:p>
          <a:p>
            <a:r>
              <a:rPr lang="en-US" dirty="0"/>
              <a:t>SELECT tab1.pole2, tab1.pole3, tab3.pole2, tab4.pole3</a:t>
            </a:r>
            <a:endParaRPr lang="ru-RU" dirty="0"/>
          </a:p>
          <a:p>
            <a:r>
              <a:rPr lang="en-US" dirty="0"/>
              <a:t>FROM tab1, tab2, tab3</a:t>
            </a:r>
            <a:endParaRPr lang="ru-RU" dirty="0"/>
          </a:p>
          <a:p>
            <a:r>
              <a:rPr lang="en-US" dirty="0"/>
              <a:t>WHERE tab1.key= tab2.foreing_key</a:t>
            </a:r>
            <a:endParaRPr lang="ru-RU" dirty="0"/>
          </a:p>
          <a:p>
            <a:r>
              <a:rPr lang="en-US" dirty="0"/>
              <a:t>AND tab2.key= tab3.foreing_key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07504" y="3238500"/>
            <a:ext cx="6238875" cy="3619500"/>
            <a:chOff x="107504" y="3238500"/>
            <a:chExt cx="6238875" cy="3619500"/>
          </a:xfrm>
        </p:grpSpPr>
        <p:pic>
          <p:nvPicPr>
            <p:cNvPr id="9220" name="Picture 4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3238500"/>
              <a:ext cx="6238875" cy="3619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4606" y="6541343"/>
              <a:ext cx="781050" cy="2000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30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81047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257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8379955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057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nter image description 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48680"/>
            <a:ext cx="6334125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85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Приклад 1</a:t>
            </a:r>
            <a:endParaRPr lang="ru-RU" sz="2400" dirty="0"/>
          </a:p>
          <a:p>
            <a:r>
              <a:rPr lang="ru-RU" sz="2400" dirty="0"/>
              <a:t> </a:t>
            </a:r>
          </a:p>
          <a:p>
            <a:r>
              <a:rPr lang="en-US" sz="2400" dirty="0"/>
              <a:t>SELECT MAX</a:t>
            </a:r>
            <a:r>
              <a:rPr lang="en-GB" sz="2400" dirty="0"/>
              <a:t> ( </a:t>
            </a:r>
            <a:r>
              <a:rPr lang="en-US" sz="2400" dirty="0"/>
              <a:t>pole</a:t>
            </a:r>
            <a:r>
              <a:rPr lang="en-GB" sz="2400" dirty="0"/>
              <a:t>5 ) </a:t>
            </a:r>
            <a:r>
              <a:rPr lang="en-US" sz="2400" dirty="0"/>
              <a:t>AS Maximum</a:t>
            </a:r>
            <a:endParaRPr lang="ru-RU" sz="2400" dirty="0"/>
          </a:p>
          <a:p>
            <a:r>
              <a:rPr lang="en-GB" sz="2400" dirty="0"/>
              <a:t>    </a:t>
            </a:r>
            <a:r>
              <a:rPr lang="en-US" sz="2400" dirty="0"/>
              <a:t>FROM tab1;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ru-RU" sz="2400" i="1" dirty="0"/>
              <a:t>Приклад </a:t>
            </a:r>
            <a:r>
              <a:rPr lang="en-US" sz="2400" i="1" dirty="0"/>
              <a:t>2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en-US" sz="2400" dirty="0"/>
              <a:t>SELECT COUNT ( DISTINCT pole 2) AS </a:t>
            </a:r>
            <a:r>
              <a:rPr lang="en-US" sz="2400" dirty="0" err="1"/>
              <a:t>Kilkist_asortiment</a:t>
            </a:r>
            <a:endParaRPr lang="ru-RU" sz="2400" dirty="0"/>
          </a:p>
          <a:p>
            <a:r>
              <a:rPr lang="en-US" sz="2400" dirty="0"/>
              <a:t>    FROM tab2; 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ru-RU" sz="2400" i="1" dirty="0"/>
              <a:t>Приклад </a:t>
            </a:r>
            <a:r>
              <a:rPr lang="en-US" sz="2400" i="1" dirty="0"/>
              <a:t>3</a:t>
            </a:r>
            <a:endParaRPr lang="ru-RU" sz="2400" dirty="0"/>
          </a:p>
          <a:p>
            <a:r>
              <a:rPr lang="en-US" sz="2400" dirty="0"/>
              <a:t> </a:t>
            </a:r>
            <a:endParaRPr lang="ru-RU" sz="2400" dirty="0"/>
          </a:p>
          <a:p>
            <a:r>
              <a:rPr lang="en-US" sz="2400" dirty="0"/>
              <a:t>SELECT COUNT (*) </a:t>
            </a:r>
            <a:endParaRPr lang="ru-RU" sz="2400" dirty="0"/>
          </a:p>
          <a:p>
            <a:r>
              <a:rPr lang="en-US" sz="2400" dirty="0"/>
              <a:t>    FROM tab3;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66899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7488832" cy="5325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899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643</Words>
  <Application>Microsoft Office PowerPoint</Application>
  <PresentationFormat>Экран (4:3)</PresentationFormat>
  <Paragraphs>199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RePack by Diakov</cp:lastModifiedBy>
  <cp:revision>8</cp:revision>
  <dcterms:created xsi:type="dcterms:W3CDTF">2014-05-14T03:27:44Z</dcterms:created>
  <dcterms:modified xsi:type="dcterms:W3CDTF">2018-03-15T10:36:06Z</dcterms:modified>
</cp:coreProperties>
</file>