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76" r:id="rId4"/>
    <p:sldId id="277" r:id="rId5"/>
    <p:sldId id="263" r:id="rId6"/>
    <p:sldId id="258" r:id="rId7"/>
    <p:sldId id="259" r:id="rId8"/>
    <p:sldId id="272" r:id="rId9"/>
    <p:sldId id="273" r:id="rId10"/>
    <p:sldId id="274" r:id="rId11"/>
    <p:sldId id="275" r:id="rId12"/>
    <p:sldId id="260" r:id="rId13"/>
    <p:sldId id="261" r:id="rId14"/>
    <p:sldId id="264" r:id="rId15"/>
    <p:sldId id="281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5" autoAdjust="0"/>
    <p:restoredTop sz="94660"/>
  </p:normalViewPr>
  <p:slideViewPr>
    <p:cSldViewPr>
      <p:cViewPr varScale="1">
        <p:scale>
          <a:sx n="105" d="100"/>
          <a:sy n="105" d="100"/>
        </p:scale>
        <p:origin x="-3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633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97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06090"/>
          </a:xfrm>
        </p:spPr>
        <p:txBody>
          <a:bodyPr/>
          <a:lstStyle/>
          <a:p>
            <a:pPr algn="ctr"/>
            <a:r>
              <a:rPr lang="uk-UA" sz="3200" b="1" dirty="0" smtClean="0"/>
              <a:t>Інституції (За Дугласом </a:t>
            </a:r>
            <a:r>
              <a:rPr lang="uk-UA" sz="3200" b="1" dirty="0" err="1" smtClean="0"/>
              <a:t>Нортом</a:t>
            </a:r>
            <a:r>
              <a:rPr lang="uk-UA" sz="3200" b="1" dirty="0" smtClean="0"/>
              <a:t>): 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280920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</a:t>
            </a:r>
            <a:r>
              <a:rPr lang="uk-UA" sz="2400" dirty="0" smtClean="0"/>
              <a:t>«</a:t>
            </a:r>
            <a:r>
              <a:rPr lang="uk-UA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гри</a:t>
            </a:r>
            <a:r>
              <a:rPr lang="uk-UA" sz="2400" dirty="0" smtClean="0"/>
              <a:t>» у суспільстві, або висловлюючись більш формально, створені людиною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обмежувальні рамки</a:t>
            </a:r>
            <a:r>
              <a:rPr lang="uk-UA" sz="2400" dirty="0" smtClean="0"/>
              <a:t>, які організують взаємодію між людьми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«правила, механізми, що забезпечують їх виконання,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норми</a:t>
            </a:r>
            <a:r>
              <a:rPr lang="uk-UA" sz="2400" dirty="0" smtClean="0"/>
              <a:t>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поведінки</a:t>
            </a:r>
            <a:r>
              <a:rPr lang="uk-UA" sz="2400" dirty="0" smtClean="0"/>
              <a:t>, що </a:t>
            </a:r>
            <a:r>
              <a:rPr lang="uk-U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структурують постійну взаємодію між  людьми</a:t>
            </a:r>
            <a:r>
              <a:rPr lang="uk-UA" sz="2400" dirty="0" smtClean="0"/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 «формальні правила, неформальні обмеження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способи забезпечення дієвості обмежень</a:t>
            </a:r>
            <a:r>
              <a:rPr lang="uk-UA" sz="2400" dirty="0" smtClean="0"/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«придумані людьми обмеження, які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структурують взаємодію людей</a:t>
            </a:r>
            <a:r>
              <a:rPr lang="uk-UA" sz="2400" dirty="0" smtClean="0"/>
              <a:t>. До них належать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обмеження </a:t>
            </a:r>
            <a:r>
              <a:rPr lang="uk-UA" sz="2400" dirty="0" smtClean="0"/>
              <a:t>(правила, закони, конституції),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обмеження </a:t>
            </a:r>
            <a:r>
              <a:rPr lang="uk-UA" sz="2400" dirty="0" smtClean="0"/>
              <a:t>(соціальні норми, умовності і самостійно прийнятий кодекс поведінки) і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механізми змушення до виконання</a:t>
            </a:r>
            <a:r>
              <a:rPr lang="uk-UA" sz="2400" dirty="0" smtClean="0"/>
              <a:t>. Сукупно вони визначають структуру стимулів у суспільствах та їх економіках»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2355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dirty="0"/>
              <a:t>Функції інституцій: </a:t>
            </a: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координаційна </a:t>
            </a:r>
            <a:r>
              <a:rPr lang="uk-UA" sz="3200" b="1" dirty="0"/>
              <a:t>і розподільча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Координаційний ефект </a:t>
            </a:r>
            <a:r>
              <a:rPr lang="uk-UA" dirty="0" smtClean="0"/>
              <a:t>інституцій реалізується через  </a:t>
            </a:r>
            <a:r>
              <a:rPr lang="uk-UA" i="1" dirty="0" smtClean="0">
                <a:solidFill>
                  <a:srgbClr val="00B0F0"/>
                </a:solidFill>
              </a:rPr>
              <a:t>зниження рівня невизначеності середовища</a:t>
            </a:r>
            <a:r>
              <a:rPr lang="uk-UA" dirty="0" smtClean="0"/>
              <a:t>, у якому діють економічні агенти. </a:t>
            </a:r>
          </a:p>
          <a:p>
            <a:r>
              <a:rPr lang="uk-UA" dirty="0" smtClean="0"/>
              <a:t>Подолання невизначеності ринкового середовища створює можливості для довгострокового співробітництва та примноження вартості. Координаційний ефект є </a:t>
            </a:r>
            <a:r>
              <a:rPr lang="uk-UA" i="1" dirty="0">
                <a:solidFill>
                  <a:srgbClr val="00B0F0"/>
                </a:solidFill>
              </a:rPr>
              <a:t>механізмом, що забезпечує вплив інституцій на ефективність функціонування </a:t>
            </a:r>
            <a:r>
              <a:rPr lang="uk-UA" i="1" dirty="0" smtClean="0">
                <a:solidFill>
                  <a:srgbClr val="00B0F0"/>
                </a:solidFill>
              </a:rPr>
              <a:t>економіки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Кожна інституція, обмежуючи кількість можливих способів дії, впливає на </a:t>
            </a:r>
            <a:r>
              <a:rPr lang="uk-UA" i="1" dirty="0">
                <a:solidFill>
                  <a:srgbClr val="00B0F0"/>
                </a:solidFill>
              </a:rPr>
              <a:t>розподіл ресурсів </a:t>
            </a:r>
            <a:r>
              <a:rPr lang="uk-UA" dirty="0" smtClean="0"/>
              <a:t>економічними агентами, виконуючи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розподільчу </a:t>
            </a: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функцію.  </a:t>
            </a:r>
            <a:endParaRPr lang="uk-UA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977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706090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2.3.</a:t>
            </a:r>
            <a:r>
              <a:rPr lang="uk-UA" sz="2400" b="1" dirty="0" smtClean="0"/>
              <a:t> </a:t>
            </a:r>
            <a:r>
              <a:rPr lang="uk-UA" sz="2400" b="1" dirty="0"/>
              <a:t>Інституційна структура економіки і суспільства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908720"/>
            <a:ext cx="8352928" cy="5832648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Ходжсон</a:t>
            </a: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2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600" i="1" dirty="0" smtClean="0">
                <a:solidFill>
                  <a:srgbClr val="00B050"/>
                </a:solidFill>
              </a:rPr>
              <a:t>«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 – це структури, </a:t>
            </a:r>
            <a:r>
              <a:rPr lang="uk-UA" sz="2600" i="1" dirty="0">
                <a:solidFill>
                  <a:srgbClr val="00B050"/>
                </a:solidFill>
              </a:rPr>
              <a:t>з якими індивіди як зіштовхуються, так і дають їм початок. Відповідно, інституції є одночасно і 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об’єктивні </a:t>
            </a:r>
            <a:r>
              <a:rPr lang="uk-UA" sz="2600" i="1" dirty="0">
                <a:solidFill>
                  <a:srgbClr val="00B050"/>
                </a:solidFill>
              </a:rPr>
              <a:t>«зовнішні» структури, і </a:t>
            </a:r>
            <a:r>
              <a:rPr lang="uk-UA" sz="2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суб’єктивні</a:t>
            </a:r>
            <a:r>
              <a:rPr lang="uk-UA" sz="2600" i="1" dirty="0">
                <a:solidFill>
                  <a:srgbClr val="00B050"/>
                </a:solidFill>
              </a:rPr>
              <a:t>, «з голови людини», продукти людської поведінки. Усі ми народжені у світі з вже існуючими раніше інституціями, якими нагородила нас історія</a:t>
            </a:r>
            <a:r>
              <a:rPr lang="uk-UA" sz="2600" i="1" dirty="0" smtClean="0">
                <a:solidFill>
                  <a:srgbClr val="00B050"/>
                </a:solidFill>
              </a:rPr>
              <a:t>»</a:t>
            </a:r>
          </a:p>
          <a:p>
            <a:pPr marL="114300" indent="0">
              <a:buNone/>
            </a:pPr>
            <a:r>
              <a:rPr lang="uk-UA" sz="2600" dirty="0"/>
              <a:t>У </a:t>
            </a:r>
            <a:r>
              <a:rPr lang="uk-UA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структурі інституцій 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uk-UA" sz="260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/>
              <a:t>виокремлює три основні складові:</a:t>
            </a:r>
          </a:p>
          <a:p>
            <a:pPr marL="114300" indent="0">
              <a:buNone/>
            </a:pPr>
            <a:r>
              <a:rPr lang="uk-UA" sz="2600" dirty="0"/>
              <a:t>1)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обмеження </a:t>
            </a:r>
            <a:r>
              <a:rPr lang="uk-UA" sz="2600" dirty="0"/>
              <a:t>(традиції, звичаї, соціальні перестороги);</a:t>
            </a:r>
          </a:p>
          <a:p>
            <a:pPr marL="114300" indent="0">
              <a:buNone/>
            </a:pPr>
            <a:r>
              <a:rPr lang="uk-UA" sz="2600" dirty="0"/>
              <a:t>2)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правила </a:t>
            </a:r>
            <a:r>
              <a:rPr lang="uk-UA" sz="2600" dirty="0"/>
              <a:t>(конституції, закони, судові прецеденти, адміністративні акти);</a:t>
            </a:r>
          </a:p>
          <a:p>
            <a:pPr marL="114300" indent="0">
              <a:buNone/>
            </a:pPr>
            <a:r>
              <a:rPr lang="uk-UA" sz="2600" dirty="0"/>
              <a:t> 3)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механізми примусу</a:t>
            </a:r>
            <a:r>
              <a:rPr lang="uk-UA" sz="2600" dirty="0"/>
              <a:t>, які забезпечують дотримання правил (суди, поліція тощо).</a:t>
            </a:r>
            <a:endParaRPr lang="uk-UA" sz="2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817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280920" cy="62121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4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Вільямсон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uk-UA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 </a:t>
            </a:r>
            <a:r>
              <a:rPr lang="uk-UA" sz="2400" dirty="0"/>
              <a:t>- </a:t>
            </a:r>
            <a:r>
              <a:rPr lang="uk-UA" sz="2400" i="1" dirty="0">
                <a:solidFill>
                  <a:srgbClr val="00B050"/>
                </a:solidFill>
              </a:rPr>
              <a:t>«це </a:t>
            </a:r>
            <a:r>
              <a:rPr lang="uk-UA" sz="2400" i="1" dirty="0">
                <a:solidFill>
                  <a:srgbClr val="00B050"/>
                </a:solidFill>
              </a:rPr>
              <a:t>основні політичні, соціальні і правові норми, що є базою для виробництва, обміну і </a:t>
            </a:r>
            <a:r>
              <a:rPr lang="uk-UA" sz="2400" i="1" dirty="0">
                <a:solidFill>
                  <a:srgbClr val="00B050"/>
                </a:solidFill>
              </a:rPr>
              <a:t>споживання</a:t>
            </a:r>
            <a:r>
              <a:rPr lang="uk-UA" sz="2400" i="1" dirty="0">
                <a:solidFill>
                  <a:srgbClr val="00B050"/>
                </a:solidFill>
              </a:rPr>
              <a:t>» </a:t>
            </a:r>
            <a:endParaRPr lang="uk-UA" sz="2400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Конкретна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</a:t>
            </a:r>
            <a:r>
              <a:rPr lang="uk-UA" sz="2400" dirty="0" smtClean="0"/>
              <a:t>є сплетіння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правил</a:t>
            </a:r>
            <a:r>
              <a:rPr lang="uk-UA" sz="2400" dirty="0"/>
              <a:t> 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неформальних обмежень</a:t>
            </a:r>
            <a:r>
              <a:rPr lang="uk-UA" sz="2400" dirty="0"/>
              <a:t>, специфічних для кожної культури,  розділити які </a:t>
            </a:r>
            <a:r>
              <a:rPr lang="uk-UA" sz="2400" dirty="0" smtClean="0"/>
              <a:t>досить складно</a:t>
            </a:r>
            <a:r>
              <a:rPr lang="uk-UA" sz="2400" dirty="0"/>
              <a:t>. 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економіки </a:t>
            </a:r>
            <a:r>
              <a:rPr lang="uk-UA" sz="2400" i="1" dirty="0"/>
              <a:t>–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система інституцій, яка через впорядкування повсякденного господарського життя зменшує невизначеність взаємодії індивідів</a:t>
            </a:r>
            <a:r>
              <a:rPr lang="uk-UA" sz="2400" i="1" dirty="0"/>
              <a:t>. </a:t>
            </a:r>
            <a:r>
              <a:rPr lang="uk-UA" sz="2400" dirty="0"/>
              <a:t>Вона є результатом тривалого еволюційного відбору, в якому адаптація до умов зовнішнього середовища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оптимізується самою структурою</a:t>
            </a:r>
            <a:r>
              <a:rPr lang="uk-UA" sz="2400" i="1" dirty="0"/>
              <a:t>.</a:t>
            </a:r>
            <a:r>
              <a:rPr lang="uk-UA" sz="2400" dirty="0"/>
              <a:t> </a:t>
            </a:r>
            <a:endParaRPr lang="uk-UA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474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</a:t>
            </a: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/>
              <a:t>Інституційне середовище та інституційний порядок</a:t>
            </a:r>
            <a:endParaRPr lang="uk-UA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052736"/>
            <a:ext cx="8460432" cy="561662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інституції </a:t>
            </a:r>
            <a:r>
              <a:rPr lang="uk-UA" sz="2400" dirty="0"/>
              <a:t>історично і логічно первинні щодо впливу на економічну поведінку індивідів і формують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інституційне середовище</a:t>
            </a:r>
            <a:r>
              <a:rPr lang="uk-UA" sz="2400" i="1" dirty="0"/>
              <a:t>.</a:t>
            </a:r>
            <a:r>
              <a:rPr lang="uk-UA" sz="2400" dirty="0"/>
              <a:t> Вони мають визначальний вплив на стійкий характер поведінки господарюючих суб’єктів у сфері виробництва, обміну і споживання та складають основу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 культури </a:t>
            </a:r>
            <a:r>
              <a:rPr lang="uk-UA" sz="2400" dirty="0"/>
              <a:t>народу.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У процесі історичної еволюції неформальні інституції часто стають фундаментом побудови у суспільстві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інституцій</a:t>
            </a:r>
            <a:r>
              <a:rPr lang="uk-UA" sz="2400" dirty="0"/>
              <a:t>.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Інституційний порядок </a:t>
            </a:r>
            <a:r>
              <a:rPr lang="uk-UA" sz="2400" dirty="0"/>
              <a:t>є своєрідною системою неформалізованих і формалізованих обмежень господарської поведінки суб’єктів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інституції </a:t>
            </a:r>
            <a:r>
              <a:rPr lang="uk-UA" sz="2400" dirty="0"/>
              <a:t>створюють, за словами </a:t>
            </a:r>
            <a:r>
              <a:rPr lang="uk-U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 </a:t>
            </a:r>
            <a:r>
              <a:rPr lang="uk-U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Ґаєка</a:t>
            </a:r>
            <a:r>
              <a:rPr lang="uk-UA" sz="2400" dirty="0"/>
              <a:t>, </a:t>
            </a: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«невимушений порядок» </a:t>
            </a:r>
            <a:r>
              <a:rPr lang="uk-UA" sz="2400" dirty="0"/>
              <a:t>(</a:t>
            </a:r>
            <a:r>
              <a:rPr lang="uk-UA" sz="2400" dirty="0" err="1"/>
              <a:t>spontaneous</a:t>
            </a:r>
            <a:r>
              <a:rPr lang="uk-UA" sz="2400" dirty="0"/>
              <a:t> </a:t>
            </a:r>
            <a:r>
              <a:rPr lang="uk-UA" sz="2400" dirty="0" err="1"/>
              <a:t>order</a:t>
            </a:r>
            <a:r>
              <a:rPr lang="uk-UA" sz="2400" dirty="0"/>
              <a:t>), що залучає людей до усталених норм поведінки, оскільки вони запобігають матеріальним і нематеріальним втратам навіть без правових механізмів </a:t>
            </a:r>
            <a:r>
              <a:rPr lang="uk-UA" sz="2400" dirty="0" smtClean="0"/>
              <a:t>стримування.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45346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460432" cy="67413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Натомість,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інституції </a:t>
            </a:r>
            <a:r>
              <a:rPr lang="uk-UA" sz="2400" dirty="0"/>
              <a:t>– закріплені в офіційних інформаційних джерелах правила і норми поведінки, формують </a:t>
            </a:r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«узаконений порядок» </a:t>
            </a:r>
            <a:r>
              <a:rPr lang="uk-UA" sz="2400" dirty="0"/>
              <a:t>(</a:t>
            </a:r>
            <a:r>
              <a:rPr lang="uk-UA" sz="2400" dirty="0" err="1"/>
              <a:t>legal</a:t>
            </a:r>
            <a:r>
              <a:rPr lang="uk-UA" sz="2400" dirty="0"/>
              <a:t> </a:t>
            </a:r>
            <a:r>
              <a:rPr lang="uk-UA" sz="2400" dirty="0" err="1"/>
              <a:t>order</a:t>
            </a:r>
            <a:r>
              <a:rPr lang="uk-UA" sz="2400" dirty="0"/>
              <a:t>), гарантом дотримання якого виступає держава. Такий порядок обов’язково вимагає з боку держави спеціальних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 (інститутів), </a:t>
            </a:r>
            <a:r>
              <a:rPr lang="uk-UA" sz="2400" dirty="0"/>
              <a:t>які покликані контролювати виконання офіційно встановлених </a:t>
            </a:r>
            <a:r>
              <a:rPr lang="uk-UA" sz="2400" dirty="0" smtClean="0"/>
              <a:t>норм.</a:t>
            </a:r>
            <a:endParaRPr lang="uk-UA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Інституційний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</a:t>
            </a:r>
            <a:r>
              <a:rPr lang="uk-UA" sz="2400" dirty="0"/>
              <a:t>є підсистемою економічного порядку, який впливає на економічну діяльність через систему обмежень, що окреслені переважно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формальними інституціями </a:t>
            </a:r>
            <a:r>
              <a:rPr lang="uk-UA" sz="2400" dirty="0"/>
              <a:t>не лише економічного, але і політичного та соціально-правового змісту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Появу формальних норм і правил тісно пов’язують із становленням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</a:t>
            </a:r>
            <a:r>
              <a:rPr lang="uk-UA" sz="2400" dirty="0"/>
              <a:t>, тому інституційний порядок в економіці, як правило, розглядається у площині її 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соціально-економічної діяльності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і не може бути проаналізований поза її межами</a:t>
            </a:r>
            <a:r>
              <a:rPr lang="uk-UA" sz="2400" dirty="0" smtClean="0"/>
              <a:t> 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3931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943194"/>
              </p:ext>
            </p:extLst>
          </p:nvPr>
        </p:nvGraphicFramePr>
        <p:xfrm>
          <a:off x="0" y="188640"/>
          <a:ext cx="8964488" cy="633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Picture" r:id="rId4" imgW="4076700" imgH="2429256" progId="Word.Picture.8">
                  <p:embed/>
                </p:oleObj>
              </mc:Choice>
              <mc:Fallback>
                <p:oleObj name="Picture" r:id="rId4" imgW="4076700" imgH="2429256" progId="Word.Picture.8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8640"/>
                        <a:ext cx="8964488" cy="633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8793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Тема</a:t>
            </a:r>
            <a:r>
              <a:rPr lang="uk-UA" sz="2800" b="1" dirty="0"/>
              <a:t>. 2. Інституції та їх роль у регулюванні господарської поведінки</a:t>
            </a: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Економічна поведінка як прийняття </a:t>
            </a:r>
            <a:r>
              <a:rPr lang="uk-UA" sz="2400" dirty="0" smtClean="0"/>
              <a:t>рішень.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</a:t>
            </a:r>
            <a:r>
              <a:rPr lang="uk-UA" sz="2400" dirty="0"/>
              <a:t> Інституція та її суспільні функції. </a:t>
            </a:r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dirty="0"/>
              <a:t>Інституційна структура економіки і суспільства</a:t>
            </a:r>
            <a:r>
              <a:rPr lang="uk-UA" sz="2400" dirty="0" smtClean="0"/>
              <a:t>.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</a:t>
            </a:r>
            <a:r>
              <a:rPr lang="uk-UA" sz="2400" dirty="0"/>
              <a:t>Інституційне середовище та інституційний порядок</a:t>
            </a:r>
            <a:r>
              <a:rPr lang="uk-UA" sz="2400" dirty="0" smtClean="0"/>
              <a:t>.</a:t>
            </a:r>
            <a:endParaRPr lang="uk-UA" sz="2400" dirty="0"/>
          </a:p>
          <a:p>
            <a:pPr marL="114300" indent="457200">
              <a:buNone/>
            </a:pP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648072"/>
          </a:xfrm>
        </p:spPr>
        <p:txBody>
          <a:bodyPr/>
          <a:lstStyle/>
          <a:p>
            <a:r>
              <a:rPr lang="uk-UA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2.1.</a:t>
            </a:r>
            <a:r>
              <a:rPr lang="uk-UA" sz="4800" dirty="0" smtClean="0"/>
              <a:t> </a:t>
            </a:r>
            <a:r>
              <a:rPr lang="uk-UA" sz="2600" b="1" dirty="0" smtClean="0"/>
              <a:t>Економічна </a:t>
            </a:r>
            <a:r>
              <a:rPr lang="uk-UA" sz="2600" b="1" dirty="0"/>
              <a:t>поведінка як прийняття рішень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136904" cy="51320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Економічна теорія пояснює поведінку економічних агентів як дії, що скеровані на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раціональне використання </a:t>
            </a:r>
            <a:r>
              <a:rPr lang="uk-UA" sz="2400" dirty="0" smtClean="0"/>
              <a:t>обмежених ресурсів; як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послідовність актів прийняття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рішень.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Вибір рішення економічним агентом є усвідомленим, тобто передбачає його обізнаність як щодо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мети</a:t>
            </a:r>
            <a:r>
              <a:rPr lang="uk-UA" sz="2400" dirty="0"/>
              <a:t> своїх дій, так і </a:t>
            </a:r>
            <a:r>
              <a:rPr lang="uk-UA" sz="2400" dirty="0" smtClean="0"/>
              <a:t>щодо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можливостей використання ресурсів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Для прийняття рішень потрібна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інформація</a:t>
            </a:r>
            <a:r>
              <a:rPr lang="uk-UA" sz="2400" dirty="0" smtClean="0"/>
              <a:t>: вже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наявна </a:t>
            </a:r>
            <a:r>
              <a:rPr lang="uk-UA" sz="2400" dirty="0" smtClean="0"/>
              <a:t>у пам'яті економічного агента, або ж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яку слід отримати </a:t>
            </a:r>
            <a:r>
              <a:rPr lang="uk-UA" sz="2400" dirty="0" smtClean="0"/>
              <a:t>шляхом додатково витраченого часу та ресурсів.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Обмеження у прийнятті рішень </a:t>
            </a:r>
            <a:r>
              <a:rPr lang="uk-UA" sz="2400" dirty="0" smtClean="0"/>
              <a:t>враховують: а) ресурсні обмеження; б) інформаційні обмеження.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34082"/>
          </a:xfrm>
        </p:spPr>
        <p:txBody>
          <a:bodyPr/>
          <a:lstStyle/>
          <a:p>
            <a:pPr algn="ctr"/>
            <a:r>
              <a:rPr lang="uk-UA" sz="3200" b="1" dirty="0"/>
              <a:t>Обмежена раціональність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280920" cy="5832648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Обмежена раціональність </a:t>
            </a:r>
            <a:r>
              <a:rPr lang="uk-UA" sz="2400" dirty="0" smtClean="0"/>
              <a:t>– це обмежені можливості економічних агентів щодо обробітку інформаційного ресурсу.</a:t>
            </a:r>
          </a:p>
          <a:p>
            <a:r>
              <a:rPr lang="uk-UA" sz="2400" dirty="0" smtClean="0"/>
              <a:t>Існує певна взаємозамінність між часом  і ресурсними обмеженнями. </a:t>
            </a:r>
          </a:p>
          <a:p>
            <a:r>
              <a:rPr lang="uk-UA" sz="2400" dirty="0" smtClean="0"/>
              <a:t>Економічні агенти є, згідно Г. </a:t>
            </a:r>
            <a:r>
              <a:rPr lang="uk-UA" sz="2400" dirty="0" err="1" smtClean="0"/>
              <a:t>Саймона</a:t>
            </a:r>
            <a:r>
              <a:rPr lang="uk-UA" sz="2400" dirty="0" smtClean="0"/>
              <a:t> -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обмежено раціональними</a:t>
            </a:r>
            <a:r>
              <a:rPr lang="uk-UA" sz="2400" dirty="0" smtClean="0"/>
              <a:t> суб'єктами, оскільки приймають рішення не тільки на основі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неповної, обмеженої </a:t>
            </a:r>
            <a:r>
              <a:rPr lang="uk-UA" sz="2400" dirty="0" smtClean="0"/>
              <a:t>інформації щодо ресурсів та способів їх використання, але вони також обмежені і у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можливості ефективного обробітку </a:t>
            </a:r>
            <a:r>
              <a:rPr lang="uk-UA" sz="2400" dirty="0" smtClean="0"/>
              <a:t>наявної інформації щодо наступних рішень.</a:t>
            </a:r>
          </a:p>
          <a:p>
            <a:r>
              <a:rPr lang="uk-UA" sz="2400" dirty="0" smtClean="0"/>
              <a:t>Індивіди з метою економії ресурсів у межах поставленої мети  широко використовують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шаблони і зразки поведінки</a:t>
            </a:r>
            <a:r>
              <a:rPr lang="uk-UA" sz="2400" dirty="0" smtClean="0"/>
              <a:t> </a:t>
            </a:r>
          </a:p>
          <a:p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Правило </a:t>
            </a:r>
            <a:r>
              <a:rPr lang="uk-UA" sz="2400" dirty="0" smtClean="0"/>
              <a:t>– це модель (зразок, шаблон) поведінки, що рекомендує як себе слід поводити за тих чи інших обставин</a:t>
            </a:r>
          </a:p>
          <a:p>
            <a:pPr marL="11430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/>
          <a:lstStyle/>
          <a:p>
            <a:pPr algn="ctr"/>
            <a:r>
              <a:rPr lang="uk-UA" sz="2400" b="1" dirty="0" smtClean="0"/>
              <a:t>Обмежена раціональність і модель «</a:t>
            </a:r>
            <a:r>
              <a:rPr lang="uk-UA" sz="2400" b="1" dirty="0" err="1" smtClean="0"/>
              <a:t>homo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institutius</a:t>
            </a:r>
            <a:r>
              <a:rPr lang="uk-UA" sz="2400" b="1" dirty="0" smtClean="0"/>
              <a:t>»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077537"/>
              </p:ext>
            </p:extLst>
          </p:nvPr>
        </p:nvGraphicFramePr>
        <p:xfrm>
          <a:off x="539552" y="980728"/>
          <a:ext cx="7776863" cy="56849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10292"/>
                <a:gridCol w="1805539"/>
                <a:gridCol w="1721419"/>
                <a:gridCol w="2039613"/>
              </a:tblGrid>
              <a:tr h="1033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Характеристика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економічна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homo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economіcus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гібридна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інституційна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homo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institutius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1. Підхід </a:t>
                      </a:r>
                      <a:r>
                        <a:rPr lang="ru-RU" sz="1800">
                          <a:effectLst/>
                        </a:rPr>
                        <a:t>в</a:t>
                      </a:r>
                      <a:r>
                        <a:rPr lang="uk-UA" sz="1800">
                          <a:effectLst/>
                        </a:rPr>
                        <a:t> економічній теорії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Неокласика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О. </a:t>
                      </a:r>
                      <a:r>
                        <a:rPr lang="uk-UA" sz="1800" dirty="0" err="1">
                          <a:effectLst/>
                        </a:rPr>
                        <a:t>Вільямсон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Інституціоналізм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2. Мета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Максимізація корисності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Мінімізація </a:t>
                      </a:r>
                      <a:r>
                        <a:rPr lang="uk-UA" sz="1800" dirty="0" err="1">
                          <a:effectLst/>
                        </a:rPr>
                        <a:t>трансакційних</a:t>
                      </a:r>
                      <a:r>
                        <a:rPr lang="uk-UA" sz="1800" dirty="0">
                          <a:effectLst/>
                        </a:rPr>
                        <a:t> витрат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Культурна освіченість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14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3. Знання і здібності обрахунку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Необмежені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Обмежені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Обмежені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1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4. Бажання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Окреслені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культурою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7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5. Раціональність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Повна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Обмежена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(Г. </a:t>
                      </a:r>
                      <a:r>
                        <a:rPr lang="uk-UA" sz="180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Саймон</a:t>
                      </a:r>
                      <a:r>
                        <a:rPr lang="uk-UA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)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Культурна</a:t>
                      </a:r>
                      <a:endParaRPr lang="uk-UA" sz="1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918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6. Опортунізм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(обман) відсутня і немає змушення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наявна, але відсутнє змушення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Наявні підступність і змушення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55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</a:t>
            </a:r>
            <a:r>
              <a:rPr lang="uk-UA" sz="2600" dirty="0" smtClean="0"/>
              <a:t> </a:t>
            </a:r>
            <a:r>
              <a:rPr lang="uk-UA" sz="2600" b="1" dirty="0" smtClean="0"/>
              <a:t>Інституція та її суспільні функції</a:t>
            </a:r>
            <a:endParaRPr lang="uk-UA" sz="2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8460432" cy="5400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600" dirty="0"/>
              <a:t>Наявність </a:t>
            </a:r>
            <a:r>
              <a:rPr lang="uk-UA" sz="2600" b="1" dirty="0"/>
              <a:t> </a:t>
            </a:r>
            <a:r>
              <a:rPr lang="uk-UA" sz="2600" b="1" dirty="0" smtClean="0"/>
              <a:t>правил (норм) </a:t>
            </a:r>
            <a:r>
              <a:rPr lang="uk-UA" sz="2600" dirty="0" smtClean="0"/>
              <a:t>впливає на поведінку індивідів  (економічних агентів), на їхні витрати і вигоду:</a:t>
            </a:r>
            <a:endParaRPr lang="uk-UA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600" dirty="0" smtClean="0"/>
              <a:t>Наявність у суспільстві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соціальних норм, </a:t>
            </a:r>
            <a:r>
              <a:rPr lang="uk-UA" sz="2600" dirty="0" smtClean="0"/>
              <a:t>як певних зразків поведінки, </a:t>
            </a:r>
            <a:r>
              <a:rPr lang="uk-UA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обмежує можливість вибору</a:t>
            </a:r>
            <a:r>
              <a:rPr lang="uk-UA" sz="2600" dirty="0" smtClean="0"/>
              <a:t>, перешкоджає реалізації її раціоналізації;</a:t>
            </a:r>
            <a:endParaRPr lang="uk-UA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600" dirty="0" smtClean="0"/>
              <a:t>соціальні норми </a:t>
            </a:r>
            <a:r>
              <a:rPr lang="uk-UA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орієнтовані на </a:t>
            </a:r>
            <a:r>
              <a:rPr lang="uk-UA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</a:t>
            </a:r>
            <a:r>
              <a:rPr lang="uk-UA" sz="2600" dirty="0" smtClean="0"/>
              <a:t>.</a:t>
            </a:r>
            <a:endParaRPr lang="uk-UA" sz="26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Формула соціальної норми </a:t>
            </a:r>
            <a:r>
              <a:rPr lang="uk-UA" sz="2600" dirty="0"/>
              <a:t>(За </a:t>
            </a:r>
            <a:r>
              <a:rPr lang="uk-UA" sz="2600" i="1" dirty="0"/>
              <a:t>Ю. </a:t>
            </a:r>
            <a:r>
              <a:rPr lang="uk-UA" sz="2600" i="1" dirty="0" err="1"/>
              <a:t>Ельстером</a:t>
            </a:r>
            <a:r>
              <a:rPr lang="uk-UA" sz="2600" dirty="0"/>
              <a:t>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600" dirty="0" smtClean="0"/>
              <a:t>опис умов (ситуації),що регламентує певний зразок поведінки; </a:t>
            </a:r>
            <a:endParaRPr lang="uk-UA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600" dirty="0" smtClean="0"/>
              <a:t>опис зразка поведінки,</a:t>
            </a:r>
            <a:endParaRPr lang="uk-UA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600" dirty="0" smtClean="0"/>
              <a:t>опис санкцій та їх суб'єктів (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гарантів</a:t>
            </a:r>
            <a:r>
              <a:rPr lang="uk-UA" sz="2600" dirty="0" smtClean="0"/>
              <a:t> дотримання норм) </a:t>
            </a:r>
            <a:endParaRPr lang="uk-UA" sz="26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563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280920" cy="599613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Норму вигідно порушити, якщо вигода від цієї дії буде перевершувати втрати від неї. З'являється </a:t>
            </a:r>
            <a:r>
              <a:rPr lang="uk-UA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 до порушення</a:t>
            </a:r>
            <a:r>
              <a:rPr lang="uk-UA" sz="2800" dirty="0" smtClean="0"/>
              <a:t>. </a:t>
            </a:r>
            <a:endParaRPr lang="uk-UA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Опортуністична поведінка </a:t>
            </a:r>
            <a:r>
              <a:rPr lang="uk-UA" sz="2800" dirty="0" smtClean="0"/>
              <a:t>– це дії скеровані на отримання власної вигоди, які не стримані моральними обмеженнями, тобто пов'язані з використанням обману, хитрощів і підступу.</a:t>
            </a:r>
            <a:endParaRPr lang="uk-UA" sz="2800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Навіть коли порушення того чи іншого правила є вигідним для індивіда, воно може мати </a:t>
            </a:r>
            <a:r>
              <a:rPr lang="uk-UA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негативні зовнішні ефекти</a:t>
            </a:r>
            <a:r>
              <a:rPr lang="uk-UA" sz="2800" dirty="0" smtClean="0"/>
              <a:t>, що у підсумку нівелюють особистісну вигоду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Засобом для попередження опортуністичної поведінки є </a:t>
            </a: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санкції</a:t>
            </a:r>
            <a:r>
              <a:rPr lang="uk-UA" sz="2800" dirty="0" smtClean="0"/>
              <a:t> – покарання за порушення правила (норми).</a:t>
            </a:r>
            <a:endParaRPr lang="uk-UA" sz="2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8449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224136"/>
          </a:xfrm>
        </p:spPr>
        <p:txBody>
          <a:bodyPr/>
          <a:lstStyle/>
          <a:p>
            <a:pPr algn="ctr"/>
            <a:r>
              <a:rPr lang="uk-UA" sz="3200" b="1" dirty="0"/>
              <a:t>Класифікація санкцій </a:t>
            </a: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за </a:t>
            </a:r>
            <a:r>
              <a:rPr lang="uk-UA" sz="3200" b="1" dirty="0"/>
              <a:t>практикою їх запровадження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46593"/>
            <a:ext cx="8460432" cy="5204048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Громадський осуд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Офіційне невдоволення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Грошовий штраф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Силова зупинка початої дії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Силове  запобігання здійсненню повторного порушення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Обмеження порушника в певних правах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Позбавлення волі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/>
              <a:t>Смертна кара</a:t>
            </a:r>
          </a:p>
          <a:p>
            <a:pPr marL="114300" indent="0">
              <a:buNone/>
            </a:pP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1194122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ctr"/>
            <a:r>
              <a:rPr lang="uk-UA" sz="3200" b="1" dirty="0"/>
              <a:t>Структура (формула) правила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7992888" cy="5232648"/>
          </a:xfrm>
        </p:spPr>
        <p:txBody>
          <a:bodyPr/>
          <a:lstStyle/>
          <a:p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Ситуація</a:t>
            </a:r>
            <a:r>
              <a:rPr lang="uk-UA" sz="2800" dirty="0" smtClean="0"/>
              <a:t> – умова запровадження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 </a:t>
            </a:r>
            <a:r>
              <a:rPr lang="uk-UA" sz="2800" dirty="0" smtClean="0"/>
              <a:t>– адресат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Передбачена дія </a:t>
            </a:r>
            <a:r>
              <a:rPr lang="uk-UA" sz="2800" dirty="0"/>
              <a:t>– зміст правила</a:t>
            </a:r>
          </a:p>
          <a:p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Санкції</a:t>
            </a:r>
            <a:r>
              <a:rPr lang="uk-UA" sz="2800" dirty="0"/>
              <a:t>  за невиконання </a:t>
            </a:r>
            <a:r>
              <a:rPr lang="uk-UA" sz="2800" dirty="0" smtClean="0"/>
              <a:t>настанов</a:t>
            </a:r>
            <a:endParaRPr lang="uk-UA" sz="2800" dirty="0"/>
          </a:p>
          <a:p>
            <a:r>
              <a:rPr lang="uk-UA" sz="2800" dirty="0"/>
              <a:t>Суб'єктом санкцій є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гарант правила </a:t>
            </a:r>
            <a:r>
              <a:rPr lang="uk-UA" sz="2800" dirty="0"/>
              <a:t>– індивід, що виявляє порушення і запроваджує санкції до порушника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 змушення до виконання правила </a:t>
            </a:r>
            <a:r>
              <a:rPr lang="uk-UA" sz="2800" dirty="0"/>
              <a:t>– </a:t>
            </a:r>
            <a:r>
              <a:rPr lang="uk-UA" sz="2800" dirty="0" smtClean="0"/>
              <a:t>сукупність, </a:t>
            </a:r>
            <a:r>
              <a:rPr lang="uk-UA" sz="2800" dirty="0"/>
              <a:t>що </a:t>
            </a:r>
            <a:r>
              <a:rPr lang="uk-UA" sz="2800" dirty="0" smtClean="0"/>
              <a:t>враховує </a:t>
            </a:r>
            <a:r>
              <a:rPr lang="uk-UA" sz="2800" dirty="0"/>
              <a:t>гаранта </a:t>
            </a:r>
            <a:r>
              <a:rPr lang="uk-UA" sz="2800" dirty="0" smtClean="0"/>
              <a:t>та правила </a:t>
            </a:r>
            <a:r>
              <a:rPr lang="uk-UA" sz="2800" dirty="0"/>
              <a:t>його </a:t>
            </a:r>
            <a:r>
              <a:rPr lang="uk-UA" sz="2800" dirty="0" smtClean="0"/>
              <a:t>поводження, які регулюють </a:t>
            </a:r>
            <a:r>
              <a:rPr lang="uk-UA" sz="2800" dirty="0"/>
              <a:t>запровадження санкцій </a:t>
            </a:r>
            <a:r>
              <a:rPr lang="uk-UA" sz="2800" dirty="0" smtClean="0"/>
              <a:t>щодо порушників. </a:t>
            </a:r>
            <a:endParaRPr lang="uk-UA" sz="2800" dirty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8644532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467</TotalTime>
  <Words>992</Words>
  <Application>Microsoft Office PowerPoint</Application>
  <PresentationFormat>Экран (4:3)</PresentationFormat>
  <Paragraphs>110</Paragraphs>
  <Slides>16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Соседство</vt:lpstr>
      <vt:lpstr>Picture</vt:lpstr>
      <vt:lpstr>Інституційний аналіз</vt:lpstr>
      <vt:lpstr> Тема. 2. Інституції та їх роль у регулюванні господарської поведінки </vt:lpstr>
      <vt:lpstr>2.1. Економічна поведінка як прийняття рішень</vt:lpstr>
      <vt:lpstr>Обмежена раціональність </vt:lpstr>
      <vt:lpstr>Обмежена раціональність і модель «homo institutius»</vt:lpstr>
      <vt:lpstr>2.2. Інституція та її суспільні функції</vt:lpstr>
      <vt:lpstr>Презентация PowerPoint</vt:lpstr>
      <vt:lpstr>Класифікація санкцій  за практикою їх запровадження</vt:lpstr>
      <vt:lpstr>Структура (формула) правила</vt:lpstr>
      <vt:lpstr>Інституції (За Дугласом Нортом): </vt:lpstr>
      <vt:lpstr>Функції інституцій:  координаційна і розподільча</vt:lpstr>
      <vt:lpstr>2.3. Інституційна структура економіки і суспільства</vt:lpstr>
      <vt:lpstr>Презентация PowerPoint</vt:lpstr>
      <vt:lpstr>2.4. Інституційне середовище та інституційний порядок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40</cp:revision>
  <dcterms:created xsi:type="dcterms:W3CDTF">2024-02-11T15:21:02Z</dcterms:created>
  <dcterms:modified xsi:type="dcterms:W3CDTF">2024-02-20T20:42:23Z</dcterms:modified>
</cp:coreProperties>
</file>