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C7BFF794-43EC-4AAA-9C31-8AD32A0CC8F2}" type="datetimeFigureOut">
              <a:rPr lang="uk-UA" smtClean="0"/>
              <a:t>05.09.2021</a:t>
            </a:fld>
            <a:endParaRPr lang="uk-UA"/>
          </a:p>
        </p:txBody>
      </p:sp>
      <p:sp>
        <p:nvSpPr>
          <p:cNvPr id="2" name="Нижний колонтитул 1"/>
          <p:cNvSpPr>
            <a:spLocks noGrp="1"/>
          </p:cNvSpPr>
          <p:nvPr>
            <p:ph type="ftr" sz="quarter" idx="11"/>
          </p:nvPr>
        </p:nvSpPr>
        <p:spPr/>
        <p:txBody>
          <a:bodyPr/>
          <a:lstStyle/>
          <a:p>
            <a:endParaRPr lang="uk-UA"/>
          </a:p>
        </p:txBody>
      </p:sp>
      <p:sp>
        <p:nvSpPr>
          <p:cNvPr id="15" name="Номер слайда 14"/>
          <p:cNvSpPr>
            <a:spLocks noGrp="1"/>
          </p:cNvSpPr>
          <p:nvPr>
            <p:ph type="sldNum" sz="quarter" idx="12"/>
          </p:nvPr>
        </p:nvSpPr>
        <p:spPr>
          <a:xfrm>
            <a:off x="8229600" y="6473952"/>
            <a:ext cx="758952" cy="246888"/>
          </a:xfrm>
        </p:spPr>
        <p:txBody>
          <a:bodyPr/>
          <a:lstStyle/>
          <a:p>
            <a:fld id="{2BCCA370-70B6-4D6D-9DBE-7655A41C54AF}" type="slidenum">
              <a:rPr lang="uk-UA" smtClean="0"/>
              <a:t>‹#›</a:t>
            </a:fld>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C7BFF794-43EC-4AAA-9C31-8AD32A0CC8F2}" type="datetimeFigureOut">
              <a:rPr lang="uk-UA" smtClean="0"/>
              <a:t>05.09.2021</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2BCCA370-70B6-4D6D-9DBE-7655A41C54AF}" type="slidenum">
              <a:rPr lang="uk-UA" smtClean="0"/>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C7BFF794-43EC-4AAA-9C31-8AD32A0CC8F2}" type="datetimeFigureOut">
              <a:rPr lang="uk-UA" smtClean="0"/>
              <a:t>05.09.2021</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2BCCA370-70B6-4D6D-9DBE-7655A41C54AF}" type="slidenum">
              <a:rPr lang="uk-UA" smtClean="0"/>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Объект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C7BFF794-43EC-4AAA-9C31-8AD32A0CC8F2}" type="datetimeFigureOut">
              <a:rPr lang="uk-UA" smtClean="0"/>
              <a:t>05.09.2021</a:t>
            </a:fld>
            <a:endParaRPr lang="uk-UA"/>
          </a:p>
        </p:txBody>
      </p:sp>
      <p:sp>
        <p:nvSpPr>
          <p:cNvPr id="19" name="Нижний колонтитул 18"/>
          <p:cNvSpPr>
            <a:spLocks noGrp="1"/>
          </p:cNvSpPr>
          <p:nvPr>
            <p:ph type="ftr" sz="quarter" idx="11"/>
          </p:nvPr>
        </p:nvSpPr>
        <p:spPr>
          <a:xfrm>
            <a:off x="3581400" y="76200"/>
            <a:ext cx="2895600" cy="288925"/>
          </a:xfrm>
        </p:spPr>
        <p:txBody>
          <a:bodyPr/>
          <a:lstStyle/>
          <a:p>
            <a:endParaRPr lang="uk-UA"/>
          </a:p>
        </p:txBody>
      </p:sp>
      <p:sp>
        <p:nvSpPr>
          <p:cNvPr id="16" name="Номер слайда 15"/>
          <p:cNvSpPr>
            <a:spLocks noGrp="1"/>
          </p:cNvSpPr>
          <p:nvPr>
            <p:ph type="sldNum" sz="quarter" idx="12"/>
          </p:nvPr>
        </p:nvSpPr>
        <p:spPr>
          <a:xfrm>
            <a:off x="8229600" y="6473952"/>
            <a:ext cx="758952" cy="246888"/>
          </a:xfrm>
        </p:spPr>
        <p:txBody>
          <a:bodyPr/>
          <a:lstStyle/>
          <a:p>
            <a:fld id="{2BCCA370-70B6-4D6D-9DBE-7655A41C54AF}" type="slidenum">
              <a:rPr lang="uk-UA" smtClean="0"/>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C7BFF794-43EC-4AAA-9C31-8AD32A0CC8F2}" type="datetimeFigureOut">
              <a:rPr lang="uk-UA" smtClean="0"/>
              <a:t>05.09.2021</a:t>
            </a:fld>
            <a:endParaRPr lang="uk-UA"/>
          </a:p>
        </p:txBody>
      </p:sp>
      <p:sp>
        <p:nvSpPr>
          <p:cNvPr id="11" name="Нижний колонтитул 10"/>
          <p:cNvSpPr>
            <a:spLocks noGrp="1"/>
          </p:cNvSpPr>
          <p:nvPr>
            <p:ph type="ftr" sz="quarter" idx="11"/>
          </p:nvPr>
        </p:nvSpPr>
        <p:spPr/>
        <p:txBody>
          <a:bodyPr/>
          <a:lstStyle/>
          <a:p>
            <a:endParaRPr lang="uk-UA"/>
          </a:p>
        </p:txBody>
      </p:sp>
      <p:sp>
        <p:nvSpPr>
          <p:cNvPr id="16" name="Номер слайда 15"/>
          <p:cNvSpPr>
            <a:spLocks noGrp="1"/>
          </p:cNvSpPr>
          <p:nvPr>
            <p:ph type="sldNum" sz="quarter" idx="12"/>
          </p:nvPr>
        </p:nvSpPr>
        <p:spPr/>
        <p:txBody>
          <a:bodyPr/>
          <a:lstStyle/>
          <a:p>
            <a:fld id="{2BCCA370-70B6-4D6D-9DBE-7655A41C54AF}" type="slidenum">
              <a:rPr lang="uk-UA" smtClean="0"/>
              <a:t>‹#›</a:t>
            </a:fld>
            <a:endParaRPr lang="uk-UA"/>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Объект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C7BFF794-43EC-4AAA-9C31-8AD32A0CC8F2}" type="datetimeFigureOut">
              <a:rPr lang="uk-UA" smtClean="0"/>
              <a:t>05.09.2021</a:t>
            </a:fld>
            <a:endParaRPr lang="uk-UA"/>
          </a:p>
        </p:txBody>
      </p:sp>
      <p:sp>
        <p:nvSpPr>
          <p:cNvPr id="10" name="Нижний колонтитул 9"/>
          <p:cNvSpPr>
            <a:spLocks noGrp="1"/>
          </p:cNvSpPr>
          <p:nvPr>
            <p:ph type="ftr" sz="quarter" idx="11"/>
          </p:nvPr>
        </p:nvSpPr>
        <p:spPr/>
        <p:txBody>
          <a:bodyPr/>
          <a:lstStyle/>
          <a:p>
            <a:endParaRPr lang="uk-UA"/>
          </a:p>
        </p:txBody>
      </p:sp>
      <p:sp>
        <p:nvSpPr>
          <p:cNvPr id="31" name="Номер слайда 30"/>
          <p:cNvSpPr>
            <a:spLocks noGrp="1"/>
          </p:cNvSpPr>
          <p:nvPr>
            <p:ph type="sldNum" sz="quarter" idx="12"/>
          </p:nvPr>
        </p:nvSpPr>
        <p:spPr/>
        <p:txBody>
          <a:bodyPr/>
          <a:lstStyle/>
          <a:p>
            <a:fld id="{2BCCA370-70B6-4D6D-9DBE-7655A41C54AF}" type="slidenum">
              <a:rPr lang="uk-UA" smtClean="0"/>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Объект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Объект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C7BFF794-43EC-4AAA-9C31-8AD32A0CC8F2}" type="datetimeFigureOut">
              <a:rPr lang="uk-UA" smtClean="0"/>
              <a:t>05.09.2021</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a:xfrm>
            <a:off x="8229600" y="6477000"/>
            <a:ext cx="762000" cy="246888"/>
          </a:xfrm>
        </p:spPr>
        <p:txBody>
          <a:bodyPr/>
          <a:lstStyle/>
          <a:p>
            <a:fld id="{2BCCA370-70B6-4D6D-9DBE-7655A41C54AF}" type="slidenum">
              <a:rPr lang="uk-UA" smtClean="0"/>
              <a:t>‹#›</a:t>
            </a:fld>
            <a:endParaRPr lang="uk-UA"/>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C7BFF794-43EC-4AAA-9C31-8AD32A0CC8F2}" type="datetimeFigureOut">
              <a:rPr lang="uk-UA" smtClean="0"/>
              <a:t>05.09.2021</a:t>
            </a:fld>
            <a:endParaRPr lang="uk-UA"/>
          </a:p>
        </p:txBody>
      </p:sp>
      <p:sp>
        <p:nvSpPr>
          <p:cNvPr id="21" name="Нижний колонтитул 20"/>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2BCCA370-70B6-4D6D-9DBE-7655A41C54AF}" type="slidenum">
              <a:rPr lang="uk-UA" smtClean="0"/>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C7BFF794-43EC-4AAA-9C31-8AD32A0CC8F2}" type="datetimeFigureOut">
              <a:rPr lang="uk-UA" smtClean="0"/>
              <a:t>05.09.2021</a:t>
            </a:fld>
            <a:endParaRPr lang="uk-UA"/>
          </a:p>
        </p:txBody>
      </p:sp>
      <p:sp>
        <p:nvSpPr>
          <p:cNvPr id="24" name="Нижний колонтитул 23"/>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2BCCA370-70B6-4D6D-9DBE-7655A41C54AF}" type="slidenum">
              <a:rPr lang="uk-UA" smtClean="0"/>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Объект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C7BFF794-43EC-4AAA-9C31-8AD32A0CC8F2}" type="datetimeFigureOut">
              <a:rPr lang="uk-UA" smtClean="0"/>
              <a:t>05.09.2021</a:t>
            </a:fld>
            <a:endParaRPr lang="uk-UA"/>
          </a:p>
        </p:txBody>
      </p:sp>
      <p:sp>
        <p:nvSpPr>
          <p:cNvPr id="29" name="Нижний колонтитул 28"/>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2BCCA370-70B6-4D6D-9DBE-7655A41C54AF}" type="slidenum">
              <a:rPr lang="uk-UA" smtClean="0"/>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C7BFF794-43EC-4AAA-9C31-8AD32A0CC8F2}" type="datetimeFigureOut">
              <a:rPr lang="uk-UA" smtClean="0"/>
              <a:t>05.09.2021</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31" name="Номер слайда 30"/>
          <p:cNvSpPr>
            <a:spLocks noGrp="1"/>
          </p:cNvSpPr>
          <p:nvPr>
            <p:ph type="sldNum" sz="quarter" idx="12"/>
          </p:nvPr>
        </p:nvSpPr>
        <p:spPr/>
        <p:txBody>
          <a:bodyPr/>
          <a:lstStyle/>
          <a:p>
            <a:fld id="{2BCCA370-70B6-4D6D-9DBE-7655A41C54AF}" type="slidenum">
              <a:rPr lang="uk-UA" smtClean="0"/>
              <a:t>‹#›</a:t>
            </a:fld>
            <a:endParaRPr lang="uk-UA"/>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C7BFF794-43EC-4AAA-9C31-8AD32A0CC8F2}" type="datetimeFigureOut">
              <a:rPr lang="uk-UA" smtClean="0"/>
              <a:t>05.09.2021</a:t>
            </a:fld>
            <a:endParaRPr lang="uk-UA"/>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uk-UA"/>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2BCCA370-70B6-4D6D-9DBE-7655A41C54AF}" type="slidenum">
              <a:rPr lang="uk-UA" smtClean="0"/>
              <a:t>‹#›</a:t>
            </a:fld>
            <a:endParaRPr lang="uk-UA"/>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pPr algn="r"/>
            <a:r>
              <a:rPr lang="uk-UA" dirty="0" smtClean="0"/>
              <a:t>Лекція 2</a:t>
            </a:r>
            <a:endParaRPr lang="uk-UA" dirty="0"/>
          </a:p>
        </p:txBody>
      </p:sp>
      <p:sp>
        <p:nvSpPr>
          <p:cNvPr id="3" name="Подзаголовок 2"/>
          <p:cNvSpPr>
            <a:spLocks noGrp="1"/>
          </p:cNvSpPr>
          <p:nvPr>
            <p:ph type="subTitle" idx="1"/>
          </p:nvPr>
        </p:nvSpPr>
        <p:spPr/>
        <p:txBody>
          <a:bodyPr>
            <a:normAutofit/>
          </a:bodyPr>
          <a:lstStyle/>
          <a:p>
            <a:pPr algn="r"/>
            <a:r>
              <a:rPr lang="uk-UA" sz="3200" b="1" dirty="0" smtClean="0">
                <a:latin typeface="Times New Roman" pitchFamily="18" charset="0"/>
                <a:cs typeface="Times New Roman" pitchFamily="18" charset="0"/>
              </a:rPr>
              <a:t>Організація виробництва</a:t>
            </a:r>
            <a:endParaRPr lang="uk-UA" sz="3200" b="1" dirty="0">
              <a:latin typeface="Times New Roman" pitchFamily="18" charset="0"/>
              <a:cs typeface="Times New Roman" pitchFamily="18" charset="0"/>
            </a:endParaRPr>
          </a:p>
        </p:txBody>
      </p:sp>
    </p:spTree>
    <p:extLst>
      <p:ext uri="{BB962C8B-B14F-4D97-AF65-F5344CB8AC3E}">
        <p14:creationId xmlns:p14="http://schemas.microsoft.com/office/powerpoint/2010/main" val="16316762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620688"/>
            <a:ext cx="8686800" cy="5459437"/>
          </a:xfrm>
        </p:spPr>
        <p:txBody>
          <a:bodyPr>
            <a:noAutofit/>
          </a:bodyPr>
          <a:lstStyle/>
          <a:p>
            <a:pPr algn="just"/>
            <a:r>
              <a:rPr lang="uk-UA" sz="2400" b="1" i="1" dirty="0">
                <a:latin typeface="Times New Roman" pitchFamily="18" charset="0"/>
                <a:cs typeface="Times New Roman" pitchFamily="18" charset="0"/>
              </a:rPr>
              <a:t>Комбінування виробництва</a:t>
            </a:r>
            <a:r>
              <a:rPr lang="uk-UA" sz="2400" i="1" dirty="0">
                <a:latin typeface="Times New Roman" pitchFamily="18" charset="0"/>
                <a:cs typeface="Times New Roman" pitchFamily="18" charset="0"/>
              </a:rPr>
              <a:t> - </a:t>
            </a:r>
            <a:r>
              <a:rPr lang="uk-UA" sz="2400" dirty="0">
                <a:latin typeface="Times New Roman" pitchFamily="18" charset="0"/>
                <a:cs typeface="Times New Roman" pitchFamily="18" charset="0"/>
              </a:rPr>
              <a:t>це процес органічного поєднання в одному підприємстві (комбінаті) багатьох виробництв. Комбінати відрізняються кількома характерними ознаками: виробничо-технологічною, економічною й територіальною єдністю; </a:t>
            </a:r>
            <a:r>
              <a:rPr lang="uk-UA" sz="2400" dirty="0" err="1">
                <a:latin typeface="Times New Roman" pitchFamily="18" charset="0"/>
                <a:cs typeface="Times New Roman" pitchFamily="18" charset="0"/>
              </a:rPr>
              <a:t>єдністю</a:t>
            </a:r>
            <a:r>
              <a:rPr lang="uk-UA" sz="2400" dirty="0">
                <a:latin typeface="Times New Roman" pitchFamily="18" charset="0"/>
                <a:cs typeface="Times New Roman" pitchFamily="18" charset="0"/>
              </a:rPr>
              <a:t> сировинної, паливно-енергетичної та транспортної бази, а також системи управління. Найважливішими є виробничо-технологічна та економічна єдність, що означає пропорційність потужностей і обсягу випуску відповідних видів продукції, узгодженість виробництва у часі. Виробництва у складі комбінатів є технологічно та організаційно взаємопов'язаними настільки тісно, що кожне з них не може функціонувати самостійно, хоч і має чітку виробничу спеціалізацію. Па підприємствах металургійної, хімічної, нафтохімічної та деревообробної промисловості комбінування стало основною формою організації виробництва. </a:t>
            </a:r>
          </a:p>
          <a:p>
            <a:endParaRPr lang="uk-UA" sz="2400" dirty="0">
              <a:latin typeface="Times New Roman" pitchFamily="18" charset="0"/>
              <a:cs typeface="Times New Roman" pitchFamily="18" charset="0"/>
            </a:endParaRPr>
          </a:p>
        </p:txBody>
      </p:sp>
    </p:spTree>
    <p:extLst>
      <p:ext uri="{BB962C8B-B14F-4D97-AF65-F5344CB8AC3E}">
        <p14:creationId xmlns:p14="http://schemas.microsoft.com/office/powerpoint/2010/main" val="1199813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457200"/>
            <a:ext cx="8686800" cy="595536"/>
          </a:xfrm>
        </p:spPr>
        <p:txBody>
          <a:bodyPr>
            <a:normAutofit/>
          </a:bodyPr>
          <a:lstStyle/>
          <a:p>
            <a:pPr algn="ctr"/>
            <a:r>
              <a:rPr lang="uk-UA" sz="2400" dirty="0" smtClean="0">
                <a:effectLst/>
              </a:rPr>
              <a:t>Принципи </a:t>
            </a:r>
            <a:r>
              <a:rPr lang="uk-UA" sz="2400" dirty="0">
                <a:effectLst/>
              </a:rPr>
              <a:t>розвитку виробничих систем</a:t>
            </a:r>
            <a:endParaRPr lang="uk-UA" sz="2400" dirty="0"/>
          </a:p>
        </p:txBody>
      </p:sp>
      <p:sp>
        <p:nvSpPr>
          <p:cNvPr id="3" name="Объект 2"/>
          <p:cNvSpPr>
            <a:spLocks noGrp="1"/>
          </p:cNvSpPr>
          <p:nvPr>
            <p:ph idx="1"/>
          </p:nvPr>
        </p:nvSpPr>
        <p:spPr>
          <a:xfrm>
            <a:off x="304800" y="1124744"/>
            <a:ext cx="8686800" cy="4955381"/>
          </a:xfrm>
        </p:spPr>
        <p:txBody>
          <a:bodyPr>
            <a:normAutofit fontScale="70000" lnSpcReduction="20000"/>
          </a:bodyPr>
          <a:lstStyle/>
          <a:p>
            <a:r>
              <a:rPr lang="uk-UA" dirty="0"/>
              <a:t>Нормальний стан виробничої системи пов'язаний з безперервним її функціонуванням. При цьому виробнича система постійно розвивається під впливом:</a:t>
            </a:r>
          </a:p>
          <a:p>
            <a:pPr lvl="0"/>
            <a:r>
              <a:rPr lang="uk-UA" i="1" dirty="0"/>
              <a:t>змін зовнішнього середовища </a:t>
            </a:r>
            <a:r>
              <a:rPr lang="uk-UA" dirty="0"/>
              <a:t>(кількості, якості продукції, змінами матеріалів і комплектуючих, змінами соціальних потреб, інфраструктури);</a:t>
            </a:r>
          </a:p>
          <a:p>
            <a:r>
              <a:rPr lang="uk-UA" i="1" dirty="0"/>
              <a:t>- зносу матеріальних елементів </a:t>
            </a:r>
            <a:r>
              <a:rPr lang="uk-UA" dirty="0"/>
              <a:t>системи;</a:t>
            </a:r>
          </a:p>
          <a:p>
            <a:r>
              <a:rPr lang="uk-UA" dirty="0"/>
              <a:t>- </a:t>
            </a:r>
            <a:r>
              <a:rPr lang="uk-UA" i="1" dirty="0"/>
              <a:t>розвитку особистостей, </a:t>
            </a:r>
            <a:r>
              <a:rPr lang="uk-UA" dirty="0"/>
              <a:t>що складають трудовий колектив, його оновлення та підвищення кваліфікації;</a:t>
            </a:r>
          </a:p>
          <a:p>
            <a:r>
              <a:rPr lang="uk-UA" i="1" dirty="0"/>
              <a:t>- науково-технічного прогресу, </a:t>
            </a:r>
            <a:r>
              <a:rPr lang="uk-UA" dirty="0"/>
              <a:t>який в умовах конкуренції змушує вдосконалювати існуючу технічну базу, використовувати високопродуктивне устаткування.</a:t>
            </a:r>
          </a:p>
          <a:p>
            <a:r>
              <a:rPr lang="uk-UA" dirty="0"/>
              <a:t>Розвиток виробничої системи здійснюється безперервно, його швидкість неоднакова в різні періоди існування системи, може бути повільною і прискореною.</a:t>
            </a:r>
          </a:p>
          <a:p>
            <a:endParaRPr lang="uk-UA" dirty="0"/>
          </a:p>
        </p:txBody>
      </p:sp>
    </p:spTree>
    <p:extLst>
      <p:ext uri="{BB962C8B-B14F-4D97-AF65-F5344CB8AC3E}">
        <p14:creationId xmlns:p14="http://schemas.microsoft.com/office/powerpoint/2010/main" val="37552063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692696"/>
            <a:ext cx="8686800" cy="5387429"/>
          </a:xfrm>
        </p:spPr>
        <p:txBody>
          <a:bodyPr>
            <a:normAutofit fontScale="70000" lnSpcReduction="20000"/>
          </a:bodyPr>
          <a:lstStyle/>
          <a:p>
            <a:pPr algn="just"/>
            <a:r>
              <a:rPr lang="uk-UA" dirty="0"/>
              <a:t>Розвиток виробничої системи </a:t>
            </a:r>
            <a:r>
              <a:rPr lang="uk-UA" b="1" dirty="0"/>
              <a:t>підпорядкований принципам</a:t>
            </a:r>
            <a:r>
              <a:rPr lang="uk-UA" dirty="0"/>
              <a:t> інерції, еластичності і безперервного удосконалення.</a:t>
            </a:r>
          </a:p>
          <a:p>
            <a:pPr algn="just"/>
            <a:r>
              <a:rPr lang="uk-UA" dirty="0"/>
              <a:t>1. </a:t>
            </a:r>
            <a:r>
              <a:rPr lang="uk-UA" b="1" i="1" dirty="0"/>
              <a:t>Принцип інерції</a:t>
            </a:r>
            <a:r>
              <a:rPr lang="uk-UA" i="1" dirty="0"/>
              <a:t>, </a:t>
            </a:r>
            <a:r>
              <a:rPr lang="uk-UA" dirty="0"/>
              <a:t>який відбиває об'єктивну властивість системи зберігати свій стан, поки які-небудь впливи його не змінять. </a:t>
            </a:r>
          </a:p>
          <a:p>
            <a:pPr algn="just"/>
            <a:r>
              <a:rPr lang="uk-UA" dirty="0"/>
              <a:t>Цей принцип наочно ілюструється станом і розташуванням устаткування, матеріальними зв'язками робочих місць, структурою виробничого процесу, повільною зміною трудового колективу, поділом робіт за робочими місцями відповідно до встановленого порядку, існуючих традицій на даному підприємстві.</a:t>
            </a:r>
          </a:p>
          <a:p>
            <a:pPr algn="just"/>
            <a:r>
              <a:rPr lang="uk-UA" dirty="0"/>
              <a:t>В процесі управління здійснюються тимчасові зміни в структурі виробничої системи, які необхідні для подолання протиріч, що виникають через інерційність. Виникає необхідність прогнозування динаміки способів досягнення цілей виробничої системи, насамперед прогнозування якості, удосконалення структури асортименту та обсягу випуску продукції, прогнозування змін самої виробничої системи під впливом змін зовнішнього середовища.</a:t>
            </a:r>
          </a:p>
          <a:p>
            <a:pPr algn="just"/>
            <a:endParaRPr lang="uk-UA" dirty="0"/>
          </a:p>
        </p:txBody>
      </p:sp>
    </p:spTree>
    <p:extLst>
      <p:ext uri="{BB962C8B-B14F-4D97-AF65-F5344CB8AC3E}">
        <p14:creationId xmlns:p14="http://schemas.microsoft.com/office/powerpoint/2010/main" val="23753203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548680"/>
            <a:ext cx="8686800" cy="5531445"/>
          </a:xfrm>
        </p:spPr>
        <p:txBody>
          <a:bodyPr>
            <a:normAutofit fontScale="85000" lnSpcReduction="10000"/>
          </a:bodyPr>
          <a:lstStyle/>
          <a:p>
            <a:r>
              <a:rPr lang="uk-UA" b="1" i="1" dirty="0"/>
              <a:t>2. Принцип еластичності</a:t>
            </a:r>
            <a:r>
              <a:rPr lang="uk-UA" i="1" dirty="0"/>
              <a:t> </a:t>
            </a:r>
            <a:r>
              <a:rPr lang="uk-UA" dirty="0"/>
              <a:t>відбиває спроможність виробничих систем деформуватися з часом відповідно до умов, що змінилися. Еластичність виробничої системи проявляється у різних аспектах: </a:t>
            </a:r>
          </a:p>
          <a:p>
            <a:r>
              <a:rPr lang="uk-UA" dirty="0"/>
              <a:t>- кількісному (можливість зміни обсягів робіт, що виконуються);</a:t>
            </a:r>
          </a:p>
          <a:p>
            <a:r>
              <a:rPr lang="uk-UA" dirty="0"/>
              <a:t>- якісному (можливість зміни виробів, що істотно відрізняються за конфігурацією, розмірами деталей, точністю обробки та іншими характеристиками);</a:t>
            </a:r>
          </a:p>
          <a:p>
            <a:r>
              <a:rPr lang="uk-UA" dirty="0"/>
              <a:t>- оперативному (можливість негайних змін під впливом відповідних вимог)</a:t>
            </a:r>
          </a:p>
          <a:p>
            <a:r>
              <a:rPr lang="uk-UA" dirty="0"/>
              <a:t>- стратегічному (можливість пристосування до змін зовнішнього середовища через тривалі відрізки часу</a:t>
            </a:r>
            <a:r>
              <a:rPr lang="uk-UA" dirty="0" smtClean="0"/>
              <a:t>).</a:t>
            </a:r>
            <a:endParaRPr lang="uk-UA" dirty="0"/>
          </a:p>
        </p:txBody>
      </p:sp>
    </p:spTree>
    <p:extLst>
      <p:ext uri="{BB962C8B-B14F-4D97-AF65-F5344CB8AC3E}">
        <p14:creationId xmlns:p14="http://schemas.microsoft.com/office/powerpoint/2010/main" val="23871820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764704"/>
            <a:ext cx="8686800" cy="5315421"/>
          </a:xfrm>
        </p:spPr>
        <p:txBody>
          <a:bodyPr>
            <a:normAutofit fontScale="77500" lnSpcReduction="20000"/>
          </a:bodyPr>
          <a:lstStyle/>
          <a:p>
            <a:pPr algn="just"/>
            <a:r>
              <a:rPr lang="uk-UA" b="1" i="1" dirty="0">
                <a:latin typeface="Times New Roman" pitchFamily="18" charset="0"/>
                <a:cs typeface="Times New Roman" pitchFamily="18" charset="0"/>
              </a:rPr>
              <a:t>3. Принцип безперервності вдосконалення</a:t>
            </a:r>
            <a:r>
              <a:rPr lang="uk-UA" i="1" dirty="0">
                <a:latin typeface="Times New Roman" pitchFamily="18" charset="0"/>
                <a:cs typeface="Times New Roman" pitchFamily="18" charset="0"/>
              </a:rPr>
              <a:t> </a:t>
            </a:r>
            <a:r>
              <a:rPr lang="uk-UA" dirty="0">
                <a:latin typeface="Times New Roman" pitchFamily="18" charset="0"/>
                <a:cs typeface="Times New Roman" pitchFamily="18" charset="0"/>
              </a:rPr>
              <a:t>зумовлений змінами стану і вимог зовнішнього середовища (економічна ситуація, ринки збуту, умови постачання ресурсів) та цілями виробничої системи (за обсягом, якістю, видом продукції, що випускається, її собівартістю). Усі необхідні зміни у виробничій системі здійснюються в межах її еластичності. Система вдосконалюється також в процесі власного розвитку. Є два види розвитку виробничих систем:</a:t>
            </a:r>
          </a:p>
          <a:p>
            <a:pPr algn="just"/>
            <a:r>
              <a:rPr lang="uk-UA" dirty="0">
                <a:latin typeface="Times New Roman" pitchFamily="18" charset="0"/>
                <a:cs typeface="Times New Roman" pitchFamily="18" charset="0"/>
              </a:rPr>
              <a:t>- </a:t>
            </a:r>
            <a:r>
              <a:rPr lang="uk-UA" i="1" dirty="0">
                <a:latin typeface="Times New Roman" pitchFamily="18" charset="0"/>
                <a:cs typeface="Times New Roman" pitchFamily="18" charset="0"/>
              </a:rPr>
              <a:t>саморозвиток </a:t>
            </a:r>
            <a:r>
              <a:rPr lang="uk-UA" dirty="0">
                <a:latin typeface="Times New Roman" pitchFamily="18" charset="0"/>
                <a:cs typeface="Times New Roman" pitchFamily="18" charset="0"/>
              </a:rPr>
              <a:t>передбачає насамперед зміну параметрів, що визначають гнучкість виробничої системи. Саморозвиток - процес, що планується, керується та здійснюється шляхом підвищення кваліфікації працюючих, модернізації та заміни устаткування, вдосконалення технологічних процесів, структурної перебудови системи, вдосконалення планування та управління;</a:t>
            </a:r>
          </a:p>
          <a:p>
            <a:pPr algn="just"/>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6072091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908720"/>
            <a:ext cx="8686800" cy="5171405"/>
          </a:xfrm>
        </p:spPr>
        <p:txBody>
          <a:bodyPr>
            <a:normAutofit fontScale="92500"/>
          </a:bodyPr>
          <a:lstStyle/>
          <a:p>
            <a:pPr algn="just"/>
            <a:r>
              <a:rPr lang="uk-UA" i="1" dirty="0"/>
              <a:t>- </a:t>
            </a:r>
            <a:r>
              <a:rPr lang="uk-UA" i="1" dirty="0">
                <a:latin typeface="Times New Roman" pitchFamily="18" charset="0"/>
                <a:cs typeface="Times New Roman" pitchFamily="18" charset="0"/>
              </a:rPr>
              <a:t>реконструкція </a:t>
            </a:r>
            <a:r>
              <a:rPr lang="uk-UA" dirty="0">
                <a:latin typeface="Times New Roman" pitchFamily="18" charset="0"/>
                <a:cs typeface="Times New Roman" pitchFamily="18" charset="0"/>
              </a:rPr>
              <a:t>являє собою суттєве перетворення відповідно до умов, що змінюються </a:t>
            </a:r>
            <a:r>
              <a:rPr lang="uk-UA" cap="small" dirty="0">
                <a:latin typeface="Times New Roman" pitchFamily="18" charset="0"/>
                <a:cs typeface="Times New Roman" pitchFamily="18" charset="0"/>
              </a:rPr>
              <a:t>у </a:t>
            </a:r>
            <a:r>
              <a:rPr lang="uk-UA" dirty="0">
                <a:latin typeface="Times New Roman" pitchFamily="18" charset="0"/>
                <a:cs typeface="Times New Roman" pitchFamily="18" charset="0"/>
              </a:rPr>
              <a:t>зовнішньому та внутрішньому середовищах виробничої системи. Реконструкція означає майже повну заміну устаткування, введення нових або вдосконалення діючих технологічних процесів. Створюється нова виробнича система з використанням елементів існуючої (робітників, будівель, споруд, частини устаткування). При цьому система має відповідати вимогам всіх законів організації.</a:t>
            </a:r>
          </a:p>
          <a:p>
            <a:endParaRPr lang="uk-UA" dirty="0"/>
          </a:p>
        </p:txBody>
      </p:sp>
    </p:spTree>
    <p:extLst>
      <p:ext uri="{BB962C8B-B14F-4D97-AF65-F5344CB8AC3E}">
        <p14:creationId xmlns:p14="http://schemas.microsoft.com/office/powerpoint/2010/main" val="12980412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457200"/>
            <a:ext cx="8686800" cy="451520"/>
          </a:xfrm>
        </p:spPr>
        <p:txBody>
          <a:bodyPr>
            <a:normAutofit fontScale="90000"/>
          </a:bodyPr>
          <a:lstStyle/>
          <a:p>
            <a:pPr algn="ctr"/>
            <a:r>
              <a:rPr lang="uk-UA" sz="2700" b="1" dirty="0" smtClean="0">
                <a:effectLst/>
                <a:latin typeface="Times New Roman" pitchFamily="18" charset="0"/>
                <a:cs typeface="Times New Roman" pitchFamily="18" charset="0"/>
              </a:rPr>
              <a:t/>
            </a:r>
            <a:br>
              <a:rPr lang="uk-UA" sz="2700" b="1" dirty="0" smtClean="0">
                <a:effectLst/>
                <a:latin typeface="Times New Roman" pitchFamily="18" charset="0"/>
                <a:cs typeface="Times New Roman" pitchFamily="18" charset="0"/>
              </a:rPr>
            </a:br>
            <a:r>
              <a:rPr lang="uk-UA" sz="2700" b="1" dirty="0" smtClean="0">
                <a:effectLst/>
                <a:latin typeface="Times New Roman" pitchFamily="18" charset="0"/>
                <a:cs typeface="Times New Roman" pitchFamily="18" charset="0"/>
              </a:rPr>
              <a:t/>
            </a:r>
            <a:br>
              <a:rPr lang="uk-UA" sz="2700" b="1" dirty="0" smtClean="0">
                <a:effectLst/>
                <a:latin typeface="Times New Roman" pitchFamily="18" charset="0"/>
                <a:cs typeface="Times New Roman" pitchFamily="18" charset="0"/>
              </a:rPr>
            </a:br>
            <a:r>
              <a:rPr lang="uk-UA" sz="2700" b="1" dirty="0" smtClean="0">
                <a:effectLst/>
                <a:latin typeface="Times New Roman" pitchFamily="18" charset="0"/>
                <a:cs typeface="Times New Roman" pitchFamily="18" charset="0"/>
              </a:rPr>
              <a:t>Мета </a:t>
            </a:r>
            <a:r>
              <a:rPr lang="uk-UA" sz="2700" b="1" dirty="0">
                <a:effectLst/>
                <a:latin typeface="Times New Roman" pitchFamily="18" charset="0"/>
                <a:cs typeface="Times New Roman" pitchFamily="18" charset="0"/>
              </a:rPr>
              <a:t>та завдання організації виробництва</a:t>
            </a:r>
            <a:r>
              <a:rPr lang="uk-UA" sz="2700" dirty="0">
                <a:effectLst/>
                <a:latin typeface="Times New Roman" pitchFamily="18" charset="0"/>
                <a:cs typeface="Times New Roman" pitchFamily="18" charset="0"/>
              </a:rPr>
              <a:t/>
            </a:r>
            <a:br>
              <a:rPr lang="uk-UA" sz="2700" dirty="0">
                <a:effectLst/>
                <a:latin typeface="Times New Roman" pitchFamily="18" charset="0"/>
                <a:cs typeface="Times New Roman" pitchFamily="18" charset="0"/>
              </a:rPr>
            </a:br>
            <a:r>
              <a:rPr lang="uk-UA" dirty="0">
                <a:effectLst/>
              </a:rPr>
              <a:t> </a:t>
            </a:r>
            <a:br>
              <a:rPr lang="uk-UA" dirty="0">
                <a:effectLst/>
              </a:rPr>
            </a:br>
            <a:endParaRPr lang="uk-UA" dirty="0"/>
          </a:p>
        </p:txBody>
      </p:sp>
      <p:sp>
        <p:nvSpPr>
          <p:cNvPr id="3" name="Объект 2"/>
          <p:cNvSpPr>
            <a:spLocks noGrp="1"/>
          </p:cNvSpPr>
          <p:nvPr>
            <p:ph idx="1"/>
          </p:nvPr>
        </p:nvSpPr>
        <p:spPr>
          <a:xfrm>
            <a:off x="304800" y="1124744"/>
            <a:ext cx="8686800" cy="4955381"/>
          </a:xfrm>
        </p:spPr>
        <p:txBody>
          <a:bodyPr>
            <a:normAutofit fontScale="85000" lnSpcReduction="20000"/>
          </a:bodyPr>
          <a:lstStyle/>
          <a:p>
            <a:pPr algn="just"/>
            <a:r>
              <a:rPr lang="uk-UA" dirty="0">
                <a:latin typeface="Times New Roman" pitchFamily="18" charset="0"/>
                <a:cs typeface="Times New Roman" pitchFamily="18" charset="0"/>
              </a:rPr>
              <a:t>Головна мета організації виробництва — забезпечити високу економічну і соціальну ефективність функціонування підприємств. Водночас із генеральною метою підприємства — виробництвом і реалізацією матеріальних благ для задоволення потреб покупців — підприємство прагне досягти безліч окремих цілей: економічних, соціальних, техніко-технологічних, екологічних та ін.</a:t>
            </a:r>
          </a:p>
          <a:p>
            <a:pPr algn="just"/>
            <a:r>
              <a:rPr lang="uk-UA" dirty="0">
                <a:latin typeface="Times New Roman" pitchFamily="18" charset="0"/>
                <a:cs typeface="Times New Roman" pitchFamily="18" charset="0"/>
              </a:rPr>
              <a:t>Завдання підприємства реалізуються з використанням різних шляхів і методів, але методи організації виробництва відіграють істотну роль. Тому безліч цілей підприємства визначає різноманітні завдання і напрями організаційної діяльності (табл</a:t>
            </a:r>
            <a:r>
              <a:rPr lang="uk-UA" dirty="0" smtClean="0">
                <a:latin typeface="Times New Roman" pitchFamily="18" charset="0"/>
                <a:cs typeface="Times New Roman" pitchFamily="18" charset="0"/>
              </a:rPr>
              <a:t>.).</a:t>
            </a:r>
            <a:endParaRPr lang="uk-UA" dirty="0">
              <a:latin typeface="Times New Roman" pitchFamily="18" charset="0"/>
              <a:cs typeface="Times New Roman" pitchFamily="18" charset="0"/>
            </a:endParaRPr>
          </a:p>
          <a:p>
            <a:endParaRPr lang="uk-UA" dirty="0"/>
          </a:p>
        </p:txBody>
      </p:sp>
    </p:spTree>
    <p:extLst>
      <p:ext uri="{BB962C8B-B14F-4D97-AF65-F5344CB8AC3E}">
        <p14:creationId xmlns:p14="http://schemas.microsoft.com/office/powerpoint/2010/main" val="386885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721066882"/>
              </p:ext>
            </p:extLst>
          </p:nvPr>
        </p:nvGraphicFramePr>
        <p:xfrm>
          <a:off x="304800" y="836711"/>
          <a:ext cx="8686800" cy="5596509"/>
        </p:xfrm>
        <a:graphic>
          <a:graphicData uri="http://schemas.openxmlformats.org/drawingml/2006/table">
            <a:tbl>
              <a:tblPr firstRow="1" firstCol="1" bandRow="1">
                <a:tableStyleId>{5C22544A-7EE6-4342-B048-85BDC9FD1C3A}</a:tableStyleId>
              </a:tblPr>
              <a:tblGrid>
                <a:gridCol w="2895600"/>
                <a:gridCol w="2895600"/>
                <a:gridCol w="2895600"/>
              </a:tblGrid>
              <a:tr h="770376">
                <a:tc>
                  <a:txBody>
                    <a:bodyPr/>
                    <a:lstStyle/>
                    <a:p>
                      <a:pPr indent="95250">
                        <a:lnSpc>
                          <a:spcPct val="115000"/>
                        </a:lnSpc>
                        <a:spcAft>
                          <a:spcPts val="0"/>
                        </a:spcAft>
                      </a:pPr>
                      <a:r>
                        <a:rPr lang="ru-RU" sz="1600" dirty="0" err="1">
                          <a:effectLst/>
                          <a:latin typeface="Times New Roman" pitchFamily="18" charset="0"/>
                          <a:cs typeface="Times New Roman" pitchFamily="18" charset="0"/>
                        </a:rPr>
                        <a:t>Галузі</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діяльності</a:t>
                      </a:r>
                      <a:endParaRPr lang="uk-UA" sz="1600" dirty="0">
                        <a:effectLst/>
                        <a:latin typeface="Times New Roman" pitchFamily="18" charset="0"/>
                        <a:ea typeface="Calibri"/>
                        <a:cs typeface="Times New Roman" pitchFamily="18" charset="0"/>
                      </a:endParaRPr>
                    </a:p>
                  </a:txBody>
                  <a:tcPr marL="95250" marR="95250" marT="95250" marB="95250" anchor="ctr"/>
                </a:tc>
                <a:tc>
                  <a:txBody>
                    <a:bodyPr/>
                    <a:lstStyle/>
                    <a:p>
                      <a:pPr indent="95250">
                        <a:lnSpc>
                          <a:spcPct val="115000"/>
                        </a:lnSpc>
                        <a:spcAft>
                          <a:spcPts val="0"/>
                        </a:spcAft>
                      </a:pPr>
                      <a:r>
                        <a:rPr lang="ru-RU" sz="1600" dirty="0" err="1">
                          <a:effectLst/>
                          <a:latin typeface="Times New Roman" pitchFamily="18" charset="0"/>
                          <a:cs typeface="Times New Roman" pitchFamily="18" charset="0"/>
                        </a:rPr>
                        <a:t>Основні</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цілі</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організації</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виробництва</a:t>
                      </a:r>
                      <a:endParaRPr lang="uk-UA" sz="1600" dirty="0">
                        <a:effectLst/>
                        <a:latin typeface="Times New Roman" pitchFamily="18" charset="0"/>
                        <a:ea typeface="Calibri"/>
                        <a:cs typeface="Times New Roman" pitchFamily="18" charset="0"/>
                      </a:endParaRPr>
                    </a:p>
                  </a:txBody>
                  <a:tcPr marL="95250" marR="95250" marT="95250" marB="95250" anchor="ctr"/>
                </a:tc>
                <a:tc>
                  <a:txBody>
                    <a:bodyPr/>
                    <a:lstStyle/>
                    <a:p>
                      <a:pPr indent="95250">
                        <a:lnSpc>
                          <a:spcPct val="115000"/>
                        </a:lnSpc>
                        <a:spcAft>
                          <a:spcPts val="0"/>
                        </a:spcAft>
                      </a:pPr>
                      <a:r>
                        <a:rPr lang="ru-RU" sz="1600">
                          <a:effectLst/>
                          <a:latin typeface="Times New Roman" pitchFamily="18" charset="0"/>
                          <a:cs typeface="Times New Roman" pitchFamily="18" charset="0"/>
                        </a:rPr>
                        <a:t>Напрями роботи щодо реалізації цілей організації виробництва</a:t>
                      </a:r>
                      <a:endParaRPr lang="uk-UA" sz="1600">
                        <a:effectLst/>
                        <a:latin typeface="Times New Roman" pitchFamily="18" charset="0"/>
                        <a:ea typeface="Calibri"/>
                        <a:cs typeface="Times New Roman" pitchFamily="18" charset="0"/>
                      </a:endParaRPr>
                    </a:p>
                  </a:txBody>
                  <a:tcPr marL="95250" marR="95250" marT="95250" marB="95250" anchor="ctr"/>
                </a:tc>
              </a:tr>
              <a:tr h="1572509">
                <a:tc>
                  <a:txBody>
                    <a:bodyPr/>
                    <a:lstStyle/>
                    <a:p>
                      <a:pPr indent="95250" algn="just">
                        <a:lnSpc>
                          <a:spcPct val="115000"/>
                        </a:lnSpc>
                        <a:spcAft>
                          <a:spcPts val="0"/>
                        </a:spcAft>
                      </a:pPr>
                      <a:r>
                        <a:rPr lang="ru-RU" sz="1600" dirty="0" err="1">
                          <a:effectLst/>
                          <a:latin typeface="Times New Roman" pitchFamily="18" charset="0"/>
                          <a:cs typeface="Times New Roman" pitchFamily="18" charset="0"/>
                        </a:rPr>
                        <a:t>Виготовлення</a:t>
                      </a:r>
                      <a:r>
                        <a:rPr lang="ru-RU" sz="1600" dirty="0">
                          <a:effectLst/>
                          <a:latin typeface="Times New Roman" pitchFamily="18" charset="0"/>
                          <a:cs typeface="Times New Roman" pitchFamily="18" charset="0"/>
                        </a:rPr>
                        <a:t> і </a:t>
                      </a:r>
                      <a:r>
                        <a:rPr lang="ru-RU" sz="1600" dirty="0" err="1">
                          <a:effectLst/>
                          <a:latin typeface="Times New Roman" pitchFamily="18" charset="0"/>
                          <a:cs typeface="Times New Roman" pitchFamily="18" charset="0"/>
                        </a:rPr>
                        <a:t>постачання</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продукції</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споживачам</a:t>
                      </a:r>
                      <a:endParaRPr lang="uk-UA" sz="1600" dirty="0">
                        <a:effectLst/>
                        <a:latin typeface="Times New Roman" pitchFamily="18" charset="0"/>
                        <a:ea typeface="Calibri"/>
                        <a:cs typeface="Times New Roman" pitchFamily="18" charset="0"/>
                      </a:endParaRPr>
                    </a:p>
                  </a:txBody>
                  <a:tcPr marL="95250" marR="95250" marT="95250" marB="95250" anchor="ctr"/>
                </a:tc>
                <a:tc>
                  <a:txBody>
                    <a:bodyPr/>
                    <a:lstStyle/>
                    <a:p>
                      <a:pPr indent="95250" algn="just">
                        <a:lnSpc>
                          <a:spcPct val="115000"/>
                        </a:lnSpc>
                        <a:spcAft>
                          <a:spcPts val="0"/>
                        </a:spcAft>
                      </a:pPr>
                      <a:r>
                        <a:rPr lang="ru-RU" sz="1600" dirty="0" err="1">
                          <a:effectLst/>
                          <a:latin typeface="Times New Roman" pitchFamily="18" charset="0"/>
                          <a:cs typeface="Times New Roman" pitchFamily="18" charset="0"/>
                        </a:rPr>
                        <a:t>Задоволення</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попиту</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споживачів</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постачання</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продукції</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відповідно</a:t>
                      </a:r>
                      <a:r>
                        <a:rPr lang="ru-RU" sz="1600" dirty="0">
                          <a:effectLst/>
                          <a:latin typeface="Times New Roman" pitchFamily="18" charset="0"/>
                          <a:cs typeface="Times New Roman" pitchFamily="18" charset="0"/>
                        </a:rPr>
                        <a:t> до </a:t>
                      </a:r>
                      <a:r>
                        <a:rPr lang="ru-RU" sz="1600" dirty="0" err="1">
                          <a:effectLst/>
                          <a:latin typeface="Times New Roman" pitchFamily="18" charset="0"/>
                          <a:cs typeface="Times New Roman" pitchFamily="18" charset="0"/>
                        </a:rPr>
                        <a:t>замовлень</a:t>
                      </a:r>
                      <a:r>
                        <a:rPr lang="ru-RU" sz="1600" dirty="0">
                          <a:effectLst/>
                          <a:latin typeface="Times New Roman" pitchFamily="18" charset="0"/>
                          <a:cs typeface="Times New Roman" pitchFamily="18" charset="0"/>
                        </a:rPr>
                        <a:t> і </a:t>
                      </a:r>
                      <a:r>
                        <a:rPr lang="ru-RU" sz="1600" dirty="0" err="1">
                          <a:effectLst/>
                          <a:latin typeface="Times New Roman" pitchFamily="18" charset="0"/>
                          <a:cs typeface="Times New Roman" pitchFamily="18" charset="0"/>
                        </a:rPr>
                        <a:t>договорів</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Виконання</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планів</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виробництва</a:t>
                      </a:r>
                      <a:r>
                        <a:rPr lang="ru-RU" sz="1600" dirty="0">
                          <a:effectLst/>
                          <a:latin typeface="Times New Roman" pitchFamily="18" charset="0"/>
                          <a:cs typeface="Times New Roman" pitchFamily="18" charset="0"/>
                        </a:rPr>
                        <a:t> з </a:t>
                      </a:r>
                      <a:r>
                        <a:rPr lang="ru-RU" sz="1600" dirty="0" err="1">
                          <a:effectLst/>
                          <a:latin typeface="Times New Roman" pitchFamily="18" charset="0"/>
                          <a:cs typeface="Times New Roman" pitchFamily="18" charset="0"/>
                        </a:rPr>
                        <a:t>номенклатури</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асортименту</a:t>
                      </a:r>
                      <a:r>
                        <a:rPr lang="ru-RU" sz="1600" dirty="0">
                          <a:effectLst/>
                          <a:latin typeface="Times New Roman" pitchFamily="18" charset="0"/>
                          <a:cs typeface="Times New Roman" pitchFamily="18" charset="0"/>
                        </a:rPr>
                        <a:t> і </a:t>
                      </a:r>
                      <a:r>
                        <a:rPr lang="ru-RU" sz="1600" dirty="0" err="1">
                          <a:effectLst/>
                          <a:latin typeface="Times New Roman" pitchFamily="18" charset="0"/>
                          <a:cs typeface="Times New Roman" pitchFamily="18" charset="0"/>
                        </a:rPr>
                        <a:t>якості</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продукції</a:t>
                      </a:r>
                      <a:endParaRPr lang="uk-UA" sz="1600" dirty="0">
                        <a:effectLst/>
                        <a:latin typeface="Times New Roman" pitchFamily="18" charset="0"/>
                        <a:ea typeface="Calibri"/>
                        <a:cs typeface="Times New Roman" pitchFamily="18" charset="0"/>
                      </a:endParaRPr>
                    </a:p>
                  </a:txBody>
                  <a:tcPr marL="95250" marR="95250" marT="95250" marB="95250" anchor="ctr"/>
                </a:tc>
                <a:tc>
                  <a:txBody>
                    <a:bodyPr/>
                    <a:lstStyle/>
                    <a:p>
                      <a:pPr indent="95250" algn="just">
                        <a:lnSpc>
                          <a:spcPct val="115000"/>
                        </a:lnSpc>
                        <a:spcAft>
                          <a:spcPts val="0"/>
                        </a:spcAft>
                      </a:pPr>
                      <a:r>
                        <a:rPr lang="ru-RU" sz="1600" dirty="0" err="1">
                          <a:effectLst/>
                          <a:latin typeface="Times New Roman" pitchFamily="18" charset="0"/>
                          <a:cs typeface="Times New Roman" pitchFamily="18" charset="0"/>
                        </a:rPr>
                        <a:t>Організація</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маркетингових</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досліджень</a:t>
                      </a:r>
                      <a:r>
                        <a:rPr lang="ru-RU" sz="1600" dirty="0">
                          <a:effectLst/>
                          <a:latin typeface="Times New Roman" pitchFamily="18" charset="0"/>
                          <a:cs typeface="Times New Roman" pitchFamily="18" charset="0"/>
                        </a:rPr>
                        <a:t>; оперативного </a:t>
                      </a:r>
                      <a:r>
                        <a:rPr lang="ru-RU" sz="1600" dirty="0" err="1">
                          <a:effectLst/>
                          <a:latin typeface="Times New Roman" pitchFamily="18" charset="0"/>
                          <a:cs typeface="Times New Roman" pitchFamily="18" charset="0"/>
                        </a:rPr>
                        <a:t>планування</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виробництва</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виробничих</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процесів</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матеріального</a:t>
                      </a:r>
                      <a:r>
                        <a:rPr lang="ru-RU" sz="1600" dirty="0">
                          <a:effectLst/>
                          <a:latin typeface="Times New Roman" pitchFamily="18" charset="0"/>
                          <a:cs typeface="Times New Roman" pitchFamily="18" charset="0"/>
                        </a:rPr>
                        <a:t> і </a:t>
                      </a:r>
                      <a:r>
                        <a:rPr lang="ru-RU" sz="1600" dirty="0" err="1">
                          <a:effectLst/>
                          <a:latin typeface="Times New Roman" pitchFamily="18" charset="0"/>
                          <a:cs typeface="Times New Roman" pitchFamily="18" charset="0"/>
                        </a:rPr>
                        <a:t>технічного</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забезпечення</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виробництва</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збуту</a:t>
                      </a:r>
                      <a:r>
                        <a:rPr lang="ru-RU" sz="1600" dirty="0">
                          <a:effectLst/>
                          <a:latin typeface="Times New Roman" pitchFamily="18" charset="0"/>
                          <a:cs typeface="Times New Roman" pitchFamily="18" charset="0"/>
                        </a:rPr>
                        <a:t> і </a:t>
                      </a:r>
                      <a:r>
                        <a:rPr lang="ru-RU" sz="1600" dirty="0" err="1">
                          <a:effectLst/>
                          <a:latin typeface="Times New Roman" pitchFamily="18" charset="0"/>
                          <a:cs typeface="Times New Roman" pitchFamily="18" charset="0"/>
                        </a:rPr>
                        <a:t>реалізації</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продукції</a:t>
                      </a:r>
                      <a:endParaRPr lang="uk-UA" sz="1600" dirty="0">
                        <a:effectLst/>
                        <a:latin typeface="Times New Roman" pitchFamily="18" charset="0"/>
                        <a:ea typeface="Calibri"/>
                        <a:cs typeface="Times New Roman" pitchFamily="18" charset="0"/>
                      </a:endParaRPr>
                    </a:p>
                  </a:txBody>
                  <a:tcPr marL="95250" marR="95250" marT="95250" marB="95250" anchor="ctr"/>
                </a:tc>
              </a:tr>
              <a:tr h="2075507">
                <a:tc>
                  <a:txBody>
                    <a:bodyPr/>
                    <a:lstStyle/>
                    <a:p>
                      <a:pPr indent="95250" algn="just">
                        <a:lnSpc>
                          <a:spcPct val="115000"/>
                        </a:lnSpc>
                        <a:spcAft>
                          <a:spcPts val="0"/>
                        </a:spcAft>
                      </a:pPr>
                      <a:r>
                        <a:rPr lang="ru-RU" sz="1600" dirty="0" err="1">
                          <a:effectLst/>
                          <a:latin typeface="Times New Roman" pitchFamily="18" charset="0"/>
                          <a:cs typeface="Times New Roman" pitchFamily="18" charset="0"/>
                        </a:rPr>
                        <a:t>Підвищення</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якості</a:t>
                      </a:r>
                      <a:endParaRPr lang="uk-UA" sz="1600" dirty="0">
                        <a:effectLst/>
                        <a:latin typeface="Times New Roman" pitchFamily="18" charset="0"/>
                        <a:cs typeface="Times New Roman" pitchFamily="18" charset="0"/>
                      </a:endParaRPr>
                    </a:p>
                    <a:p>
                      <a:pPr indent="95250" algn="just">
                        <a:lnSpc>
                          <a:spcPct val="115000"/>
                        </a:lnSpc>
                        <a:spcAft>
                          <a:spcPts val="0"/>
                        </a:spcAft>
                      </a:pPr>
                      <a:r>
                        <a:rPr lang="ru-RU" sz="1600" dirty="0">
                          <a:effectLst/>
                          <a:latin typeface="Times New Roman" pitchFamily="18" charset="0"/>
                          <a:cs typeface="Times New Roman" pitchFamily="18" charset="0"/>
                        </a:rPr>
                        <a:t>і </a:t>
                      </a:r>
                      <a:r>
                        <a:rPr lang="ru-RU" sz="1600" dirty="0" err="1">
                          <a:effectLst/>
                          <a:latin typeface="Times New Roman" pitchFamily="18" charset="0"/>
                          <a:cs typeface="Times New Roman" pitchFamily="18" charset="0"/>
                        </a:rPr>
                        <a:t>забезпечення</a:t>
                      </a:r>
                      <a:endParaRPr lang="uk-UA" sz="1600" dirty="0">
                        <a:effectLst/>
                        <a:latin typeface="Times New Roman" pitchFamily="18" charset="0"/>
                        <a:ea typeface="Calibri"/>
                        <a:cs typeface="Times New Roman" pitchFamily="18" charset="0"/>
                      </a:endParaRPr>
                    </a:p>
                    <a:p>
                      <a:pPr indent="95250" algn="just">
                        <a:lnSpc>
                          <a:spcPct val="115000"/>
                        </a:lnSpc>
                        <a:spcAft>
                          <a:spcPts val="0"/>
                        </a:spcAft>
                      </a:pPr>
                      <a:r>
                        <a:rPr lang="ru-RU" sz="1600" dirty="0" err="1">
                          <a:effectLst/>
                          <a:latin typeface="Times New Roman" pitchFamily="18" charset="0"/>
                          <a:cs typeface="Times New Roman" pitchFamily="18" charset="0"/>
                        </a:rPr>
                        <a:t>конкурентоспроможності</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продукції</a:t>
                      </a:r>
                      <a:endParaRPr lang="uk-UA" sz="1600" dirty="0">
                        <a:effectLst/>
                        <a:latin typeface="Times New Roman" pitchFamily="18" charset="0"/>
                        <a:ea typeface="Calibri"/>
                        <a:cs typeface="Times New Roman" pitchFamily="18" charset="0"/>
                      </a:endParaRPr>
                    </a:p>
                  </a:txBody>
                  <a:tcPr marL="95250" marR="95250" marT="95250" marB="95250" anchor="ctr"/>
                </a:tc>
                <a:tc>
                  <a:txBody>
                    <a:bodyPr/>
                    <a:lstStyle/>
                    <a:p>
                      <a:pPr indent="95250" algn="just">
                        <a:lnSpc>
                          <a:spcPct val="115000"/>
                        </a:lnSpc>
                        <a:spcAft>
                          <a:spcPts val="0"/>
                        </a:spcAft>
                      </a:pPr>
                      <a:r>
                        <a:rPr lang="ru-RU" sz="1600" dirty="0" err="1">
                          <a:effectLst/>
                          <a:latin typeface="Times New Roman" pitchFamily="18" charset="0"/>
                          <a:cs typeface="Times New Roman" pitchFamily="18" charset="0"/>
                        </a:rPr>
                        <a:t>Розробка</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нових</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видів</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продукції</a:t>
                      </a:r>
                      <a:r>
                        <a:rPr lang="ru-RU" sz="1600" dirty="0">
                          <a:effectLst/>
                          <a:latin typeface="Times New Roman" pitchFamily="18" charset="0"/>
                          <a:cs typeface="Times New Roman" pitchFamily="18" charset="0"/>
                        </a:rPr>
                        <a:t> й </a:t>
                      </a:r>
                      <a:r>
                        <a:rPr lang="ru-RU" sz="1600" dirty="0" err="1">
                          <a:effectLst/>
                          <a:latin typeface="Times New Roman" pitchFamily="18" charset="0"/>
                          <a:cs typeface="Times New Roman" pitchFamily="18" charset="0"/>
                        </a:rPr>
                        <a:t>удосконалення</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виробів</a:t>
                      </a:r>
                      <a:r>
                        <a:rPr lang="ru-RU" sz="1600" dirty="0">
                          <a:effectLst/>
                          <a:latin typeface="Times New Roman" pitchFamily="18" charset="0"/>
                          <a:cs typeface="Times New Roman" pitchFamily="18" charset="0"/>
                        </a:rPr>
                        <a:t>, </a:t>
                      </a:r>
                      <a:r>
                        <a:rPr lang="ru-RU" sz="1600" dirty="0" err="1" smtClean="0">
                          <a:effectLst/>
                          <a:latin typeface="Times New Roman" pitchFamily="18" charset="0"/>
                          <a:cs typeface="Times New Roman" pitchFamily="18" charset="0"/>
                        </a:rPr>
                        <a:t>що</a:t>
                      </a:r>
                      <a:r>
                        <a:rPr lang="uk-UA" sz="1600" baseline="0" dirty="0" smtClean="0">
                          <a:effectLst/>
                          <a:latin typeface="Times New Roman" pitchFamily="18" charset="0"/>
                          <a:cs typeface="Times New Roman" pitchFamily="18" charset="0"/>
                        </a:rPr>
                        <a:t> ви</a:t>
                      </a:r>
                      <a:r>
                        <a:rPr lang="ru-RU" sz="1600" dirty="0" err="1" smtClean="0">
                          <a:effectLst/>
                          <a:latin typeface="Times New Roman" pitchFamily="18" charset="0"/>
                          <a:cs typeface="Times New Roman" pitchFamily="18" charset="0"/>
                        </a:rPr>
                        <a:t>пускаються</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відповідно</a:t>
                      </a:r>
                      <a:r>
                        <a:rPr lang="ru-RU" sz="1600" dirty="0">
                          <a:effectLst/>
                          <a:latin typeface="Times New Roman" pitchFamily="18" charset="0"/>
                          <a:cs typeface="Times New Roman" pitchFamily="18" charset="0"/>
                        </a:rPr>
                        <a:t> до </a:t>
                      </a:r>
                      <a:r>
                        <a:rPr lang="ru-RU" sz="1600" dirty="0" err="1">
                          <a:effectLst/>
                          <a:latin typeface="Times New Roman" pitchFamily="18" charset="0"/>
                          <a:cs typeface="Times New Roman" pitchFamily="18" charset="0"/>
                        </a:rPr>
                        <a:t>вимог</a:t>
                      </a:r>
                      <a:r>
                        <a:rPr lang="ru-RU" sz="1600" dirty="0">
                          <a:effectLst/>
                          <a:latin typeface="Times New Roman" pitchFamily="18" charset="0"/>
                          <a:cs typeface="Times New Roman" pitchFamily="18" charset="0"/>
                        </a:rPr>
                        <a:t> ринку. </a:t>
                      </a:r>
                      <a:r>
                        <a:rPr lang="ru-RU" sz="1600" dirty="0" err="1">
                          <a:effectLst/>
                          <a:latin typeface="Times New Roman" pitchFamily="18" charset="0"/>
                          <a:cs typeface="Times New Roman" pitchFamily="18" charset="0"/>
                        </a:rPr>
                        <a:t>Забезпечення</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стабільності</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випуску</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продукції</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високої</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якості</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скорочення</a:t>
                      </a:r>
                      <a:r>
                        <a:rPr lang="ru-RU" sz="1600" dirty="0">
                          <a:effectLst/>
                          <a:latin typeface="Times New Roman" pitchFamily="18" charset="0"/>
                          <a:cs typeface="Times New Roman" pitchFamily="18" charset="0"/>
                        </a:rPr>
                        <a:t> браку</a:t>
                      </a:r>
                      <a:endParaRPr lang="uk-UA" sz="1600" dirty="0">
                        <a:effectLst/>
                        <a:latin typeface="Times New Roman" pitchFamily="18" charset="0"/>
                        <a:ea typeface="Calibri"/>
                        <a:cs typeface="Times New Roman" pitchFamily="18" charset="0"/>
                      </a:endParaRPr>
                    </a:p>
                  </a:txBody>
                  <a:tcPr marL="95250" marR="95250" marT="95250" marB="95250" anchor="ctr"/>
                </a:tc>
                <a:tc>
                  <a:txBody>
                    <a:bodyPr/>
                    <a:lstStyle/>
                    <a:p>
                      <a:pPr indent="95250" algn="just">
                        <a:lnSpc>
                          <a:spcPct val="115000"/>
                        </a:lnSpc>
                        <a:spcAft>
                          <a:spcPts val="0"/>
                        </a:spcAft>
                      </a:pPr>
                      <a:r>
                        <a:rPr lang="ru-RU" sz="1600" dirty="0" err="1">
                          <a:effectLst/>
                          <a:latin typeface="Times New Roman" pitchFamily="18" charset="0"/>
                          <a:cs typeface="Times New Roman" pitchFamily="18" charset="0"/>
                        </a:rPr>
                        <a:t>Організація</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маркетингових</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досліджень</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підготовка</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виробництва</a:t>
                      </a:r>
                      <a:r>
                        <a:rPr lang="ru-RU" sz="1600" dirty="0">
                          <a:effectLst/>
                          <a:latin typeface="Times New Roman" pitchFamily="18" charset="0"/>
                          <a:cs typeface="Times New Roman" pitchFamily="18" charset="0"/>
                        </a:rPr>
                        <a:t> </a:t>
                      </a:r>
                      <a:r>
                        <a:rPr lang="ru-RU" sz="1600" dirty="0" smtClean="0">
                          <a:effectLst/>
                          <a:latin typeface="Times New Roman" pitchFamily="18" charset="0"/>
                          <a:cs typeface="Times New Roman" pitchFamily="18" charset="0"/>
                        </a:rPr>
                        <a:t>й</a:t>
                      </a:r>
                      <a:r>
                        <a:rPr lang="ru-RU" sz="1600" baseline="0" dirty="0" smtClean="0">
                          <a:effectLst/>
                          <a:latin typeface="Times New Roman" pitchFamily="18" charset="0"/>
                          <a:cs typeface="Times New Roman" pitchFamily="18" charset="0"/>
                        </a:rPr>
                        <a:t> </a:t>
                      </a:r>
                      <a:r>
                        <a:rPr lang="ru-RU" sz="1600" dirty="0" err="1" smtClean="0">
                          <a:effectLst/>
                          <a:latin typeface="Times New Roman" pitchFamily="18" charset="0"/>
                          <a:cs typeface="Times New Roman" pitchFamily="18" charset="0"/>
                        </a:rPr>
                        <a:t>освоєння</a:t>
                      </a:r>
                      <a:r>
                        <a:rPr lang="ru-RU" sz="1600" dirty="0" smtClean="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нових</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видів</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продукції</a:t>
                      </a:r>
                      <a:r>
                        <a:rPr lang="ru-RU" sz="1600" dirty="0">
                          <a:effectLst/>
                          <a:latin typeface="Times New Roman" pitchFamily="18" charset="0"/>
                          <a:cs typeface="Times New Roman" pitchFamily="18" charset="0"/>
                        </a:rPr>
                        <a:t>; робота </a:t>
                      </a:r>
                      <a:r>
                        <a:rPr lang="ru-RU" sz="1600" dirty="0" err="1">
                          <a:effectLst/>
                          <a:latin typeface="Times New Roman" pitchFamily="18" charset="0"/>
                          <a:cs typeface="Times New Roman" pitchFamily="18" charset="0"/>
                        </a:rPr>
                        <a:t>щодо</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забезпечення</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якості</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продукції</a:t>
                      </a:r>
                      <a:r>
                        <a:rPr lang="ru-RU" sz="1600" dirty="0">
                          <a:effectLst/>
                          <a:latin typeface="Times New Roman" pitchFamily="18" charset="0"/>
                          <a:cs typeface="Times New Roman" pitchFamily="18" charset="0"/>
                        </a:rPr>
                        <a:t> і </a:t>
                      </a:r>
                      <a:r>
                        <a:rPr lang="ru-RU" sz="1600" dirty="0" err="1">
                          <a:effectLst/>
                          <a:latin typeface="Times New Roman" pitchFamily="18" charset="0"/>
                          <a:cs typeface="Times New Roman" pitchFamily="18" charset="0"/>
                        </a:rPr>
                        <a:t>організації</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технічного</a:t>
                      </a:r>
                      <a:r>
                        <a:rPr lang="ru-RU" sz="1600" dirty="0">
                          <a:effectLst/>
                          <a:latin typeface="Times New Roman" pitchFamily="18" charset="0"/>
                          <a:cs typeface="Times New Roman" pitchFamily="18" charset="0"/>
                        </a:rPr>
                        <a:t> контролю; </a:t>
                      </a:r>
                      <a:r>
                        <a:rPr lang="ru-RU" sz="1600" dirty="0" err="1">
                          <a:effectLst/>
                          <a:latin typeface="Times New Roman" pitchFamily="18" charset="0"/>
                          <a:cs typeface="Times New Roman" pitchFamily="18" charset="0"/>
                        </a:rPr>
                        <a:t>метрологічне</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забезпечення</a:t>
                      </a:r>
                      <a:endParaRPr lang="uk-UA" sz="1600" dirty="0">
                        <a:effectLst/>
                        <a:latin typeface="Times New Roman" pitchFamily="18" charset="0"/>
                        <a:ea typeface="Calibri"/>
                        <a:cs typeface="Times New Roman" pitchFamily="18" charset="0"/>
                      </a:endParaRPr>
                    </a:p>
                  </a:txBody>
                  <a:tcPr marL="95250" marR="95250" marT="95250" marB="95250" anchor="ctr"/>
                </a:tc>
              </a:tr>
            </a:tbl>
          </a:graphicData>
        </a:graphic>
      </p:graphicFrame>
    </p:spTree>
    <p:extLst>
      <p:ext uri="{BB962C8B-B14F-4D97-AF65-F5344CB8AC3E}">
        <p14:creationId xmlns:p14="http://schemas.microsoft.com/office/powerpoint/2010/main" val="7228569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715367419"/>
              </p:ext>
            </p:extLst>
          </p:nvPr>
        </p:nvGraphicFramePr>
        <p:xfrm>
          <a:off x="251520" y="620688"/>
          <a:ext cx="8562936" cy="6116118"/>
        </p:xfrm>
        <a:graphic>
          <a:graphicData uri="http://schemas.openxmlformats.org/drawingml/2006/table">
            <a:tbl>
              <a:tblPr firstRow="1" firstCol="1" bandRow="1">
                <a:tableStyleId>{5C22544A-7EE6-4342-B048-85BDC9FD1C3A}</a:tableStyleId>
              </a:tblPr>
              <a:tblGrid>
                <a:gridCol w="2854312"/>
                <a:gridCol w="2854312"/>
                <a:gridCol w="2854312"/>
              </a:tblGrid>
              <a:tr h="1883555">
                <a:tc>
                  <a:txBody>
                    <a:bodyPr/>
                    <a:lstStyle/>
                    <a:p>
                      <a:pPr indent="95250" algn="just">
                        <a:lnSpc>
                          <a:spcPct val="115000"/>
                        </a:lnSpc>
                        <a:spcAft>
                          <a:spcPts val="0"/>
                        </a:spcAft>
                      </a:pPr>
                      <a:r>
                        <a:rPr lang="ru-RU" sz="1400" dirty="0" err="1">
                          <a:effectLst/>
                          <a:latin typeface="Times New Roman" pitchFamily="18" charset="0"/>
                          <a:cs typeface="Times New Roman" pitchFamily="18" charset="0"/>
                        </a:rPr>
                        <a:t>Раціональне</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використання</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виробничих</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ресурсів</a:t>
                      </a:r>
                      <a:endParaRPr lang="uk-UA" sz="1400" dirty="0">
                        <a:effectLst/>
                        <a:latin typeface="Times New Roman" pitchFamily="18" charset="0"/>
                        <a:ea typeface="Calibri"/>
                        <a:cs typeface="Times New Roman" pitchFamily="18" charset="0"/>
                      </a:endParaRPr>
                    </a:p>
                  </a:txBody>
                  <a:tcPr marL="93892" marR="93892" marT="93892" marB="93892" anchor="ctr"/>
                </a:tc>
                <a:tc>
                  <a:txBody>
                    <a:bodyPr/>
                    <a:lstStyle/>
                    <a:p>
                      <a:pPr indent="95250" algn="just">
                        <a:lnSpc>
                          <a:spcPct val="115000"/>
                        </a:lnSpc>
                        <a:spcAft>
                          <a:spcPts val="0"/>
                        </a:spcAft>
                      </a:pPr>
                      <a:r>
                        <a:rPr lang="ru-RU" sz="1400" dirty="0" err="1">
                          <a:effectLst/>
                          <a:latin typeface="Times New Roman" pitchFamily="18" charset="0"/>
                          <a:cs typeface="Times New Roman" pitchFamily="18" charset="0"/>
                        </a:rPr>
                        <a:t>Підвищення</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продуктивності</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праці</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працівників</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Поліпшення</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використання</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основних</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фондів</a:t>
                      </a:r>
                      <a:r>
                        <a:rPr lang="ru-RU" sz="1400" dirty="0">
                          <a:effectLst/>
                          <a:latin typeface="Times New Roman" pitchFamily="18" charset="0"/>
                          <a:cs typeface="Times New Roman" pitchFamily="18" charset="0"/>
                        </a:rPr>
                        <a:t> і </a:t>
                      </a:r>
                      <a:r>
                        <a:rPr lang="ru-RU" sz="1400" dirty="0" err="1">
                          <a:effectLst/>
                          <a:latin typeface="Times New Roman" pitchFamily="18" charset="0"/>
                          <a:cs typeface="Times New Roman" pitchFamily="18" charset="0"/>
                        </a:rPr>
                        <a:t>виробничих</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потужностей</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Скорочення</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тривалості</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виробничого</a:t>
                      </a:r>
                      <a:r>
                        <a:rPr lang="ru-RU" sz="1400" dirty="0">
                          <a:effectLst/>
                          <a:latin typeface="Times New Roman" pitchFamily="18" charset="0"/>
                          <a:cs typeface="Times New Roman" pitchFamily="18" charset="0"/>
                        </a:rPr>
                        <a:t> циклу і </a:t>
                      </a:r>
                      <a:r>
                        <a:rPr lang="ru-RU" sz="1400" dirty="0" err="1">
                          <a:effectLst/>
                          <a:latin typeface="Times New Roman" pitchFamily="18" charset="0"/>
                          <a:cs typeface="Times New Roman" pitchFamily="18" charset="0"/>
                        </a:rPr>
                        <a:t>запасів</a:t>
                      </a:r>
                      <a:r>
                        <a:rPr lang="ru-RU" sz="1400" dirty="0">
                          <a:effectLst/>
                          <a:latin typeface="Times New Roman" pitchFamily="18" charset="0"/>
                          <a:cs typeface="Times New Roman" pitchFamily="18" charset="0"/>
                        </a:rPr>
                        <a:t> товарно-</a:t>
                      </a:r>
                      <a:r>
                        <a:rPr lang="ru-RU" sz="1400" dirty="0" err="1">
                          <a:effectLst/>
                          <a:latin typeface="Times New Roman" pitchFamily="18" charset="0"/>
                          <a:cs typeface="Times New Roman" pitchFamily="18" charset="0"/>
                        </a:rPr>
                        <a:t>матеріальних</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цінностей</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Раціоналізація</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інформаційних</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потоків</a:t>
                      </a:r>
                      <a:endParaRPr lang="uk-UA" sz="1400" dirty="0">
                        <a:effectLst/>
                        <a:latin typeface="Times New Roman" pitchFamily="18" charset="0"/>
                        <a:ea typeface="Calibri"/>
                        <a:cs typeface="Times New Roman" pitchFamily="18" charset="0"/>
                      </a:endParaRPr>
                    </a:p>
                  </a:txBody>
                  <a:tcPr marL="93892" marR="93892" marT="93892" marB="93892" anchor="ctr"/>
                </a:tc>
                <a:tc>
                  <a:txBody>
                    <a:bodyPr/>
                    <a:lstStyle/>
                    <a:p>
                      <a:pPr indent="95250" algn="just">
                        <a:lnSpc>
                          <a:spcPct val="115000"/>
                        </a:lnSpc>
                        <a:spcAft>
                          <a:spcPts val="0"/>
                        </a:spcAft>
                      </a:pPr>
                      <a:r>
                        <a:rPr lang="ru-RU" sz="1400">
                          <a:effectLst/>
                          <a:latin typeface="Times New Roman" pitchFamily="18" charset="0"/>
                          <a:cs typeface="Times New Roman" pitchFamily="18" charset="0"/>
                        </a:rPr>
                        <a:t>Організація праці працівників, функціонування знарядь праці, руху предметів праці у виробництві. Організація інформаційних потоків</a:t>
                      </a:r>
                      <a:endParaRPr lang="uk-UA" sz="1400">
                        <a:effectLst/>
                        <a:latin typeface="Times New Roman" pitchFamily="18" charset="0"/>
                        <a:ea typeface="Calibri"/>
                        <a:cs typeface="Times New Roman" pitchFamily="18" charset="0"/>
                      </a:endParaRPr>
                    </a:p>
                  </a:txBody>
                  <a:tcPr marL="93892" marR="93892" marT="93892" marB="93892" anchor="ctr"/>
                </a:tc>
              </a:tr>
              <a:tr h="1172348">
                <a:tc>
                  <a:txBody>
                    <a:bodyPr/>
                    <a:lstStyle/>
                    <a:p>
                      <a:pPr indent="95250" algn="just">
                        <a:lnSpc>
                          <a:spcPct val="115000"/>
                        </a:lnSpc>
                        <a:spcAft>
                          <a:spcPts val="0"/>
                        </a:spcAft>
                      </a:pPr>
                      <a:r>
                        <a:rPr lang="ru-RU" sz="1400">
                          <a:effectLst/>
                          <a:latin typeface="Times New Roman" pitchFamily="18" charset="0"/>
                          <a:cs typeface="Times New Roman" pitchFamily="18" charset="0"/>
                        </a:rPr>
                        <a:t>Науково-технічний і організаційний розвиток виробництва</a:t>
                      </a:r>
                      <a:endParaRPr lang="uk-UA" sz="1400">
                        <a:effectLst/>
                        <a:latin typeface="Times New Roman" pitchFamily="18" charset="0"/>
                        <a:ea typeface="Calibri"/>
                        <a:cs typeface="Times New Roman" pitchFamily="18" charset="0"/>
                      </a:endParaRPr>
                    </a:p>
                  </a:txBody>
                  <a:tcPr marL="93892" marR="93892" marT="93892" marB="93892" anchor="ctr"/>
                </a:tc>
                <a:tc>
                  <a:txBody>
                    <a:bodyPr/>
                    <a:lstStyle/>
                    <a:p>
                      <a:pPr indent="95250" algn="just">
                        <a:lnSpc>
                          <a:spcPct val="115000"/>
                        </a:lnSpc>
                        <a:spcAft>
                          <a:spcPts val="0"/>
                        </a:spcAft>
                      </a:pPr>
                      <a:r>
                        <a:rPr lang="ru-RU" sz="1400" dirty="0" err="1">
                          <a:effectLst/>
                          <a:latin typeface="Times New Roman" pitchFamily="18" charset="0"/>
                          <a:cs typeface="Times New Roman" pitchFamily="18" charset="0"/>
                        </a:rPr>
                        <a:t>Удосконалення</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виробничо-технічної</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бази</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підприємств</a:t>
                      </a:r>
                      <a:r>
                        <a:rPr lang="ru-RU" sz="1400" dirty="0">
                          <a:effectLst/>
                          <a:latin typeface="Times New Roman" pitchFamily="18" charset="0"/>
                          <a:cs typeface="Times New Roman" pitchFamily="18" charset="0"/>
                        </a:rPr>
                        <a:t> і </a:t>
                      </a:r>
                      <a:r>
                        <a:rPr lang="ru-RU" sz="1400" dirty="0" err="1">
                          <a:effectLst/>
                          <a:latin typeface="Times New Roman" pitchFamily="18" charset="0"/>
                          <a:cs typeface="Times New Roman" pitchFamily="18" charset="0"/>
                        </a:rPr>
                        <a:t>підвищення</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рівня</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організації</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виробництва</a:t>
                      </a:r>
                      <a:endParaRPr lang="uk-UA" sz="1400" dirty="0">
                        <a:effectLst/>
                        <a:latin typeface="Times New Roman" pitchFamily="18" charset="0"/>
                        <a:ea typeface="Calibri"/>
                        <a:cs typeface="Times New Roman" pitchFamily="18" charset="0"/>
                      </a:endParaRPr>
                    </a:p>
                  </a:txBody>
                  <a:tcPr marL="93892" marR="93892" marT="93892" marB="93892" anchor="ctr"/>
                </a:tc>
                <a:tc>
                  <a:txBody>
                    <a:bodyPr/>
                    <a:lstStyle/>
                    <a:p>
                      <a:pPr indent="95250" algn="just">
                        <a:lnSpc>
                          <a:spcPct val="115000"/>
                        </a:lnSpc>
                        <a:spcAft>
                          <a:spcPts val="0"/>
                        </a:spcAft>
                      </a:pPr>
                      <a:r>
                        <a:rPr lang="ru-RU" sz="1400" dirty="0" err="1">
                          <a:effectLst/>
                          <a:latin typeface="Times New Roman" pitchFamily="18" charset="0"/>
                          <a:cs typeface="Times New Roman" pitchFamily="18" charset="0"/>
                        </a:rPr>
                        <a:t>Реалізація</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робіт</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зі</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складання</a:t>
                      </a:r>
                      <a:r>
                        <a:rPr lang="ru-RU" sz="1400" dirty="0">
                          <a:effectLst/>
                          <a:latin typeface="Times New Roman" pitchFamily="18" charset="0"/>
                          <a:cs typeface="Times New Roman" pitchFamily="18" charset="0"/>
                        </a:rPr>
                        <a:t> і </a:t>
                      </a:r>
                      <a:r>
                        <a:rPr lang="ru-RU" sz="1400" dirty="0" err="1">
                          <a:effectLst/>
                          <a:latin typeface="Times New Roman" pitchFamily="18" charset="0"/>
                          <a:cs typeface="Times New Roman" pitchFamily="18" charset="0"/>
                        </a:rPr>
                        <a:t>виконання</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планів</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технічного</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розвитку</a:t>
                      </a:r>
                      <a:r>
                        <a:rPr lang="ru-RU" sz="1400" dirty="0">
                          <a:effectLst/>
                          <a:latin typeface="Times New Roman" pitchFamily="18" charset="0"/>
                          <a:cs typeface="Times New Roman" pitchFamily="18" charset="0"/>
                        </a:rPr>
                        <a:t> й </a:t>
                      </a:r>
                      <a:r>
                        <a:rPr lang="ru-RU" sz="1400" dirty="0" err="1">
                          <a:effectLst/>
                          <a:latin typeface="Times New Roman" pitchFamily="18" charset="0"/>
                          <a:cs typeface="Times New Roman" pitchFamily="18" charset="0"/>
                        </a:rPr>
                        <a:t>удосконалення</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організації</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виробництва</a:t>
                      </a:r>
                      <a:endParaRPr lang="uk-UA" sz="1400" dirty="0">
                        <a:effectLst/>
                        <a:latin typeface="Times New Roman" pitchFamily="18" charset="0"/>
                        <a:ea typeface="Calibri"/>
                        <a:cs typeface="Times New Roman" pitchFamily="18" charset="0"/>
                      </a:endParaRPr>
                    </a:p>
                  </a:txBody>
                  <a:tcPr marL="93892" marR="93892" marT="93892" marB="93892" anchor="ctr"/>
                </a:tc>
              </a:tr>
              <a:tr h="1172348">
                <a:tc>
                  <a:txBody>
                    <a:bodyPr/>
                    <a:lstStyle/>
                    <a:p>
                      <a:pPr indent="95250" algn="just">
                        <a:lnSpc>
                          <a:spcPct val="115000"/>
                        </a:lnSpc>
                        <a:spcAft>
                          <a:spcPts val="0"/>
                        </a:spcAft>
                      </a:pPr>
                      <a:r>
                        <a:rPr lang="ru-RU" sz="1400">
                          <a:effectLst/>
                          <a:latin typeface="Times New Roman" pitchFamily="18" charset="0"/>
                          <a:cs typeface="Times New Roman" pitchFamily="18" charset="0"/>
                        </a:rPr>
                        <a:t>Удосконалення економічних відносин на підприємстві</a:t>
                      </a:r>
                      <a:endParaRPr lang="uk-UA" sz="1400">
                        <a:effectLst/>
                        <a:latin typeface="Times New Roman" pitchFamily="18" charset="0"/>
                        <a:ea typeface="Calibri"/>
                        <a:cs typeface="Times New Roman" pitchFamily="18" charset="0"/>
                      </a:endParaRPr>
                    </a:p>
                  </a:txBody>
                  <a:tcPr marL="93892" marR="93892" marT="93892" marB="93892" anchor="ctr"/>
                </a:tc>
                <a:tc>
                  <a:txBody>
                    <a:bodyPr/>
                    <a:lstStyle/>
                    <a:p>
                      <a:pPr indent="95250" algn="just">
                        <a:lnSpc>
                          <a:spcPct val="115000"/>
                        </a:lnSpc>
                        <a:spcAft>
                          <a:spcPts val="0"/>
                        </a:spcAft>
                      </a:pPr>
                      <a:r>
                        <a:rPr lang="ru-RU" sz="1400">
                          <a:effectLst/>
                          <a:latin typeface="Times New Roman" pitchFamily="18" charset="0"/>
                          <a:cs typeface="Times New Roman" pitchFamily="18" charset="0"/>
                        </a:rPr>
                        <a:t>Створення умов для забезпечення єдності інтересів суспільства, колективу і його членів</a:t>
                      </a:r>
                      <a:endParaRPr lang="uk-UA" sz="1400">
                        <a:effectLst/>
                        <a:latin typeface="Times New Roman" pitchFamily="18" charset="0"/>
                        <a:ea typeface="Calibri"/>
                        <a:cs typeface="Times New Roman" pitchFamily="18" charset="0"/>
                      </a:endParaRPr>
                    </a:p>
                  </a:txBody>
                  <a:tcPr marL="93892" marR="93892" marT="93892" marB="93892" anchor="ctr"/>
                </a:tc>
                <a:tc>
                  <a:txBody>
                    <a:bodyPr/>
                    <a:lstStyle/>
                    <a:p>
                      <a:pPr indent="95250" algn="just">
                        <a:lnSpc>
                          <a:spcPct val="115000"/>
                        </a:lnSpc>
                        <a:spcAft>
                          <a:spcPts val="0"/>
                        </a:spcAft>
                      </a:pPr>
                      <a:r>
                        <a:rPr lang="ru-RU" sz="1400" dirty="0" err="1">
                          <a:effectLst/>
                          <a:latin typeface="Times New Roman" pitchFamily="18" charset="0"/>
                          <a:cs typeface="Times New Roman" pitchFamily="18" charset="0"/>
                        </a:rPr>
                        <a:t>Надання</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економічної</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самостійності</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підрозділам</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підприємств</a:t>
                      </a:r>
                      <a:r>
                        <a:rPr lang="ru-RU" sz="1400" dirty="0">
                          <a:effectLst/>
                          <a:latin typeface="Times New Roman" pitchFamily="18" charset="0"/>
                          <a:cs typeface="Times New Roman" pitchFamily="18" charset="0"/>
                        </a:rPr>
                        <a:t> і </a:t>
                      </a:r>
                      <a:r>
                        <a:rPr lang="ru-RU" sz="1400" dirty="0" err="1">
                          <a:effectLst/>
                          <a:latin typeface="Times New Roman" pitchFamily="18" charset="0"/>
                          <a:cs typeface="Times New Roman" pitchFamily="18" charset="0"/>
                        </a:rPr>
                        <a:t>налагодження</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госпрозрахункових</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відносин</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між</a:t>
                      </a:r>
                      <a:r>
                        <a:rPr lang="ru-RU" sz="1400" dirty="0">
                          <a:effectLst/>
                          <a:latin typeface="Times New Roman" pitchFamily="18" charset="0"/>
                          <a:cs typeface="Times New Roman" pitchFamily="18" charset="0"/>
                        </a:rPr>
                        <a:t> ними</a:t>
                      </a:r>
                      <a:endParaRPr lang="uk-UA" sz="1400" dirty="0">
                        <a:effectLst/>
                        <a:latin typeface="Times New Roman" pitchFamily="18" charset="0"/>
                        <a:ea typeface="Calibri"/>
                        <a:cs typeface="Times New Roman" pitchFamily="18" charset="0"/>
                      </a:endParaRPr>
                    </a:p>
                  </a:txBody>
                  <a:tcPr marL="93892" marR="93892" marT="93892" marB="93892" anchor="ctr"/>
                </a:tc>
              </a:tr>
              <a:tr h="1172348">
                <a:tc>
                  <a:txBody>
                    <a:bodyPr/>
                    <a:lstStyle/>
                    <a:p>
                      <a:pPr indent="95250" algn="just">
                        <a:lnSpc>
                          <a:spcPct val="115000"/>
                        </a:lnSpc>
                        <a:spcAft>
                          <a:spcPts val="0"/>
                        </a:spcAft>
                      </a:pPr>
                      <a:r>
                        <a:rPr lang="ru-RU" sz="1400" dirty="0" err="1">
                          <a:effectLst/>
                          <a:latin typeface="Times New Roman" pitchFamily="18" charset="0"/>
                          <a:cs typeface="Times New Roman" pitchFamily="18" charset="0"/>
                        </a:rPr>
                        <a:t>Соціальна</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організація</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колективу</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підприємства</a:t>
                      </a:r>
                      <a:endParaRPr lang="uk-UA" sz="1400" dirty="0">
                        <a:effectLst/>
                        <a:latin typeface="Times New Roman" pitchFamily="18" charset="0"/>
                        <a:ea typeface="Calibri"/>
                        <a:cs typeface="Times New Roman" pitchFamily="18" charset="0"/>
                      </a:endParaRPr>
                    </a:p>
                  </a:txBody>
                  <a:tcPr marL="93892" marR="93892" marT="93892" marB="93892" anchor="ctr"/>
                </a:tc>
                <a:tc>
                  <a:txBody>
                    <a:bodyPr/>
                    <a:lstStyle/>
                    <a:p>
                      <a:pPr indent="95250" algn="just">
                        <a:lnSpc>
                          <a:spcPct val="115000"/>
                        </a:lnSpc>
                        <a:spcAft>
                          <a:spcPts val="0"/>
                        </a:spcAft>
                      </a:pPr>
                      <a:r>
                        <a:rPr lang="ru-RU" sz="1400">
                          <a:effectLst/>
                          <a:latin typeface="Times New Roman" pitchFamily="18" charset="0"/>
                          <a:cs typeface="Times New Roman" pitchFamily="18" charset="0"/>
                        </a:rPr>
                        <a:t>Створення умов для підвищення якості трудового життя й активізації творчої активності працівників</a:t>
                      </a:r>
                      <a:endParaRPr lang="uk-UA" sz="1400">
                        <a:effectLst/>
                        <a:latin typeface="Times New Roman" pitchFamily="18" charset="0"/>
                        <a:ea typeface="Calibri"/>
                        <a:cs typeface="Times New Roman" pitchFamily="18" charset="0"/>
                      </a:endParaRPr>
                    </a:p>
                  </a:txBody>
                  <a:tcPr marL="93892" marR="93892" marT="93892" marB="93892" anchor="ctr"/>
                </a:tc>
                <a:tc>
                  <a:txBody>
                    <a:bodyPr/>
                    <a:lstStyle/>
                    <a:p>
                      <a:pPr indent="95250" algn="just">
                        <a:lnSpc>
                          <a:spcPct val="115000"/>
                        </a:lnSpc>
                        <a:spcAft>
                          <a:spcPts val="0"/>
                        </a:spcAft>
                      </a:pPr>
                      <a:r>
                        <a:rPr lang="ru-RU" sz="1400" dirty="0" err="1">
                          <a:effectLst/>
                          <a:latin typeface="Times New Roman" pitchFamily="18" charset="0"/>
                          <a:cs typeface="Times New Roman" pitchFamily="18" charset="0"/>
                        </a:rPr>
                        <a:t>Організація</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праці</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працівників</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Залучення</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їх</a:t>
                      </a:r>
                      <a:r>
                        <a:rPr lang="ru-RU" sz="1400" dirty="0">
                          <a:effectLst/>
                          <a:latin typeface="Times New Roman" pitchFamily="18" charset="0"/>
                          <a:cs typeface="Times New Roman" pitchFamily="18" charset="0"/>
                        </a:rPr>
                        <a:t> до </a:t>
                      </a:r>
                      <a:r>
                        <a:rPr lang="ru-RU" sz="1400" dirty="0" err="1">
                          <a:effectLst/>
                          <a:latin typeface="Times New Roman" pitchFamily="18" charset="0"/>
                          <a:cs typeface="Times New Roman" pitchFamily="18" charset="0"/>
                        </a:rPr>
                        <a:t>вирішення</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завдань</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організації</a:t>
                      </a:r>
                      <a:r>
                        <a:rPr lang="ru-RU" sz="1400" dirty="0">
                          <a:effectLst/>
                          <a:latin typeface="Times New Roman" pitchFamily="18" charset="0"/>
                          <a:cs typeface="Times New Roman" pitchFamily="18" charset="0"/>
                        </a:rPr>
                        <a:t> та </a:t>
                      </a:r>
                      <a:r>
                        <a:rPr lang="ru-RU" sz="1400" dirty="0" err="1">
                          <a:effectLst/>
                          <a:latin typeface="Times New Roman" pitchFamily="18" charset="0"/>
                          <a:cs typeface="Times New Roman" pitchFamily="18" charset="0"/>
                        </a:rPr>
                        <a:t>управління</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виробництвом</a:t>
                      </a:r>
                      <a:endParaRPr lang="uk-UA" sz="1400" dirty="0">
                        <a:effectLst/>
                        <a:latin typeface="Times New Roman" pitchFamily="18" charset="0"/>
                        <a:ea typeface="Calibri"/>
                        <a:cs typeface="Times New Roman" pitchFamily="18" charset="0"/>
                      </a:endParaRPr>
                    </a:p>
                  </a:txBody>
                  <a:tcPr marL="93892" marR="93892" marT="93892" marB="93892" anchor="ctr"/>
                </a:tc>
              </a:tr>
            </a:tbl>
          </a:graphicData>
        </a:graphic>
      </p:graphicFrame>
    </p:spTree>
    <p:extLst>
      <p:ext uri="{BB962C8B-B14F-4D97-AF65-F5344CB8AC3E}">
        <p14:creationId xmlns:p14="http://schemas.microsoft.com/office/powerpoint/2010/main" val="11648239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b="1" dirty="0">
                <a:effectLst/>
              </a:rPr>
              <a:t>Загальні форми організації виробництва</a:t>
            </a:r>
            <a:endParaRPr lang="uk-UA" sz="2800" dirty="0"/>
          </a:p>
        </p:txBody>
      </p:sp>
      <p:sp>
        <p:nvSpPr>
          <p:cNvPr id="3" name="Объект 2"/>
          <p:cNvSpPr>
            <a:spLocks noGrp="1"/>
          </p:cNvSpPr>
          <p:nvPr>
            <p:ph idx="1"/>
          </p:nvPr>
        </p:nvSpPr>
        <p:spPr/>
        <p:txBody>
          <a:bodyPr>
            <a:normAutofit fontScale="70000" lnSpcReduction="20000"/>
          </a:bodyPr>
          <a:lstStyle/>
          <a:p>
            <a:pPr algn="just"/>
            <a:r>
              <a:rPr lang="uk-UA" sz="3400" dirty="0">
                <a:latin typeface="Times New Roman" pitchFamily="18" charset="0"/>
                <a:cs typeface="Times New Roman" pitchFamily="18" charset="0"/>
              </a:rPr>
              <a:t>Розвиток промислового виробництва в умовах глобалізації пов'язаний з розвитком великомасштабного виробництва, створенням міжнародних ринків, з посиленням конкуренції. Ці процеси обумовлюють вдосконалення загальних форм організації виробництва. Поряд з традиційною формою концентрацією виробництва використовується і </a:t>
            </a:r>
            <a:r>
              <a:rPr lang="uk-UA" sz="3400" dirty="0" err="1">
                <a:latin typeface="Times New Roman" pitchFamily="18" charset="0"/>
                <a:cs typeface="Times New Roman" pitchFamily="18" charset="0"/>
              </a:rPr>
              <a:t>деконцентрація</a:t>
            </a:r>
            <a:r>
              <a:rPr lang="uk-UA" sz="3400" dirty="0">
                <a:latin typeface="Times New Roman" pitchFamily="18" charset="0"/>
                <a:cs typeface="Times New Roman" pitchFamily="18" charset="0"/>
              </a:rPr>
              <a:t> виробництва. Розвиток спеціалізації зумовив появу (диверсифікації) виробництва. Деякі труднощі в кооперуванні, що пов'язані з негативними діями конкурентів, спричинили відродження інтегрування виробництва.</a:t>
            </a:r>
          </a:p>
          <a:p>
            <a:pPr algn="just"/>
            <a:r>
              <a:rPr lang="uk-UA" sz="3400" b="1" i="1" dirty="0">
                <a:latin typeface="Times New Roman" pitchFamily="18" charset="0"/>
                <a:cs typeface="Times New Roman" pitchFamily="18" charset="0"/>
              </a:rPr>
              <a:t>Концентрація виробництва</a:t>
            </a:r>
            <a:r>
              <a:rPr lang="uk-UA" sz="3400" i="1" dirty="0">
                <a:latin typeface="Times New Roman" pitchFamily="18" charset="0"/>
                <a:cs typeface="Times New Roman" pitchFamily="18" charset="0"/>
              </a:rPr>
              <a:t> </a:t>
            </a:r>
            <a:r>
              <a:rPr lang="uk-UA" sz="3400" dirty="0">
                <a:latin typeface="Times New Roman" pitchFamily="18" charset="0"/>
                <a:cs typeface="Times New Roman" pitchFamily="18" charset="0"/>
              </a:rPr>
              <a:t>означає збільшення розмірів підприємств, зосередження процесів виробництва, робочої сили, засобів виробництва й випуску продукції на все більших підприємствах, наприклад, у    транснаціональних </a:t>
            </a:r>
            <a:r>
              <a:rPr lang="uk-UA" dirty="0"/>
              <a:t>корпораціях.</a:t>
            </a:r>
          </a:p>
          <a:p>
            <a:endParaRPr lang="uk-UA" dirty="0"/>
          </a:p>
        </p:txBody>
      </p:sp>
    </p:spTree>
    <p:extLst>
      <p:ext uri="{BB962C8B-B14F-4D97-AF65-F5344CB8AC3E}">
        <p14:creationId xmlns:p14="http://schemas.microsoft.com/office/powerpoint/2010/main" val="31636230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908720"/>
            <a:ext cx="8686800" cy="5171405"/>
          </a:xfrm>
        </p:spPr>
        <p:txBody>
          <a:bodyPr>
            <a:normAutofit fontScale="92500" lnSpcReduction="20000"/>
          </a:bodyPr>
          <a:lstStyle/>
          <a:p>
            <a:pPr algn="just"/>
            <a:r>
              <a:rPr lang="uk-UA" dirty="0">
                <a:latin typeface="Times New Roman" pitchFamily="18" charset="0"/>
                <a:cs typeface="Times New Roman" pitchFamily="18" charset="0"/>
              </a:rPr>
              <a:t>Підвищення рівня концентрації виробництва має забезпечувати зростання його ефективності. Зі збільшенням розмірів підприємств покращуються, зазвичай, більшість техніко-економічних показників: зменшуються питомі капітальні вкладення, зростають фондовіддача й продуктивність праці, краще використовуються</a:t>
            </a:r>
            <a:r>
              <a:rPr lang="uk-UA" cap="small" dirty="0">
                <a:latin typeface="Times New Roman" pitchFamily="18" charset="0"/>
                <a:cs typeface="Times New Roman" pitchFamily="18" charset="0"/>
              </a:rPr>
              <a:t> </a:t>
            </a:r>
            <a:r>
              <a:rPr lang="uk-UA" dirty="0">
                <a:latin typeface="Times New Roman" pitchFamily="18" charset="0"/>
                <a:cs typeface="Times New Roman" pitchFamily="18" charset="0"/>
              </a:rPr>
              <a:t>матеріальні ресурси, знижується собівартість продукції, зростає рентабельність. Це зумовлено тим, що вартість сконцентрованих засобів виробництва зростає повільніше, ніж економічний ефект від їхнього спільного використання.</a:t>
            </a:r>
          </a:p>
          <a:p>
            <a:endParaRPr lang="uk-UA" dirty="0"/>
          </a:p>
        </p:txBody>
      </p:sp>
    </p:spTree>
    <p:extLst>
      <p:ext uri="{BB962C8B-B14F-4D97-AF65-F5344CB8AC3E}">
        <p14:creationId xmlns:p14="http://schemas.microsoft.com/office/powerpoint/2010/main" val="37897229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1052736"/>
            <a:ext cx="8686800" cy="5027389"/>
          </a:xfrm>
        </p:spPr>
        <p:txBody>
          <a:bodyPr>
            <a:normAutofit fontScale="92500" lnSpcReduction="20000"/>
          </a:bodyPr>
          <a:lstStyle/>
          <a:p>
            <a:pPr algn="just"/>
            <a:r>
              <a:rPr lang="uk-UA" dirty="0"/>
              <a:t>Проте рівень концентрації має верхню економічну межу, перевищення якої унеможливлює подальше зростання ефективності виробництва. Створення і функціонування занадто великих підприємств є часто недоцільним не лише з економічних, а й з екологічних та соціальних міркувань: воно призводить до посилення монополізму і через це заважає розвитку конкуренції на світовому й національному ринках. Тому за ринкових відносин між виробниками і споживачами більш важливим стає зворотний процес - </a:t>
            </a:r>
            <a:r>
              <a:rPr lang="uk-UA" i="1" dirty="0" err="1"/>
              <a:t>деконцентрація</a:t>
            </a:r>
            <a:r>
              <a:rPr lang="uk-UA" i="1" dirty="0"/>
              <a:t> </a:t>
            </a:r>
            <a:r>
              <a:rPr lang="uk-UA" dirty="0"/>
              <a:t>виробництва</a:t>
            </a:r>
            <a:endParaRPr lang="uk-UA" dirty="0"/>
          </a:p>
        </p:txBody>
      </p:sp>
    </p:spTree>
    <p:extLst>
      <p:ext uri="{BB962C8B-B14F-4D97-AF65-F5344CB8AC3E}">
        <p14:creationId xmlns:p14="http://schemas.microsoft.com/office/powerpoint/2010/main" val="21032193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908720"/>
            <a:ext cx="8686800" cy="5171405"/>
          </a:xfrm>
        </p:spPr>
        <p:txBody>
          <a:bodyPr>
            <a:normAutofit fontScale="85000" lnSpcReduction="10000"/>
          </a:bodyPr>
          <a:lstStyle/>
          <a:p>
            <a:pPr algn="just"/>
            <a:r>
              <a:rPr lang="uk-UA" dirty="0"/>
              <a:t>Такий процес має здійснюватися завдяки утворенню широкої мережі малих та середніх підприємств і поділу існуючих</a:t>
            </a:r>
            <a:r>
              <a:rPr lang="uk-UA" cap="small" dirty="0"/>
              <a:t> </a:t>
            </a:r>
            <a:r>
              <a:rPr lang="uk-UA" dirty="0"/>
              <a:t>великих підприємств. Світовий досвід свідчить про те, що малі підприємства є більш технічно (технологічно) передовими, спеціалізованими, мобільними та економічно ефективними виробниками, які домінують передусім у науково-виробничій сфері діяльності.</a:t>
            </a:r>
          </a:p>
          <a:p>
            <a:pPr algn="just"/>
            <a:r>
              <a:rPr lang="uk-UA" b="1" i="1" dirty="0"/>
              <a:t>Спеціалізація виробництва</a:t>
            </a:r>
            <a:r>
              <a:rPr lang="uk-UA" i="1" dirty="0"/>
              <a:t> - </a:t>
            </a:r>
            <a:r>
              <a:rPr lang="uk-UA" dirty="0"/>
              <a:t>це процес зосередження діяльності підприємства на виготовленні певної продукції або виконання окремих видів робіт. Виокремлюють декілька її видів: предметна, </a:t>
            </a:r>
            <a:r>
              <a:rPr lang="uk-UA" dirty="0" err="1"/>
              <a:t>подетальна</a:t>
            </a:r>
            <a:r>
              <a:rPr lang="uk-UA" dirty="0"/>
              <a:t>, технологічна та функціональна.</a:t>
            </a:r>
          </a:p>
          <a:p>
            <a:endParaRPr lang="uk-UA" dirty="0"/>
          </a:p>
        </p:txBody>
      </p:sp>
    </p:spTree>
    <p:extLst>
      <p:ext uri="{BB962C8B-B14F-4D97-AF65-F5344CB8AC3E}">
        <p14:creationId xmlns:p14="http://schemas.microsoft.com/office/powerpoint/2010/main" val="40614615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980728"/>
            <a:ext cx="8686800" cy="5099397"/>
          </a:xfrm>
        </p:spPr>
        <p:txBody>
          <a:bodyPr>
            <a:normAutofit fontScale="85000" lnSpcReduction="20000"/>
          </a:bodyPr>
          <a:lstStyle/>
          <a:p>
            <a:r>
              <a:rPr lang="uk-UA" dirty="0"/>
              <a:t>До </a:t>
            </a:r>
            <a:r>
              <a:rPr lang="uk-UA" i="1" dirty="0"/>
              <a:t>предметної спеціалізованих </a:t>
            </a:r>
            <a:r>
              <a:rPr lang="uk-UA" dirty="0"/>
              <a:t>належать підприємства, що випускають кінцеву, готову до експлуатації продукцію (тракторний, автомобільний заводи).</a:t>
            </a:r>
          </a:p>
          <a:p>
            <a:r>
              <a:rPr lang="uk-UA" i="1" dirty="0" err="1"/>
              <a:t>Подетально</a:t>
            </a:r>
            <a:r>
              <a:rPr lang="uk-UA" i="1" dirty="0"/>
              <a:t> спеціалізовані </a:t>
            </a:r>
            <a:r>
              <a:rPr lang="uk-UA" dirty="0"/>
              <a:t>це підприємства з виготовлення окремих деталей, агрегатів і вузлів для комплектування готової продукції (інтегральні схеми, двигуни, електроустаткування тощо).</a:t>
            </a:r>
          </a:p>
          <a:p>
            <a:r>
              <a:rPr lang="uk-UA" i="1" dirty="0"/>
              <a:t>Технологічно спеціалізовані </a:t>
            </a:r>
            <a:r>
              <a:rPr lang="uk-UA" dirty="0"/>
              <a:t>це підприємства з виконання окремих стадій технологічного процесу (ливарні, заготівельні, складальні заводи тощо).</a:t>
            </a:r>
          </a:p>
          <a:p>
            <a:r>
              <a:rPr lang="uk-UA" i="1" dirty="0"/>
              <a:t>Функціонально спеціалізовані - </a:t>
            </a:r>
            <a:r>
              <a:rPr lang="uk-UA" dirty="0"/>
              <a:t>ремонтні заводи, машинно-сервісні організації, станції технічного обслуговування автомобілів тощо.</a:t>
            </a:r>
          </a:p>
          <a:p>
            <a:endParaRPr lang="uk-UA" dirty="0"/>
          </a:p>
        </p:txBody>
      </p:sp>
    </p:spTree>
    <p:extLst>
      <p:ext uri="{BB962C8B-B14F-4D97-AF65-F5344CB8AC3E}">
        <p14:creationId xmlns:p14="http://schemas.microsoft.com/office/powerpoint/2010/main" val="28551294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908720"/>
            <a:ext cx="8686800" cy="5171405"/>
          </a:xfrm>
        </p:spPr>
        <p:txBody>
          <a:bodyPr>
            <a:normAutofit fontScale="85000" lnSpcReduction="10000"/>
          </a:bodyPr>
          <a:lstStyle/>
          <a:p>
            <a:pPr algn="just"/>
            <a:r>
              <a:rPr lang="uk-UA" dirty="0"/>
              <a:t>Поглиблення й розвиток усіх видів спеціалізації підприємств супроводжується більш широким застосуванням прогресивної технології, високопродуктивного спеціалізованого устаткування, запровадженням комплексної механізації й автоматизації взаємопов'язаних виробничих ланок. Це важлива передумова неухильного підвищення ефективності виробничо-господарської діяльності.</a:t>
            </a:r>
          </a:p>
          <a:p>
            <a:pPr algn="just"/>
            <a:r>
              <a:rPr lang="uk-UA" dirty="0"/>
              <a:t>Водночас спеціалізація має суттєвий недолік. Якщо знижується попит на продукцію спеціалізованого підприємства, то його фінансовий етап може погіршуватися. Ось чому за певних; умов необхідно впроваджувати </a:t>
            </a:r>
            <a:r>
              <a:rPr lang="uk-UA" i="1" dirty="0"/>
              <a:t>диверсифікацію </a:t>
            </a:r>
            <a:r>
              <a:rPr lang="uk-UA" dirty="0"/>
              <a:t>виробництва.</a:t>
            </a:r>
          </a:p>
          <a:p>
            <a:endParaRPr lang="uk-UA" dirty="0"/>
          </a:p>
        </p:txBody>
      </p:sp>
    </p:spTree>
    <p:extLst>
      <p:ext uri="{BB962C8B-B14F-4D97-AF65-F5344CB8AC3E}">
        <p14:creationId xmlns:p14="http://schemas.microsoft.com/office/powerpoint/2010/main" val="5076290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836712"/>
            <a:ext cx="8686800" cy="5243413"/>
          </a:xfrm>
        </p:spPr>
        <p:txBody>
          <a:bodyPr>
            <a:normAutofit fontScale="77500" lnSpcReduction="20000"/>
          </a:bodyPr>
          <a:lstStyle/>
          <a:p>
            <a:pPr algn="just"/>
            <a:r>
              <a:rPr lang="uk-UA" i="1" dirty="0"/>
              <a:t>Сутність </a:t>
            </a:r>
            <a:r>
              <a:rPr lang="uk-UA" b="1" i="1" dirty="0"/>
              <a:t>диверсифікації </a:t>
            </a:r>
            <a:r>
              <a:rPr lang="uk-UA" dirty="0"/>
              <a:t>полягає в одночасному розвитку багатьох видів виробництв, у значному розширенні номенклатури та асортименту продукції, виробництво якої не пов'язане з основним виробництвом.</a:t>
            </a:r>
          </a:p>
          <a:p>
            <a:pPr algn="just"/>
            <a:r>
              <a:rPr lang="uk-UA" dirty="0"/>
              <a:t>Диверсифікація дає можливість підприємству краще маневрувати своїми матеріальними й людськими ресурсами, істотно зменшувати економічний ризик, пов'язаний з виробництвом і реалізацією на ринку нових видів продукції, підтримувати на належному рівні свою фінансову стабільність.</a:t>
            </a:r>
          </a:p>
          <a:p>
            <a:pPr algn="just"/>
            <a:r>
              <a:rPr lang="uk-UA" b="1" i="1" dirty="0"/>
              <a:t>Конверсія </a:t>
            </a:r>
            <a:r>
              <a:rPr lang="uk-UA" dirty="0"/>
              <a:t>як форма організації виробництва характеризує істотне (іноді повне) перепрофілювання частини або всього виробничого потенціалу підприємства на виробництво нової продукції під впливом докорінної зміни ринкового середовища або глобальних чинників розвитку економіки.</a:t>
            </a:r>
          </a:p>
          <a:p>
            <a:endParaRPr lang="uk-UA" dirty="0"/>
          </a:p>
        </p:txBody>
      </p:sp>
    </p:spTree>
    <p:extLst>
      <p:ext uri="{BB962C8B-B14F-4D97-AF65-F5344CB8AC3E}">
        <p14:creationId xmlns:p14="http://schemas.microsoft.com/office/powerpoint/2010/main" val="3335592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764704"/>
            <a:ext cx="8686800" cy="5315421"/>
          </a:xfrm>
        </p:spPr>
        <p:txBody>
          <a:bodyPr>
            <a:normAutofit/>
          </a:bodyPr>
          <a:lstStyle/>
          <a:p>
            <a:pPr algn="just"/>
            <a:r>
              <a:rPr lang="uk-UA" sz="2800" b="1" i="1" dirty="0">
                <a:latin typeface="Times New Roman" pitchFamily="18" charset="0"/>
                <a:cs typeface="Times New Roman" pitchFamily="18" charset="0"/>
              </a:rPr>
              <a:t>Кооперування виробництва </a:t>
            </a:r>
            <a:r>
              <a:rPr lang="uk-UA" sz="2800" i="1" dirty="0">
                <a:latin typeface="Times New Roman" pitchFamily="18" charset="0"/>
                <a:cs typeface="Times New Roman" pitchFamily="18" charset="0"/>
              </a:rPr>
              <a:t> </a:t>
            </a:r>
            <a:r>
              <a:rPr lang="uk-UA" sz="2800" dirty="0">
                <a:latin typeface="Times New Roman" pitchFamily="18" charset="0"/>
                <a:cs typeface="Times New Roman" pitchFamily="18" charset="0"/>
              </a:rPr>
              <a:t>є формою виробничих зв'язків між підприємствами, що спільно виготовляють певний вид кінцевої продукції. Воно органічно пов'язане з розвитком спеціалізації виробництва, характеризується відносною сталістю й стійкістю зв’язків між виробниками, необхідністю дотримання підприємствами-суміжниками відповідних техніко-технологічних вимог головних підприємств з випуску готових до експлуатації виробів</a:t>
            </a:r>
            <a:r>
              <a:rPr lang="uk-UA" dirty="0"/>
              <a:t>. </a:t>
            </a:r>
          </a:p>
          <a:p>
            <a:endParaRPr lang="uk-UA" dirty="0"/>
          </a:p>
        </p:txBody>
      </p:sp>
    </p:spTree>
    <p:extLst>
      <p:ext uri="{BB962C8B-B14F-4D97-AF65-F5344CB8AC3E}">
        <p14:creationId xmlns:p14="http://schemas.microsoft.com/office/powerpoint/2010/main" val="2653205293"/>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17</TotalTime>
  <Words>1542</Words>
  <Application>Microsoft Office PowerPoint</Application>
  <PresentationFormat>Экран (4:3)</PresentationFormat>
  <Paragraphs>65</Paragraphs>
  <Slides>18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Трек</vt:lpstr>
      <vt:lpstr>Лекція 2</vt:lpstr>
      <vt:lpstr>Загальні форми організації виробництва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Принципи розвитку виробничих систем</vt:lpstr>
      <vt:lpstr>Презентация PowerPoint</vt:lpstr>
      <vt:lpstr>Презентация PowerPoint</vt:lpstr>
      <vt:lpstr>Презентация PowerPoint</vt:lpstr>
      <vt:lpstr>Презентация PowerPoint</vt:lpstr>
      <vt:lpstr>  Мета та завдання організації виробництва   </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2</dc:title>
  <dc:creator>Anonim from Hacapetovka</dc:creator>
  <cp:lastModifiedBy>Anonim from Hacapetovka</cp:lastModifiedBy>
  <cp:revision>8</cp:revision>
  <dcterms:created xsi:type="dcterms:W3CDTF">2021-09-05T12:55:45Z</dcterms:created>
  <dcterms:modified xsi:type="dcterms:W3CDTF">2021-09-05T13:12:45Z</dcterms:modified>
</cp:coreProperties>
</file>