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3" r:id="rId4"/>
    <p:sldId id="367" r:id="rId5"/>
    <p:sldId id="368" r:id="rId6"/>
    <p:sldId id="282" r:id="rId7"/>
    <p:sldId id="284" r:id="rId8"/>
    <p:sldId id="285" r:id="rId9"/>
    <p:sldId id="286" r:id="rId10"/>
    <p:sldId id="287" r:id="rId11"/>
    <p:sldId id="369" r:id="rId12"/>
    <p:sldId id="326" r:id="rId13"/>
    <p:sldId id="327" r:id="rId14"/>
    <p:sldId id="328" r:id="rId15"/>
    <p:sldId id="329" r:id="rId16"/>
    <p:sldId id="370" r:id="rId17"/>
    <p:sldId id="330" r:id="rId18"/>
    <p:sldId id="331" r:id="rId19"/>
    <p:sldId id="332" r:id="rId20"/>
    <p:sldId id="371" r:id="rId21"/>
    <p:sldId id="333" r:id="rId22"/>
    <p:sldId id="334" r:id="rId23"/>
    <p:sldId id="372" r:id="rId24"/>
    <p:sldId id="373" r:id="rId25"/>
    <p:sldId id="335" r:id="rId26"/>
    <p:sldId id="374" r:id="rId27"/>
    <p:sldId id="291" r:id="rId28"/>
    <p:sldId id="345" r:id="rId29"/>
    <p:sldId id="346" r:id="rId30"/>
    <p:sldId id="347" r:id="rId31"/>
    <p:sldId id="350" r:id="rId32"/>
    <p:sldId id="351" r:id="rId33"/>
    <p:sldId id="352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howGuides="1">
      <p:cViewPr varScale="1">
        <p:scale>
          <a:sx n="89" d="100"/>
          <a:sy n="89" d="100"/>
        </p:scale>
        <p:origin x="124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28651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2009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446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43601" y="3581400"/>
            <a:ext cx="257174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invGray">
          <a:xfrm>
            <a:off x="0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  <a:endParaRPr lang="uk-UA" dirty="0"/>
          </a:p>
          <a:p>
            <a:pPr lvl="1"/>
            <a:r>
              <a:rPr lang="uk-UA" dirty="0"/>
              <a:t>Другий рівень</a:t>
            </a:r>
            <a:endParaRPr lang="uk-UA" dirty="0"/>
          </a:p>
          <a:p>
            <a:pPr lvl="2"/>
            <a:r>
              <a:rPr lang="uk-UA" dirty="0"/>
              <a:t>Третій рівень</a:t>
            </a:r>
            <a:endParaRPr lang="uk-UA" dirty="0"/>
          </a:p>
          <a:p>
            <a:pPr lvl="3"/>
            <a:r>
              <a:rPr lang="uk-UA" dirty="0"/>
              <a:t>Четвертий рівень</a:t>
            </a:r>
            <a:endParaRPr lang="uk-UA" dirty="0"/>
          </a:p>
          <a:p>
            <a:pPr lvl="4"/>
            <a:r>
              <a:rPr lang="uk-UA" dirty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264454" y="6549716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8E8D500D-E010-4CA2-A5A7-4793A1DA314C}" type="datetimeFigureOut">
              <a:rPr lang="ru-RU" smtClean="0"/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85750" y="6549716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515350" y="6549716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1345BC9-CC2F-4FDA-89C2-A86653025A55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4508862"/>
            <a:ext cx="7886699" cy="792088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ЗАКОНОДАВСТВО</a:t>
            </a:r>
            <a:r>
              <a:rPr lang="en-US" altLang="ru-RU" sz="3200" dirty="0"/>
              <a:t> </a:t>
            </a:r>
            <a:r>
              <a:rPr lang="en-US" altLang="en-US" sz="3200" dirty="0"/>
              <a:t>ЄС</a:t>
            </a:r>
            <a:r>
              <a:rPr lang="en-US" altLang="ru-RU" sz="3200" dirty="0"/>
              <a:t> </a:t>
            </a:r>
            <a:r>
              <a:rPr lang="en-US" altLang="en-US" sz="3200" dirty="0"/>
              <a:t>ЩОДО</a:t>
            </a:r>
            <a:r>
              <a:rPr lang="en-US" altLang="ru-RU" sz="3200" dirty="0"/>
              <a:t> </a:t>
            </a:r>
            <a:r>
              <a:rPr lang="en-US" altLang="en-US" sz="3200" dirty="0"/>
              <a:t>ЗАХИСТУ</a:t>
            </a:r>
            <a:r>
              <a:rPr lang="en-US" altLang="ru-RU" sz="3200" dirty="0"/>
              <a:t> </a:t>
            </a:r>
            <a:r>
              <a:rPr lang="en-US" altLang="en-US" sz="3200" dirty="0"/>
              <a:t>ТА</a:t>
            </a:r>
            <a:r>
              <a:rPr lang="en-US" altLang="ru-RU" sz="3200" dirty="0"/>
              <a:t> </a:t>
            </a:r>
            <a:r>
              <a:rPr lang="en-US" altLang="en-US" sz="3200" dirty="0"/>
              <a:t>КОНТРОЛЮ</a:t>
            </a:r>
            <a:r>
              <a:rPr lang="en-US" altLang="ru-RU" sz="3200" dirty="0"/>
              <a:t> </a:t>
            </a:r>
            <a:r>
              <a:rPr lang="en-US" altLang="en-US" sz="3200" dirty="0"/>
              <a:t>ВОД</a:t>
            </a:r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41" y="3644901"/>
            <a:ext cx="7901504" cy="183851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uk-UA" altLang="en-US" dirty="0"/>
              <a:t>о</a:t>
            </a:r>
            <a:r>
              <a:rPr lang="en-US" altLang="en-US" dirty="0"/>
              <a:t>чищення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12" y="1196895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91/271/</a:t>
            </a:r>
            <a:r>
              <a:rPr lang="en-US" altLang="en-US" dirty="0"/>
              <a:t>ЄЕС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2562860"/>
            <a:ext cx="7980680" cy="360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altLang="en-US" dirty="0"/>
              <a:t>Директива </a:t>
            </a:r>
            <a:r>
              <a:rPr lang="en-US" altLang="en-US" dirty="0"/>
              <a:t>стосується</a:t>
            </a:r>
            <a:r>
              <a:rPr lang="en-US" altLang="ru-RU" dirty="0"/>
              <a:t> </a:t>
            </a:r>
            <a:r>
              <a:rPr lang="en-US" altLang="en-US" dirty="0"/>
              <a:t>збирання</a:t>
            </a:r>
            <a:r>
              <a:rPr lang="en-US" altLang="ru-RU" dirty="0"/>
              <a:t>, </a:t>
            </a:r>
            <a:r>
              <a:rPr lang="en-US" altLang="en-US" dirty="0"/>
              <a:t>очищення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скидання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скидання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</a:t>
            </a:r>
            <a:r>
              <a:rPr lang="en-US" altLang="en-US" dirty="0"/>
              <a:t>певних</a:t>
            </a:r>
            <a:r>
              <a:rPr lang="en-US" altLang="ru-RU" dirty="0"/>
              <a:t> </a:t>
            </a:r>
            <a:r>
              <a:rPr lang="en-US" altLang="en-US" dirty="0"/>
              <a:t>промислових</a:t>
            </a:r>
            <a:r>
              <a:rPr lang="en-US" altLang="ru-RU" dirty="0"/>
              <a:t> </a:t>
            </a:r>
            <a:r>
              <a:rPr lang="en-US" altLang="en-US" dirty="0"/>
              <a:t>об</a:t>
            </a:r>
            <a:r>
              <a:rPr lang="en-US" altLang="ru-RU" dirty="0"/>
              <a:t>’</a:t>
            </a:r>
            <a:r>
              <a:rPr lang="en-US" altLang="en-US" dirty="0"/>
              <a:t>єктів</a:t>
            </a:r>
            <a:r>
              <a:rPr lang="en-US" altLang="ru-RU" dirty="0"/>
              <a:t>. 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en-US" dirty="0"/>
              <a:t>Метою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en-US" altLang="en-US" dirty="0"/>
              <a:t>є</a:t>
            </a:r>
            <a:r>
              <a:rPr lang="en-US" altLang="ru-RU" dirty="0"/>
              <a:t> </a:t>
            </a:r>
            <a:r>
              <a:rPr lang="en-US" altLang="en-US" dirty="0"/>
              <a:t>захист</a:t>
            </a:r>
            <a:r>
              <a:rPr lang="en-US" altLang="ru-RU" dirty="0"/>
              <a:t> </a:t>
            </a:r>
            <a:r>
              <a:rPr lang="en-US" altLang="en-US" dirty="0"/>
              <a:t>довкілля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</a:t>
            </a:r>
            <a:r>
              <a:rPr lang="en-US" altLang="en-US" dirty="0"/>
              <a:t>шкідливих</a:t>
            </a:r>
            <a:r>
              <a:rPr lang="en-US" altLang="ru-RU" dirty="0"/>
              <a:t> </a:t>
            </a:r>
            <a:r>
              <a:rPr lang="en-US" altLang="en-US" dirty="0"/>
              <a:t>ефектів</a:t>
            </a:r>
            <a:r>
              <a:rPr lang="en-US" altLang="ru-RU" dirty="0"/>
              <a:t> </a:t>
            </a:r>
            <a:r>
              <a:rPr lang="en-US" altLang="en-US" dirty="0"/>
              <a:t>вище</a:t>
            </a:r>
            <a:r>
              <a:rPr lang="en-US" altLang="ru-RU" dirty="0"/>
              <a:t> </a:t>
            </a:r>
            <a:r>
              <a:rPr lang="en-US" altLang="en-US" dirty="0"/>
              <a:t>зазначених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41" y="69257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sz="3110" dirty="0"/>
              <a:t>Додаток</a:t>
            </a:r>
            <a:r>
              <a:rPr lang="en-US" altLang="ru-RU" sz="3110" dirty="0"/>
              <a:t> </a:t>
            </a:r>
            <a:r>
              <a:rPr lang="en-US" altLang="en-US" sz="3110" dirty="0"/>
              <a:t>ІІІ</a:t>
            </a:r>
            <a:r>
              <a:rPr lang="en-US" altLang="ru-RU" sz="3110" dirty="0"/>
              <a:t>  </a:t>
            </a:r>
            <a:r>
              <a:rPr lang="en-US" altLang="en-US" sz="3110" dirty="0"/>
              <a:t>визначає</a:t>
            </a:r>
            <a:r>
              <a:rPr lang="en-US" altLang="ru-RU" sz="3110" dirty="0"/>
              <a:t> </a:t>
            </a:r>
            <a:r>
              <a:rPr lang="en-US" altLang="en-US" sz="3110" dirty="0"/>
              <a:t>перелік</a:t>
            </a:r>
            <a:r>
              <a:rPr lang="en-US" altLang="ru-RU" sz="3110" dirty="0"/>
              <a:t> </a:t>
            </a:r>
            <a:r>
              <a:rPr lang="en-US" altLang="en-US" sz="3110" dirty="0"/>
              <a:t>промислових</a:t>
            </a:r>
            <a:r>
              <a:rPr lang="en-US" altLang="ru-RU" sz="3110" dirty="0"/>
              <a:t> </a:t>
            </a:r>
            <a:r>
              <a:rPr lang="en-US" altLang="en-US" sz="3110" dirty="0"/>
              <a:t>об</a:t>
            </a:r>
            <a:r>
              <a:rPr lang="en-US" altLang="ru-RU" sz="3110" dirty="0"/>
              <a:t>’</a:t>
            </a:r>
            <a:r>
              <a:rPr lang="en-US" altLang="en-US" sz="3110" dirty="0"/>
              <a:t>єктів</a:t>
            </a:r>
            <a:r>
              <a:rPr lang="en-US" altLang="ru-RU" sz="3110" dirty="0"/>
              <a:t>, </a:t>
            </a:r>
            <a:r>
              <a:rPr lang="en-US" altLang="en-US" sz="3110" dirty="0"/>
              <a:t>що</a:t>
            </a:r>
            <a:r>
              <a:rPr lang="en-US" altLang="ru-RU" sz="3110" dirty="0"/>
              <a:t> </a:t>
            </a:r>
            <a:r>
              <a:rPr lang="en-US" altLang="en-US" sz="3110" dirty="0"/>
              <a:t>підпадають</a:t>
            </a:r>
            <a:r>
              <a:rPr lang="en-US" altLang="ru-RU" sz="3110" dirty="0"/>
              <a:t> </a:t>
            </a:r>
            <a:r>
              <a:rPr lang="en-US" altLang="en-US" sz="3110" dirty="0"/>
              <a:t>під</a:t>
            </a:r>
            <a:r>
              <a:rPr lang="en-US" altLang="ru-RU" sz="3110" dirty="0"/>
              <a:t> </a:t>
            </a:r>
            <a:r>
              <a:rPr lang="en-US" altLang="en-US" sz="3110" dirty="0"/>
              <a:t>регуляторну</a:t>
            </a:r>
            <a:r>
              <a:rPr lang="en-US" altLang="ru-RU" sz="3110" dirty="0"/>
              <a:t> </a:t>
            </a:r>
            <a:r>
              <a:rPr lang="en-US" altLang="en-US" sz="3110" dirty="0"/>
              <a:t>дію</a:t>
            </a:r>
            <a:r>
              <a:rPr lang="en-US" altLang="ru-RU" sz="3110" dirty="0"/>
              <a:t> </a:t>
            </a:r>
            <a:r>
              <a:rPr lang="en-US" altLang="en-US" sz="3110" dirty="0"/>
              <a:t>цього</a:t>
            </a:r>
            <a:r>
              <a:rPr lang="en-US" altLang="ru-RU" sz="3110" dirty="0"/>
              <a:t> </a:t>
            </a:r>
            <a:r>
              <a:rPr lang="en-US" altLang="en-US" sz="3110" dirty="0"/>
              <a:t>документу</a:t>
            </a:r>
            <a:r>
              <a:rPr lang="uk-UA" altLang="en-US" sz="3110" dirty="0"/>
              <a:t>:</a:t>
            </a:r>
            <a:endParaRPr lang="uk-UA" altLang="en-US" sz="311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577" y="1484469"/>
            <a:ext cx="7980976" cy="48605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молокопереробні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переробка</a:t>
            </a:r>
            <a:r>
              <a:rPr lang="en-US" altLang="ru-RU" sz="1700" dirty="0"/>
              <a:t> </a:t>
            </a:r>
            <a:r>
              <a:rPr lang="en-US" altLang="en-US" sz="1700" dirty="0"/>
              <a:t>овочів</a:t>
            </a:r>
            <a:r>
              <a:rPr lang="en-US" altLang="ru-RU" sz="1700" dirty="0"/>
              <a:t> </a:t>
            </a:r>
            <a:r>
              <a:rPr lang="en-US" altLang="en-US" sz="1700" dirty="0"/>
              <a:t>та</a:t>
            </a:r>
            <a:r>
              <a:rPr lang="en-US" altLang="ru-RU" sz="1700" dirty="0"/>
              <a:t> </a:t>
            </a:r>
            <a:r>
              <a:rPr lang="en-US" altLang="en-US" sz="1700" dirty="0"/>
              <a:t>фруктів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виробництво</a:t>
            </a:r>
            <a:r>
              <a:rPr lang="en-US" altLang="ru-RU" sz="1700" dirty="0"/>
              <a:t> </a:t>
            </a:r>
            <a:r>
              <a:rPr lang="en-US" altLang="en-US" sz="1700" dirty="0"/>
              <a:t>бутильованої</a:t>
            </a:r>
            <a:r>
              <a:rPr lang="en-US" altLang="ru-RU" sz="1700" dirty="0"/>
              <a:t> </a:t>
            </a:r>
            <a:r>
              <a:rPr lang="en-US" altLang="en-US" sz="1700" dirty="0"/>
              <a:t>води</a:t>
            </a:r>
            <a:r>
              <a:rPr lang="en-US" altLang="ru-RU" sz="1700" dirty="0"/>
              <a:t> </a:t>
            </a:r>
            <a:r>
              <a:rPr lang="en-US" altLang="en-US" sz="1700" dirty="0"/>
              <a:t>та</a:t>
            </a:r>
            <a:r>
              <a:rPr lang="en-US" altLang="ru-RU" sz="1700" dirty="0"/>
              <a:t> </a:t>
            </a:r>
            <a:r>
              <a:rPr lang="en-US" altLang="en-US" sz="1700" dirty="0"/>
              <a:t>безалкогольних</a:t>
            </a:r>
            <a:r>
              <a:rPr lang="en-US" altLang="ru-RU" sz="1700" dirty="0"/>
              <a:t> </a:t>
            </a:r>
            <a:r>
              <a:rPr lang="en-US" altLang="en-US" sz="1700" dirty="0"/>
              <a:t>напоїв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переробка</a:t>
            </a:r>
            <a:r>
              <a:rPr lang="en-US" altLang="ru-RU" sz="1700" dirty="0"/>
              <a:t> </a:t>
            </a:r>
            <a:r>
              <a:rPr lang="en-US" altLang="en-US" sz="1700" dirty="0"/>
              <a:t>картоплі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м</a:t>
            </a:r>
            <a:r>
              <a:rPr lang="en-US" altLang="ru-RU" sz="1700" dirty="0"/>
              <a:t>’</a:t>
            </a:r>
            <a:r>
              <a:rPr lang="en-US" altLang="en-US" sz="1700" dirty="0"/>
              <a:t>ясна</a:t>
            </a:r>
            <a:r>
              <a:rPr lang="en-US" altLang="ru-RU" sz="1700" dirty="0"/>
              <a:t> </a:t>
            </a:r>
            <a:r>
              <a:rPr lang="en-US" altLang="en-US" sz="1700" dirty="0"/>
              <a:t>промисловість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пивоваріння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виробництво</a:t>
            </a:r>
            <a:r>
              <a:rPr lang="en-US" altLang="ru-RU" sz="1700" dirty="0"/>
              <a:t> </a:t>
            </a:r>
            <a:r>
              <a:rPr lang="en-US" altLang="en-US" sz="1700" dirty="0"/>
              <a:t>алкоголю</a:t>
            </a:r>
            <a:r>
              <a:rPr lang="en-US" altLang="ru-RU" sz="1700" dirty="0"/>
              <a:t> </a:t>
            </a:r>
            <a:r>
              <a:rPr lang="en-US" altLang="en-US" sz="1700" dirty="0"/>
              <a:t>та</a:t>
            </a:r>
            <a:r>
              <a:rPr lang="en-US" altLang="ru-RU" sz="1700" dirty="0"/>
              <a:t> </a:t>
            </a:r>
            <a:r>
              <a:rPr lang="en-US" altLang="en-US" sz="1700" dirty="0"/>
              <a:t>алкогольних</a:t>
            </a:r>
            <a:r>
              <a:rPr lang="en-US" altLang="ru-RU" sz="1700" dirty="0"/>
              <a:t> </a:t>
            </a:r>
            <a:r>
              <a:rPr lang="en-US" altLang="en-US" sz="1700" dirty="0"/>
              <a:t>напоїв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виробництво</a:t>
            </a:r>
            <a:r>
              <a:rPr lang="en-US" altLang="ru-RU" sz="1700" dirty="0"/>
              <a:t> </a:t>
            </a:r>
            <a:r>
              <a:rPr lang="en-US" altLang="en-US" sz="1700" dirty="0"/>
              <a:t>кормів</a:t>
            </a:r>
            <a:r>
              <a:rPr lang="en-US" altLang="ru-RU" sz="1700" dirty="0"/>
              <a:t> </a:t>
            </a:r>
            <a:r>
              <a:rPr lang="en-US" altLang="en-US" sz="1700" dirty="0"/>
              <a:t>з</a:t>
            </a:r>
            <a:r>
              <a:rPr lang="en-US" altLang="ru-RU" sz="1700" dirty="0"/>
              <a:t> </a:t>
            </a:r>
            <a:r>
              <a:rPr lang="en-US" altLang="en-US" sz="1700" dirty="0"/>
              <a:t>рослинної</a:t>
            </a:r>
            <a:r>
              <a:rPr lang="en-US" altLang="ru-RU" sz="1700" dirty="0"/>
              <a:t> </a:t>
            </a:r>
            <a:r>
              <a:rPr lang="en-US" altLang="en-US" sz="1700" dirty="0"/>
              <a:t>продукції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виробництво</a:t>
            </a:r>
            <a:r>
              <a:rPr lang="en-US" altLang="ru-RU" sz="1700" dirty="0"/>
              <a:t> </a:t>
            </a:r>
            <a:r>
              <a:rPr lang="en-US" altLang="en-US" sz="1700" dirty="0"/>
              <a:t>желатину</a:t>
            </a:r>
            <a:r>
              <a:rPr lang="en-US" altLang="ru-RU" sz="1700" dirty="0"/>
              <a:t> </a:t>
            </a:r>
            <a:r>
              <a:rPr lang="en-US" altLang="en-US" sz="1700" dirty="0"/>
              <a:t>та</a:t>
            </a:r>
            <a:r>
              <a:rPr lang="en-US" altLang="ru-RU" sz="1700" dirty="0"/>
              <a:t> </a:t>
            </a:r>
            <a:r>
              <a:rPr lang="en-US" altLang="en-US" sz="1700" dirty="0"/>
              <a:t>клею</a:t>
            </a:r>
            <a:r>
              <a:rPr lang="en-US" altLang="ru-RU" sz="1700" dirty="0"/>
              <a:t> </a:t>
            </a:r>
            <a:r>
              <a:rPr lang="en-US" altLang="en-US" sz="1700" dirty="0"/>
              <a:t>зі</a:t>
            </a:r>
            <a:r>
              <a:rPr lang="en-US" altLang="ru-RU" sz="1700" dirty="0"/>
              <a:t> </a:t>
            </a:r>
            <a:r>
              <a:rPr lang="en-US" altLang="en-US" sz="1700" dirty="0"/>
              <a:t>шкір</a:t>
            </a:r>
            <a:r>
              <a:rPr lang="en-US" altLang="ru-RU" sz="1700" dirty="0"/>
              <a:t> </a:t>
            </a:r>
            <a:r>
              <a:rPr lang="en-US" altLang="en-US" sz="1700" dirty="0"/>
              <a:t>та</a:t>
            </a:r>
            <a:r>
              <a:rPr lang="en-US" altLang="ru-RU" sz="1700" dirty="0"/>
              <a:t> </a:t>
            </a:r>
            <a:r>
              <a:rPr lang="en-US" altLang="en-US" sz="1700" dirty="0"/>
              <a:t>кісток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виготовлення</a:t>
            </a:r>
            <a:r>
              <a:rPr lang="en-US" altLang="ru-RU" sz="1700" dirty="0"/>
              <a:t> </a:t>
            </a:r>
            <a:r>
              <a:rPr lang="en-US" altLang="en-US" sz="1700" dirty="0"/>
              <a:t>солоду</a:t>
            </a:r>
            <a:r>
              <a:rPr lang="en-US" altLang="ru-RU" sz="1700" dirty="0"/>
              <a:t>;</a:t>
            </a:r>
            <a:endParaRPr lang="en-US" altLang="ru-RU" sz="1700" dirty="0"/>
          </a:p>
          <a:p>
            <a:pPr marL="0" indent="0" algn="just">
              <a:buNone/>
            </a:pPr>
            <a:r>
              <a:rPr lang="en-US" altLang="ru-RU" sz="1700" dirty="0"/>
              <a:t>- </a:t>
            </a:r>
            <a:r>
              <a:rPr lang="en-US" altLang="en-US" sz="1700" dirty="0"/>
              <a:t>рибопереробна</a:t>
            </a:r>
            <a:r>
              <a:rPr lang="en-US" altLang="ru-RU" sz="1700" dirty="0"/>
              <a:t> </a:t>
            </a:r>
            <a:r>
              <a:rPr lang="en-US" altLang="en-US" sz="1700" dirty="0"/>
              <a:t>промисловість</a:t>
            </a:r>
            <a:r>
              <a:rPr lang="en-US" altLang="ru-RU" sz="1700" dirty="0"/>
              <a:t>.</a:t>
            </a:r>
            <a:r>
              <a:rPr lang="ru-RU" sz="1700" dirty="0"/>
              <a:t> </a:t>
            </a:r>
            <a:endParaRPr lang="ru-RU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05" y="476885"/>
            <a:ext cx="8089265" cy="72009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Стаття</a:t>
            </a:r>
            <a:r>
              <a:rPr lang="en-US" altLang="ru-RU" dirty="0"/>
              <a:t> 2  </a:t>
            </a:r>
            <a:r>
              <a:rPr lang="en-US" altLang="en-US" dirty="0"/>
              <a:t>визначає</a:t>
            </a:r>
            <a:r>
              <a:rPr lang="en-US" altLang="ru-RU" dirty="0"/>
              <a:t> </a:t>
            </a:r>
            <a:r>
              <a:rPr lang="en-US" altLang="en-US" dirty="0"/>
              <a:t>термін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міські</a:t>
            </a:r>
            <a:r>
              <a:rPr lang="en-US" altLang="ru-RU" dirty="0"/>
              <a:t> </a:t>
            </a:r>
            <a:r>
              <a:rPr lang="en-US" altLang="en-US" dirty="0"/>
              <a:t>стічні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uk-UA" altLang="en-US" dirty="0"/>
              <a:t> </a:t>
            </a:r>
            <a:r>
              <a:rPr lang="en-US" altLang="en-US" dirty="0"/>
              <a:t>регламентує</a:t>
            </a:r>
            <a:r>
              <a:rPr lang="en-US" altLang="ru-RU" dirty="0"/>
              <a:t> </a:t>
            </a:r>
            <a:r>
              <a:rPr lang="en-US" altLang="en-US" dirty="0"/>
              <a:t>способи</a:t>
            </a:r>
            <a:r>
              <a:rPr lang="en-US" altLang="ru-RU" dirty="0"/>
              <a:t> </a:t>
            </a:r>
            <a:r>
              <a:rPr lang="en-US" altLang="en-US" dirty="0"/>
              <a:t>їх</a:t>
            </a:r>
            <a:r>
              <a:rPr lang="en-US" altLang="ru-RU" dirty="0"/>
              <a:t> </a:t>
            </a:r>
            <a:r>
              <a:rPr lang="en-US" altLang="en-US" dirty="0"/>
              <a:t>очистки</a:t>
            </a:r>
            <a:r>
              <a:rPr lang="en-US" altLang="ru-RU" dirty="0"/>
              <a:t>:</a:t>
            </a:r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47" y="1556224"/>
            <a:ext cx="7980976" cy="48605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" altLang="en-US" dirty="0"/>
              <a:t>«</a:t>
            </a:r>
            <a:r>
              <a:rPr lang="en-US" altLang="en-US" dirty="0"/>
              <a:t>міські</a:t>
            </a:r>
            <a:r>
              <a:rPr lang="en-US" altLang="ru-RU" dirty="0"/>
              <a:t> </a:t>
            </a:r>
            <a:r>
              <a:rPr lang="en-US" altLang="en-US" dirty="0"/>
              <a:t>стічні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означають</a:t>
            </a:r>
            <a:r>
              <a:rPr lang="en-US" altLang="ru-RU" dirty="0"/>
              <a:t> </a:t>
            </a:r>
            <a:r>
              <a:rPr lang="en-US" altLang="en-US" dirty="0"/>
              <a:t>комунальні</a:t>
            </a:r>
            <a:r>
              <a:rPr lang="en-US" altLang="ru-RU" dirty="0"/>
              <a:t> (</a:t>
            </a:r>
            <a:r>
              <a:rPr lang="en-US" altLang="en-US" dirty="0"/>
              <a:t>домогосподарські</a:t>
            </a:r>
            <a:r>
              <a:rPr lang="en-US" altLang="ru-RU" dirty="0"/>
              <a:t>)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або</a:t>
            </a:r>
            <a:r>
              <a:rPr lang="en-US" altLang="ru-RU" dirty="0"/>
              <a:t> </a:t>
            </a:r>
            <a:r>
              <a:rPr lang="en-US" altLang="en-US" dirty="0"/>
              <a:t>комунальні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промислові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/</a:t>
            </a:r>
            <a:r>
              <a:rPr lang="en-US" altLang="en-US" dirty="0"/>
              <a:t>або</a:t>
            </a:r>
            <a:r>
              <a:rPr lang="en-US" altLang="ru-RU" dirty="0"/>
              <a:t> </a:t>
            </a:r>
            <a:r>
              <a:rPr lang="en-US" altLang="en-US" dirty="0"/>
              <a:t>дощові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" altLang="en-US" dirty="0"/>
              <a:t>«</a:t>
            </a:r>
            <a:r>
              <a:rPr lang="en-US" altLang="en-US" dirty="0"/>
              <a:t>система</a:t>
            </a:r>
            <a:r>
              <a:rPr lang="en-US" altLang="ru-RU" dirty="0"/>
              <a:t> </a:t>
            </a:r>
            <a:r>
              <a:rPr lang="en-US" altLang="en-US" dirty="0"/>
              <a:t>збору</a:t>
            </a:r>
            <a:r>
              <a:rPr lang="en-US" altLang="ru-RU" dirty="0"/>
              <a:t> (</a:t>
            </a:r>
            <a:r>
              <a:rPr lang="en-US" altLang="en-US" dirty="0"/>
              <a:t>каналізація</a:t>
            </a:r>
            <a:r>
              <a:rPr lang="en-US" altLang="ru-RU" dirty="0"/>
              <a:t>)</a:t>
            </a:r>
            <a:r>
              <a:rPr lang="" altLang="en-US" dirty="0"/>
              <a:t>»</a:t>
            </a:r>
            <a:r>
              <a:rPr lang="en-US" altLang="ru-RU" dirty="0"/>
              <a:t> – </a:t>
            </a:r>
            <a:r>
              <a:rPr lang="en-US" altLang="en-US" dirty="0"/>
              <a:t>це</a:t>
            </a:r>
            <a:r>
              <a:rPr lang="en-US" altLang="ru-RU" dirty="0"/>
              <a:t> </a:t>
            </a:r>
            <a:r>
              <a:rPr lang="en-US" altLang="en-US" dirty="0"/>
              <a:t>система</a:t>
            </a:r>
            <a:r>
              <a:rPr lang="en-US" altLang="ru-RU" dirty="0"/>
              <a:t> </a:t>
            </a:r>
            <a:r>
              <a:rPr lang="en-US" altLang="en-US" dirty="0"/>
              <a:t>трубопроводів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збирання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проведення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" altLang="en-US" dirty="0"/>
              <a:t>«</a:t>
            </a:r>
            <a:r>
              <a:rPr lang="en-US" altLang="en-US" dirty="0"/>
              <a:t>первинна</a:t>
            </a:r>
            <a:r>
              <a:rPr lang="en-US" altLang="ru-RU" dirty="0"/>
              <a:t> </a:t>
            </a:r>
            <a:r>
              <a:rPr lang="en-US" altLang="en-US" dirty="0"/>
              <a:t>очистка</a:t>
            </a:r>
            <a:r>
              <a:rPr lang="" altLang="en-US" dirty="0"/>
              <a:t>»</a:t>
            </a:r>
            <a:r>
              <a:rPr lang="en-US" altLang="ru-RU" dirty="0"/>
              <a:t> – </a:t>
            </a:r>
            <a:r>
              <a:rPr lang="en-US" altLang="en-US" dirty="0"/>
              <a:t>це</a:t>
            </a:r>
            <a:r>
              <a:rPr lang="en-US" altLang="ru-RU" dirty="0"/>
              <a:t> </a:t>
            </a:r>
            <a:r>
              <a:rPr lang="en-US" altLang="en-US" dirty="0"/>
              <a:t>очистка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фізичними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/</a:t>
            </a:r>
            <a:r>
              <a:rPr lang="en-US" altLang="en-US" dirty="0"/>
              <a:t>або</a:t>
            </a:r>
            <a:r>
              <a:rPr lang="en-US" altLang="ru-RU" dirty="0"/>
              <a:t> </a:t>
            </a:r>
            <a:r>
              <a:rPr lang="en-US" altLang="en-US" dirty="0"/>
              <a:t>хімічними</a:t>
            </a:r>
            <a:r>
              <a:rPr lang="en-US" altLang="ru-RU" dirty="0"/>
              <a:t> </a:t>
            </a:r>
            <a:r>
              <a:rPr lang="en-US" altLang="en-US" dirty="0"/>
              <a:t>методами</a:t>
            </a:r>
            <a:r>
              <a:rPr lang="en-US" altLang="ru-RU" dirty="0"/>
              <a:t>, </a:t>
            </a:r>
            <a:r>
              <a:rPr lang="en-US" altLang="en-US" dirty="0"/>
              <a:t>що</a:t>
            </a:r>
            <a:r>
              <a:rPr lang="en-US" altLang="ru-RU" dirty="0"/>
              <a:t> </a:t>
            </a:r>
            <a:r>
              <a:rPr lang="en-US" altLang="en-US" dirty="0"/>
              <a:t>включає</a:t>
            </a:r>
            <a:r>
              <a:rPr lang="en-US" altLang="ru-RU" dirty="0"/>
              <a:t> </a:t>
            </a:r>
            <a:r>
              <a:rPr lang="en-US" altLang="en-US" dirty="0"/>
              <a:t>осадження</a:t>
            </a:r>
            <a:r>
              <a:rPr lang="en-US" altLang="ru-RU" dirty="0"/>
              <a:t> </a:t>
            </a:r>
            <a:r>
              <a:rPr lang="en-US" altLang="en-US" dirty="0"/>
              <a:t>завислих</a:t>
            </a:r>
            <a:r>
              <a:rPr lang="en-US" altLang="ru-RU" dirty="0"/>
              <a:t> </a:t>
            </a:r>
            <a:r>
              <a:rPr lang="en-US" altLang="en-US" dirty="0"/>
              <a:t>частинок</a:t>
            </a:r>
            <a:r>
              <a:rPr lang="en-US" altLang="ru-RU" dirty="0"/>
              <a:t>, </a:t>
            </a:r>
            <a:r>
              <a:rPr lang="en-US" altLang="en-US" dirty="0"/>
              <a:t>або</a:t>
            </a:r>
            <a:r>
              <a:rPr lang="en-US" altLang="ru-RU" dirty="0"/>
              <a:t> </a:t>
            </a:r>
            <a:r>
              <a:rPr lang="en-US" altLang="en-US" dirty="0"/>
              <a:t>інші</a:t>
            </a:r>
            <a:r>
              <a:rPr lang="en-US" altLang="ru-RU" dirty="0"/>
              <a:t> </a:t>
            </a:r>
            <a:r>
              <a:rPr lang="en-US" altLang="en-US" dirty="0"/>
              <a:t>процеси</a:t>
            </a:r>
            <a:r>
              <a:rPr lang="en-US" altLang="ru-RU" dirty="0"/>
              <a:t>, </a:t>
            </a:r>
            <a:r>
              <a:rPr lang="en-US" altLang="en-US" dirty="0"/>
              <a:t>що</a:t>
            </a:r>
            <a:r>
              <a:rPr lang="en-US" altLang="ru-RU" dirty="0"/>
              <a:t> </a:t>
            </a:r>
            <a:r>
              <a:rPr lang="en-US" altLang="en-US" dirty="0"/>
              <a:t>знижують</a:t>
            </a:r>
            <a:r>
              <a:rPr lang="en-US" altLang="ru-RU" dirty="0"/>
              <a:t> </a:t>
            </a:r>
            <a:r>
              <a:rPr lang="en-US" altLang="en-US" dirty="0"/>
              <a:t>біохімічне</a:t>
            </a:r>
            <a:r>
              <a:rPr lang="en-US" altLang="ru-RU" dirty="0"/>
              <a:t> </a:t>
            </a: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r>
              <a:rPr lang="en-US" altLang="en-US" dirty="0"/>
              <a:t>кисню</a:t>
            </a:r>
            <a:r>
              <a:rPr lang="en-US" altLang="ru-RU" dirty="0"/>
              <a:t> (</a:t>
            </a:r>
            <a:r>
              <a:rPr lang="en-US" altLang="en-US" dirty="0"/>
              <a:t>БСК</a:t>
            </a:r>
            <a:r>
              <a:rPr lang="en-US" altLang="ru-RU" dirty="0"/>
              <a:t>) / biochemical oxygen demand (BOD) </a:t>
            </a:r>
            <a:r>
              <a:rPr lang="en-US" altLang="en-US" dirty="0"/>
              <a:t>принаймні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20 % </a:t>
            </a:r>
            <a:r>
              <a:rPr lang="en-US" altLang="en-US" dirty="0"/>
              <a:t>перед</a:t>
            </a:r>
            <a:r>
              <a:rPr lang="en-US" altLang="ru-RU" dirty="0"/>
              <a:t> </a:t>
            </a:r>
            <a:r>
              <a:rPr lang="en-US" altLang="en-US" dirty="0"/>
              <a:t>скиданням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r>
              <a:rPr lang="en-US" altLang="en-US" dirty="0"/>
              <a:t>загальну</a:t>
            </a:r>
            <a:r>
              <a:rPr lang="en-US" altLang="ru-RU" dirty="0"/>
              <a:t> </a:t>
            </a:r>
            <a:r>
              <a:rPr lang="en-US" altLang="en-US" dirty="0"/>
              <a:t>кількість</a:t>
            </a:r>
            <a:r>
              <a:rPr lang="en-US" altLang="ru-RU" dirty="0"/>
              <a:t> </a:t>
            </a:r>
            <a:r>
              <a:rPr lang="en-US" altLang="en-US" dirty="0"/>
              <a:t>завислих</a:t>
            </a:r>
            <a:r>
              <a:rPr lang="en-US" altLang="ru-RU" dirty="0"/>
              <a:t> </a:t>
            </a:r>
            <a:r>
              <a:rPr lang="en-US" altLang="en-US" dirty="0"/>
              <a:t>частинок</a:t>
            </a:r>
            <a:r>
              <a:rPr lang="en-US" altLang="ru-RU" dirty="0"/>
              <a:t> </a:t>
            </a:r>
            <a:r>
              <a:rPr lang="en-US" altLang="en-US" dirty="0"/>
              <a:t>принаймні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50 %;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" altLang="en-US" dirty="0"/>
              <a:t>«</a:t>
            </a:r>
            <a:r>
              <a:rPr lang="en-US" altLang="en-US" dirty="0"/>
              <a:t>вторинна</a:t>
            </a:r>
            <a:r>
              <a:rPr lang="en-US" altLang="ru-RU" dirty="0"/>
              <a:t> </a:t>
            </a:r>
            <a:r>
              <a:rPr lang="en-US" altLang="en-US" dirty="0"/>
              <a:t>очистка</a:t>
            </a:r>
            <a:r>
              <a:rPr lang="" altLang="en-US" dirty="0"/>
              <a:t>»</a:t>
            </a:r>
            <a:r>
              <a:rPr lang="en-US" altLang="ru-RU" dirty="0"/>
              <a:t> – </a:t>
            </a:r>
            <a:r>
              <a:rPr lang="en-US" altLang="en-US" dirty="0"/>
              <a:t>означає</a:t>
            </a:r>
            <a:r>
              <a:rPr lang="en-US" altLang="ru-RU" dirty="0"/>
              <a:t> </a:t>
            </a:r>
            <a:r>
              <a:rPr lang="en-US" altLang="en-US" dirty="0"/>
              <a:t>очистку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, </a:t>
            </a:r>
            <a:r>
              <a:rPr lang="en-US" altLang="en-US" dirty="0"/>
              <a:t>що</a:t>
            </a:r>
            <a:r>
              <a:rPr lang="en-US" altLang="ru-RU" dirty="0"/>
              <a:t> </a:t>
            </a:r>
            <a:r>
              <a:rPr lang="en-US" altLang="en-US" dirty="0"/>
              <a:t>зазвичай</a:t>
            </a:r>
            <a:r>
              <a:rPr lang="uk-UA" altLang="en-US" dirty="0"/>
              <a:t> </a:t>
            </a:r>
            <a:r>
              <a:rPr lang="en-US" altLang="en-US" dirty="0"/>
              <a:t>включає</a:t>
            </a:r>
            <a:r>
              <a:rPr lang="en-US" altLang="ru-RU" dirty="0"/>
              <a:t> </a:t>
            </a:r>
            <a:r>
              <a:rPr lang="en-US" altLang="en-US" dirty="0"/>
              <a:t>біологічне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використанням</a:t>
            </a:r>
            <a:r>
              <a:rPr lang="en-US" altLang="ru-RU" dirty="0"/>
              <a:t> </a:t>
            </a:r>
            <a:r>
              <a:rPr lang="en-US" altLang="en-US" dirty="0"/>
              <a:t>вторинного</a:t>
            </a:r>
            <a:r>
              <a:rPr lang="en-US" altLang="ru-RU" dirty="0"/>
              <a:t> </a:t>
            </a:r>
            <a:r>
              <a:rPr lang="en-US" altLang="en-US" dirty="0"/>
              <a:t>осадження</a:t>
            </a:r>
            <a:r>
              <a:rPr lang="en-US" altLang="ru-RU" dirty="0"/>
              <a:t> </a:t>
            </a:r>
            <a:r>
              <a:rPr lang="en-US" altLang="en-US" dirty="0"/>
              <a:t>чи</a:t>
            </a:r>
            <a:r>
              <a:rPr lang="en-US" altLang="ru-RU" dirty="0"/>
              <a:t> </a:t>
            </a:r>
            <a:r>
              <a:rPr lang="en-US" altLang="en-US" dirty="0"/>
              <a:t>інших</a:t>
            </a:r>
            <a:r>
              <a:rPr lang="en-US" altLang="ru-RU" dirty="0"/>
              <a:t> </a:t>
            </a:r>
            <a:r>
              <a:rPr lang="en-US" altLang="en-US" dirty="0"/>
              <a:t>процесів</a:t>
            </a:r>
            <a:r>
              <a:rPr lang="en-US" altLang="ru-RU" dirty="0"/>
              <a:t>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942" y="620869"/>
            <a:ext cx="7980976" cy="48605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en-US" sz="1900" dirty="0"/>
              <a:t>Директива</a:t>
            </a:r>
            <a:r>
              <a:rPr lang="en-US" altLang="ru-RU" sz="1900" dirty="0"/>
              <a:t> </a:t>
            </a:r>
            <a:r>
              <a:rPr lang="en-US" altLang="en-US" sz="1900" dirty="0"/>
              <a:t>визначає</a:t>
            </a:r>
            <a:r>
              <a:rPr lang="en-US" altLang="ru-RU" sz="1900" dirty="0"/>
              <a:t>, </a:t>
            </a:r>
            <a:r>
              <a:rPr lang="en-US" altLang="en-US" sz="1900" dirty="0"/>
              <a:t>що</a:t>
            </a:r>
            <a:r>
              <a:rPr lang="en-US" altLang="ru-RU" sz="1900" dirty="0"/>
              <a:t> </a:t>
            </a:r>
            <a:r>
              <a:rPr lang="en-US" altLang="en-US" sz="1900" dirty="0"/>
              <a:t>країни</a:t>
            </a:r>
            <a:r>
              <a:rPr lang="en-US" altLang="ru-RU" sz="1900" dirty="0"/>
              <a:t>-</a:t>
            </a:r>
            <a:r>
              <a:rPr lang="en-US" altLang="en-US" sz="1900" dirty="0"/>
              <a:t>члени</a:t>
            </a:r>
            <a:r>
              <a:rPr lang="en-US" altLang="ru-RU" sz="1900" dirty="0"/>
              <a:t> </a:t>
            </a:r>
            <a:r>
              <a:rPr lang="en-US" altLang="en-US" sz="1900" dirty="0"/>
              <a:t>ЄС</a:t>
            </a:r>
            <a:r>
              <a:rPr lang="en-US" altLang="ru-RU" sz="1900" dirty="0"/>
              <a:t> </a:t>
            </a:r>
            <a:r>
              <a:rPr lang="en-US" altLang="en-US" sz="1900" dirty="0"/>
              <a:t>мають</a:t>
            </a:r>
            <a:r>
              <a:rPr lang="en-US" altLang="ru-RU" sz="1900" dirty="0"/>
              <a:t> </a:t>
            </a:r>
            <a:r>
              <a:rPr lang="en-US" altLang="en-US" sz="1900" dirty="0"/>
              <a:t>гарантувати</a:t>
            </a:r>
            <a:r>
              <a:rPr lang="en-US" altLang="ru-RU" sz="1900" dirty="0"/>
              <a:t>, </a:t>
            </a:r>
            <a:r>
              <a:rPr lang="en-US" altLang="en-US" sz="1900" dirty="0"/>
              <a:t>що</a:t>
            </a:r>
            <a:r>
              <a:rPr lang="en-US" altLang="ru-RU" sz="1900" dirty="0"/>
              <a:t> </a:t>
            </a:r>
            <a:r>
              <a:rPr lang="en-US" altLang="en-US" sz="1900" dirty="0"/>
              <a:t>збирання</a:t>
            </a:r>
            <a:r>
              <a:rPr lang="en-US" altLang="ru-RU" sz="1900" dirty="0"/>
              <a:t> </a:t>
            </a:r>
            <a:r>
              <a:rPr lang="en-US" altLang="en-US" sz="1900" dirty="0"/>
              <a:t>усіх</a:t>
            </a:r>
            <a:r>
              <a:rPr lang="en-US" altLang="ru-RU" sz="1900" dirty="0"/>
              <a:t> </a:t>
            </a:r>
            <a:r>
              <a:rPr lang="en-US" altLang="en-US" sz="1900" dirty="0"/>
              <a:t>стічних</a:t>
            </a:r>
            <a:r>
              <a:rPr lang="en-US" altLang="ru-RU" sz="1900" dirty="0"/>
              <a:t> </a:t>
            </a:r>
            <a:r>
              <a:rPr lang="en-US" altLang="en-US" sz="1900" dirty="0"/>
              <a:t>вод</a:t>
            </a:r>
            <a:r>
              <a:rPr lang="en-US" altLang="ru-RU" sz="1900" dirty="0"/>
              <a:t> </a:t>
            </a:r>
            <a:r>
              <a:rPr lang="en-US" altLang="en-US" sz="1900" dirty="0"/>
              <a:t>забезпечується</a:t>
            </a:r>
            <a:r>
              <a:rPr lang="en-US" altLang="ru-RU" sz="1900" dirty="0"/>
              <a:t> </a:t>
            </a:r>
            <a:r>
              <a:rPr lang="en-US" altLang="en-US" sz="1900" dirty="0"/>
              <a:t>через</a:t>
            </a:r>
            <a:r>
              <a:rPr lang="en-US" altLang="ru-RU" sz="1900" dirty="0"/>
              <a:t> </a:t>
            </a:r>
            <a:r>
              <a:rPr lang="en-US" altLang="en-US" sz="1900" dirty="0"/>
              <a:t>каналізаційну</a:t>
            </a:r>
            <a:r>
              <a:rPr lang="en-US" altLang="ru-RU" sz="1900" dirty="0"/>
              <a:t> </a:t>
            </a:r>
            <a:r>
              <a:rPr lang="en-US" altLang="en-US" sz="1900" dirty="0"/>
              <a:t>мережу</a:t>
            </a:r>
            <a:r>
              <a:rPr lang="en-US" altLang="ru-RU" sz="1900" dirty="0"/>
              <a:t> (</a:t>
            </a:r>
            <a:r>
              <a:rPr lang="en-US" altLang="en-US" sz="1900" dirty="0"/>
              <a:t>Стаття</a:t>
            </a:r>
            <a:r>
              <a:rPr lang="en-US" altLang="ru-RU" sz="1900" dirty="0"/>
              <a:t> 3). </a:t>
            </a:r>
            <a:endParaRPr lang="en-US" altLang="ru-RU" sz="1900" dirty="0"/>
          </a:p>
          <a:p>
            <a:pPr marL="0" indent="0" algn="just">
              <a:buNone/>
            </a:pPr>
            <a:r>
              <a:rPr lang="en-US" altLang="en-US" sz="1900" dirty="0"/>
              <a:t>Також</a:t>
            </a:r>
            <a:r>
              <a:rPr lang="en-US" altLang="ru-RU" sz="1900" dirty="0"/>
              <a:t> </a:t>
            </a:r>
            <a:r>
              <a:rPr lang="en-US" altLang="en-US" sz="1900" dirty="0"/>
              <a:t>країни</a:t>
            </a:r>
            <a:r>
              <a:rPr lang="en-US" altLang="ru-RU" sz="1900" dirty="0"/>
              <a:t>-</a:t>
            </a:r>
            <a:r>
              <a:rPr lang="en-US" altLang="en-US" sz="1900" dirty="0"/>
              <a:t>члени</a:t>
            </a:r>
            <a:r>
              <a:rPr lang="en-US" altLang="ru-RU" sz="1900" dirty="0"/>
              <a:t> </a:t>
            </a:r>
            <a:r>
              <a:rPr lang="en-US" altLang="en-US" sz="1900" dirty="0"/>
              <a:t>ЄС</a:t>
            </a:r>
            <a:r>
              <a:rPr lang="en-US" altLang="ru-RU" sz="1900" dirty="0"/>
              <a:t> </a:t>
            </a:r>
            <a:r>
              <a:rPr lang="en-US" altLang="en-US" sz="1900" dirty="0"/>
              <a:t>мають</a:t>
            </a:r>
            <a:r>
              <a:rPr lang="en-US" altLang="ru-RU" sz="1900" dirty="0"/>
              <a:t> </a:t>
            </a:r>
            <a:r>
              <a:rPr lang="en-US" altLang="en-US" sz="1900" dirty="0"/>
              <a:t>гарантувати</a:t>
            </a:r>
            <a:r>
              <a:rPr lang="en-US" altLang="ru-RU" sz="1900" dirty="0"/>
              <a:t>, </a:t>
            </a:r>
            <a:r>
              <a:rPr lang="en-US" altLang="en-US" sz="1900" dirty="0"/>
              <a:t>що</a:t>
            </a:r>
            <a:r>
              <a:rPr lang="en-US" altLang="ru-RU" sz="1900" dirty="0"/>
              <a:t> </a:t>
            </a:r>
            <a:r>
              <a:rPr lang="en-US" altLang="en-US" sz="1900" dirty="0"/>
              <a:t>міські</a:t>
            </a:r>
            <a:r>
              <a:rPr lang="en-US" altLang="ru-RU" sz="1900" dirty="0"/>
              <a:t> </a:t>
            </a:r>
            <a:r>
              <a:rPr lang="en-US" altLang="en-US" sz="1900" dirty="0"/>
              <a:t>стічні</a:t>
            </a:r>
            <a:r>
              <a:rPr lang="en-US" altLang="ru-RU" sz="1900" dirty="0"/>
              <a:t> </a:t>
            </a:r>
            <a:r>
              <a:rPr lang="en-US" altLang="en-US" sz="1900" dirty="0"/>
              <a:t>води</a:t>
            </a:r>
            <a:r>
              <a:rPr lang="en-US" altLang="ru-RU" sz="1900" dirty="0"/>
              <a:t>, </a:t>
            </a:r>
            <a:r>
              <a:rPr lang="en-US" altLang="en-US" sz="1900" dirty="0"/>
              <a:t>що</a:t>
            </a:r>
            <a:r>
              <a:rPr lang="en-US" altLang="ru-RU" sz="1900" dirty="0"/>
              <a:t> </a:t>
            </a:r>
            <a:r>
              <a:rPr lang="en-US" altLang="en-US" sz="1900" dirty="0"/>
              <a:t>потрапляють</a:t>
            </a:r>
            <a:r>
              <a:rPr lang="en-US" altLang="ru-RU" sz="1900" dirty="0"/>
              <a:t> </a:t>
            </a:r>
            <a:r>
              <a:rPr lang="en-US" altLang="en-US" sz="1900" dirty="0"/>
              <a:t>у</a:t>
            </a:r>
            <a:r>
              <a:rPr lang="en-US" altLang="ru-RU" sz="1900" dirty="0"/>
              <a:t> </a:t>
            </a:r>
            <a:r>
              <a:rPr lang="en-US" altLang="en-US" sz="1900" dirty="0"/>
              <a:t>каналізаційну</a:t>
            </a:r>
            <a:r>
              <a:rPr lang="en-US" altLang="ru-RU" sz="1900" dirty="0"/>
              <a:t> </a:t>
            </a:r>
            <a:r>
              <a:rPr lang="en-US" altLang="en-US" sz="1900" dirty="0"/>
              <a:t>систему</a:t>
            </a:r>
            <a:r>
              <a:rPr lang="en-US" altLang="ru-RU" sz="1900" dirty="0"/>
              <a:t>, </a:t>
            </a:r>
            <a:r>
              <a:rPr lang="en-US" altLang="en-US" sz="1900" dirty="0"/>
              <a:t>будуть</a:t>
            </a:r>
            <a:r>
              <a:rPr lang="en-US" altLang="ru-RU" sz="1900" dirty="0"/>
              <a:t> </a:t>
            </a:r>
            <a:r>
              <a:rPr lang="en-US" altLang="en-US" sz="1900" dirty="0"/>
              <a:t>піддані</a:t>
            </a:r>
            <a:r>
              <a:rPr lang="en-US" altLang="ru-RU" sz="1900" dirty="0"/>
              <a:t> </a:t>
            </a:r>
            <a:r>
              <a:rPr lang="en-US" altLang="en-US" sz="1900" dirty="0"/>
              <a:t>вторинній</a:t>
            </a:r>
            <a:r>
              <a:rPr lang="en-US" altLang="ru-RU" sz="1900" dirty="0"/>
              <a:t> </a:t>
            </a:r>
            <a:r>
              <a:rPr lang="en-US" altLang="en-US" sz="1900" dirty="0"/>
              <a:t>очистці</a:t>
            </a:r>
            <a:r>
              <a:rPr lang="en-US" altLang="ru-RU" sz="1900" dirty="0"/>
              <a:t> </a:t>
            </a:r>
            <a:r>
              <a:rPr lang="en-US" altLang="en-US" sz="1900" dirty="0"/>
              <a:t>або</a:t>
            </a:r>
            <a:r>
              <a:rPr lang="en-US" altLang="ru-RU" sz="1900" dirty="0"/>
              <a:t> </a:t>
            </a:r>
            <a:r>
              <a:rPr lang="en-US" altLang="en-US" sz="1900" dirty="0"/>
              <a:t>аналогічній</a:t>
            </a:r>
            <a:r>
              <a:rPr lang="en-US" altLang="ru-RU" sz="1900" dirty="0"/>
              <a:t> </a:t>
            </a:r>
            <a:r>
              <a:rPr lang="en-US" altLang="en-US" sz="1900" dirty="0"/>
              <a:t>очистці</a:t>
            </a:r>
            <a:r>
              <a:rPr lang="uk-UA" altLang="en-US" sz="1900" dirty="0"/>
              <a:t> </a:t>
            </a:r>
            <a:r>
              <a:rPr lang="en-US" altLang="en-US" sz="1900" dirty="0"/>
              <a:t>перед</a:t>
            </a:r>
            <a:r>
              <a:rPr lang="en-US" altLang="ru-RU" sz="1900" dirty="0"/>
              <a:t> </a:t>
            </a:r>
            <a:r>
              <a:rPr lang="en-US" altLang="en-US" sz="1900" dirty="0"/>
              <a:t>скиданням</a:t>
            </a:r>
            <a:r>
              <a:rPr lang="en-US" altLang="ru-RU" sz="1900" dirty="0"/>
              <a:t> </a:t>
            </a:r>
            <a:r>
              <a:rPr lang="en-US" altLang="en-US" sz="1900" dirty="0"/>
              <a:t>у</a:t>
            </a:r>
            <a:r>
              <a:rPr lang="en-US" altLang="ru-RU" sz="1900" dirty="0"/>
              <a:t> </a:t>
            </a:r>
            <a:r>
              <a:rPr lang="en-US" altLang="en-US" sz="1900" dirty="0"/>
              <a:t>природні</a:t>
            </a:r>
            <a:r>
              <a:rPr lang="en-US" altLang="ru-RU" sz="1900" dirty="0"/>
              <a:t> </a:t>
            </a:r>
            <a:r>
              <a:rPr lang="en-US" altLang="en-US" sz="1900" dirty="0"/>
              <a:t>водойми</a:t>
            </a:r>
            <a:r>
              <a:rPr lang="en-US" altLang="ru-RU" sz="1900" dirty="0"/>
              <a:t> (</a:t>
            </a:r>
            <a:r>
              <a:rPr lang="en-US" altLang="en-US" sz="1900" dirty="0"/>
              <a:t>Стаття</a:t>
            </a:r>
            <a:r>
              <a:rPr lang="en-US" altLang="ru-RU" sz="1900" dirty="0"/>
              <a:t> 4).</a:t>
            </a:r>
            <a:endParaRPr lang="en-US" altLang="ru-RU" sz="1900" dirty="0"/>
          </a:p>
          <a:p>
            <a:pPr marL="0" indent="0" algn="just">
              <a:buNone/>
            </a:pPr>
            <a:r>
              <a:rPr lang="en-US" altLang="en-US" sz="1900" dirty="0"/>
              <a:t>Додаток</a:t>
            </a:r>
            <a:r>
              <a:rPr lang="en-US" altLang="ru-RU" sz="1900" dirty="0"/>
              <a:t> </a:t>
            </a:r>
            <a:r>
              <a:rPr lang="en-US" altLang="en-US" sz="1900" dirty="0"/>
              <a:t>І</a:t>
            </a:r>
            <a:r>
              <a:rPr lang="en-US" altLang="ru-RU" sz="1900" dirty="0"/>
              <a:t> </a:t>
            </a:r>
            <a:r>
              <a:rPr lang="en-US" altLang="en-US" sz="1900" dirty="0"/>
              <a:t>цієї</a:t>
            </a:r>
            <a:r>
              <a:rPr lang="en-US" altLang="ru-RU" sz="1900" dirty="0"/>
              <a:t> </a:t>
            </a:r>
            <a:r>
              <a:rPr lang="en-US" altLang="en-US" sz="1900" dirty="0"/>
              <a:t>директиви</a:t>
            </a:r>
            <a:r>
              <a:rPr lang="en-US" altLang="ru-RU" sz="1900" dirty="0"/>
              <a:t> </a:t>
            </a:r>
            <a:r>
              <a:rPr lang="en-US" altLang="en-US" sz="1900" dirty="0"/>
              <a:t>встановлює</a:t>
            </a:r>
            <a:r>
              <a:rPr lang="en-US" altLang="ru-RU" sz="1900" dirty="0"/>
              <a:t> </a:t>
            </a:r>
            <a:r>
              <a:rPr lang="en-US" altLang="en-US" sz="1900" dirty="0"/>
              <a:t>норми</a:t>
            </a:r>
            <a:r>
              <a:rPr lang="en-US" altLang="ru-RU" sz="1900" dirty="0"/>
              <a:t> </a:t>
            </a:r>
            <a:r>
              <a:rPr lang="en-US" altLang="en-US" sz="1900" dirty="0"/>
              <a:t>очистки</a:t>
            </a:r>
            <a:r>
              <a:rPr lang="en-US" altLang="ru-RU" sz="1900" dirty="0"/>
              <a:t> </a:t>
            </a:r>
            <a:r>
              <a:rPr lang="en-US" altLang="en-US" sz="1900" dirty="0"/>
              <a:t>на</a:t>
            </a:r>
            <a:r>
              <a:rPr lang="en-US" altLang="ru-RU" sz="1900" dirty="0"/>
              <a:t> </a:t>
            </a:r>
            <a:r>
              <a:rPr lang="en-US" altLang="en-US" sz="1900" dirty="0"/>
              <a:t>міських</a:t>
            </a:r>
            <a:r>
              <a:rPr lang="en-US" altLang="ru-RU" sz="1900" dirty="0"/>
              <a:t> </a:t>
            </a:r>
            <a:r>
              <a:rPr lang="en-US" altLang="en-US" sz="1900" dirty="0"/>
              <a:t>станціях</a:t>
            </a:r>
            <a:r>
              <a:rPr lang="en-US" altLang="ru-RU" sz="1900" dirty="0"/>
              <a:t> </a:t>
            </a:r>
            <a:r>
              <a:rPr lang="en-US" altLang="en-US" sz="1900" dirty="0"/>
              <a:t>очистки</a:t>
            </a:r>
            <a:r>
              <a:rPr lang="en-US" altLang="ru-RU" sz="1900" dirty="0"/>
              <a:t> </a:t>
            </a:r>
            <a:r>
              <a:rPr lang="en-US" altLang="en-US" sz="1900" dirty="0"/>
              <a:t>стічних</a:t>
            </a:r>
            <a:r>
              <a:rPr lang="en-US" altLang="ru-RU" sz="1900" dirty="0"/>
              <a:t> </a:t>
            </a:r>
            <a:r>
              <a:rPr lang="en-US" altLang="en-US" sz="1900" dirty="0"/>
              <a:t>вод</a:t>
            </a:r>
            <a:r>
              <a:rPr lang="en-US" altLang="ru-RU" sz="1900" dirty="0"/>
              <a:t> </a:t>
            </a:r>
            <a:r>
              <a:rPr lang="en-US" altLang="en-US" sz="1900" dirty="0"/>
              <a:t>перед</a:t>
            </a:r>
            <a:r>
              <a:rPr lang="en-US" altLang="ru-RU" sz="1900" dirty="0"/>
              <a:t> </a:t>
            </a:r>
            <a:r>
              <a:rPr lang="en-US" altLang="en-US" sz="1900" dirty="0"/>
              <a:t>скиданням</a:t>
            </a:r>
            <a:r>
              <a:rPr lang="en-US" altLang="ru-RU" sz="1900" dirty="0"/>
              <a:t> </a:t>
            </a:r>
            <a:r>
              <a:rPr lang="en-US" altLang="en-US" sz="1900" dirty="0"/>
              <a:t>їх</a:t>
            </a:r>
            <a:r>
              <a:rPr lang="en-US" altLang="ru-RU" sz="1900" dirty="0"/>
              <a:t> </a:t>
            </a:r>
            <a:r>
              <a:rPr lang="en-US" altLang="en-US" sz="1900" dirty="0"/>
              <a:t>у</a:t>
            </a:r>
            <a:r>
              <a:rPr lang="en-US" altLang="ru-RU" sz="1900" dirty="0"/>
              <a:t> </a:t>
            </a:r>
            <a:r>
              <a:rPr lang="en-US" altLang="en-US" sz="1900" dirty="0"/>
              <a:t>природні</a:t>
            </a:r>
            <a:r>
              <a:rPr lang="en-US" altLang="ru-RU" sz="1900" dirty="0"/>
              <a:t> </a:t>
            </a:r>
            <a:r>
              <a:rPr lang="en-US" altLang="en-US" sz="1900" dirty="0"/>
              <a:t>водойми</a:t>
            </a:r>
            <a:r>
              <a:rPr lang="en-US" altLang="ru-RU" sz="1900" dirty="0"/>
              <a:t>.</a:t>
            </a:r>
            <a:endParaRPr lang="en-US" altLang="ru-RU" sz="1900" dirty="0"/>
          </a:p>
          <a:p>
            <a:pPr marL="0" indent="0" algn="just">
              <a:buNone/>
            </a:pPr>
            <a:r>
              <a:rPr lang="uk-UA" altLang="en-US" sz="1900" dirty="0"/>
              <a:t>У</a:t>
            </a:r>
            <a:r>
              <a:rPr lang="en-US" altLang="en-US" sz="1900" dirty="0"/>
              <a:t>країнські</a:t>
            </a:r>
            <a:r>
              <a:rPr lang="en-US" altLang="ru-RU" sz="1900" dirty="0"/>
              <a:t> </a:t>
            </a:r>
            <a:r>
              <a:rPr lang="en-US" altLang="en-US" sz="1900" dirty="0"/>
              <a:t>норми</a:t>
            </a:r>
            <a:r>
              <a:rPr lang="en-US" altLang="ru-RU" sz="1900" dirty="0"/>
              <a:t> </a:t>
            </a:r>
            <a:r>
              <a:rPr lang="en-US" altLang="en-US" sz="1900" dirty="0"/>
              <a:t>є</a:t>
            </a:r>
            <a:r>
              <a:rPr lang="en-US" altLang="ru-RU" sz="1900" dirty="0"/>
              <a:t> </a:t>
            </a:r>
            <a:r>
              <a:rPr lang="en-US" altLang="en-US" sz="1900" dirty="0"/>
              <a:t>жорсткішими</a:t>
            </a:r>
            <a:r>
              <a:rPr lang="en-US" altLang="ru-RU" sz="1900" dirty="0"/>
              <a:t> </a:t>
            </a:r>
            <a:r>
              <a:rPr lang="en-US" altLang="en-US" sz="1900" dirty="0"/>
              <a:t>за</a:t>
            </a:r>
            <a:r>
              <a:rPr lang="en-US" altLang="ru-RU" sz="1900" dirty="0"/>
              <a:t> </a:t>
            </a:r>
            <a:r>
              <a:rPr lang="en-US" altLang="en-US" sz="1900" dirty="0"/>
              <a:t>норми</a:t>
            </a:r>
            <a:r>
              <a:rPr lang="en-US" altLang="ru-RU" sz="1900" dirty="0"/>
              <a:t> </a:t>
            </a:r>
            <a:r>
              <a:rPr lang="en-US" altLang="en-US" sz="1900" dirty="0"/>
              <a:t>ЄС</a:t>
            </a:r>
            <a:r>
              <a:rPr lang="en-US" altLang="ru-RU" sz="1900" dirty="0"/>
              <a:t>, </a:t>
            </a:r>
            <a:r>
              <a:rPr lang="en-US" altLang="en-US" sz="1900" dirty="0"/>
              <a:t>і</a:t>
            </a:r>
            <a:r>
              <a:rPr lang="en-US" altLang="ru-RU" sz="1900" dirty="0"/>
              <a:t>, </a:t>
            </a:r>
            <a:r>
              <a:rPr lang="en-US" altLang="en-US" sz="1900" dirty="0"/>
              <a:t>очевидно</a:t>
            </a:r>
            <a:r>
              <a:rPr lang="en-US" altLang="ru-RU" sz="1900" dirty="0"/>
              <a:t>, </a:t>
            </a:r>
            <a:r>
              <a:rPr lang="en-US" altLang="en-US" sz="1900" dirty="0"/>
              <a:t>головним</a:t>
            </a:r>
            <a:r>
              <a:rPr lang="en-US" altLang="ru-RU" sz="1900" dirty="0"/>
              <a:t> </a:t>
            </a:r>
            <a:r>
              <a:rPr lang="en-US" altLang="en-US" sz="1900" dirty="0"/>
              <a:t>викликом</a:t>
            </a:r>
            <a:r>
              <a:rPr lang="en-US" altLang="ru-RU" sz="1900" dirty="0"/>
              <a:t> </a:t>
            </a:r>
            <a:r>
              <a:rPr lang="en-US" altLang="en-US" sz="1900" dirty="0"/>
              <a:t>є</a:t>
            </a:r>
            <a:r>
              <a:rPr lang="en-US" altLang="ru-RU" sz="1900" dirty="0"/>
              <a:t> </a:t>
            </a:r>
            <a:r>
              <a:rPr lang="en-US" altLang="en-US" sz="1900" dirty="0"/>
              <a:t>забезпечення</a:t>
            </a:r>
            <a:r>
              <a:rPr lang="en-US" altLang="ru-RU" sz="1900" dirty="0"/>
              <a:t> </a:t>
            </a:r>
            <a:r>
              <a:rPr lang="en-US" altLang="en-US" sz="1900" dirty="0"/>
              <a:t>їх</a:t>
            </a:r>
            <a:r>
              <a:rPr lang="en-US" altLang="ru-RU" sz="1900" dirty="0"/>
              <a:t> </a:t>
            </a:r>
            <a:r>
              <a:rPr lang="en-US" altLang="en-US" sz="1900" dirty="0"/>
              <a:t>належного</a:t>
            </a:r>
            <a:r>
              <a:rPr lang="en-US" altLang="ru-RU" sz="1900" dirty="0"/>
              <a:t> </a:t>
            </a:r>
            <a:r>
              <a:rPr lang="en-US" altLang="en-US" sz="1900" dirty="0"/>
              <a:t>дотримання</a:t>
            </a:r>
            <a:r>
              <a:rPr lang="en-US" altLang="ru-RU" sz="1900" dirty="0"/>
              <a:t>.</a:t>
            </a:r>
            <a:endParaRPr lang="en-US" altLang="ru-RU" sz="1900" dirty="0"/>
          </a:p>
          <a:p>
            <a:pPr marL="0" indent="0" algn="just">
              <a:buNone/>
            </a:pPr>
            <a:r>
              <a:rPr lang="uk-UA" altLang="en-US" sz="1900" dirty="0"/>
              <a:t>Д</a:t>
            </a:r>
            <a:r>
              <a:rPr lang="en-US" altLang="en-US" sz="1900" dirty="0"/>
              <a:t>иректив</a:t>
            </a:r>
            <a:r>
              <a:rPr lang="uk-UA" altLang="en-US" sz="1900" dirty="0"/>
              <a:t>а </a:t>
            </a:r>
            <a:r>
              <a:rPr lang="en-US" altLang="en-US" sz="1900" dirty="0"/>
              <a:t>накладає</a:t>
            </a:r>
            <a:r>
              <a:rPr lang="en-US" altLang="ru-RU" sz="1900" dirty="0"/>
              <a:t> </a:t>
            </a:r>
            <a:r>
              <a:rPr lang="en-US" altLang="en-US" sz="1900" dirty="0"/>
              <a:t>додаткові</a:t>
            </a:r>
            <a:r>
              <a:rPr lang="en-US" altLang="ru-RU" sz="1900" dirty="0"/>
              <a:t> </a:t>
            </a:r>
            <a:r>
              <a:rPr lang="en-US" altLang="en-US" sz="1900" dirty="0"/>
              <a:t>вимоги</a:t>
            </a:r>
            <a:r>
              <a:rPr lang="en-US" altLang="ru-RU" sz="1900" dirty="0"/>
              <a:t> </a:t>
            </a:r>
            <a:r>
              <a:rPr lang="en-US" altLang="en-US" sz="1900" dirty="0"/>
              <a:t>на</a:t>
            </a:r>
            <a:r>
              <a:rPr lang="en-US" altLang="ru-RU" sz="1900" dirty="0"/>
              <a:t> </a:t>
            </a:r>
            <a:r>
              <a:rPr lang="en-US" altLang="en-US" sz="1900" dirty="0"/>
              <a:t>рівень</a:t>
            </a:r>
            <a:r>
              <a:rPr lang="en-US" altLang="ru-RU" sz="1900" dirty="0"/>
              <a:t> </a:t>
            </a:r>
            <a:r>
              <a:rPr lang="en-US" altLang="en-US" sz="1900" dirty="0"/>
              <a:t>очищення</a:t>
            </a:r>
            <a:r>
              <a:rPr lang="en-US" altLang="ru-RU" sz="1900" dirty="0"/>
              <a:t> </a:t>
            </a:r>
            <a:r>
              <a:rPr lang="en-US" altLang="en-US" sz="1900" dirty="0"/>
              <a:t>міських</a:t>
            </a:r>
            <a:r>
              <a:rPr lang="en-US" altLang="ru-RU" sz="1900" dirty="0"/>
              <a:t> </a:t>
            </a:r>
            <a:r>
              <a:rPr lang="en-US" altLang="en-US" sz="1900" dirty="0"/>
              <a:t>стічних</a:t>
            </a:r>
            <a:r>
              <a:rPr lang="en-US" altLang="ru-RU" sz="1900" dirty="0"/>
              <a:t> </a:t>
            </a:r>
            <a:r>
              <a:rPr lang="en-US" altLang="en-US" sz="1900" dirty="0"/>
              <a:t>вод</a:t>
            </a:r>
            <a:r>
              <a:rPr lang="en-US" altLang="ru-RU" sz="1900" dirty="0"/>
              <a:t> </a:t>
            </a:r>
            <a:r>
              <a:rPr lang="en-US" altLang="en-US" sz="1900" dirty="0"/>
              <a:t>у</a:t>
            </a:r>
            <a:r>
              <a:rPr lang="en-US" altLang="ru-RU" sz="1900" dirty="0"/>
              <a:t> </a:t>
            </a:r>
            <a:r>
              <a:rPr lang="en-US" altLang="en-US" sz="1900" dirty="0"/>
              <a:t>разі</a:t>
            </a:r>
            <a:r>
              <a:rPr lang="en-US" altLang="ru-RU" sz="1900" dirty="0"/>
              <a:t> </a:t>
            </a:r>
            <a:r>
              <a:rPr lang="en-US" altLang="en-US" sz="1900" dirty="0"/>
              <a:t>відведення</a:t>
            </a:r>
            <a:r>
              <a:rPr lang="en-US" altLang="ru-RU" sz="1900" dirty="0"/>
              <a:t> / </a:t>
            </a:r>
            <a:r>
              <a:rPr lang="en-US" altLang="en-US" sz="1900" dirty="0"/>
              <a:t>скидання</a:t>
            </a:r>
            <a:r>
              <a:rPr lang="en-US" altLang="ru-RU" sz="1900" dirty="0"/>
              <a:t> </a:t>
            </a:r>
            <a:r>
              <a:rPr lang="en-US" altLang="en-US" sz="1900" dirty="0"/>
              <a:t>їх</a:t>
            </a:r>
            <a:r>
              <a:rPr lang="en-US" altLang="ru-RU" sz="1900" dirty="0"/>
              <a:t> </a:t>
            </a:r>
            <a:r>
              <a:rPr lang="en-US" altLang="en-US" sz="1900" dirty="0"/>
              <a:t>у</a:t>
            </a:r>
            <a:r>
              <a:rPr lang="en-US" altLang="ru-RU" sz="1900" dirty="0"/>
              <a:t> </a:t>
            </a:r>
            <a:r>
              <a:rPr lang="en-US" altLang="en-US" sz="1900" dirty="0"/>
              <a:t>природні</a:t>
            </a:r>
            <a:r>
              <a:rPr lang="en-US" altLang="ru-RU" sz="1900" dirty="0"/>
              <a:t> </a:t>
            </a:r>
            <a:r>
              <a:rPr lang="en-US" altLang="en-US" sz="1900" dirty="0"/>
              <a:t>водойми</a:t>
            </a:r>
            <a:r>
              <a:rPr lang="en-US" altLang="ru-RU" sz="1900" dirty="0"/>
              <a:t> </a:t>
            </a:r>
            <a:r>
              <a:rPr lang="en-US" altLang="en-US" sz="1900" dirty="0"/>
              <a:t>з</a:t>
            </a:r>
            <a:r>
              <a:rPr lang="en-US" altLang="ru-RU" sz="1900" dirty="0"/>
              <a:t> </a:t>
            </a:r>
            <a:r>
              <a:rPr lang="en-US" altLang="en-US" sz="1900" dirty="0"/>
              <a:t>підвищеною</a:t>
            </a:r>
            <a:r>
              <a:rPr lang="en-US" altLang="ru-RU" sz="1900" dirty="0"/>
              <a:t> </a:t>
            </a:r>
            <a:r>
              <a:rPr lang="en-US" altLang="en-US" sz="1900" dirty="0"/>
              <a:t>загрозою</a:t>
            </a:r>
            <a:r>
              <a:rPr lang="en-US" altLang="ru-RU" sz="1900" dirty="0"/>
              <a:t> </a:t>
            </a:r>
            <a:r>
              <a:rPr lang="en-US" altLang="en-US" sz="1900" dirty="0"/>
              <a:t>евтрофікації</a:t>
            </a:r>
            <a:r>
              <a:rPr lang="en-US" altLang="ru-RU" sz="1900" dirty="0"/>
              <a:t>.</a:t>
            </a:r>
            <a:endParaRPr lang="en-US" altLang="ru-RU" sz="1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60" y="4149090"/>
            <a:ext cx="8509635" cy="18383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</a:t>
            </a:r>
            <a:r>
              <a:rPr lang="en-US" altLang="en-US" dirty="0"/>
              <a:t>поверхневих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, </a:t>
            </a:r>
            <a:r>
              <a:rPr lang="en-US" altLang="en-US" dirty="0"/>
              <a:t>що</a:t>
            </a:r>
            <a:r>
              <a:rPr lang="en-US" altLang="ru-RU" dirty="0"/>
              <a:t> </a:t>
            </a:r>
            <a:r>
              <a:rPr lang="en-US" altLang="en-US" dirty="0"/>
              <a:t>можуть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використані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відведення</a:t>
            </a:r>
            <a:r>
              <a:rPr lang="en-US" altLang="ru-RU" dirty="0"/>
              <a:t> </a:t>
            </a:r>
            <a:r>
              <a:rPr lang="en-US" altLang="en-US" dirty="0"/>
              <a:t>питних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42" y="3141261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75/440/</a:t>
            </a:r>
            <a:r>
              <a:rPr lang="en-US" altLang="en-US" dirty="0"/>
              <a:t>ЄЕС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</a:t>
            </a:r>
            <a:r>
              <a:rPr lang="en-US" altLang="en-US" dirty="0"/>
              <a:t>поверхневих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, </a:t>
            </a:r>
            <a:r>
              <a:rPr lang="en-US" altLang="en-US" dirty="0"/>
              <a:t>що</a:t>
            </a:r>
            <a:r>
              <a:rPr lang="en-US" altLang="ru-RU" dirty="0"/>
              <a:t> </a:t>
            </a:r>
            <a:r>
              <a:rPr lang="en-US" altLang="en-US" dirty="0"/>
              <a:t>можуть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використані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відведення</a:t>
            </a:r>
            <a:r>
              <a:rPr lang="en-US" altLang="ru-RU" dirty="0"/>
              <a:t> </a:t>
            </a:r>
            <a:r>
              <a:rPr lang="en-US" altLang="en-US" dirty="0"/>
              <a:t>питних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країнах</a:t>
            </a:r>
            <a:r>
              <a:rPr lang="en-US" altLang="ru-RU" dirty="0"/>
              <a:t>-</a:t>
            </a:r>
            <a:r>
              <a:rPr lang="en-US" altLang="en-US" dirty="0"/>
              <a:t>членах</a:t>
            </a:r>
            <a:r>
              <a:rPr lang="en-US" altLang="ru-RU" dirty="0"/>
              <a:t> / Council Directive</a:t>
            </a:r>
            <a:br>
              <a:rPr lang="en-US" altLang="ru-RU" dirty="0"/>
            </a:br>
            <a:r>
              <a:rPr lang="en-US" altLang="ru-RU" dirty="0"/>
              <a:t>75/440/ EEC concerning the quality required of surface water intended for the</a:t>
            </a:r>
            <a:br>
              <a:rPr lang="en-US" altLang="ru-RU" dirty="0"/>
            </a:br>
            <a:r>
              <a:rPr lang="en-US" altLang="ru-RU" dirty="0"/>
              <a:t>abstraction of drinking water in the Member States</a:t>
            </a:r>
            <a:endParaRPr lang="en-US" altLang="ru-RU" dirty="0"/>
          </a:p>
        </p:txBody>
      </p:sp>
      <p:sp>
        <p:nvSpPr>
          <p:cNvPr id="4" name="Замещающее содержимое 3"/>
          <p:cNvSpPr/>
          <p:nvPr>
            <p:ph idx="1"/>
          </p:nvPr>
        </p:nvSpPr>
        <p:spPr>
          <a:xfrm>
            <a:off x="899795" y="4210685"/>
            <a:ext cx="7886700" cy="1541780"/>
          </a:xfrm>
        </p:spPr>
        <p:txBody>
          <a:bodyPr>
            <a:normAutofit lnSpcReduction="20000"/>
          </a:bodyPr>
          <a:p>
            <a:r>
              <a:rPr lang="en-US" altLang="en-US"/>
              <a:t>стосується</a:t>
            </a:r>
            <a:r>
              <a:rPr lang="en-US" altLang="ru-RU"/>
              <a:t> </a:t>
            </a:r>
            <a:r>
              <a:rPr lang="en-US" altLang="en-US"/>
              <a:t>вимог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якості</a:t>
            </a:r>
            <a:r>
              <a:rPr lang="en-US" altLang="ru-RU"/>
              <a:t> </a:t>
            </a:r>
            <a:r>
              <a:rPr lang="en-US" altLang="en-US"/>
              <a:t>поверхневих</a:t>
            </a:r>
            <a:r>
              <a:rPr lang="en-US" altLang="ru-RU"/>
              <a:t> </a:t>
            </a:r>
            <a:r>
              <a:rPr lang="en-US" altLang="en-US"/>
              <a:t>вод</a:t>
            </a:r>
            <a:r>
              <a:rPr lang="en-US" altLang="ru-RU"/>
              <a:t>, </a:t>
            </a:r>
            <a:r>
              <a:rPr lang="en-US" altLang="en-US"/>
              <a:t>що</a:t>
            </a:r>
            <a:r>
              <a:rPr lang="en-US" altLang="ru-RU"/>
              <a:t> </a:t>
            </a:r>
            <a:r>
              <a:rPr lang="ru-RU" altLang="en-US"/>
              <a:t>в</a:t>
            </a:r>
            <a:r>
              <a:rPr lang="en-US" altLang="en-US"/>
              <a:t>икористовуються</a:t>
            </a:r>
            <a:r>
              <a:rPr lang="en-US" altLang="ru-RU"/>
              <a:t> </a:t>
            </a:r>
            <a:r>
              <a:rPr lang="en-US" altLang="en-US"/>
              <a:t>або</a:t>
            </a:r>
            <a:r>
              <a:rPr lang="en-US" altLang="ru-RU"/>
              <a:t> </a:t>
            </a:r>
            <a:r>
              <a:rPr lang="en-US" altLang="en-US"/>
              <a:t>можуть</a:t>
            </a:r>
            <a:r>
              <a:rPr lang="en-US" altLang="ru-RU"/>
              <a:t> </a:t>
            </a:r>
            <a:r>
              <a:rPr lang="en-US" altLang="en-US"/>
              <a:t>бути</a:t>
            </a:r>
            <a:r>
              <a:rPr lang="en-US" altLang="ru-RU"/>
              <a:t> </a:t>
            </a:r>
            <a:r>
              <a:rPr lang="en-US" altLang="en-US"/>
              <a:t>використані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відведення</a:t>
            </a:r>
            <a:r>
              <a:rPr lang="en-US" altLang="ru-RU"/>
              <a:t> </a:t>
            </a:r>
            <a:r>
              <a:rPr lang="en-US" altLang="en-US"/>
              <a:t>питної</a:t>
            </a:r>
            <a:r>
              <a:rPr lang="en-US" altLang="ru-RU"/>
              <a:t> </a:t>
            </a:r>
            <a:r>
              <a:rPr lang="en-US" altLang="en-US"/>
              <a:t>води</a:t>
            </a:r>
            <a:r>
              <a:rPr lang="en-US" altLang="ru-RU"/>
              <a:t> </a:t>
            </a:r>
            <a:r>
              <a:rPr lang="en-US" altLang="en-US"/>
              <a:t>і</a:t>
            </a:r>
            <a:r>
              <a:rPr lang="en-US" altLang="ru-RU"/>
              <a:t> </a:t>
            </a:r>
            <a:r>
              <a:rPr lang="en-US" altLang="en-US"/>
              <a:t>мають</a:t>
            </a:r>
            <a:r>
              <a:rPr lang="en-US" altLang="ru-RU"/>
              <a:t> </a:t>
            </a:r>
            <a:r>
              <a:rPr lang="en-US" altLang="en-US"/>
              <a:t>піддаватися</a:t>
            </a:r>
            <a:r>
              <a:rPr lang="en-US" altLang="ru-RU"/>
              <a:t> </a:t>
            </a:r>
            <a:r>
              <a:rPr lang="en-US" altLang="en-US"/>
              <a:t>відповідній</a:t>
            </a:r>
            <a:r>
              <a:rPr lang="en-US" altLang="ru-RU"/>
              <a:t> </a:t>
            </a:r>
            <a:r>
              <a:rPr lang="en-US" altLang="en-US"/>
              <a:t>обробці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34" y="836841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Додаток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,  </a:t>
            </a:r>
            <a:r>
              <a:rPr lang="en-US" altLang="en-US" dirty="0"/>
              <a:t>встановлює</a:t>
            </a:r>
            <a:r>
              <a:rPr lang="en-US" altLang="ru-RU" dirty="0"/>
              <a:t> </a:t>
            </a:r>
            <a:r>
              <a:rPr lang="en-US" altLang="en-US" dirty="0"/>
              <a:t>стандартні</a:t>
            </a:r>
            <a:r>
              <a:rPr lang="en-US" altLang="ru-RU" dirty="0"/>
              <a:t>  </a:t>
            </a:r>
            <a:r>
              <a:rPr lang="en-US" altLang="en-US" dirty="0"/>
              <a:t>очистки</a:t>
            </a:r>
            <a:r>
              <a:rPr lang="en-US" altLang="ru-RU" dirty="0"/>
              <a:t> </a:t>
            </a:r>
            <a:r>
              <a:rPr lang="en-US" altLang="en-US" dirty="0"/>
              <a:t>поверхневих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 </a:t>
            </a:r>
            <a:r>
              <a:rPr lang="en-US" altLang="en-US" dirty="0"/>
              <a:t>при</a:t>
            </a:r>
            <a:r>
              <a:rPr lang="en-US" altLang="ru-RU" dirty="0"/>
              <a:t> </a:t>
            </a:r>
            <a:r>
              <a:rPr lang="en-US" altLang="en-US" dirty="0"/>
              <a:t>використанні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</a:t>
            </a:r>
            <a:r>
              <a:rPr lang="en-US" altLang="en-US" dirty="0"/>
              <a:t>питної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988840"/>
            <a:ext cx="8424936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Категорія</a:t>
            </a:r>
            <a:r>
              <a:rPr lang="en-US" altLang="ru-RU" dirty="0"/>
              <a:t> </a:t>
            </a:r>
            <a:r>
              <a:rPr lang="en-US" altLang="en-US" dirty="0"/>
              <a:t>А</a:t>
            </a:r>
            <a:r>
              <a:rPr lang="en-US" altLang="ru-RU" dirty="0"/>
              <a:t>1 – </a:t>
            </a:r>
            <a:r>
              <a:rPr lang="en-US" altLang="en-US" dirty="0"/>
              <a:t>Просте</a:t>
            </a:r>
            <a:r>
              <a:rPr lang="en-US" altLang="ru-RU" dirty="0"/>
              <a:t> </a:t>
            </a:r>
            <a:r>
              <a:rPr lang="en-US" altLang="en-US" dirty="0"/>
              <a:t>фізичне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дезінфекція</a:t>
            </a:r>
            <a:r>
              <a:rPr lang="en-US" altLang="ru-RU" dirty="0"/>
              <a:t>, </a:t>
            </a:r>
            <a:r>
              <a:rPr lang="en-US" altLang="en-US" dirty="0"/>
              <a:t>наприклад</a:t>
            </a:r>
            <a:r>
              <a:rPr lang="en-US" altLang="ru-RU" dirty="0"/>
              <a:t> </a:t>
            </a:r>
            <a:r>
              <a:rPr lang="en-US" altLang="en-US" dirty="0"/>
              <a:t>швидке</a:t>
            </a:r>
            <a:r>
              <a:rPr lang="en-US" altLang="ru-RU" dirty="0"/>
              <a:t> </a:t>
            </a:r>
            <a:r>
              <a:rPr lang="en-US" altLang="en-US" dirty="0"/>
              <a:t>фільтрування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дезінфекція</a:t>
            </a:r>
            <a:r>
              <a:rPr lang="en-US" altLang="ru-RU" dirty="0"/>
              <a:t>.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en-US" dirty="0"/>
              <a:t>Категорія</a:t>
            </a:r>
            <a:r>
              <a:rPr lang="en-US" altLang="ru-RU" dirty="0"/>
              <a:t> </a:t>
            </a:r>
            <a:r>
              <a:rPr lang="en-US" altLang="en-US" dirty="0"/>
              <a:t>А</a:t>
            </a:r>
            <a:r>
              <a:rPr lang="en-US" altLang="ru-RU" dirty="0"/>
              <a:t>2 – </a:t>
            </a:r>
            <a:r>
              <a:rPr lang="en-US" altLang="en-US" dirty="0"/>
              <a:t>Нормальне</a:t>
            </a:r>
            <a:r>
              <a:rPr lang="en-US" altLang="ru-RU" dirty="0"/>
              <a:t> </a:t>
            </a:r>
            <a:r>
              <a:rPr lang="en-US" altLang="en-US" dirty="0"/>
              <a:t>фізичне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, </a:t>
            </a:r>
            <a:r>
              <a:rPr lang="en-US" altLang="en-US" dirty="0"/>
              <a:t>хімічне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дезінфекція</a:t>
            </a:r>
            <a:r>
              <a:rPr lang="en-US" altLang="ru-RU" dirty="0"/>
              <a:t>, </a:t>
            </a:r>
            <a:r>
              <a:rPr lang="en-US" altLang="en-US" dirty="0"/>
              <a:t>наприклад</a:t>
            </a:r>
            <a:r>
              <a:rPr lang="en-US" altLang="ru-RU" dirty="0"/>
              <a:t>, </a:t>
            </a:r>
            <a:r>
              <a:rPr lang="en-US" altLang="en-US" dirty="0"/>
              <a:t>попереднє</a:t>
            </a:r>
            <a:r>
              <a:rPr lang="en-US" altLang="ru-RU" dirty="0"/>
              <a:t> </a:t>
            </a:r>
            <a:r>
              <a:rPr lang="en-US" altLang="en-US" dirty="0"/>
              <a:t>хлорування</a:t>
            </a:r>
            <a:r>
              <a:rPr lang="en-US" altLang="ru-RU" dirty="0"/>
              <a:t>, </a:t>
            </a:r>
            <a:r>
              <a:rPr lang="en-US" altLang="en-US" dirty="0"/>
              <a:t>коагуляція</a:t>
            </a:r>
            <a:r>
              <a:rPr lang="en-US" altLang="ru-RU" dirty="0"/>
              <a:t>, </a:t>
            </a:r>
            <a:r>
              <a:rPr lang="en-US" altLang="en-US" dirty="0"/>
              <a:t>флокуляція</a:t>
            </a:r>
            <a:r>
              <a:rPr lang="en-US" altLang="ru-RU" dirty="0"/>
              <a:t>, </a:t>
            </a:r>
            <a:r>
              <a:rPr lang="en-US" altLang="en-US" dirty="0"/>
              <a:t>декантація</a:t>
            </a:r>
            <a:r>
              <a:rPr lang="en-US" altLang="ru-RU" dirty="0"/>
              <a:t>, </a:t>
            </a:r>
            <a:r>
              <a:rPr lang="en-US" altLang="en-US" dirty="0"/>
              <a:t>фільтрація</a:t>
            </a:r>
            <a:r>
              <a:rPr lang="en-US" altLang="ru-RU" dirty="0"/>
              <a:t>, </a:t>
            </a:r>
            <a:r>
              <a:rPr lang="en-US" altLang="en-US" dirty="0"/>
              <a:t>дезінфекція</a:t>
            </a:r>
            <a:r>
              <a:rPr lang="en-US" altLang="ru-RU" dirty="0"/>
              <a:t> (</a:t>
            </a:r>
            <a:r>
              <a:rPr lang="en-US" altLang="en-US" dirty="0"/>
              <a:t>заключне</a:t>
            </a:r>
            <a:r>
              <a:rPr lang="en-US" altLang="ru-RU" dirty="0"/>
              <a:t> </a:t>
            </a:r>
            <a:r>
              <a:rPr lang="en-US" altLang="en-US" dirty="0"/>
              <a:t>хлорування</a:t>
            </a:r>
            <a:r>
              <a:rPr lang="en-US" altLang="ru-RU" dirty="0"/>
              <a:t>).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en-US" dirty="0"/>
              <a:t>Категорія</a:t>
            </a:r>
            <a:r>
              <a:rPr lang="en-US" altLang="ru-RU" dirty="0"/>
              <a:t> </a:t>
            </a:r>
            <a:r>
              <a:rPr lang="en-US" altLang="en-US" dirty="0"/>
              <a:t>А</a:t>
            </a:r>
            <a:r>
              <a:rPr lang="en-US" altLang="ru-RU" dirty="0"/>
              <a:t>3 – </a:t>
            </a:r>
            <a:r>
              <a:rPr lang="en-US" altLang="en-US" dirty="0"/>
              <a:t>Інтенсивне</a:t>
            </a:r>
            <a:r>
              <a:rPr lang="en-US" altLang="ru-RU" dirty="0"/>
              <a:t> </a:t>
            </a:r>
            <a:r>
              <a:rPr lang="en-US" altLang="en-US" dirty="0"/>
              <a:t>фізичне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хімічне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, </a:t>
            </a:r>
            <a:r>
              <a:rPr lang="en-US" altLang="en-US" dirty="0"/>
              <a:t>розширене</a:t>
            </a:r>
            <a:r>
              <a:rPr lang="en-US" altLang="ru-RU" dirty="0"/>
              <a:t> </a:t>
            </a:r>
            <a:r>
              <a:rPr lang="en-US" altLang="en-US" dirty="0"/>
              <a:t>очищення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r>
              <a:rPr lang="en-US" altLang="en-US" dirty="0"/>
              <a:t>дезінфекція</a:t>
            </a:r>
            <a:r>
              <a:rPr lang="en-US" altLang="ru-RU" dirty="0"/>
              <a:t>, </a:t>
            </a:r>
            <a:r>
              <a:rPr lang="en-US" altLang="en-US" dirty="0"/>
              <a:t>наприклад</a:t>
            </a:r>
            <a:r>
              <a:rPr lang="en-US" altLang="ru-RU" dirty="0"/>
              <a:t>, </a:t>
            </a:r>
            <a:r>
              <a:rPr lang="en-US" altLang="en-US" dirty="0"/>
              <a:t>хлорування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</a:t>
            </a:r>
            <a:r>
              <a:rPr lang="en-US" altLang="en-US" dirty="0"/>
              <a:t>критичної</a:t>
            </a:r>
            <a:r>
              <a:rPr lang="en-US" altLang="ru-RU" dirty="0"/>
              <a:t> </a:t>
            </a:r>
            <a:r>
              <a:rPr lang="en-US" altLang="en-US" dirty="0"/>
              <a:t>межі</a:t>
            </a:r>
            <a:r>
              <a:rPr lang="en-US" altLang="ru-RU" dirty="0"/>
              <a:t> (</a:t>
            </a:r>
            <a:r>
              <a:rPr lang="en-US" altLang="en-US" dirty="0"/>
              <a:t>точки</a:t>
            </a:r>
            <a:r>
              <a:rPr lang="en-US" altLang="ru-RU" dirty="0"/>
              <a:t> </a:t>
            </a:r>
            <a:r>
              <a:rPr lang="en-US" altLang="en-US" dirty="0"/>
              <a:t>розриву</a:t>
            </a:r>
            <a:r>
              <a:rPr lang="en-US" altLang="ru-RU" dirty="0"/>
              <a:t>), </a:t>
            </a:r>
            <a:r>
              <a:rPr lang="en-US" altLang="en-US" dirty="0"/>
              <a:t>коагуляція</a:t>
            </a:r>
            <a:r>
              <a:rPr lang="en-US" altLang="ru-RU" dirty="0"/>
              <a:t>, </a:t>
            </a:r>
            <a:r>
              <a:rPr lang="en-US" altLang="en-US" dirty="0"/>
              <a:t>флокуляція</a:t>
            </a:r>
            <a:r>
              <a:rPr lang="en-US" altLang="ru-RU" dirty="0"/>
              <a:t>, </a:t>
            </a:r>
            <a:r>
              <a:rPr lang="en-US" altLang="en-US" dirty="0"/>
              <a:t>декантація</a:t>
            </a:r>
            <a:r>
              <a:rPr lang="en-US" altLang="ru-RU" dirty="0"/>
              <a:t>, </a:t>
            </a:r>
            <a:r>
              <a:rPr lang="en-US" altLang="en-US" dirty="0"/>
              <a:t>фільтрація</a:t>
            </a:r>
            <a:r>
              <a:rPr lang="en-US" altLang="ru-RU" dirty="0"/>
              <a:t>, </a:t>
            </a:r>
            <a:r>
              <a:rPr lang="en-US" altLang="en-US" dirty="0"/>
              <a:t>адсорбція</a:t>
            </a:r>
            <a:r>
              <a:rPr lang="en-US" altLang="ru-RU" dirty="0"/>
              <a:t> (</a:t>
            </a:r>
            <a:r>
              <a:rPr lang="en-US" altLang="en-US" dirty="0"/>
              <a:t>активоване</a:t>
            </a:r>
            <a:r>
              <a:rPr lang="en-US" altLang="ru-RU" dirty="0"/>
              <a:t> </a:t>
            </a:r>
            <a:r>
              <a:rPr lang="en-US" altLang="en-US" dirty="0"/>
              <a:t>вугілля</a:t>
            </a:r>
            <a:r>
              <a:rPr lang="en-US" altLang="ru-RU" dirty="0"/>
              <a:t>), </a:t>
            </a:r>
            <a:r>
              <a:rPr lang="en-US" altLang="en-US" dirty="0"/>
              <a:t>дезінфекція</a:t>
            </a:r>
            <a:r>
              <a:rPr lang="en-US" altLang="ru-RU" dirty="0"/>
              <a:t> (</a:t>
            </a:r>
            <a:r>
              <a:rPr lang="en-US" altLang="en-US" dirty="0"/>
              <a:t>озонування</a:t>
            </a:r>
            <a:r>
              <a:rPr lang="en-US" altLang="ru-RU" dirty="0"/>
              <a:t>, </a:t>
            </a:r>
            <a:r>
              <a:rPr lang="en-US" altLang="en-US" dirty="0"/>
              <a:t>заключне</a:t>
            </a:r>
            <a:r>
              <a:rPr lang="en-US" altLang="ru-RU" dirty="0"/>
              <a:t> </a:t>
            </a:r>
            <a:r>
              <a:rPr lang="en-US" altLang="en-US" dirty="0"/>
              <a:t>хлорування</a:t>
            </a:r>
            <a:r>
              <a:rPr lang="en-US" altLang="ru-RU" dirty="0"/>
              <a:t>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596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ym typeface="+mn-ea"/>
              </a:rPr>
              <a:t>Додаток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ІІ</a:t>
            </a:r>
            <a:r>
              <a:rPr lang="en-US" altLang="ru-RU" dirty="0">
                <a:sym typeface="+mn-ea"/>
              </a:rPr>
              <a:t>  </a:t>
            </a:r>
            <a:r>
              <a:rPr lang="en-US" altLang="en-US" dirty="0">
                <a:sym typeface="+mn-ea"/>
              </a:rPr>
              <a:t>визначає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параметри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вод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за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майже</a:t>
            </a:r>
            <a:r>
              <a:rPr lang="en-US" altLang="ru-RU" dirty="0">
                <a:sym typeface="+mn-ea"/>
              </a:rPr>
              <a:t> 50-</a:t>
            </a:r>
            <a:r>
              <a:rPr lang="en-US" altLang="en-US" dirty="0">
                <a:sym typeface="+mn-ea"/>
              </a:rPr>
              <a:t>ма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фізико</a:t>
            </a:r>
            <a:r>
              <a:rPr lang="en-US" altLang="ru-RU" dirty="0">
                <a:sym typeface="+mn-ea"/>
              </a:rPr>
              <a:t>-</a:t>
            </a:r>
            <a:r>
              <a:rPr lang="en-US" altLang="en-US" dirty="0">
                <a:sym typeface="+mn-ea"/>
              </a:rPr>
              <a:t>хімічними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та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бактеріологічними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показниками</a:t>
            </a:r>
            <a:r>
              <a:rPr lang="en-US" altLang="ru-RU" dirty="0">
                <a:sym typeface="+mn-ea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988840"/>
            <a:ext cx="8424936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категорії</a:t>
            </a:r>
            <a:r>
              <a:rPr lang="en-US" altLang="ru-RU" dirty="0"/>
              <a:t> </a:t>
            </a:r>
            <a:r>
              <a:rPr lang="en-US" altLang="en-US" dirty="0"/>
              <a:t>А</a:t>
            </a:r>
            <a:r>
              <a:rPr lang="en-US" altLang="ru-RU" dirty="0"/>
              <a:t>1 (</a:t>
            </a:r>
            <a:r>
              <a:rPr lang="en-US" altLang="en-US" dirty="0"/>
              <a:t>поверхневі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найкращої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) </a:t>
            </a:r>
            <a:r>
              <a:rPr lang="en-US" altLang="en-US" dirty="0"/>
              <a:t>кількість</a:t>
            </a:r>
            <a:r>
              <a:rPr lang="en-US" altLang="ru-RU" dirty="0"/>
              <a:t> </a:t>
            </a:r>
            <a:r>
              <a:rPr lang="en-US" altLang="en-US" dirty="0"/>
              <a:t>завислих</a:t>
            </a:r>
            <a:r>
              <a:rPr lang="en-US" altLang="ru-RU" dirty="0"/>
              <a:t> </a:t>
            </a:r>
            <a:r>
              <a:rPr lang="en-US" altLang="en-US" dirty="0"/>
              <a:t>речовин</a:t>
            </a:r>
            <a:r>
              <a:rPr lang="en-US" altLang="ru-RU" dirty="0"/>
              <a:t> </a:t>
            </a:r>
            <a:r>
              <a:rPr lang="en-US" altLang="en-US" dirty="0"/>
              <a:t>допускається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25 </a:t>
            </a:r>
            <a:r>
              <a:rPr lang="en-US" altLang="en-US" dirty="0"/>
              <a:t>мг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, </a:t>
            </a:r>
            <a:r>
              <a:rPr lang="en-US" altLang="en-US" dirty="0"/>
              <a:t>запах</a:t>
            </a:r>
            <a:r>
              <a:rPr lang="en-US" altLang="ru-RU" dirty="0"/>
              <a:t> (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фактором</a:t>
            </a:r>
            <a:r>
              <a:rPr lang="en-US" altLang="ru-RU" dirty="0"/>
              <a:t> </a:t>
            </a:r>
            <a:r>
              <a:rPr lang="en-US" altLang="en-US" dirty="0"/>
              <a:t>розведення</a:t>
            </a:r>
            <a:r>
              <a:rPr lang="en-US" altLang="ru-RU" dirty="0"/>
              <a:t>, </a:t>
            </a:r>
            <a:r>
              <a:rPr lang="en-US" altLang="en-US" dirty="0"/>
              <a:t>тобто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скільки</a:t>
            </a:r>
            <a:r>
              <a:rPr lang="en-US" altLang="ru-RU" dirty="0"/>
              <a:t> </a:t>
            </a:r>
            <a:r>
              <a:rPr lang="en-US" altLang="en-US" dirty="0"/>
              <a:t>разів</a:t>
            </a:r>
            <a:r>
              <a:rPr lang="en-US" altLang="ru-RU" dirty="0"/>
              <a:t> </a:t>
            </a:r>
            <a:r>
              <a:rPr lang="en-US" altLang="en-US" dirty="0"/>
              <a:t>треба</a:t>
            </a:r>
            <a:r>
              <a:rPr lang="en-US" altLang="ru-RU" dirty="0"/>
              <a:t> </a:t>
            </a:r>
            <a:r>
              <a:rPr lang="en-US" altLang="en-US" dirty="0"/>
              <a:t>розвести</a:t>
            </a:r>
            <a:r>
              <a:rPr lang="en-US" altLang="ru-RU" dirty="0"/>
              <a:t> </a:t>
            </a:r>
            <a:r>
              <a:rPr lang="en-US" altLang="en-US" dirty="0"/>
              <a:t>зразок</a:t>
            </a:r>
            <a:r>
              <a:rPr lang="en-US" altLang="ru-RU" dirty="0"/>
              <a:t>, </a:t>
            </a:r>
            <a:r>
              <a:rPr lang="en-US" altLang="en-US" dirty="0"/>
              <a:t>щоб</a:t>
            </a:r>
            <a:r>
              <a:rPr lang="en-US" altLang="ru-RU" dirty="0"/>
              <a:t> </a:t>
            </a:r>
            <a:r>
              <a:rPr lang="en-US" altLang="en-US" dirty="0"/>
              <a:t>не</a:t>
            </a:r>
            <a:r>
              <a:rPr lang="en-US" altLang="ru-RU" dirty="0"/>
              <a:t> </a:t>
            </a:r>
            <a:r>
              <a:rPr lang="en-US" altLang="en-US" dirty="0"/>
              <a:t>відчувався</a:t>
            </a:r>
            <a:r>
              <a:rPr lang="en-US" altLang="ru-RU" dirty="0"/>
              <a:t> </a:t>
            </a:r>
            <a:r>
              <a:rPr lang="en-US" altLang="en-US" dirty="0"/>
              <a:t>будь</a:t>
            </a:r>
            <a:r>
              <a:rPr lang="en-US" altLang="ru-RU" dirty="0"/>
              <a:t>-</a:t>
            </a:r>
            <a:r>
              <a:rPr lang="en-US" altLang="en-US" dirty="0"/>
              <a:t>який</a:t>
            </a:r>
            <a:r>
              <a:rPr lang="en-US" altLang="ru-RU" dirty="0"/>
              <a:t> </a:t>
            </a:r>
            <a:r>
              <a:rPr lang="en-US" altLang="en-US" dirty="0"/>
              <a:t>запах</a:t>
            </a:r>
            <a:r>
              <a:rPr lang="en-US" altLang="ru-RU" dirty="0"/>
              <a:t>) – </a:t>
            </a:r>
            <a:r>
              <a:rPr lang="en-US" altLang="en-US" dirty="0"/>
              <a:t>до</a:t>
            </a:r>
            <a:r>
              <a:rPr lang="en-US" altLang="ru-RU" dirty="0"/>
              <a:t> 3-</a:t>
            </a:r>
            <a:r>
              <a:rPr lang="en-US" altLang="en-US" dirty="0"/>
              <a:t>х</a:t>
            </a:r>
            <a:r>
              <a:rPr lang="en-US" altLang="ru-RU" dirty="0"/>
              <a:t>, </a:t>
            </a:r>
            <a:r>
              <a:rPr lang="en-US" altLang="en-US" dirty="0"/>
              <a:t>концентрація</a:t>
            </a:r>
            <a:r>
              <a:rPr lang="en-US" altLang="ru-RU" dirty="0"/>
              <a:t> </a:t>
            </a:r>
            <a:r>
              <a:rPr lang="en-US" altLang="en-US" dirty="0"/>
              <a:t>нітратів</a:t>
            </a:r>
            <a:r>
              <a:rPr lang="en-US" altLang="ru-RU" dirty="0"/>
              <a:t> – </a:t>
            </a:r>
            <a:r>
              <a:rPr lang="en-US" altLang="en-US" dirty="0"/>
              <a:t>до</a:t>
            </a:r>
            <a:r>
              <a:rPr lang="en-US" altLang="ru-RU" dirty="0"/>
              <a:t> 25 </a:t>
            </a:r>
            <a:r>
              <a:rPr lang="en-US" altLang="en-US" dirty="0"/>
              <a:t>мг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, </a:t>
            </a:r>
            <a:r>
              <a:rPr lang="en-US" altLang="en-US" dirty="0"/>
              <a:t>а</a:t>
            </a:r>
            <a:r>
              <a:rPr lang="en-US" altLang="ru-RU" dirty="0"/>
              <a:t>, </a:t>
            </a:r>
            <a:r>
              <a:rPr lang="en-US" altLang="en-US" dirty="0"/>
              <a:t>наприклад</a:t>
            </a:r>
            <a:r>
              <a:rPr lang="en-US" altLang="ru-RU" dirty="0"/>
              <a:t>, </a:t>
            </a:r>
            <a:r>
              <a:rPr lang="en-US" altLang="en-US" dirty="0"/>
              <a:t>концентрація</a:t>
            </a:r>
            <a:r>
              <a:rPr lang="en-US" altLang="ru-RU" dirty="0"/>
              <a:t> </a:t>
            </a:r>
            <a:r>
              <a:rPr lang="en-US" altLang="en-US" dirty="0"/>
              <a:t>миш</a:t>
            </a:r>
            <a:r>
              <a:rPr lang="en-US" altLang="ru-RU" dirty="0"/>
              <a:t>’</a:t>
            </a:r>
            <a:r>
              <a:rPr lang="en-US" altLang="en-US" dirty="0"/>
              <a:t>яку</a:t>
            </a:r>
            <a:r>
              <a:rPr lang="en-US" altLang="ru-RU" dirty="0"/>
              <a:t> – </a:t>
            </a:r>
            <a:r>
              <a:rPr lang="en-US" altLang="en-US" dirty="0"/>
              <a:t>до</a:t>
            </a:r>
            <a:r>
              <a:rPr lang="en-US" altLang="ru-RU" dirty="0"/>
              <a:t> 0,01 </a:t>
            </a:r>
            <a:r>
              <a:rPr lang="en-US" altLang="en-US" dirty="0"/>
              <a:t>мг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. </a:t>
            </a:r>
            <a:endParaRPr lang="en-US" altLang="ru-RU" dirty="0"/>
          </a:p>
          <a:p>
            <a:pPr marL="0" indent="0" algn="just">
              <a:buNone/>
            </a:pPr>
            <a:r>
              <a:rPr lang="ru-RU" altLang="en-US" dirty="0"/>
              <a:t>Д</a:t>
            </a:r>
            <a:r>
              <a:rPr lang="en-US" altLang="en-US" dirty="0"/>
              <a:t>ля</a:t>
            </a:r>
            <a:r>
              <a:rPr lang="en-US" altLang="ru-RU" dirty="0"/>
              <a:t> </a:t>
            </a:r>
            <a:r>
              <a:rPr lang="en-US" altLang="en-US" dirty="0"/>
              <a:t>категорій</a:t>
            </a:r>
            <a:r>
              <a:rPr lang="en-US" altLang="ru-RU" dirty="0"/>
              <a:t> </a:t>
            </a:r>
            <a:r>
              <a:rPr lang="en-US" altLang="en-US" dirty="0"/>
              <a:t>А</a:t>
            </a:r>
            <a:r>
              <a:rPr lang="en-US" altLang="ru-RU" dirty="0"/>
              <a:t>2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А</a:t>
            </a:r>
            <a:r>
              <a:rPr lang="en-US" altLang="ru-RU" dirty="0"/>
              <a:t>3 </a:t>
            </a:r>
            <a:r>
              <a:rPr lang="en-US" altLang="en-US" dirty="0"/>
              <a:t>ці</a:t>
            </a:r>
            <a:r>
              <a:rPr lang="en-US" altLang="ru-RU" dirty="0"/>
              <a:t> </a:t>
            </a:r>
            <a:r>
              <a:rPr lang="en-US" altLang="en-US" dirty="0"/>
              <a:t>показники</a:t>
            </a:r>
            <a:r>
              <a:rPr lang="en-US" altLang="ru-RU" dirty="0"/>
              <a:t>, </a:t>
            </a:r>
            <a:r>
              <a:rPr lang="en-US" altLang="en-US" dirty="0"/>
              <a:t>відповідно</a:t>
            </a:r>
            <a:r>
              <a:rPr lang="en-US" altLang="ru-RU" dirty="0"/>
              <a:t>, </a:t>
            </a:r>
            <a:r>
              <a:rPr lang="en-US" altLang="en-US" dirty="0"/>
              <a:t>становлять</a:t>
            </a:r>
            <a:r>
              <a:rPr lang="en-US" altLang="ru-RU" dirty="0"/>
              <a:t>: </a:t>
            </a:r>
            <a:r>
              <a:rPr lang="en-US" altLang="en-US" dirty="0"/>
              <a:t>концентрація</a:t>
            </a:r>
            <a:r>
              <a:rPr lang="en-US" altLang="ru-RU" dirty="0"/>
              <a:t> </a:t>
            </a:r>
            <a:r>
              <a:rPr lang="en-US" altLang="en-US" dirty="0"/>
              <a:t>завислих</a:t>
            </a:r>
            <a:r>
              <a:rPr lang="en-US" altLang="ru-RU" dirty="0"/>
              <a:t> </a:t>
            </a:r>
            <a:r>
              <a:rPr lang="en-US" altLang="en-US" dirty="0"/>
              <a:t>речовин</a:t>
            </a:r>
            <a:r>
              <a:rPr lang="en-US" altLang="ru-RU" dirty="0"/>
              <a:t> – </a:t>
            </a:r>
            <a:r>
              <a:rPr lang="en-US" altLang="en-US" dirty="0"/>
              <a:t>не</a:t>
            </a:r>
            <a:r>
              <a:rPr lang="en-US" altLang="ru-RU" dirty="0"/>
              <a:t> </a:t>
            </a:r>
            <a:r>
              <a:rPr lang="en-US" altLang="en-US" dirty="0"/>
              <a:t>встановлена</a:t>
            </a:r>
            <a:r>
              <a:rPr lang="en-US" altLang="ru-RU" dirty="0"/>
              <a:t> (</a:t>
            </a:r>
            <a:r>
              <a:rPr lang="en-US" altLang="en-US" dirty="0"/>
              <a:t>не</a:t>
            </a:r>
            <a:r>
              <a:rPr lang="en-US" altLang="ru-RU" dirty="0"/>
              <a:t> </a:t>
            </a:r>
            <a:r>
              <a:rPr lang="en-US" altLang="en-US" dirty="0"/>
              <a:t>обмежена</a:t>
            </a:r>
            <a:r>
              <a:rPr lang="en-US" altLang="ru-RU" dirty="0"/>
              <a:t>), </a:t>
            </a:r>
            <a:r>
              <a:rPr lang="en-US" altLang="en-US" dirty="0"/>
              <a:t>запах</a:t>
            </a:r>
            <a:r>
              <a:rPr lang="en-US" altLang="ru-RU" dirty="0"/>
              <a:t> (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фактором</a:t>
            </a:r>
            <a:r>
              <a:rPr lang="en-US" altLang="ru-RU" dirty="0"/>
              <a:t> </a:t>
            </a:r>
            <a:r>
              <a:rPr lang="en-US" altLang="en-US" dirty="0"/>
              <a:t>розведення</a:t>
            </a:r>
            <a:r>
              <a:rPr lang="en-US" altLang="ru-RU" dirty="0"/>
              <a:t>) – 10 </a:t>
            </a:r>
            <a:r>
              <a:rPr lang="en-US" altLang="en-US" dirty="0"/>
              <a:t>та</a:t>
            </a:r>
            <a:r>
              <a:rPr lang="en-US" altLang="ru-RU" dirty="0"/>
              <a:t> 20, </a:t>
            </a:r>
            <a:r>
              <a:rPr lang="en-US" altLang="en-US" dirty="0"/>
              <a:t>концентрація</a:t>
            </a:r>
            <a:r>
              <a:rPr lang="en-US" altLang="ru-RU" dirty="0"/>
              <a:t> </a:t>
            </a:r>
            <a:r>
              <a:rPr lang="en-US" altLang="en-US" dirty="0"/>
              <a:t>нітратів</a:t>
            </a:r>
            <a:r>
              <a:rPr lang="en-US" altLang="ru-RU" dirty="0"/>
              <a:t> – </a:t>
            </a:r>
            <a:r>
              <a:rPr lang="en-US" altLang="en-US" dirty="0"/>
              <a:t>до</a:t>
            </a:r>
            <a:r>
              <a:rPr lang="en-US" altLang="ru-RU" dirty="0"/>
              <a:t> 50 </a:t>
            </a:r>
            <a:r>
              <a:rPr lang="en-US" altLang="en-US" dirty="0"/>
              <a:t>мг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 (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обох</a:t>
            </a:r>
            <a:r>
              <a:rPr lang="en-US" altLang="ru-RU" dirty="0"/>
              <a:t> </a:t>
            </a:r>
            <a:r>
              <a:rPr lang="en-US" altLang="en-US" dirty="0"/>
              <a:t>категорій</a:t>
            </a:r>
            <a:r>
              <a:rPr lang="en-US" altLang="ru-RU" dirty="0"/>
              <a:t>), </a:t>
            </a:r>
            <a:r>
              <a:rPr lang="en-US" altLang="en-US" dirty="0"/>
              <a:t>концентрація</a:t>
            </a:r>
            <a:r>
              <a:rPr lang="en-US" altLang="ru-RU" dirty="0"/>
              <a:t> </a:t>
            </a:r>
            <a:r>
              <a:rPr lang="en-US" altLang="en-US" dirty="0"/>
              <a:t>миш</a:t>
            </a:r>
            <a:r>
              <a:rPr lang="en-US" altLang="ru-RU" dirty="0"/>
              <a:t>’</a:t>
            </a:r>
            <a:r>
              <a:rPr lang="en-US" altLang="en-US" dirty="0"/>
              <a:t>яку</a:t>
            </a:r>
            <a:r>
              <a:rPr lang="en-US" altLang="ru-RU" dirty="0"/>
              <a:t> – 0,05 </a:t>
            </a:r>
            <a:r>
              <a:rPr lang="en-US" altLang="en-US" dirty="0"/>
              <a:t>та</a:t>
            </a:r>
            <a:r>
              <a:rPr lang="en-US" altLang="ru-RU" dirty="0"/>
              <a:t> 0,1 </a:t>
            </a:r>
            <a:r>
              <a:rPr lang="en-US" altLang="en-US" dirty="0"/>
              <a:t>мг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60" y="3573145"/>
            <a:ext cx="8509635" cy="18383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, </a:t>
            </a:r>
            <a:r>
              <a:rPr lang="en-US" altLang="en-US" dirty="0"/>
              <a:t>призначеної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r>
              <a:rPr lang="en-US" altLang="en-US" dirty="0"/>
              <a:t>людиною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52" y="476826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altLang="en-US" dirty="0"/>
              <a:t>Б</a:t>
            </a:r>
            <a:r>
              <a:rPr lang="en-US" altLang="en-US" dirty="0"/>
              <a:t>іля</a:t>
            </a:r>
            <a:r>
              <a:rPr lang="en-US" altLang="ru-RU" dirty="0"/>
              <a:t> 70 % </a:t>
            </a:r>
            <a:r>
              <a:rPr lang="en-US" altLang="en-US" dirty="0"/>
              <a:t>поверхні</a:t>
            </a:r>
            <a:r>
              <a:rPr lang="en-US" altLang="ru-RU" dirty="0"/>
              <a:t> </a:t>
            </a:r>
            <a:r>
              <a:rPr lang="en-US" altLang="en-US" dirty="0"/>
              <a:t>планети</a:t>
            </a:r>
            <a:r>
              <a:rPr lang="en-US" altLang="ru-RU" dirty="0"/>
              <a:t> – </a:t>
            </a:r>
            <a:r>
              <a:rPr lang="en-US" altLang="en-US" dirty="0"/>
              <a:t>це</a:t>
            </a:r>
            <a:r>
              <a:rPr lang="en-US" altLang="ru-RU" dirty="0"/>
              <a:t> </a:t>
            </a:r>
            <a:r>
              <a:rPr lang="en-US" altLang="en-US" dirty="0"/>
              <a:t>поверхня</a:t>
            </a:r>
            <a:r>
              <a:rPr lang="en-US" altLang="ru-RU" dirty="0"/>
              <a:t> </a:t>
            </a:r>
            <a:r>
              <a:rPr lang="en-US" altLang="en-US" dirty="0"/>
              <a:t>морів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r>
              <a:rPr lang="en-US" altLang="en-US" dirty="0"/>
              <a:t>океанів</a:t>
            </a:r>
            <a:r>
              <a:rPr lang="en-US" altLang="ru-RU" dirty="0"/>
              <a:t>. 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оцінками</a:t>
            </a:r>
            <a:r>
              <a:rPr lang="en-US" altLang="ru-RU" dirty="0"/>
              <a:t> </a:t>
            </a:r>
            <a:r>
              <a:rPr lang="en-US" altLang="en-US" dirty="0"/>
              <a:t>Геологічної</a:t>
            </a:r>
            <a:r>
              <a:rPr lang="en-US" altLang="ru-RU" dirty="0"/>
              <a:t> </a:t>
            </a:r>
            <a:r>
              <a:rPr lang="en-US" altLang="en-US" dirty="0"/>
              <a:t>служби</a:t>
            </a:r>
            <a:r>
              <a:rPr lang="en-US" altLang="ru-RU" dirty="0"/>
              <a:t> </a:t>
            </a:r>
            <a:r>
              <a:rPr lang="en-US" altLang="en-US" dirty="0"/>
              <a:t>США</a:t>
            </a:r>
            <a:r>
              <a:rPr lang="en-US" altLang="ru-RU" dirty="0"/>
              <a:t>, </a:t>
            </a:r>
            <a:r>
              <a:rPr lang="en-US" altLang="en-US" dirty="0"/>
              <a:t>тільки</a:t>
            </a:r>
            <a:r>
              <a:rPr lang="en-US" altLang="ru-RU" dirty="0"/>
              <a:t> 2,5 % </a:t>
            </a:r>
            <a:r>
              <a:rPr lang="en-US" altLang="en-US" dirty="0"/>
              <a:t>всіх</a:t>
            </a:r>
            <a:r>
              <a:rPr lang="en-US" altLang="ru-RU" dirty="0"/>
              <a:t> </a:t>
            </a:r>
            <a:r>
              <a:rPr lang="en-US" altLang="en-US" dirty="0"/>
              <a:t>природних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планети</a:t>
            </a:r>
            <a:r>
              <a:rPr lang="en-US" altLang="ru-RU" dirty="0"/>
              <a:t> </a:t>
            </a:r>
            <a:r>
              <a:rPr lang="en-US" altLang="en-US" dirty="0"/>
              <a:t>є</a:t>
            </a:r>
            <a:r>
              <a:rPr lang="en-US" altLang="ru-RU" dirty="0"/>
              <a:t> </a:t>
            </a:r>
            <a:r>
              <a:rPr lang="en-US" altLang="en-US" dirty="0"/>
              <a:t>прісними</a:t>
            </a:r>
            <a:r>
              <a:rPr lang="en-US" altLang="ru-RU" dirty="0"/>
              <a:t> (USGS, 2018). </a:t>
            </a:r>
            <a:endParaRPr lang="en-US" altLang="ru-RU" dirty="0"/>
          </a:p>
          <a:p>
            <a:pPr marL="0" indent="0" algn="just">
              <a:buNone/>
            </a:pPr>
            <a:r>
              <a:rPr lang="uk-UA" altLang="en-US" dirty="0"/>
              <a:t>П</a:t>
            </a:r>
            <a:r>
              <a:rPr lang="en-US" altLang="en-US" dirty="0"/>
              <a:t>ереважна</a:t>
            </a:r>
            <a:r>
              <a:rPr lang="en-US" altLang="ru-RU" dirty="0"/>
              <a:t> </a:t>
            </a:r>
            <a:r>
              <a:rPr lang="en-US" altLang="en-US" dirty="0"/>
              <a:t>більшість</a:t>
            </a:r>
            <a:r>
              <a:rPr lang="en-US" altLang="ru-RU" dirty="0"/>
              <a:t> </a:t>
            </a:r>
            <a:r>
              <a:rPr lang="en-US" altLang="en-US" dirty="0"/>
              <a:t>цих</a:t>
            </a:r>
            <a:r>
              <a:rPr lang="en-US" altLang="ru-RU" dirty="0"/>
              <a:t> </a:t>
            </a:r>
            <a:r>
              <a:rPr lang="en-US" altLang="en-US" dirty="0"/>
              <a:t>природних</a:t>
            </a:r>
            <a:r>
              <a:rPr lang="en-US" altLang="ru-RU" dirty="0"/>
              <a:t> </a:t>
            </a:r>
            <a:r>
              <a:rPr lang="en-US" altLang="en-US" dirty="0"/>
              <a:t>прісних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знаходиться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льодах</a:t>
            </a:r>
            <a:r>
              <a:rPr lang="en-US" altLang="ru-RU" dirty="0"/>
              <a:t> </a:t>
            </a:r>
            <a:r>
              <a:rPr lang="en-US" altLang="en-US" dirty="0"/>
              <a:t>Антарктики</a:t>
            </a:r>
            <a:r>
              <a:rPr lang="en-US" altLang="ru-RU" dirty="0"/>
              <a:t> (</a:t>
            </a:r>
            <a:r>
              <a:rPr lang="en-US" altLang="en-US" dirty="0"/>
              <a:t>біля</a:t>
            </a:r>
            <a:r>
              <a:rPr lang="en-US" altLang="ru-RU" dirty="0"/>
              <a:t> 70 % </a:t>
            </a:r>
            <a:r>
              <a:rPr lang="en-US" altLang="en-US" dirty="0"/>
              <a:t>глобальних</a:t>
            </a:r>
            <a:r>
              <a:rPr lang="en-US" altLang="ru-RU" dirty="0"/>
              <a:t> </a:t>
            </a:r>
            <a:r>
              <a:rPr lang="en-US" altLang="en-US" dirty="0"/>
              <a:t>запасів</a:t>
            </a:r>
            <a:r>
              <a:rPr lang="en-US" altLang="ru-RU" dirty="0"/>
              <a:t> </a:t>
            </a:r>
            <a:r>
              <a:rPr lang="en-US" altLang="en-US" dirty="0"/>
              <a:t>прісних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) </a:t>
            </a:r>
            <a:r>
              <a:rPr lang="uk-UA" altLang="en-US" dirty="0"/>
              <a:t>та </a:t>
            </a:r>
            <a:r>
              <a:rPr lang="en-US" altLang="en-US" dirty="0"/>
              <a:t>Гренландії</a:t>
            </a:r>
            <a:r>
              <a:rPr lang="en-US" altLang="ru-RU" dirty="0"/>
              <a:t> (8 % </a:t>
            </a:r>
            <a:r>
              <a:rPr lang="en-US" altLang="en-US" dirty="0"/>
              <a:t>світових</a:t>
            </a:r>
            <a:r>
              <a:rPr lang="en-US" altLang="ru-RU" dirty="0"/>
              <a:t> </a:t>
            </a:r>
            <a:r>
              <a:rPr lang="en-US" altLang="en-US" dirty="0"/>
              <a:t>запасів</a:t>
            </a:r>
            <a:r>
              <a:rPr lang="en-US" altLang="ru-RU" dirty="0"/>
              <a:t> </a:t>
            </a:r>
            <a:r>
              <a:rPr lang="en-US" altLang="en-US" dirty="0"/>
              <a:t>прісних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)</a:t>
            </a:r>
            <a:r>
              <a:rPr lang="uk-UA" altLang="en-US" dirty="0"/>
              <a:t>.</a:t>
            </a:r>
            <a:endParaRPr lang="uk-UA" altLang="en-US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4440" y="2924810"/>
            <a:ext cx="4909185" cy="326707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827405" y="3717290"/>
            <a:ext cx="2592070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Гренландія, найбільший у світі острів (автономна територія Данії), 80 % території покрито льодовиковим щитом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689" y="2637066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98/83/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, </a:t>
            </a:r>
            <a:r>
              <a:rPr lang="en-US" altLang="en-US" dirty="0"/>
              <a:t>призначеної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людиною</a:t>
            </a:r>
            <a:r>
              <a:rPr lang="en-US" altLang="ru-RU" dirty="0"/>
              <a:t> / Council Directive 98/83/EC on the quality of water intended for human </a:t>
            </a:r>
            <a:br>
              <a:rPr lang="en-US" altLang="ru-RU" dirty="0"/>
            </a:br>
            <a:r>
              <a:rPr lang="en-US" altLang="ru-RU" dirty="0"/>
              <a:t>consumption</a:t>
            </a:r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605" y="4004945"/>
            <a:ext cx="8425180" cy="14014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має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меті</a:t>
            </a:r>
            <a:r>
              <a:rPr lang="en-US" altLang="ru-RU" dirty="0"/>
              <a:t> </a:t>
            </a:r>
            <a:r>
              <a:rPr lang="en-US" altLang="en-US" dirty="0"/>
              <a:t>захист</a:t>
            </a:r>
            <a:r>
              <a:rPr lang="en-US" altLang="ru-RU" dirty="0"/>
              <a:t> </a:t>
            </a:r>
            <a:r>
              <a:rPr lang="en-US" altLang="en-US" dirty="0"/>
              <a:t>здоров</a:t>
            </a:r>
            <a:r>
              <a:rPr lang="en-US" altLang="ru-RU" dirty="0"/>
              <a:t>’</a:t>
            </a:r>
            <a:r>
              <a:rPr lang="en-US" altLang="en-US" dirty="0"/>
              <a:t>я</a:t>
            </a:r>
            <a:r>
              <a:rPr lang="en-US" altLang="ru-RU" dirty="0"/>
              <a:t> </a:t>
            </a:r>
            <a:r>
              <a:rPr lang="en-US" altLang="en-US" dirty="0"/>
              <a:t>людини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</a:t>
            </a:r>
            <a:r>
              <a:rPr lang="en-US" altLang="en-US" dirty="0"/>
              <a:t>будь</a:t>
            </a:r>
            <a:r>
              <a:rPr lang="en-US" altLang="ru-RU" dirty="0"/>
              <a:t>-</a:t>
            </a:r>
            <a:r>
              <a:rPr lang="en-US" altLang="en-US" dirty="0"/>
              <a:t>яких</a:t>
            </a:r>
            <a:r>
              <a:rPr lang="en-US" altLang="ru-RU" dirty="0"/>
              <a:t> </a:t>
            </a:r>
            <a:r>
              <a:rPr lang="en-US" altLang="en-US" dirty="0"/>
              <a:t>негативних</a:t>
            </a:r>
            <a:r>
              <a:rPr lang="en-US" altLang="ru-RU" dirty="0"/>
              <a:t> </a:t>
            </a:r>
            <a:r>
              <a:rPr lang="en-US" altLang="en-US" dirty="0"/>
              <a:t>ефектів</a:t>
            </a:r>
            <a:r>
              <a:rPr lang="en-US" altLang="ru-RU" dirty="0"/>
              <a:t> </a:t>
            </a: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, </a:t>
            </a:r>
            <a:r>
              <a:rPr lang="en-US" altLang="en-US" dirty="0"/>
              <a:t>призначеної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r>
              <a:rPr lang="en-US" altLang="en-US" dirty="0"/>
              <a:t>через</a:t>
            </a:r>
            <a:r>
              <a:rPr lang="en-US" altLang="ru-RU" dirty="0"/>
              <a:t> </a:t>
            </a:r>
            <a:r>
              <a:rPr lang="en-US" altLang="en-US" dirty="0"/>
              <a:t>гарантування</a:t>
            </a:r>
            <a:r>
              <a:rPr lang="en-US" altLang="ru-RU" dirty="0"/>
              <a:t>, </a:t>
            </a:r>
            <a:r>
              <a:rPr lang="en-US" altLang="en-US" dirty="0"/>
              <a:t>що</a:t>
            </a:r>
            <a:r>
              <a:rPr lang="en-US" altLang="ru-RU" dirty="0"/>
              <a:t> </a:t>
            </a:r>
            <a:r>
              <a:rPr lang="en-US" altLang="en-US" dirty="0"/>
              <a:t>вона</a:t>
            </a:r>
            <a:r>
              <a:rPr lang="en-US" altLang="ru-RU" dirty="0"/>
              <a:t> </a:t>
            </a:r>
            <a:r>
              <a:rPr lang="en-US" altLang="en-US" dirty="0"/>
              <a:t>є</a:t>
            </a:r>
            <a:r>
              <a:rPr lang="en-US" altLang="ru-RU" dirty="0"/>
              <a:t> </a:t>
            </a:r>
            <a:r>
              <a:rPr lang="en-US" altLang="en-US" dirty="0"/>
              <a:t>безпечної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чистою</a:t>
            </a:r>
            <a:r>
              <a:rPr lang="en-US" altLang="ru-RU" dirty="0"/>
              <a:t>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985"/>
            <a:ext cx="8425180" cy="5950585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en-US" altLang="en-US" dirty="0"/>
              <a:t>Додаток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r>
              <a:rPr lang="en-US" altLang="en-US" dirty="0"/>
              <a:t>цієї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en-US" altLang="en-US" dirty="0"/>
              <a:t>встановлює</a:t>
            </a:r>
            <a:r>
              <a:rPr lang="en-US" altLang="ru-RU" dirty="0"/>
              <a:t> </a:t>
            </a:r>
            <a:r>
              <a:rPr lang="en-US" altLang="en-US" dirty="0"/>
              <a:t>мікробіологічні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хімічні</a:t>
            </a:r>
            <a:r>
              <a:rPr lang="en-US" altLang="ru-RU" dirty="0"/>
              <a:t> </a:t>
            </a:r>
            <a:r>
              <a:rPr lang="en-US" altLang="en-US" dirty="0"/>
              <a:t>показники</a:t>
            </a:r>
            <a:r>
              <a:rPr lang="en-US" altLang="ru-RU" dirty="0"/>
              <a:t> </a:t>
            </a:r>
            <a:r>
              <a:rPr lang="en-US" altLang="en-US" dirty="0"/>
              <a:t>безпеки</a:t>
            </a:r>
            <a:r>
              <a:rPr lang="en-US" altLang="ru-RU" dirty="0"/>
              <a:t> (</a:t>
            </a:r>
            <a:r>
              <a:rPr lang="en-US" altLang="en-US" dirty="0"/>
              <a:t>біля</a:t>
            </a:r>
            <a:r>
              <a:rPr lang="en-US" altLang="ru-RU" dirty="0"/>
              <a:t> 25 </a:t>
            </a:r>
            <a:r>
              <a:rPr lang="en-US" altLang="en-US" dirty="0"/>
              <a:t>хімічних</a:t>
            </a:r>
            <a:r>
              <a:rPr lang="en-US" altLang="ru-RU" dirty="0"/>
              <a:t> </a:t>
            </a:r>
            <a:r>
              <a:rPr lang="en-US" altLang="en-US" dirty="0"/>
              <a:t>речовин</a:t>
            </a:r>
            <a:r>
              <a:rPr lang="en-US" altLang="ru-RU" dirty="0"/>
              <a:t>) </a:t>
            </a:r>
            <a:r>
              <a:rPr lang="en-US" altLang="en-US" dirty="0"/>
              <a:t>води</a:t>
            </a:r>
            <a:r>
              <a:rPr lang="en-US" altLang="ru-RU" dirty="0"/>
              <a:t>, </a:t>
            </a:r>
            <a:r>
              <a:rPr lang="en-US" altLang="en-US" dirty="0"/>
              <a:t>призначеної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r>
              <a:rPr lang="en-US" altLang="en-US" dirty="0"/>
              <a:t>людиною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теренах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. </a:t>
            </a:r>
            <a:endParaRPr lang="en-US" altLang="ru-RU" dirty="0"/>
          </a:p>
          <a:p>
            <a:pPr algn="l">
              <a:buNone/>
            </a:pPr>
            <a:r>
              <a:rPr lang="en-US" altLang="en-US" dirty="0"/>
              <a:t>Так</a:t>
            </a:r>
            <a:r>
              <a:rPr lang="en-US" altLang="ru-RU" dirty="0"/>
              <a:t>,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питній</a:t>
            </a:r>
            <a:r>
              <a:rPr lang="en-US" altLang="ru-RU" dirty="0"/>
              <a:t> </a:t>
            </a:r>
            <a:r>
              <a:rPr lang="en-US" altLang="en-US" dirty="0"/>
              <a:t>воді</a:t>
            </a:r>
            <a:r>
              <a:rPr lang="en-US" altLang="ru-RU" dirty="0"/>
              <a:t> </a:t>
            </a:r>
            <a:r>
              <a:rPr lang="en-US" altLang="en-US" dirty="0"/>
              <a:t>не</a:t>
            </a:r>
            <a:r>
              <a:rPr lang="en-US" altLang="ru-RU" dirty="0"/>
              <a:t> </a:t>
            </a:r>
            <a:r>
              <a:rPr lang="en-US" altLang="en-US" dirty="0"/>
              <a:t>допускається</a:t>
            </a:r>
            <a:r>
              <a:rPr lang="en-US" altLang="ru-RU" dirty="0"/>
              <a:t> </a:t>
            </a:r>
            <a:r>
              <a:rPr lang="en-US" altLang="en-US" dirty="0"/>
              <a:t>наявність</a:t>
            </a:r>
            <a:r>
              <a:rPr lang="en-US" altLang="ru-RU" dirty="0"/>
              <a:t> E. coli (</a:t>
            </a:r>
            <a:r>
              <a:rPr lang="en-US" altLang="en-US" dirty="0"/>
              <a:t>показник</a:t>
            </a:r>
            <a:r>
              <a:rPr lang="en-US" altLang="ru-RU" dirty="0"/>
              <a:t> </a:t>
            </a:r>
            <a:r>
              <a:rPr lang="en-US" altLang="en-US" dirty="0"/>
              <a:t>загального</a:t>
            </a:r>
            <a:r>
              <a:rPr lang="en-US" altLang="ru-RU" dirty="0"/>
              <a:t> </a:t>
            </a:r>
            <a:r>
              <a:rPr lang="en-US" altLang="en-US" dirty="0"/>
              <a:t>санітарного</a:t>
            </a:r>
            <a:r>
              <a:rPr lang="en-US" altLang="ru-RU" dirty="0"/>
              <a:t> </a:t>
            </a:r>
            <a:r>
              <a:rPr lang="en-US" altLang="en-US" dirty="0"/>
              <a:t>стану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). </a:t>
            </a:r>
            <a:endParaRPr lang="en-US" altLang="ru-RU" dirty="0"/>
          </a:p>
          <a:p>
            <a:pPr algn="l">
              <a:buNone/>
            </a:pP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вмістом</a:t>
            </a:r>
            <a:r>
              <a:rPr lang="en-US" altLang="ru-RU" dirty="0"/>
              <a:t> </a:t>
            </a:r>
            <a:r>
              <a:rPr lang="en-US" altLang="en-US" dirty="0"/>
              <a:t>деяких</a:t>
            </a:r>
            <a:r>
              <a:rPr lang="en-US" altLang="ru-RU" dirty="0"/>
              <a:t> </a:t>
            </a:r>
            <a:r>
              <a:rPr lang="en-US" altLang="en-US" dirty="0"/>
              <a:t>хімічних</a:t>
            </a:r>
            <a:r>
              <a:rPr lang="en-US" altLang="ru-RU" dirty="0"/>
              <a:t> </a:t>
            </a:r>
            <a:r>
              <a:rPr lang="en-US" altLang="en-US" dirty="0"/>
              <a:t>речовин</a:t>
            </a:r>
            <a:r>
              <a:rPr lang="en-US" altLang="ru-RU" dirty="0"/>
              <a:t> </a:t>
            </a:r>
            <a:r>
              <a:rPr lang="en-US" altLang="en-US" dirty="0"/>
              <a:t>директива</a:t>
            </a:r>
            <a:r>
              <a:rPr lang="en-US" altLang="ru-RU" dirty="0"/>
              <a:t> </a:t>
            </a:r>
            <a:r>
              <a:rPr lang="en-US" altLang="en-US" dirty="0"/>
              <a:t>встановлює</a:t>
            </a:r>
            <a:r>
              <a:rPr lang="en-US" altLang="ru-RU" dirty="0"/>
              <a:t> </a:t>
            </a:r>
            <a:r>
              <a:rPr lang="en-US" altLang="en-US" dirty="0"/>
              <a:t>наступні</a:t>
            </a:r>
            <a:r>
              <a:rPr lang="en-US" altLang="ru-RU" dirty="0"/>
              <a:t> </a:t>
            </a:r>
            <a:r>
              <a:rPr lang="en-US" altLang="en-US" dirty="0"/>
              <a:t>норми</a:t>
            </a:r>
            <a:r>
              <a:rPr lang="en-US" altLang="ru-RU" dirty="0"/>
              <a:t>: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миш</a:t>
            </a:r>
            <a:r>
              <a:rPr lang="en-US" altLang="ru-RU" dirty="0"/>
              <a:t>’</a:t>
            </a:r>
            <a:r>
              <a:rPr lang="en-US" altLang="en-US" dirty="0"/>
              <a:t>як</a:t>
            </a:r>
            <a:r>
              <a:rPr lang="en-US" altLang="ru-RU" dirty="0"/>
              <a:t> – 10 </a:t>
            </a:r>
            <a:r>
              <a:rPr lang="en-US" altLang="en-US" dirty="0"/>
              <a:t>мкг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,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бензол</a:t>
            </a:r>
            <a:r>
              <a:rPr lang="en-US" altLang="ru-RU" dirty="0"/>
              <a:t> – 1,0 </a:t>
            </a:r>
            <a:r>
              <a:rPr lang="en-US" altLang="en-US" dirty="0"/>
              <a:t>мкг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,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бензопірен</a:t>
            </a:r>
            <a:r>
              <a:rPr lang="en-US" altLang="ru-RU" dirty="0"/>
              <a:t> – 0,01 </a:t>
            </a:r>
            <a:r>
              <a:rPr lang="en-US" altLang="en-US" dirty="0"/>
              <a:t>мкг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,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свинець</a:t>
            </a:r>
            <a:r>
              <a:rPr lang="en-US" altLang="ru-RU" dirty="0"/>
              <a:t> – 10 </a:t>
            </a:r>
            <a:r>
              <a:rPr lang="en-US" altLang="en-US" dirty="0"/>
              <a:t>мкг</a:t>
            </a:r>
            <a:r>
              <a:rPr lang="en-US" altLang="ru-RU" dirty="0"/>
              <a:t>/</a:t>
            </a:r>
            <a:r>
              <a:rPr lang="en-US" altLang="en-US" dirty="0"/>
              <a:t>л</a:t>
            </a:r>
            <a:r>
              <a:rPr lang="en-US" altLang="ru-RU" dirty="0"/>
              <a:t>,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ртуть</a:t>
            </a:r>
            <a:r>
              <a:rPr lang="en-US" altLang="ru-RU" dirty="0"/>
              <a:t> – 1,0 </a:t>
            </a:r>
            <a:r>
              <a:rPr lang="en-US" altLang="en-US" dirty="0"/>
              <a:t>мкг</a:t>
            </a:r>
            <a:r>
              <a:rPr lang="en-US" altLang="ru-RU" dirty="0"/>
              <a:t>/</a:t>
            </a:r>
            <a:r>
              <a:rPr lang="uk-UA" altLang="ru-RU" dirty="0"/>
              <a:t>л.</a:t>
            </a:r>
            <a:endParaRPr lang="uk-UA" altLang="ru-RU" dirty="0"/>
          </a:p>
          <a:p>
            <a:pPr algn="l">
              <a:buNone/>
            </a:pPr>
            <a:r>
              <a:rPr lang="uk-UA" altLang="ru-RU" dirty="0"/>
              <a:t>Б</a:t>
            </a:r>
            <a:r>
              <a:rPr lang="en-US" altLang="en-US" dirty="0"/>
              <a:t>ільшість</a:t>
            </a:r>
            <a:r>
              <a:rPr lang="en-US" altLang="ru-RU" dirty="0"/>
              <a:t> </a:t>
            </a:r>
            <a:r>
              <a:rPr lang="en-US" altLang="en-US" dirty="0"/>
              <a:t>показників</a:t>
            </a:r>
            <a:r>
              <a:rPr lang="en-US" altLang="ru-RU" dirty="0"/>
              <a:t> </a:t>
            </a:r>
            <a:r>
              <a:rPr lang="en-US" altLang="en-US" dirty="0"/>
              <a:t>безпеки</a:t>
            </a:r>
            <a:r>
              <a:rPr lang="en-US" altLang="ru-RU" dirty="0"/>
              <a:t> </a:t>
            </a:r>
            <a:r>
              <a:rPr lang="en-US" altLang="en-US" dirty="0"/>
              <a:t>питної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, </a:t>
            </a:r>
            <a:r>
              <a:rPr lang="en-US" altLang="en-US" dirty="0"/>
              <a:t>визначених</a:t>
            </a:r>
            <a:r>
              <a:rPr lang="en-US" altLang="ru-RU" dirty="0"/>
              <a:t> </a:t>
            </a:r>
            <a:r>
              <a:rPr lang="en-US" altLang="en-US" dirty="0"/>
              <a:t>даною</a:t>
            </a:r>
            <a:r>
              <a:rPr lang="en-US" altLang="ru-RU" dirty="0"/>
              <a:t> </a:t>
            </a:r>
            <a:r>
              <a:rPr lang="en-US" altLang="en-US" dirty="0"/>
              <a:t>директивою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, </a:t>
            </a:r>
            <a:r>
              <a:rPr lang="en-US" altLang="en-US" dirty="0"/>
              <a:t>є</a:t>
            </a:r>
            <a:r>
              <a:rPr lang="en-US" altLang="ru-RU" dirty="0"/>
              <a:t> </a:t>
            </a:r>
            <a:r>
              <a:rPr lang="en-US" altLang="en-US" dirty="0"/>
              <a:t>близькими</a:t>
            </a:r>
            <a:r>
              <a:rPr lang="en-US" altLang="ru-RU" dirty="0"/>
              <a:t> </a:t>
            </a:r>
            <a:r>
              <a:rPr lang="en-US" altLang="en-US" dirty="0"/>
              <a:t>або</a:t>
            </a:r>
            <a:r>
              <a:rPr lang="en-US" altLang="ru-RU" dirty="0"/>
              <a:t> </a:t>
            </a:r>
            <a:r>
              <a:rPr lang="en-US" altLang="en-US" dirty="0"/>
              <a:t>співпадають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нормами</a:t>
            </a:r>
            <a:r>
              <a:rPr lang="en-US" altLang="ru-RU" dirty="0"/>
              <a:t> </a:t>
            </a:r>
            <a:r>
              <a:rPr lang="en-US" altLang="en-US" dirty="0"/>
              <a:t>епідемічної</a:t>
            </a:r>
            <a:r>
              <a:rPr lang="en-US" altLang="ru-RU" dirty="0"/>
              <a:t> </a:t>
            </a:r>
            <a:r>
              <a:rPr lang="en-US" altLang="en-US" dirty="0"/>
              <a:t>безпеки</a:t>
            </a:r>
            <a:r>
              <a:rPr lang="en-US" altLang="ru-RU" dirty="0"/>
              <a:t> </a:t>
            </a:r>
            <a:r>
              <a:rPr lang="en-US" altLang="en-US" dirty="0"/>
              <a:t>питної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, </a:t>
            </a:r>
            <a:r>
              <a:rPr lang="en-US" altLang="en-US" dirty="0"/>
              <a:t>визначеними</a:t>
            </a:r>
            <a:r>
              <a:rPr lang="en-US" altLang="ru-RU" dirty="0"/>
              <a:t> </a:t>
            </a:r>
            <a:r>
              <a:rPr lang="en-US" altLang="en-US" dirty="0"/>
              <a:t>Наказом</a:t>
            </a:r>
            <a:r>
              <a:rPr lang="en-US" altLang="ru-RU" dirty="0"/>
              <a:t> </a:t>
            </a:r>
            <a:r>
              <a:rPr lang="en-US" altLang="en-US" dirty="0"/>
              <a:t>МОЗ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 </a:t>
            </a:r>
            <a:r>
              <a:rPr lang="" altLang="en-US" dirty="0"/>
              <a:t>№</a:t>
            </a:r>
            <a:r>
              <a:rPr lang="en-US" altLang="ru-RU" dirty="0"/>
              <a:t> 400 </a:t>
            </a:r>
            <a:r>
              <a:rPr lang="en-US" altLang="en-US" dirty="0"/>
              <a:t>від</a:t>
            </a:r>
            <a:r>
              <a:rPr lang="en-US" altLang="ru-RU" dirty="0"/>
              <a:t> 12.05.2010 </a:t>
            </a:r>
            <a:r>
              <a:rPr lang="en-US" altLang="en-US" dirty="0"/>
              <a:t>р</a:t>
            </a:r>
            <a:r>
              <a:rPr lang="en-US" altLang="ru-RU" dirty="0"/>
              <a:t>. (</a:t>
            </a:r>
            <a:r>
              <a:rPr lang="en-US" altLang="en-US" dirty="0"/>
              <a:t>ДСанПін</a:t>
            </a:r>
            <a:r>
              <a:rPr lang="en-US" altLang="ru-RU" dirty="0"/>
              <a:t> 2.2.4-171-10).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79" y="3788956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2013/51/</a:t>
            </a:r>
            <a:r>
              <a:rPr lang="en-US" altLang="en-US" dirty="0"/>
              <a:t>ЄВРАТОМ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встановлення</a:t>
            </a:r>
            <a:r>
              <a:rPr lang="en-US" altLang="ru-RU" dirty="0"/>
              <a:t> </a:t>
            </a:r>
            <a:r>
              <a:rPr lang="en-US" altLang="en-US" dirty="0"/>
              <a:t>вимог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охорони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здоров</a:t>
            </a:r>
            <a:r>
              <a:rPr lang="en-US" altLang="ru-RU" dirty="0"/>
              <a:t>'</a:t>
            </a:r>
            <a:r>
              <a:rPr lang="en-US" altLang="en-US" dirty="0"/>
              <a:t>я</a:t>
            </a:r>
            <a:r>
              <a:rPr lang="en-US" altLang="ru-RU" dirty="0"/>
              <a:t> </a:t>
            </a:r>
            <a:r>
              <a:rPr lang="en-US" altLang="en-US" dirty="0"/>
              <a:t>населення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радіоактивних</a:t>
            </a:r>
            <a:r>
              <a:rPr lang="en-US" altLang="ru-RU" dirty="0"/>
              <a:t> </a:t>
            </a:r>
            <a:r>
              <a:rPr lang="en-US" altLang="en-US" dirty="0"/>
              <a:t>речовин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воді</a:t>
            </a:r>
            <a:r>
              <a:rPr lang="en-US" altLang="ru-RU" dirty="0"/>
              <a:t>, </a:t>
            </a:r>
            <a:r>
              <a:rPr lang="en-US" altLang="en-US" dirty="0"/>
              <a:t>призначеній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r>
              <a:rPr lang="en-US" altLang="en-US" dirty="0"/>
              <a:t>людиною</a:t>
            </a:r>
            <a:r>
              <a:rPr lang="en-US" altLang="ru-RU" dirty="0"/>
              <a:t> / Council Directive 2013/51/EURATOM laying down </a:t>
            </a:r>
            <a:br>
              <a:rPr lang="en-US" altLang="ru-RU" dirty="0"/>
            </a:br>
            <a:r>
              <a:rPr lang="en-US" altLang="ru-RU" dirty="0"/>
              <a:t>requirements for the protection of the health of the general public with regard to radioactive substances in water intended for human consumption </a:t>
            </a:r>
            <a:r>
              <a:rPr lang="en-US" altLang="en-US" dirty="0"/>
              <a:t>в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4725035"/>
            <a:ext cx="8425180" cy="1401445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uk-UA" altLang="en-US" dirty="0"/>
              <a:t>В</a:t>
            </a:r>
            <a:r>
              <a:rPr lang="en-US" altLang="en-US" dirty="0"/>
              <a:t>изначає</a:t>
            </a:r>
            <a:r>
              <a:rPr lang="en-US" altLang="ru-RU" dirty="0"/>
              <a:t> </a:t>
            </a:r>
            <a:r>
              <a:rPr lang="en-US" altLang="en-US" dirty="0"/>
              <a:t>рівні</a:t>
            </a:r>
            <a:r>
              <a:rPr lang="en-US" altLang="ru-RU" dirty="0"/>
              <a:t> </a:t>
            </a:r>
            <a:r>
              <a:rPr lang="en-US" altLang="en-US" dirty="0"/>
              <a:t>безпеки</a:t>
            </a:r>
            <a:r>
              <a:rPr lang="en-US" altLang="ru-RU" dirty="0"/>
              <a:t> </a:t>
            </a:r>
            <a:r>
              <a:rPr lang="en-US" altLang="en-US" dirty="0"/>
              <a:t>питної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по</a:t>
            </a:r>
            <a:r>
              <a:rPr lang="en-US" altLang="ru-RU" dirty="0"/>
              <a:t> </a:t>
            </a:r>
            <a:r>
              <a:rPr lang="en-US" altLang="en-US" dirty="0"/>
              <a:t>вмісту</a:t>
            </a:r>
            <a:r>
              <a:rPr lang="en-US" altLang="ru-RU" dirty="0"/>
              <a:t> </a:t>
            </a:r>
            <a:r>
              <a:rPr lang="en-US" altLang="en-US" dirty="0"/>
              <a:t>деяких</a:t>
            </a:r>
            <a:r>
              <a:rPr lang="en-US" altLang="ru-RU" dirty="0"/>
              <a:t> </a:t>
            </a:r>
            <a:r>
              <a:rPr lang="en-US" altLang="en-US" dirty="0"/>
              <a:t>радіоактивних</a:t>
            </a:r>
            <a:r>
              <a:rPr lang="en-US" altLang="ru-RU" dirty="0"/>
              <a:t> </a:t>
            </a:r>
            <a:r>
              <a:rPr lang="en-US" altLang="en-US" dirty="0"/>
              <a:t>ізотопів</a:t>
            </a:r>
            <a:r>
              <a:rPr lang="en-US" altLang="ru-RU" dirty="0"/>
              <a:t>.</a:t>
            </a:r>
            <a:endParaRPr lang="en-US" altLang="ru-RU" dirty="0"/>
          </a:p>
          <a:p>
            <a:pPr marL="0" indent="0" algn="just">
              <a:buNone/>
            </a:pPr>
            <a:r>
              <a:rPr lang="uk-UA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Україні</a:t>
            </a:r>
            <a:r>
              <a:rPr lang="en-US" altLang="ru-RU" dirty="0"/>
              <a:t> </a:t>
            </a:r>
            <a:r>
              <a:rPr lang="en-US" altLang="en-US" dirty="0"/>
              <a:t>норми</a:t>
            </a:r>
            <a:r>
              <a:rPr lang="en-US" altLang="ru-RU" dirty="0"/>
              <a:t> </a:t>
            </a:r>
            <a:r>
              <a:rPr lang="en-US" altLang="en-US" dirty="0"/>
              <a:t>радіаційної</a:t>
            </a:r>
            <a:r>
              <a:rPr lang="en-US" altLang="ru-RU" dirty="0"/>
              <a:t> </a:t>
            </a:r>
            <a:r>
              <a:rPr lang="en-US" altLang="en-US" dirty="0"/>
              <a:t>безпеки</a:t>
            </a:r>
            <a:r>
              <a:rPr lang="en-US" altLang="ru-RU" dirty="0"/>
              <a:t> </a:t>
            </a:r>
            <a:r>
              <a:rPr lang="en-US" altLang="en-US" dirty="0"/>
              <a:t>питної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є</a:t>
            </a:r>
            <a:r>
              <a:rPr lang="en-US" altLang="ru-RU" dirty="0"/>
              <a:t> </a:t>
            </a:r>
            <a:r>
              <a:rPr lang="en-US" altLang="en-US" dirty="0"/>
              <a:t>більш</a:t>
            </a:r>
            <a:r>
              <a:rPr lang="en-US" altLang="ru-RU" dirty="0"/>
              <a:t> </a:t>
            </a:r>
            <a:r>
              <a:rPr lang="en-US" altLang="en-US" dirty="0"/>
              <a:t>жорсткими</a:t>
            </a:r>
            <a:r>
              <a:rPr lang="en-US" altLang="ru-RU" dirty="0"/>
              <a:t>, </a:t>
            </a:r>
            <a:r>
              <a:rPr lang="en-US" altLang="en-US" dirty="0"/>
              <a:t>ніж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60" y="4149090"/>
            <a:ext cx="8509635" cy="18383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Імплементація</a:t>
            </a:r>
            <a:r>
              <a:rPr lang="en-US" altLang="ru-RU" dirty="0"/>
              <a:t> </a:t>
            </a:r>
            <a:r>
              <a:rPr lang="en-US" altLang="en-US" dirty="0"/>
              <a:t>законодавства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галузі</a:t>
            </a:r>
            <a:r>
              <a:rPr lang="en-US" altLang="ru-RU" dirty="0"/>
              <a:t> </a:t>
            </a:r>
            <a:r>
              <a:rPr lang="en-US" altLang="en-US" dirty="0"/>
              <a:t>охорони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законодавче</a:t>
            </a:r>
            <a:br>
              <a:rPr lang="en-US" altLang="en-US" dirty="0"/>
            </a:br>
            <a:r>
              <a:rPr lang="en-US" altLang="en-US" dirty="0"/>
              <a:t>поле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9" y="98124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2000/60/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встановлення</a:t>
            </a:r>
            <a:r>
              <a:rPr lang="en-US" altLang="ru-RU" dirty="0"/>
              <a:t> </a:t>
            </a:r>
            <a:r>
              <a:rPr lang="en-US" altLang="en-US" dirty="0"/>
              <a:t>рамок</a:t>
            </a:r>
            <a:r>
              <a:rPr lang="en-US" altLang="ru-RU" dirty="0"/>
              <a:t> </a:t>
            </a:r>
            <a:r>
              <a:rPr lang="en-US" altLang="en-US" dirty="0"/>
              <a:t>діяльності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Співтовариства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сфері</a:t>
            </a:r>
            <a:r>
              <a:rPr lang="en-US" altLang="ru-RU" dirty="0"/>
              <a:t> </a:t>
            </a:r>
            <a:r>
              <a:rPr lang="en-US" altLang="en-US" dirty="0"/>
              <a:t>водної</a:t>
            </a:r>
            <a:r>
              <a:rPr lang="en-US" altLang="ru-RU" dirty="0"/>
              <a:t> </a:t>
            </a:r>
            <a:r>
              <a:rPr lang="en-US" altLang="en-US" dirty="0"/>
              <a:t>політики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27" y="2060920"/>
            <a:ext cx="8424936" cy="37804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прийняття</a:t>
            </a:r>
            <a:r>
              <a:rPr lang="en-US" altLang="ru-RU" dirty="0"/>
              <a:t> </a:t>
            </a:r>
            <a:r>
              <a:rPr lang="en-US" altLang="en-US" dirty="0"/>
              <a:t>національного</a:t>
            </a:r>
            <a:r>
              <a:rPr lang="en-US" altLang="ru-RU" dirty="0"/>
              <a:t> </a:t>
            </a:r>
            <a:r>
              <a:rPr lang="en-US" altLang="en-US" dirty="0"/>
              <a:t>законодавства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уповноваженого</a:t>
            </a:r>
            <a:r>
              <a:rPr lang="en-US" altLang="ru-RU" dirty="0"/>
              <a:t> </a:t>
            </a:r>
            <a:r>
              <a:rPr lang="en-US" altLang="en-US" dirty="0"/>
              <a:t>органу</a:t>
            </a:r>
            <a:r>
              <a:rPr lang="en-US" altLang="ru-RU" dirty="0"/>
              <a:t>/</a:t>
            </a:r>
            <a:r>
              <a:rPr lang="en-US" altLang="en-US" dirty="0"/>
              <a:t>органів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3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закріплення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законодавчому</a:t>
            </a:r>
            <a:r>
              <a:rPr lang="en-US" altLang="ru-RU" dirty="0"/>
              <a:t> </a:t>
            </a:r>
            <a:r>
              <a:rPr lang="en-US" altLang="en-US" dirty="0"/>
              <a:t>рівні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одиниці</a:t>
            </a:r>
            <a:r>
              <a:rPr lang="en-US" altLang="ru-RU" dirty="0"/>
              <a:t> </a:t>
            </a:r>
            <a:r>
              <a:rPr lang="uk-UA" altLang="en-US" dirty="0"/>
              <a:t>г</a:t>
            </a:r>
            <a:r>
              <a:rPr lang="en-US" altLang="en-US" dirty="0"/>
              <a:t>ідрографічного</a:t>
            </a:r>
            <a:r>
              <a:rPr lang="en-US" altLang="ru-RU" dirty="0"/>
              <a:t> </a:t>
            </a:r>
            <a:r>
              <a:rPr lang="en-US" altLang="en-US" dirty="0"/>
              <a:t>районування</a:t>
            </a:r>
            <a:r>
              <a:rPr lang="en-US" altLang="ru-RU" dirty="0"/>
              <a:t> </a:t>
            </a:r>
            <a:r>
              <a:rPr lang="en-US" altLang="en-US" dirty="0"/>
              <a:t>території</a:t>
            </a:r>
            <a:r>
              <a:rPr lang="en-US" altLang="ru-RU" dirty="0"/>
              <a:t> </a:t>
            </a:r>
            <a:r>
              <a:rPr lang="en-US" altLang="en-US" dirty="0"/>
              <a:t>країни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3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розроблення</a:t>
            </a:r>
            <a:r>
              <a:rPr lang="en-US" altLang="ru-RU" dirty="0"/>
              <a:t> </a:t>
            </a:r>
            <a:r>
              <a:rPr lang="en-US" altLang="en-US" dirty="0"/>
              <a:t>положення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басейнове</a:t>
            </a:r>
            <a:r>
              <a:rPr lang="en-US" altLang="ru-RU" dirty="0"/>
              <a:t> </a:t>
            </a:r>
            <a:r>
              <a:rPr lang="en-US" altLang="en-US" dirty="0"/>
              <a:t>управління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3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годою</a:t>
            </a:r>
            <a:r>
              <a:rPr lang="en-US" altLang="ru-RU" dirty="0"/>
              <a:t>);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9" y="98124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2000/60/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встановлення</a:t>
            </a:r>
            <a:r>
              <a:rPr lang="en-US" altLang="ru-RU" dirty="0"/>
              <a:t> </a:t>
            </a:r>
            <a:r>
              <a:rPr lang="en-US" altLang="en-US" dirty="0"/>
              <a:t>рамок</a:t>
            </a:r>
            <a:r>
              <a:rPr lang="en-US" altLang="ru-RU" dirty="0"/>
              <a:t> </a:t>
            </a:r>
            <a:r>
              <a:rPr lang="en-US" altLang="en-US" dirty="0"/>
              <a:t>діяльності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Співтовариства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сфері</a:t>
            </a:r>
            <a:r>
              <a:rPr lang="en-US" altLang="ru-RU" dirty="0"/>
              <a:t> </a:t>
            </a:r>
            <a:r>
              <a:rPr lang="en-US" altLang="en-US" dirty="0"/>
              <a:t>водної</a:t>
            </a:r>
            <a:r>
              <a:rPr lang="en-US" altLang="ru-RU" dirty="0"/>
              <a:t> </a:t>
            </a:r>
            <a:r>
              <a:rPr lang="en-US" altLang="en-US" dirty="0"/>
              <a:t>політики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27" y="2060920"/>
            <a:ext cx="8424936" cy="378042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en-US" altLang="ru-RU" dirty="0"/>
              <a:t>- -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районів</a:t>
            </a:r>
            <a:r>
              <a:rPr lang="en-US" altLang="ru-RU" dirty="0"/>
              <a:t> </a:t>
            </a:r>
            <a:r>
              <a:rPr lang="en-US" altLang="en-US" dirty="0"/>
              <a:t>річкових</a:t>
            </a:r>
            <a:r>
              <a:rPr lang="en-US" altLang="ru-RU" dirty="0"/>
              <a:t> </a:t>
            </a:r>
            <a:r>
              <a:rPr lang="en-US" altLang="en-US" dirty="0"/>
              <a:t>басейнів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створення</a:t>
            </a:r>
            <a:r>
              <a:rPr lang="en-US" altLang="ru-RU" dirty="0"/>
              <a:t> </a:t>
            </a:r>
            <a:r>
              <a:rPr lang="en-US" altLang="en-US" dirty="0"/>
              <a:t>механізмів</a:t>
            </a:r>
            <a:r>
              <a:rPr lang="en-US" altLang="ru-RU" dirty="0"/>
              <a:t> </a:t>
            </a:r>
            <a:r>
              <a:rPr lang="en-US" altLang="en-US" dirty="0"/>
              <a:t>управління</a:t>
            </a:r>
            <a:r>
              <a:rPr lang="en-US" altLang="ru-RU" dirty="0"/>
              <a:t> </a:t>
            </a:r>
            <a:r>
              <a:rPr lang="en-US" altLang="en-US" dirty="0"/>
              <a:t>міжнародними</a:t>
            </a:r>
            <a:r>
              <a:rPr lang="en-US" altLang="ru-RU" dirty="0"/>
              <a:t> </a:t>
            </a:r>
            <a:r>
              <a:rPr lang="en-US" altLang="en-US" dirty="0"/>
              <a:t>річками</a:t>
            </a:r>
            <a:r>
              <a:rPr lang="en-US" altLang="ru-RU" dirty="0"/>
              <a:t>, </a:t>
            </a:r>
            <a:r>
              <a:rPr lang="en-US" altLang="en-US" dirty="0"/>
              <a:t>озерами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прибережними</a:t>
            </a:r>
            <a:r>
              <a:rPr lang="en-US" altLang="ru-RU" dirty="0"/>
              <a:t> </a:t>
            </a:r>
            <a:r>
              <a:rPr lang="en-US" altLang="en-US" dirty="0"/>
              <a:t>водами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6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аналіз</a:t>
            </a:r>
            <a:r>
              <a:rPr lang="en-US" altLang="ru-RU" dirty="0"/>
              <a:t> </a:t>
            </a:r>
            <a:r>
              <a:rPr lang="en-US" altLang="en-US" dirty="0"/>
              <a:t>характеристик</a:t>
            </a:r>
            <a:r>
              <a:rPr lang="en-US" altLang="ru-RU" dirty="0"/>
              <a:t> </a:t>
            </a:r>
            <a:r>
              <a:rPr lang="en-US" altLang="en-US" dirty="0"/>
              <a:t>районів</a:t>
            </a:r>
            <a:r>
              <a:rPr lang="en-US" altLang="ru-RU" dirty="0"/>
              <a:t> </a:t>
            </a:r>
            <a:r>
              <a:rPr lang="en-US" altLang="en-US" dirty="0"/>
              <a:t>річкових</a:t>
            </a:r>
            <a:r>
              <a:rPr lang="en-US" altLang="ru-RU" dirty="0"/>
              <a:t> </a:t>
            </a:r>
            <a:r>
              <a:rPr lang="en-US" altLang="en-US" dirty="0"/>
              <a:t>басейнів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6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запровадження</a:t>
            </a:r>
            <a:r>
              <a:rPr lang="en-US" altLang="ru-RU" dirty="0"/>
              <a:t> </a:t>
            </a:r>
            <a:r>
              <a:rPr lang="en-US" altLang="en-US" dirty="0"/>
              <a:t>програм</a:t>
            </a:r>
            <a:r>
              <a:rPr lang="en-US" altLang="ru-RU" dirty="0"/>
              <a:t> </a:t>
            </a:r>
            <a:r>
              <a:rPr lang="en-US" altLang="en-US" dirty="0"/>
              <a:t>моніторингу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6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l">
              <a:buNone/>
            </a:pPr>
            <a:r>
              <a:rPr lang="en-US" altLang="ru-RU" dirty="0"/>
              <a:t>- </a:t>
            </a:r>
            <a:r>
              <a:rPr lang="en-US" altLang="en-US" dirty="0"/>
              <a:t>підготовка</a:t>
            </a:r>
            <a:r>
              <a:rPr lang="en-US" altLang="ru-RU" dirty="0"/>
              <a:t> </a:t>
            </a:r>
            <a:r>
              <a:rPr lang="en-US" altLang="en-US" dirty="0"/>
              <a:t>планів</a:t>
            </a:r>
            <a:r>
              <a:rPr lang="en-US" altLang="ru-RU" dirty="0"/>
              <a:t> </a:t>
            </a:r>
            <a:r>
              <a:rPr lang="en-US" altLang="en-US" dirty="0"/>
              <a:t>управління</a:t>
            </a:r>
            <a:r>
              <a:rPr lang="en-US" altLang="ru-RU" dirty="0"/>
              <a:t> </a:t>
            </a:r>
            <a:r>
              <a:rPr lang="en-US" altLang="en-US" dirty="0"/>
              <a:t>басейнами</a:t>
            </a:r>
            <a:r>
              <a:rPr lang="en-US" altLang="ru-RU" dirty="0"/>
              <a:t> </a:t>
            </a:r>
            <a:r>
              <a:rPr lang="en-US" altLang="en-US" dirty="0"/>
              <a:t>річок</a:t>
            </a:r>
            <a:r>
              <a:rPr lang="en-US" altLang="ru-RU" dirty="0"/>
              <a:t>, </a:t>
            </a:r>
            <a:r>
              <a:rPr lang="en-US" altLang="en-US" dirty="0"/>
              <a:t>проведення</a:t>
            </a:r>
            <a:r>
              <a:rPr lang="en-US" altLang="ru-RU" dirty="0"/>
              <a:t> </a:t>
            </a:r>
            <a:r>
              <a:rPr lang="en-US" altLang="en-US" dirty="0"/>
              <a:t>консультації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громадськістю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публікація</a:t>
            </a:r>
            <a:r>
              <a:rPr lang="en-US" altLang="ru-RU" dirty="0"/>
              <a:t> </a:t>
            </a:r>
            <a:r>
              <a:rPr lang="en-US" altLang="en-US" dirty="0"/>
              <a:t>цих</a:t>
            </a:r>
            <a:r>
              <a:rPr lang="en-US" altLang="ru-RU" dirty="0"/>
              <a:t> </a:t>
            </a:r>
            <a:r>
              <a:rPr lang="en-US" altLang="en-US" dirty="0"/>
              <a:t>планів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10</a:t>
            </a:r>
            <a:r>
              <a:rPr lang="uk-UA" altLang="en-US" dirty="0"/>
              <a:t>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9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" altLang="en-US" dirty="0"/>
              <a:t>№</a:t>
            </a:r>
            <a:r>
              <a:rPr lang="en-US" altLang="ru-RU" dirty="0"/>
              <a:t> 2007/60/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оцінку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управління</a:t>
            </a:r>
            <a:r>
              <a:rPr lang="en-US" altLang="ru-RU" dirty="0"/>
              <a:t> </a:t>
            </a:r>
            <a:r>
              <a:rPr lang="en-US" altLang="en-US" dirty="0"/>
              <a:t>ризиками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затоплення</a:t>
            </a:r>
            <a:r>
              <a:rPr lang="en-US" altLang="ru-RU" dirty="0"/>
              <a:t>:</a:t>
            </a:r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прийняття</a:t>
            </a:r>
            <a:r>
              <a:rPr lang="en-US" altLang="ru-RU" dirty="0"/>
              <a:t> </a:t>
            </a:r>
            <a:r>
              <a:rPr lang="en-US" altLang="en-US" dirty="0"/>
              <a:t>національного</a:t>
            </a:r>
            <a:r>
              <a:rPr lang="en-US" altLang="ru-RU" dirty="0"/>
              <a:t> </a:t>
            </a:r>
            <a:r>
              <a:rPr lang="en-US" altLang="en-US" dirty="0"/>
              <a:t>законодавства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уповноваженого</a:t>
            </a:r>
            <a:r>
              <a:rPr lang="en-US" altLang="ru-RU" dirty="0"/>
              <a:t> </a:t>
            </a:r>
            <a:r>
              <a:rPr lang="en-US" altLang="en-US" dirty="0"/>
              <a:t>органу</a:t>
            </a:r>
            <a:r>
              <a:rPr lang="en-US" altLang="ru-RU" dirty="0"/>
              <a:t>/</a:t>
            </a:r>
            <a:r>
              <a:rPr lang="en-US" altLang="en-US" dirty="0"/>
              <a:t>органів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2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проведення</a:t>
            </a:r>
            <a:r>
              <a:rPr lang="en-US" altLang="ru-RU" dirty="0"/>
              <a:t> </a:t>
            </a:r>
            <a:r>
              <a:rPr lang="en-US" altLang="en-US" dirty="0"/>
              <a:t>попередньої</a:t>
            </a:r>
            <a:r>
              <a:rPr lang="en-US" altLang="ru-RU" dirty="0"/>
              <a:t> </a:t>
            </a:r>
            <a:r>
              <a:rPr lang="en-US" altLang="en-US" dirty="0"/>
              <a:t>оцінки</a:t>
            </a:r>
            <a:r>
              <a:rPr lang="en-US" altLang="ru-RU" dirty="0"/>
              <a:t> </a:t>
            </a:r>
            <a:r>
              <a:rPr lang="en-US" altLang="en-US" dirty="0"/>
              <a:t>ризиків</a:t>
            </a:r>
            <a:r>
              <a:rPr lang="en-US" altLang="ru-RU" dirty="0"/>
              <a:t> </a:t>
            </a:r>
            <a:r>
              <a:rPr lang="en-US" altLang="en-US" dirty="0"/>
              <a:t>затоплення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4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підготовка</a:t>
            </a:r>
            <a:r>
              <a:rPr lang="en-US" altLang="ru-RU" dirty="0"/>
              <a:t> </a:t>
            </a:r>
            <a:r>
              <a:rPr lang="en-US" altLang="en-US" dirty="0"/>
              <a:t>карт</a:t>
            </a:r>
            <a:r>
              <a:rPr lang="en-US" altLang="ru-RU" dirty="0"/>
              <a:t> </a:t>
            </a:r>
            <a:r>
              <a:rPr lang="en-US" altLang="en-US" dirty="0"/>
              <a:t>загроз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ризиків</a:t>
            </a:r>
            <a:r>
              <a:rPr lang="en-US" altLang="ru-RU" dirty="0"/>
              <a:t> </a:t>
            </a:r>
            <a:r>
              <a:rPr lang="en-US" altLang="en-US" dirty="0"/>
              <a:t>затоплення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6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запровадження</a:t>
            </a:r>
            <a:r>
              <a:rPr lang="en-US" altLang="ru-RU" dirty="0"/>
              <a:t> </a:t>
            </a:r>
            <a:r>
              <a:rPr lang="en-US" altLang="en-US" dirty="0"/>
              <a:t>планів</a:t>
            </a:r>
            <a:r>
              <a:rPr lang="en-US" altLang="ru-RU" dirty="0"/>
              <a:t> </a:t>
            </a:r>
            <a:r>
              <a:rPr lang="en-US" altLang="en-US" dirty="0"/>
              <a:t>управління</a:t>
            </a:r>
            <a:r>
              <a:rPr lang="en-US" altLang="ru-RU" dirty="0"/>
              <a:t> </a:t>
            </a:r>
            <a:r>
              <a:rPr lang="en-US" altLang="en-US" dirty="0"/>
              <a:t>ризиками</a:t>
            </a:r>
            <a:r>
              <a:rPr lang="en-US" altLang="ru-RU" dirty="0"/>
              <a:t> </a:t>
            </a:r>
            <a:r>
              <a:rPr lang="en-US" altLang="en-US" dirty="0"/>
              <a:t>затоплення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8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66" y="126859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" altLang="en-US" dirty="0"/>
              <a:t>№</a:t>
            </a:r>
            <a:r>
              <a:rPr lang="en-US" altLang="ru-RU" dirty="0"/>
              <a:t> 2008/56/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встановлення</a:t>
            </a:r>
            <a:r>
              <a:rPr lang="en-US" altLang="ru-RU" dirty="0"/>
              <a:t> </a:t>
            </a:r>
            <a:r>
              <a:rPr lang="en-US" altLang="en-US" dirty="0"/>
              <a:t>рамок</a:t>
            </a:r>
            <a:r>
              <a:rPr lang="en-US" altLang="ru-RU" dirty="0"/>
              <a:t> </a:t>
            </a:r>
            <a:r>
              <a:rPr lang="en-US" altLang="en-US" dirty="0"/>
              <a:t>діяльності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Співтовариства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сфері</a:t>
            </a:r>
            <a:r>
              <a:rPr lang="en-US" altLang="ru-RU" dirty="0"/>
              <a:t> </a:t>
            </a:r>
            <a:r>
              <a:rPr lang="en-US" altLang="en-US" dirty="0"/>
              <a:t>екологічної</a:t>
            </a:r>
            <a:r>
              <a:rPr lang="en-US" altLang="ru-RU" dirty="0"/>
              <a:t> </a:t>
            </a:r>
            <a:r>
              <a:rPr lang="en-US" altLang="en-US" dirty="0"/>
              <a:t>політики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морського</a:t>
            </a:r>
            <a:r>
              <a:rPr lang="en-US" altLang="ru-RU" dirty="0"/>
              <a:t> </a:t>
            </a:r>
            <a:r>
              <a:rPr lang="en-US" altLang="en-US" dirty="0"/>
              <a:t>середовища</a:t>
            </a:r>
            <a:r>
              <a:rPr lang="en-US" altLang="ru-RU" dirty="0"/>
              <a:t>:</a:t>
            </a:r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41855"/>
            <a:ext cx="7886700" cy="4239260"/>
          </a:xfrm>
        </p:spPr>
        <p:txBody>
          <a:bodyPr>
            <a:normAutofit fontScale="80000"/>
          </a:bodyPr>
          <a:lstStyle/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прийняття</a:t>
            </a:r>
            <a:r>
              <a:rPr lang="en-US" altLang="ru-RU" dirty="0"/>
              <a:t> </a:t>
            </a:r>
            <a:r>
              <a:rPr lang="en-US" altLang="en-US" dirty="0"/>
              <a:t>національного</a:t>
            </a:r>
            <a:r>
              <a:rPr lang="en-US" altLang="ru-RU" dirty="0"/>
              <a:t> </a:t>
            </a:r>
            <a:r>
              <a:rPr lang="en-US" altLang="en-US" dirty="0"/>
              <a:t>законодавства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уповноваженого</a:t>
            </a:r>
            <a:r>
              <a:rPr lang="en-US" altLang="ru-RU" dirty="0"/>
              <a:t> </a:t>
            </a:r>
            <a:r>
              <a:rPr lang="en-US" altLang="en-US" dirty="0"/>
              <a:t>органу</a:t>
            </a:r>
            <a:r>
              <a:rPr lang="en-US" altLang="ru-RU" dirty="0"/>
              <a:t>/</a:t>
            </a:r>
            <a:r>
              <a:rPr lang="en-US" altLang="en-US" dirty="0"/>
              <a:t>органів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3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розроблення</a:t>
            </a:r>
            <a:r>
              <a:rPr lang="en-US" altLang="ru-RU" dirty="0"/>
              <a:t> </a:t>
            </a:r>
            <a:r>
              <a:rPr lang="en-US" altLang="en-US" dirty="0"/>
              <a:t>морської</a:t>
            </a:r>
            <a:r>
              <a:rPr lang="en-US" altLang="ru-RU" dirty="0"/>
              <a:t> </a:t>
            </a:r>
            <a:r>
              <a:rPr lang="en-US" altLang="en-US" dirty="0"/>
              <a:t>стратегії</a:t>
            </a:r>
            <a:r>
              <a:rPr lang="en-US" altLang="ru-RU" dirty="0"/>
              <a:t> </a:t>
            </a:r>
            <a:r>
              <a:rPr lang="en-US" altLang="en-US" dirty="0"/>
              <a:t>спільно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країнами</a:t>
            </a:r>
            <a:r>
              <a:rPr lang="en-US" altLang="ru-RU" dirty="0"/>
              <a:t>-</a:t>
            </a:r>
            <a:r>
              <a:rPr lang="en-US" altLang="en-US" dirty="0"/>
              <a:t>членами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, </a:t>
            </a:r>
            <a:r>
              <a:rPr lang="en-US" altLang="en-US" dirty="0"/>
              <a:t>базова</a:t>
            </a:r>
            <a:r>
              <a:rPr lang="en-US" altLang="ru-RU" dirty="0"/>
              <a:t> </a:t>
            </a:r>
            <a:r>
              <a:rPr lang="en-US" altLang="en-US" dirty="0"/>
              <a:t>оцінка</a:t>
            </a:r>
            <a:r>
              <a:rPr lang="en-US" altLang="ru-RU" dirty="0"/>
              <a:t> </a:t>
            </a:r>
            <a:r>
              <a:rPr lang="en-US" altLang="en-US" dirty="0"/>
              <a:t>морських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,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хорошого</a:t>
            </a:r>
            <a:r>
              <a:rPr lang="en-US" altLang="ru-RU" dirty="0"/>
              <a:t> </a:t>
            </a:r>
            <a:r>
              <a:rPr lang="en-US" altLang="en-US" dirty="0"/>
              <a:t>екологічного</a:t>
            </a:r>
            <a:r>
              <a:rPr lang="en-US" altLang="ru-RU" dirty="0"/>
              <a:t> </a:t>
            </a:r>
            <a:r>
              <a:rPr lang="en-US" altLang="en-US" dirty="0"/>
              <a:t>стану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встановлення</a:t>
            </a:r>
            <a:r>
              <a:rPr lang="en-US" altLang="ru-RU" dirty="0"/>
              <a:t> </a:t>
            </a:r>
            <a:r>
              <a:rPr lang="en-US" altLang="en-US" dirty="0"/>
              <a:t>природоохоронних</a:t>
            </a:r>
            <a:r>
              <a:rPr lang="en-US" altLang="ru-RU" dirty="0"/>
              <a:t> </a:t>
            </a:r>
            <a:r>
              <a:rPr lang="en-US" altLang="en-US" dirty="0"/>
              <a:t>цілей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індикаторів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4</a:t>
            </a:r>
            <a:r>
              <a:rPr lang="uk-UA" altLang="en-US" dirty="0"/>
              <a:t>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запровадження</a:t>
            </a:r>
            <a:r>
              <a:rPr lang="en-US" altLang="ru-RU" dirty="0"/>
              <a:t> </a:t>
            </a:r>
            <a:r>
              <a:rPr lang="en-US" altLang="en-US" dirty="0"/>
              <a:t>програми</a:t>
            </a:r>
            <a:r>
              <a:rPr lang="en-US" altLang="ru-RU" dirty="0"/>
              <a:t> </a:t>
            </a:r>
            <a:r>
              <a:rPr lang="en-US" altLang="en-US" dirty="0"/>
              <a:t>моніторингу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здійснення</a:t>
            </a:r>
            <a:r>
              <a:rPr lang="en-US" altLang="ru-RU" dirty="0"/>
              <a:t> </a:t>
            </a:r>
            <a:r>
              <a:rPr lang="en-US" altLang="en-US" dirty="0"/>
              <a:t>поточної</a:t>
            </a:r>
            <a:r>
              <a:rPr lang="en-US" altLang="ru-RU" dirty="0"/>
              <a:t> </a:t>
            </a:r>
            <a:r>
              <a:rPr lang="en-US" altLang="en-US" dirty="0"/>
              <a:t>оцінки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регулярне</a:t>
            </a:r>
            <a:r>
              <a:rPr lang="en-US" altLang="ru-RU" dirty="0"/>
              <a:t> </a:t>
            </a:r>
            <a:r>
              <a:rPr lang="en-US" altLang="en-US" dirty="0"/>
              <a:t>оновлення</a:t>
            </a:r>
            <a:r>
              <a:rPr lang="en-US" altLang="ru-RU" dirty="0"/>
              <a:t> </a:t>
            </a:r>
            <a:r>
              <a:rPr lang="en-US" altLang="en-US" dirty="0"/>
              <a:t>цілей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6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 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підготовка</a:t>
            </a:r>
            <a:r>
              <a:rPr lang="en-US" altLang="ru-RU" dirty="0"/>
              <a:t> </a:t>
            </a:r>
            <a:r>
              <a:rPr lang="en-US" altLang="en-US" dirty="0"/>
              <a:t>програми</a:t>
            </a:r>
            <a:r>
              <a:rPr lang="en-US" altLang="ru-RU" dirty="0"/>
              <a:t> </a:t>
            </a:r>
            <a:r>
              <a:rPr lang="en-US" altLang="en-US" dirty="0"/>
              <a:t>заходів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досягнення</a:t>
            </a:r>
            <a:r>
              <a:rPr lang="en-US" altLang="ru-RU" dirty="0"/>
              <a:t> </a:t>
            </a:r>
            <a:r>
              <a:rPr lang="en-US" altLang="en-US" dirty="0"/>
              <a:t>хорошого</a:t>
            </a:r>
            <a:r>
              <a:rPr lang="en-US" altLang="ru-RU" dirty="0"/>
              <a:t> </a:t>
            </a:r>
            <a:r>
              <a:rPr lang="en-US" altLang="en-US" dirty="0"/>
              <a:t>екологічного</a:t>
            </a:r>
            <a:r>
              <a:rPr lang="en-US" altLang="ru-RU" dirty="0"/>
              <a:t> </a:t>
            </a:r>
            <a:r>
              <a:rPr lang="en-US" altLang="en-US" dirty="0"/>
              <a:t>стану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7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3749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" altLang="en-US" dirty="0"/>
              <a:t>№</a:t>
            </a:r>
            <a:r>
              <a:rPr lang="en-US" altLang="ru-RU" dirty="0"/>
              <a:t> 91/271/</a:t>
            </a:r>
            <a:r>
              <a:rPr lang="en-US" altLang="en-US" dirty="0"/>
              <a:t>ЄЕС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очистку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89654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прийняття</a:t>
            </a:r>
            <a:r>
              <a:rPr lang="en-US" altLang="ru-RU" dirty="0"/>
              <a:t> </a:t>
            </a:r>
            <a:r>
              <a:rPr lang="en-US" altLang="en-US" dirty="0"/>
              <a:t>національного</a:t>
            </a:r>
            <a:r>
              <a:rPr lang="en-US" altLang="ru-RU" dirty="0"/>
              <a:t> </a:t>
            </a:r>
            <a:r>
              <a:rPr lang="en-US" altLang="en-US" dirty="0"/>
              <a:t>законодавства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уповноваженого</a:t>
            </a:r>
            <a:r>
              <a:rPr lang="en-US" altLang="ru-RU" dirty="0"/>
              <a:t> </a:t>
            </a:r>
            <a:r>
              <a:rPr lang="en-US" altLang="en-US" dirty="0"/>
              <a:t>органу</a:t>
            </a:r>
            <a:r>
              <a:rPr lang="en-US" altLang="ru-RU" dirty="0"/>
              <a:t>/</a:t>
            </a:r>
            <a:r>
              <a:rPr lang="en-US" altLang="en-US" dirty="0"/>
              <a:t>органів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3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оцінка</a:t>
            </a:r>
            <a:r>
              <a:rPr lang="en-US" altLang="ru-RU" dirty="0"/>
              <a:t> </a:t>
            </a:r>
            <a:r>
              <a:rPr lang="en-US" altLang="en-US" dirty="0"/>
              <a:t>стану</a:t>
            </a:r>
            <a:r>
              <a:rPr lang="en-US" altLang="ru-RU" dirty="0"/>
              <a:t> </a:t>
            </a:r>
            <a:r>
              <a:rPr lang="en-US" altLang="en-US" dirty="0"/>
              <a:t>водовідведення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очистки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5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чутливих</a:t>
            </a:r>
            <a:r>
              <a:rPr lang="en-US" altLang="ru-RU" dirty="0"/>
              <a:t> </a:t>
            </a:r>
            <a:r>
              <a:rPr lang="en-US" altLang="en-US" dirty="0"/>
              <a:t>зон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агломерацій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6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підготовка</a:t>
            </a:r>
            <a:r>
              <a:rPr lang="en-US" altLang="ru-RU" dirty="0"/>
              <a:t> </a:t>
            </a:r>
            <a:r>
              <a:rPr lang="en-US" altLang="en-US" dirty="0"/>
              <a:t>технічної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інвестиційної</a:t>
            </a:r>
            <a:r>
              <a:rPr lang="en-US" altLang="ru-RU" dirty="0"/>
              <a:t> </a:t>
            </a:r>
            <a:r>
              <a:rPr lang="en-US" altLang="en-US" dirty="0"/>
              <a:t>програми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імплементації</a:t>
            </a:r>
            <a:r>
              <a:rPr lang="en-US" altLang="ru-RU" dirty="0"/>
              <a:t> </a:t>
            </a:r>
            <a:r>
              <a:rPr lang="en-US" altLang="en-US" dirty="0"/>
              <a:t>вимог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</a:t>
            </a:r>
            <a:r>
              <a:rPr lang="en-US" altLang="en-US" dirty="0"/>
              <a:t>очистки</a:t>
            </a:r>
            <a:r>
              <a:rPr lang="en-US" altLang="ru-RU" dirty="0"/>
              <a:t> </a:t>
            </a:r>
            <a:r>
              <a:rPr lang="en-US" altLang="en-US" dirty="0"/>
              <a:t>міських</a:t>
            </a:r>
            <a:r>
              <a:rPr lang="en-US" altLang="ru-RU" dirty="0"/>
              <a:t> </a:t>
            </a:r>
            <a:r>
              <a:rPr lang="en-US" altLang="en-US" dirty="0"/>
              <a:t>стічних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8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9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" altLang="en-US" dirty="0"/>
              <a:t>№</a:t>
            </a:r>
            <a:r>
              <a:rPr lang="en-US" altLang="ru-RU" dirty="0"/>
              <a:t> 98/83/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якість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, </a:t>
            </a:r>
            <a:r>
              <a:rPr lang="en-US" altLang="en-US" dirty="0"/>
              <a:t>призначеної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споживання</a:t>
            </a:r>
            <a:r>
              <a:rPr lang="en-US" altLang="ru-RU" dirty="0"/>
              <a:t> </a:t>
            </a:r>
            <a:r>
              <a:rPr lang="en-US" altLang="en-US" dirty="0"/>
              <a:t>людиною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96415"/>
            <a:ext cx="7886700" cy="458470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прийняття</a:t>
            </a:r>
            <a:r>
              <a:rPr lang="en-US" altLang="ru-RU" dirty="0"/>
              <a:t> </a:t>
            </a:r>
            <a:r>
              <a:rPr lang="en-US" altLang="en-US" dirty="0"/>
              <a:t>національного</a:t>
            </a:r>
            <a:r>
              <a:rPr lang="en-US" altLang="ru-RU" dirty="0"/>
              <a:t> </a:t>
            </a:r>
            <a:r>
              <a:rPr lang="en-US" altLang="en-US" dirty="0"/>
              <a:t>законодавства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уповноваженого</a:t>
            </a:r>
            <a:r>
              <a:rPr lang="en-US" altLang="ru-RU" dirty="0"/>
              <a:t> </a:t>
            </a:r>
            <a:r>
              <a:rPr lang="en-US" altLang="en-US" dirty="0"/>
              <a:t>органу</a:t>
            </a:r>
            <a:r>
              <a:rPr lang="en-US" altLang="ru-RU" dirty="0"/>
              <a:t>/</a:t>
            </a:r>
            <a:r>
              <a:rPr lang="en-US" altLang="en-US" dirty="0"/>
              <a:t>органів</a:t>
            </a:r>
            <a:r>
              <a:rPr lang="en-US" altLang="ru-RU" dirty="0"/>
              <a:t>; 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встановлення</a:t>
            </a:r>
            <a:r>
              <a:rPr lang="en-US" altLang="ru-RU" dirty="0"/>
              <a:t> </a:t>
            </a:r>
            <a:r>
              <a:rPr lang="en-US" altLang="en-US" dirty="0"/>
              <a:t>стандартів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питної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; 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створення</a:t>
            </a:r>
            <a:r>
              <a:rPr lang="en-US" altLang="ru-RU" dirty="0"/>
              <a:t> </a:t>
            </a:r>
            <a:r>
              <a:rPr lang="en-US" altLang="en-US" dirty="0"/>
              <a:t>системи</a:t>
            </a:r>
            <a:r>
              <a:rPr lang="en-US" altLang="ru-RU" dirty="0"/>
              <a:t> </a:t>
            </a:r>
            <a:r>
              <a:rPr lang="en-US" altLang="en-US" dirty="0"/>
              <a:t>моніторингу</a:t>
            </a:r>
            <a:r>
              <a:rPr lang="en-US" altLang="ru-RU" dirty="0"/>
              <a:t>; </a:t>
            </a:r>
            <a:endParaRPr lang="en-US" altLang="ru-RU" dirty="0"/>
          </a:p>
          <a:p>
            <a:pPr algn="just">
              <a:buFontTx/>
              <a:buChar char="-"/>
            </a:pPr>
            <a:r>
              <a:rPr lang="en-US" altLang="ru-RU" dirty="0"/>
              <a:t>- </a:t>
            </a:r>
            <a:r>
              <a:rPr lang="en-US" altLang="en-US" dirty="0"/>
              <a:t>створення</a:t>
            </a:r>
            <a:r>
              <a:rPr lang="en-US" altLang="ru-RU" dirty="0"/>
              <a:t> </a:t>
            </a:r>
            <a:r>
              <a:rPr lang="en-US" altLang="en-US" dirty="0"/>
              <a:t>механізму</a:t>
            </a:r>
            <a:r>
              <a:rPr lang="en-US" altLang="ru-RU" dirty="0"/>
              <a:t> </a:t>
            </a:r>
            <a:r>
              <a:rPr lang="en-US" altLang="en-US" dirty="0"/>
              <a:t>надання</a:t>
            </a:r>
            <a:r>
              <a:rPr lang="en-US" altLang="ru-RU" dirty="0"/>
              <a:t> </a:t>
            </a:r>
            <a:r>
              <a:rPr lang="en-US" altLang="en-US" dirty="0"/>
              <a:t>інформації</a:t>
            </a:r>
            <a:r>
              <a:rPr lang="en-US" altLang="ru-RU" dirty="0"/>
              <a:t> </a:t>
            </a:r>
            <a:r>
              <a:rPr lang="en-US" altLang="en-US" dirty="0"/>
              <a:t>споживачам</a:t>
            </a:r>
            <a:r>
              <a:rPr lang="en-US" altLang="ru-RU" dirty="0"/>
              <a:t> (</a:t>
            </a:r>
            <a:r>
              <a:rPr lang="en-US" altLang="en-US" dirty="0"/>
              <a:t>всі</a:t>
            </a:r>
            <a:r>
              <a:rPr lang="en-US" altLang="ru-RU" dirty="0"/>
              <a:t> </a:t>
            </a:r>
            <a:r>
              <a:rPr lang="en-US" altLang="en-US" dirty="0"/>
              <a:t>вищеназвані</a:t>
            </a:r>
            <a:r>
              <a:rPr lang="en-US" altLang="ru-RU" dirty="0"/>
              <a:t> </a:t>
            </a:r>
            <a:r>
              <a:rPr lang="en-US" altLang="en-US" dirty="0"/>
              <a:t>положення</a:t>
            </a:r>
            <a:r>
              <a:rPr lang="en-US" altLang="ru-RU" dirty="0"/>
              <a:t> 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5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52" y="476826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Природні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материків</a:t>
            </a:r>
            <a:r>
              <a:rPr lang="en-US" altLang="ru-RU" dirty="0"/>
              <a:t> </a:t>
            </a:r>
            <a:r>
              <a:rPr lang="en-US" altLang="en-US" dirty="0"/>
              <a:t>найбільш</a:t>
            </a:r>
            <a:r>
              <a:rPr lang="en-US" altLang="ru-RU" dirty="0"/>
              <a:t> </a:t>
            </a:r>
            <a:r>
              <a:rPr lang="en-US" altLang="en-US" dirty="0"/>
              <a:t>багато</a:t>
            </a:r>
            <a:r>
              <a:rPr lang="en-US" altLang="ru-RU" dirty="0"/>
              <a:t> </a:t>
            </a:r>
            <a:r>
              <a:rPr lang="en-US" altLang="en-US" dirty="0"/>
              <a:t>представлені</a:t>
            </a:r>
            <a:r>
              <a:rPr lang="en-US" altLang="ru-RU" dirty="0"/>
              <a:t> </a:t>
            </a:r>
            <a:r>
              <a:rPr lang="en-US" altLang="en-US" dirty="0"/>
              <a:t>підземними</a:t>
            </a:r>
            <a:r>
              <a:rPr lang="en-US" altLang="ru-RU" dirty="0"/>
              <a:t> </a:t>
            </a:r>
            <a:r>
              <a:rPr lang="en-US" altLang="en-US" dirty="0"/>
              <a:t>водами</a:t>
            </a:r>
            <a:r>
              <a:rPr lang="en-US" altLang="ru-RU" dirty="0"/>
              <a:t> (</a:t>
            </a:r>
            <a:r>
              <a:rPr lang="en-US" altLang="en-US" dirty="0"/>
              <a:t>біля</a:t>
            </a:r>
            <a:r>
              <a:rPr lang="en-US" altLang="ru-RU" dirty="0"/>
              <a:t> 0,75 % </a:t>
            </a:r>
            <a:r>
              <a:rPr lang="en-US" altLang="en-US" dirty="0"/>
              <a:t>відсотків</a:t>
            </a:r>
            <a:r>
              <a:rPr lang="en-US" altLang="ru-RU" dirty="0"/>
              <a:t> </a:t>
            </a:r>
            <a:r>
              <a:rPr lang="en-US" altLang="en-US" dirty="0"/>
              <a:t>усіх</a:t>
            </a:r>
            <a:r>
              <a:rPr lang="en-US" altLang="ru-RU" dirty="0"/>
              <a:t> </a:t>
            </a:r>
            <a:r>
              <a:rPr lang="en-US" altLang="en-US" dirty="0"/>
              <a:t>прісних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планети</a:t>
            </a:r>
            <a:r>
              <a:rPr lang="en-US" altLang="ru-RU" dirty="0"/>
              <a:t>).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r>
              <a:rPr lang="en-US" altLang="en-US" dirty="0"/>
              <a:t>тільки</a:t>
            </a:r>
            <a:r>
              <a:rPr lang="en-US" altLang="ru-RU" dirty="0"/>
              <a:t> </a:t>
            </a:r>
            <a:r>
              <a:rPr lang="en-US" altLang="en-US" dirty="0"/>
              <a:t>незначна</a:t>
            </a:r>
            <a:r>
              <a:rPr lang="en-US" altLang="ru-RU" dirty="0"/>
              <a:t> </a:t>
            </a:r>
            <a:r>
              <a:rPr lang="en-US" altLang="en-US" dirty="0"/>
              <a:t>кількість</a:t>
            </a:r>
            <a:r>
              <a:rPr lang="en-US" altLang="ru-RU" dirty="0"/>
              <a:t> </a:t>
            </a:r>
            <a:r>
              <a:rPr lang="en-US" altLang="en-US" dirty="0"/>
              <a:t>прісних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– </a:t>
            </a:r>
            <a:r>
              <a:rPr lang="en-US" altLang="en-US" dirty="0"/>
              <a:t>це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річок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озер</a:t>
            </a:r>
            <a:r>
              <a:rPr lang="en-US" altLang="ru-RU" dirty="0"/>
              <a:t> (</a:t>
            </a:r>
            <a:r>
              <a:rPr lang="en-US" altLang="en-US" dirty="0"/>
              <a:t>біля</a:t>
            </a:r>
            <a:r>
              <a:rPr lang="en-US" altLang="ru-RU" dirty="0"/>
              <a:t> 0,0002 % </a:t>
            </a:r>
            <a:r>
              <a:rPr lang="en-US" altLang="en-US" dirty="0"/>
              <a:t>та</a:t>
            </a:r>
            <a:r>
              <a:rPr lang="en-US" altLang="ru-RU" dirty="0"/>
              <a:t> 0,015 % </a:t>
            </a:r>
            <a:r>
              <a:rPr lang="en-US" altLang="en-US" dirty="0"/>
              <a:t>глобальних</a:t>
            </a:r>
            <a:r>
              <a:rPr lang="en-US" altLang="ru-RU" dirty="0"/>
              <a:t> </a:t>
            </a:r>
            <a:r>
              <a:rPr lang="en-US" altLang="en-US" dirty="0"/>
              <a:t>запасів</a:t>
            </a:r>
            <a:r>
              <a:rPr lang="en-US" altLang="ru-RU" dirty="0"/>
              <a:t>, </a:t>
            </a:r>
            <a:r>
              <a:rPr lang="en-US" altLang="en-US" dirty="0"/>
              <a:t>відповідно</a:t>
            </a:r>
            <a:r>
              <a:rPr lang="en-US" altLang="ru-RU" dirty="0"/>
              <a:t>) (USGS, 2018).</a:t>
            </a:r>
            <a:endParaRPr lang="en-US" alt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0485" y="2113280"/>
            <a:ext cx="6339840" cy="419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27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" altLang="en-US" dirty="0"/>
              <a:t>№</a:t>
            </a:r>
            <a:r>
              <a:rPr lang="en-US" altLang="ru-RU" dirty="0"/>
              <a:t> 91/676/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захист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</a:t>
            </a:r>
            <a:r>
              <a:rPr lang="en-US" altLang="en-US" dirty="0"/>
              <a:t>забруднення</a:t>
            </a:r>
            <a:r>
              <a:rPr lang="en-US" altLang="ru-RU" dirty="0"/>
              <a:t>, </a:t>
            </a:r>
            <a:br>
              <a:rPr lang="en-US" altLang="ru-RU" dirty="0"/>
            </a:br>
            <a:r>
              <a:rPr lang="en-US" altLang="en-US" dirty="0"/>
              <a:t>спричиненого</a:t>
            </a:r>
            <a:r>
              <a:rPr lang="en-US" altLang="ru-RU" dirty="0"/>
              <a:t> </a:t>
            </a:r>
            <a:r>
              <a:rPr lang="en-US" altLang="en-US" dirty="0"/>
              <a:t>нітратами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сільськогосподарських</a:t>
            </a:r>
            <a:r>
              <a:rPr lang="en-US" altLang="ru-RU" dirty="0"/>
              <a:t> </a:t>
            </a:r>
            <a:r>
              <a:rPr lang="en-US" altLang="en-US" dirty="0"/>
              <a:t>джерел</a:t>
            </a: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04720"/>
            <a:ext cx="7886700" cy="351663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прийняття</a:t>
            </a:r>
            <a:r>
              <a:rPr lang="en-US" altLang="ru-RU" dirty="0"/>
              <a:t> </a:t>
            </a:r>
            <a:r>
              <a:rPr lang="en-US" altLang="en-US" dirty="0"/>
              <a:t>національного</a:t>
            </a:r>
            <a:r>
              <a:rPr lang="en-US" altLang="ru-RU" dirty="0"/>
              <a:t> </a:t>
            </a:r>
            <a:r>
              <a:rPr lang="en-US" altLang="en-US" dirty="0"/>
              <a:t>законодавства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уповноваженого</a:t>
            </a:r>
            <a:r>
              <a:rPr lang="en-US" altLang="ru-RU" dirty="0"/>
              <a:t> </a:t>
            </a:r>
            <a:r>
              <a:rPr lang="en-US" altLang="en-US" dirty="0"/>
              <a:t>органу</a:t>
            </a:r>
            <a:r>
              <a:rPr lang="en-US" altLang="ru-RU" dirty="0"/>
              <a:t>/</a:t>
            </a:r>
            <a:r>
              <a:rPr lang="en-US" altLang="en-US" dirty="0"/>
              <a:t>органів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3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зон</a:t>
            </a:r>
            <a:r>
              <a:rPr lang="en-US" altLang="ru-RU" dirty="0"/>
              <a:t>, </a:t>
            </a:r>
            <a:r>
              <a:rPr lang="en-US" altLang="en-US" dirty="0"/>
              <a:t>вразливих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(</a:t>
            </a:r>
            <a:r>
              <a:rPr lang="en-US" altLang="en-US" dirty="0"/>
              <a:t>накопичення</a:t>
            </a:r>
            <a:r>
              <a:rPr lang="en-US" altLang="ru-RU" dirty="0"/>
              <a:t>) </a:t>
            </a:r>
            <a:r>
              <a:rPr lang="en-US" altLang="en-US" dirty="0"/>
              <a:t>нітратів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3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 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запровадження</a:t>
            </a:r>
            <a:r>
              <a:rPr lang="en-US" altLang="ru-RU" dirty="0"/>
              <a:t> </a:t>
            </a:r>
            <a:r>
              <a:rPr lang="en-US" altLang="en-US" dirty="0"/>
              <a:t>планів</a:t>
            </a:r>
            <a:r>
              <a:rPr lang="en-US" altLang="ru-RU" dirty="0"/>
              <a:t> </a:t>
            </a:r>
            <a:r>
              <a:rPr lang="en-US" altLang="en-US" dirty="0"/>
              <a:t>дій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зон</a:t>
            </a:r>
            <a:r>
              <a:rPr lang="en-US" altLang="ru-RU" dirty="0"/>
              <a:t>, </a:t>
            </a:r>
            <a:r>
              <a:rPr lang="en-US" altLang="en-US" dirty="0"/>
              <a:t>вразливих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(</a:t>
            </a:r>
            <a:r>
              <a:rPr lang="en-US" altLang="en-US" dirty="0"/>
              <a:t>накопичення</a:t>
            </a:r>
            <a:r>
              <a:rPr lang="en-US" altLang="ru-RU" dirty="0"/>
              <a:t>) </a:t>
            </a:r>
            <a:r>
              <a:rPr lang="en-US" altLang="en-US" dirty="0"/>
              <a:t>нітратів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4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запровадження</a:t>
            </a:r>
            <a:r>
              <a:rPr lang="en-US" altLang="ru-RU" dirty="0"/>
              <a:t> </a:t>
            </a:r>
            <a:r>
              <a:rPr lang="en-US" altLang="en-US" dirty="0"/>
              <a:t>програм</a:t>
            </a:r>
            <a:r>
              <a:rPr lang="en-US" altLang="ru-RU" dirty="0"/>
              <a:t> </a:t>
            </a:r>
            <a:r>
              <a:rPr lang="en-US" altLang="en-US" dirty="0"/>
              <a:t>моніторингу</a:t>
            </a:r>
            <a:r>
              <a:rPr lang="en-US" altLang="ru-RU" dirty="0"/>
              <a:t> (</a:t>
            </a:r>
            <a:r>
              <a:rPr lang="en-US" altLang="en-US" dirty="0"/>
              <a:t>мають</a:t>
            </a:r>
            <a:r>
              <a:rPr lang="en-US" altLang="ru-RU" dirty="0"/>
              <a:t> </a:t>
            </a:r>
            <a:r>
              <a:rPr lang="en-US" altLang="en-US" dirty="0"/>
              <a:t>бути</a:t>
            </a:r>
            <a:r>
              <a:rPr lang="en-US" altLang="ru-RU" dirty="0"/>
              <a:t> </a:t>
            </a:r>
            <a:r>
              <a:rPr lang="en-US" altLang="en-US" dirty="0"/>
              <a:t>впроваджені</a:t>
            </a:r>
            <a:r>
              <a:rPr lang="en-US" altLang="ru-RU" dirty="0"/>
              <a:t> </a:t>
            </a:r>
            <a:r>
              <a:rPr lang="en-US" altLang="en-US" dirty="0"/>
              <a:t>протягом</a:t>
            </a:r>
            <a:r>
              <a:rPr lang="en-US" altLang="ru-RU" dirty="0"/>
              <a:t> 4 </a:t>
            </a:r>
            <a:r>
              <a:rPr lang="en-US" altLang="en-US" dirty="0"/>
              <a:t>років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</a:t>
            </a:r>
            <a:r>
              <a:rPr lang="en-US" altLang="en-US" dirty="0"/>
              <a:t>дати</a:t>
            </a:r>
            <a:r>
              <a:rPr lang="en-US" altLang="ru-RU" dirty="0"/>
              <a:t> </a:t>
            </a:r>
            <a:r>
              <a:rPr lang="en-US" altLang="en-US" dirty="0"/>
              <a:t>набрання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цією</a:t>
            </a:r>
            <a:r>
              <a:rPr lang="en-US" altLang="ru-RU" dirty="0"/>
              <a:t> </a:t>
            </a:r>
            <a:r>
              <a:rPr lang="en-US" altLang="en-US" dirty="0"/>
              <a:t>Угодою</a:t>
            </a:r>
            <a:r>
              <a:rPr lang="en-US" altLang="ru-RU" dirty="0"/>
              <a:t>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05" y="476885"/>
            <a:ext cx="7886700" cy="55429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ще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</a:t>
            </a:r>
            <a:r>
              <a:rPr lang="en-US" altLang="en-US" dirty="0"/>
              <a:t>набуття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Угоди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асоціацію</a:t>
            </a:r>
            <a:r>
              <a:rPr lang="en-US" altLang="ru-RU" dirty="0"/>
              <a:t>, </a:t>
            </a:r>
            <a:r>
              <a:rPr lang="en-US" altLang="en-US" dirty="0"/>
              <a:t>Верховна</a:t>
            </a:r>
            <a:r>
              <a:rPr lang="en-US" altLang="ru-RU" dirty="0"/>
              <a:t> </a:t>
            </a:r>
            <a:r>
              <a:rPr lang="en-US" altLang="en-US" dirty="0"/>
              <a:t>Рада</a:t>
            </a:r>
            <a:r>
              <a:rPr lang="en-US" altLang="ru-RU" dirty="0"/>
              <a:t> </a:t>
            </a:r>
            <a:r>
              <a:rPr lang="en-US" altLang="en-US" dirty="0"/>
              <a:t>ухвалила</a:t>
            </a:r>
            <a:r>
              <a:rPr lang="en-US" altLang="ru-RU" dirty="0"/>
              <a:t> </a:t>
            </a:r>
            <a:r>
              <a:rPr lang="en-US" altLang="en-US" dirty="0"/>
              <a:t>зміни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</a:t>
            </a:r>
            <a:r>
              <a:rPr lang="en-US" altLang="en-US" dirty="0"/>
              <a:t>Водного</a:t>
            </a:r>
            <a:r>
              <a:rPr lang="en-US" altLang="ru-RU" dirty="0"/>
              <a:t> </a:t>
            </a:r>
            <a:r>
              <a:rPr lang="en-US" altLang="en-US" dirty="0"/>
              <a:t>Кодексу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, </a:t>
            </a:r>
            <a:r>
              <a:rPr lang="en-US" altLang="en-US" dirty="0"/>
              <a:t>спрямовані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впровадження</a:t>
            </a:r>
            <a:r>
              <a:rPr lang="en-US" altLang="ru-RU" dirty="0"/>
              <a:t> </a:t>
            </a:r>
            <a:r>
              <a:rPr lang="en-US" altLang="en-US" dirty="0"/>
              <a:t>Водної</a:t>
            </a:r>
            <a:r>
              <a:rPr lang="en-US" altLang="ru-RU" dirty="0"/>
              <a:t> </a:t>
            </a:r>
            <a:r>
              <a:rPr lang="en-US" altLang="en-US" dirty="0"/>
              <a:t>рамкової</a:t>
            </a:r>
            <a:r>
              <a:rPr lang="en-US" altLang="ru-RU" dirty="0"/>
              <a:t> </a:t>
            </a:r>
            <a:r>
              <a:rPr lang="en-US" altLang="en-US" dirty="0"/>
              <a:t>Директиви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. </a:t>
            </a:r>
            <a:r>
              <a:rPr lang="en-US" altLang="en-US" dirty="0"/>
              <a:t>Також</a:t>
            </a:r>
            <a:r>
              <a:rPr lang="en-US" altLang="ru-RU" dirty="0"/>
              <a:t> </a:t>
            </a:r>
            <a:r>
              <a:rPr lang="en-US" altLang="en-US" dirty="0"/>
              <a:t>було</a:t>
            </a:r>
            <a:r>
              <a:rPr lang="en-US" altLang="ru-RU" dirty="0"/>
              <a:t> </a:t>
            </a:r>
            <a:r>
              <a:rPr lang="en-US" altLang="en-US" dirty="0"/>
              <a:t>прийнято</a:t>
            </a:r>
            <a:r>
              <a:rPr lang="en-US" altLang="ru-RU" dirty="0"/>
              <a:t> </a:t>
            </a:r>
            <a:r>
              <a:rPr lang="en-US" altLang="en-US" dirty="0"/>
              <a:t>ряд</a:t>
            </a:r>
            <a:r>
              <a:rPr lang="en-US" altLang="ru-RU" dirty="0"/>
              <a:t> </a:t>
            </a:r>
            <a:r>
              <a:rPr lang="en-US" altLang="en-US" dirty="0"/>
              <a:t>відповідних</a:t>
            </a:r>
            <a:r>
              <a:rPr lang="en-US" altLang="ru-RU" dirty="0"/>
              <a:t> </a:t>
            </a:r>
            <a:r>
              <a:rPr lang="en-US" altLang="en-US" dirty="0"/>
              <a:t>законодавчих</a:t>
            </a:r>
            <a:r>
              <a:rPr lang="en-US" altLang="ru-RU" dirty="0"/>
              <a:t> </a:t>
            </a:r>
            <a:r>
              <a:rPr lang="en-US" altLang="en-US" dirty="0"/>
              <a:t>актів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: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Закон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внесення</a:t>
            </a:r>
            <a:r>
              <a:rPr lang="en-US" altLang="ru-RU" dirty="0"/>
              <a:t> </a:t>
            </a:r>
            <a:r>
              <a:rPr lang="en-US" altLang="en-US" dirty="0"/>
              <a:t>змін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</a:t>
            </a:r>
            <a:r>
              <a:rPr lang="en-US" altLang="en-US" dirty="0"/>
              <a:t>деяких</a:t>
            </a:r>
            <a:r>
              <a:rPr lang="en-US" altLang="ru-RU" dirty="0"/>
              <a:t> </a:t>
            </a:r>
            <a:r>
              <a:rPr lang="en-US" altLang="en-US" dirty="0"/>
              <a:t>законодавчих</a:t>
            </a:r>
            <a:r>
              <a:rPr lang="en-US" altLang="ru-RU" dirty="0"/>
              <a:t> </a:t>
            </a:r>
            <a:r>
              <a:rPr lang="en-US" altLang="en-US" dirty="0"/>
              <a:t>актів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 </a:t>
            </a:r>
            <a:r>
              <a:rPr lang="en-US" altLang="en-US" dirty="0"/>
              <a:t>щодо</a:t>
            </a:r>
            <a:r>
              <a:rPr lang="en-US" altLang="ru-RU" dirty="0"/>
              <a:t> </a:t>
            </a:r>
            <a:r>
              <a:rPr lang="en-US" altLang="en-US" dirty="0"/>
              <a:t>впровадження</a:t>
            </a:r>
            <a:r>
              <a:rPr lang="en-US" altLang="ru-RU" dirty="0"/>
              <a:t> </a:t>
            </a:r>
            <a:r>
              <a:rPr lang="en-US" altLang="en-US" dirty="0"/>
              <a:t>інтегрованих</a:t>
            </a:r>
            <a:r>
              <a:rPr lang="en-US" altLang="ru-RU" dirty="0"/>
              <a:t> </a:t>
            </a:r>
            <a:r>
              <a:rPr lang="en-US" altLang="en-US" dirty="0"/>
              <a:t>підходів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управлінні</a:t>
            </a:r>
            <a:r>
              <a:rPr lang="en-US" altLang="ru-RU" dirty="0"/>
              <a:t> </a:t>
            </a:r>
            <a:r>
              <a:rPr lang="en-US" altLang="en-US" dirty="0"/>
              <a:t>водними</a:t>
            </a:r>
            <a:r>
              <a:rPr lang="en-US" altLang="ru-RU" dirty="0"/>
              <a:t> </a:t>
            </a:r>
            <a:r>
              <a:rPr lang="en-US" altLang="en-US" dirty="0"/>
              <a:t>ресурсами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басейновим</a:t>
            </a:r>
            <a:r>
              <a:rPr lang="en-US" altLang="ru-RU" dirty="0"/>
              <a:t> </a:t>
            </a:r>
            <a:r>
              <a:rPr lang="en-US" altLang="en-US" dirty="0"/>
              <a:t>принципом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4 </a:t>
            </a:r>
            <a:r>
              <a:rPr lang="en-US" altLang="en-US" dirty="0"/>
              <a:t>жовтня</a:t>
            </a:r>
            <a:r>
              <a:rPr lang="en-US" altLang="ru-RU" dirty="0"/>
              <a:t> 2016 </a:t>
            </a:r>
            <a:r>
              <a:rPr lang="en-US" altLang="en-US" dirty="0"/>
              <a:t>року</a:t>
            </a:r>
            <a:r>
              <a:rPr lang="en-US" altLang="ru-RU" dirty="0"/>
              <a:t> </a:t>
            </a:r>
            <a:r>
              <a:rPr lang="" altLang="en-US" dirty="0"/>
              <a:t>№</a:t>
            </a:r>
            <a:r>
              <a:rPr lang="en-US" altLang="ru-RU" dirty="0"/>
              <a:t> 1641-VIII; 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Наказ</a:t>
            </a:r>
            <a:r>
              <a:rPr lang="en-US" altLang="ru-RU" dirty="0"/>
              <a:t> </a:t>
            </a:r>
            <a:r>
              <a:rPr lang="en-US" altLang="en-US" dirty="0"/>
              <a:t>Мінприроди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виділення</a:t>
            </a:r>
            <a:r>
              <a:rPr lang="en-US" altLang="ru-RU" dirty="0"/>
              <a:t> </a:t>
            </a:r>
            <a:r>
              <a:rPr lang="en-US" altLang="en-US" dirty="0"/>
              <a:t>суббасейнів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водогосподарських</a:t>
            </a:r>
            <a:r>
              <a:rPr lang="en-US" altLang="ru-RU" dirty="0"/>
              <a:t> </a:t>
            </a:r>
            <a:r>
              <a:rPr lang="en-US" altLang="en-US" dirty="0"/>
              <a:t>ділянок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межах</a:t>
            </a:r>
            <a:r>
              <a:rPr lang="en-US" altLang="ru-RU" dirty="0"/>
              <a:t> </a:t>
            </a:r>
            <a:r>
              <a:rPr lang="en-US" altLang="en-US" dirty="0"/>
              <a:t>встановлених</a:t>
            </a:r>
            <a:r>
              <a:rPr lang="en-US" altLang="ru-RU" dirty="0"/>
              <a:t> </a:t>
            </a:r>
            <a:r>
              <a:rPr lang="en-US" altLang="en-US" dirty="0"/>
              <a:t>районів</a:t>
            </a:r>
            <a:r>
              <a:rPr lang="en-US" altLang="ru-RU" dirty="0"/>
              <a:t> </a:t>
            </a:r>
            <a:r>
              <a:rPr lang="en-US" altLang="en-US" dirty="0"/>
              <a:t>річкових</a:t>
            </a:r>
            <a:r>
              <a:rPr lang="en-US" altLang="ru-RU" dirty="0"/>
              <a:t> </a:t>
            </a:r>
            <a:r>
              <a:rPr lang="en-US" altLang="en-US" dirty="0"/>
              <a:t>басейнів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26.01.2017 </a:t>
            </a:r>
            <a:r>
              <a:rPr lang="" altLang="en-US" dirty="0"/>
              <a:t>№</a:t>
            </a:r>
            <a:r>
              <a:rPr lang="en-US" altLang="ru-RU" dirty="0"/>
              <a:t> 25;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Наказ</a:t>
            </a:r>
            <a:r>
              <a:rPr lang="en-US" altLang="ru-RU" dirty="0"/>
              <a:t> </a:t>
            </a:r>
            <a:r>
              <a:rPr lang="en-US" altLang="en-US" dirty="0"/>
              <a:t>Мінприроди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затвердження</a:t>
            </a:r>
            <a:r>
              <a:rPr lang="en-US" altLang="ru-RU" dirty="0"/>
              <a:t> </a:t>
            </a:r>
            <a:r>
              <a:rPr lang="en-US" altLang="en-US" dirty="0"/>
              <a:t>меж</a:t>
            </a:r>
            <a:r>
              <a:rPr lang="en-US" altLang="ru-RU" dirty="0"/>
              <a:t> </a:t>
            </a:r>
            <a:r>
              <a:rPr lang="en-US" altLang="en-US" dirty="0"/>
              <a:t>районів</a:t>
            </a:r>
            <a:r>
              <a:rPr lang="en-US" altLang="ru-RU" dirty="0"/>
              <a:t> </a:t>
            </a:r>
            <a:r>
              <a:rPr lang="en-US" altLang="en-US" dirty="0"/>
              <a:t>річкових</a:t>
            </a:r>
            <a:r>
              <a:rPr lang="en-US" altLang="ru-RU" dirty="0"/>
              <a:t> </a:t>
            </a:r>
            <a:r>
              <a:rPr lang="en-US" altLang="en-US" dirty="0"/>
              <a:t>басейнів</a:t>
            </a:r>
            <a:r>
              <a:rPr lang="en-US" altLang="ru-RU" dirty="0"/>
              <a:t>, </a:t>
            </a:r>
            <a:r>
              <a:rPr lang="en-US" altLang="en-US" dirty="0"/>
              <a:t>суббасейнів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водогосподарських</a:t>
            </a:r>
            <a:r>
              <a:rPr lang="en-US" altLang="ru-RU" dirty="0"/>
              <a:t> </a:t>
            </a:r>
            <a:r>
              <a:rPr lang="en-US" altLang="en-US" dirty="0"/>
              <a:t>ділянок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03.03.2017 </a:t>
            </a:r>
            <a:r>
              <a:rPr lang="" altLang="en-US" dirty="0"/>
              <a:t>№</a:t>
            </a:r>
            <a:r>
              <a:rPr lang="en-US" altLang="ru-RU" dirty="0"/>
              <a:t> 103;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05" y="548546"/>
            <a:ext cx="7886700" cy="540060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Наказ</a:t>
            </a:r>
            <a:r>
              <a:rPr lang="en-US" altLang="ru-RU" dirty="0"/>
              <a:t> </a:t>
            </a:r>
            <a:r>
              <a:rPr lang="en-US" altLang="en-US" dirty="0"/>
              <a:t>Мінприроди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затвердження</a:t>
            </a:r>
            <a:r>
              <a:rPr lang="en-US" altLang="ru-RU" dirty="0"/>
              <a:t> </a:t>
            </a:r>
            <a:r>
              <a:rPr lang="en-US" altLang="en-US" dirty="0"/>
              <a:t>Переліку</a:t>
            </a:r>
            <a:r>
              <a:rPr lang="en-US" altLang="ru-RU" dirty="0"/>
              <a:t> </a:t>
            </a:r>
            <a:r>
              <a:rPr lang="en-US" altLang="en-US" dirty="0"/>
              <a:t>забруднюючих</a:t>
            </a:r>
            <a:r>
              <a:rPr lang="en-US" altLang="ru-RU" dirty="0"/>
              <a:t> </a:t>
            </a:r>
            <a:r>
              <a:rPr lang="en-US" altLang="en-US" dirty="0"/>
              <a:t>речовин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визначення</a:t>
            </a:r>
            <a:r>
              <a:rPr lang="en-US" altLang="ru-RU" dirty="0"/>
              <a:t> </a:t>
            </a:r>
            <a:r>
              <a:rPr lang="en-US" altLang="en-US" dirty="0"/>
              <a:t>хімічного</a:t>
            </a:r>
            <a:r>
              <a:rPr lang="en-US" altLang="ru-RU" dirty="0"/>
              <a:t> </a:t>
            </a:r>
            <a:r>
              <a:rPr lang="en-US" altLang="en-US" dirty="0"/>
              <a:t>стану</a:t>
            </a:r>
            <a:r>
              <a:rPr lang="en-US" altLang="ru-RU" dirty="0"/>
              <a:t> </a:t>
            </a:r>
            <a:r>
              <a:rPr lang="en-US" altLang="en-US" dirty="0"/>
              <a:t>масивів</a:t>
            </a:r>
            <a:r>
              <a:rPr lang="en-US" altLang="ru-RU" dirty="0"/>
              <a:t> </a:t>
            </a:r>
            <a:r>
              <a:rPr lang="en-US" altLang="en-US" dirty="0"/>
              <a:t>поверхневих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r>
              <a:rPr lang="en-US" altLang="en-US" dirty="0"/>
              <a:t>підземних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екологічного</a:t>
            </a:r>
            <a:r>
              <a:rPr lang="en-US" altLang="ru-RU" dirty="0"/>
              <a:t> </a:t>
            </a:r>
            <a:r>
              <a:rPr lang="en-US" altLang="en-US" dirty="0"/>
              <a:t>потенціалу</a:t>
            </a:r>
            <a:r>
              <a:rPr lang="en-US" altLang="ru-RU" dirty="0"/>
              <a:t> </a:t>
            </a:r>
            <a:r>
              <a:rPr lang="en-US" altLang="en-US" dirty="0"/>
              <a:t>штучного</a:t>
            </a:r>
            <a:r>
              <a:rPr lang="en-US" altLang="ru-RU" dirty="0"/>
              <a:t> </a:t>
            </a:r>
            <a:r>
              <a:rPr lang="en-US" altLang="en-US" dirty="0"/>
              <a:t>або</a:t>
            </a:r>
            <a:r>
              <a:rPr lang="en-US" altLang="ru-RU" dirty="0"/>
              <a:t> </a:t>
            </a:r>
            <a:r>
              <a:rPr lang="en-US" altLang="en-US" dirty="0"/>
              <a:t>істотно</a:t>
            </a:r>
            <a:r>
              <a:rPr lang="en-US" altLang="ru-RU" dirty="0"/>
              <a:t> </a:t>
            </a:r>
            <a:r>
              <a:rPr lang="en-US" altLang="en-US" dirty="0"/>
              <a:t>зміненого</a:t>
            </a:r>
            <a:r>
              <a:rPr lang="en-US" altLang="ru-RU" dirty="0"/>
              <a:t> </a:t>
            </a:r>
            <a:r>
              <a:rPr lang="en-US" altLang="en-US" dirty="0"/>
              <a:t>масиву</a:t>
            </a:r>
            <a:r>
              <a:rPr lang="en-US" altLang="ru-RU" dirty="0"/>
              <a:t> </a:t>
            </a:r>
            <a:r>
              <a:rPr lang="en-US" altLang="en-US" dirty="0"/>
              <a:t>поверхневих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06.02.2017 </a:t>
            </a:r>
            <a:r>
              <a:rPr lang="" altLang="en-US" dirty="0"/>
              <a:t>№</a:t>
            </a:r>
            <a:r>
              <a:rPr lang="en-US" altLang="ru-RU" dirty="0"/>
              <a:t> 45;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Наказ</a:t>
            </a:r>
            <a:r>
              <a:rPr lang="en-US" altLang="ru-RU" dirty="0"/>
              <a:t> </a:t>
            </a:r>
            <a:r>
              <a:rPr lang="en-US" altLang="en-US" dirty="0"/>
              <a:t>Мінприроди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затвердження</a:t>
            </a:r>
            <a:r>
              <a:rPr lang="en-US" altLang="ru-RU" dirty="0"/>
              <a:t> </a:t>
            </a:r>
            <a:r>
              <a:rPr lang="en-US" altLang="en-US" dirty="0"/>
              <a:t>Типового</a:t>
            </a:r>
            <a:r>
              <a:rPr lang="en-US" altLang="ru-RU" dirty="0"/>
              <a:t> </a:t>
            </a:r>
            <a:r>
              <a:rPr lang="en-US" altLang="en-US" dirty="0"/>
              <a:t>положення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басейнові</a:t>
            </a:r>
            <a:r>
              <a:rPr lang="en-US" altLang="ru-RU" dirty="0"/>
              <a:t> </a:t>
            </a:r>
            <a:r>
              <a:rPr lang="en-US" altLang="en-US" dirty="0"/>
              <a:t>ради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26.01.2017 </a:t>
            </a:r>
            <a:r>
              <a:rPr lang="" altLang="en-US" dirty="0"/>
              <a:t>№</a:t>
            </a:r>
            <a:r>
              <a:rPr lang="en-US" altLang="ru-RU" dirty="0"/>
              <a:t> 23; 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Постанова</a:t>
            </a:r>
            <a:r>
              <a:rPr lang="en-US" altLang="ru-RU" dirty="0"/>
              <a:t> </a:t>
            </a:r>
            <a:r>
              <a:rPr lang="en-US" altLang="en-US" dirty="0"/>
              <a:t>Кабінету</a:t>
            </a:r>
            <a:r>
              <a:rPr lang="en-US" altLang="ru-RU" dirty="0"/>
              <a:t> </a:t>
            </a:r>
            <a:r>
              <a:rPr lang="en-US" altLang="en-US" dirty="0"/>
              <a:t>Міністрів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затвердження</a:t>
            </a:r>
            <a:r>
              <a:rPr lang="en-US" altLang="ru-RU" dirty="0"/>
              <a:t> </a:t>
            </a:r>
            <a:r>
              <a:rPr lang="en-US" altLang="en-US" dirty="0"/>
              <a:t>Порядку</a:t>
            </a:r>
            <a:r>
              <a:rPr lang="en-US" altLang="ru-RU" dirty="0"/>
              <a:t> </a:t>
            </a:r>
            <a:r>
              <a:rPr lang="en-US" altLang="en-US" dirty="0"/>
              <a:t>розроблення</a:t>
            </a:r>
            <a:r>
              <a:rPr lang="en-US" altLang="ru-RU" dirty="0"/>
              <a:t> </a:t>
            </a:r>
            <a:r>
              <a:rPr lang="en-US" altLang="en-US" dirty="0"/>
              <a:t>плану</a:t>
            </a:r>
            <a:r>
              <a:rPr lang="en-US" altLang="ru-RU" dirty="0"/>
              <a:t> </a:t>
            </a:r>
            <a:r>
              <a:rPr lang="en-US" altLang="en-US" dirty="0"/>
              <a:t>управління</a:t>
            </a:r>
            <a:r>
              <a:rPr lang="en-US" altLang="ru-RU" dirty="0"/>
              <a:t> </a:t>
            </a:r>
            <a:r>
              <a:rPr lang="en-US" altLang="en-US" dirty="0"/>
              <a:t>річковим</a:t>
            </a:r>
            <a:r>
              <a:rPr lang="en-US" altLang="ru-RU" dirty="0"/>
              <a:t> </a:t>
            </a:r>
            <a:r>
              <a:rPr lang="en-US" altLang="en-US" dirty="0"/>
              <a:t>басейном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18.05.2017 </a:t>
            </a:r>
            <a:r>
              <a:rPr lang="en-US" altLang="en-US" dirty="0"/>
              <a:t>р</a:t>
            </a:r>
            <a:r>
              <a:rPr lang="en-US" altLang="ru-RU" dirty="0"/>
              <a:t>. </a:t>
            </a:r>
            <a:r>
              <a:rPr lang="" altLang="en-US" dirty="0"/>
              <a:t>№</a:t>
            </a:r>
            <a:r>
              <a:rPr lang="en-US" altLang="ru-RU" dirty="0"/>
              <a:t> 336; 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Закон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ратифікацію</a:t>
            </a:r>
            <a:r>
              <a:rPr lang="en-US" altLang="ru-RU" dirty="0"/>
              <a:t> </a:t>
            </a:r>
            <a:r>
              <a:rPr lang="en-US" altLang="en-US" dirty="0"/>
              <a:t>Договору</a:t>
            </a:r>
            <a:r>
              <a:rPr lang="en-US" altLang="ru-RU" dirty="0"/>
              <a:t> </a:t>
            </a:r>
            <a:r>
              <a:rPr lang="en-US" altLang="en-US" dirty="0"/>
              <a:t>між</a:t>
            </a:r>
            <a:r>
              <a:rPr lang="en-US" altLang="ru-RU" dirty="0"/>
              <a:t> </a:t>
            </a:r>
            <a:r>
              <a:rPr lang="en-US" altLang="en-US" dirty="0"/>
              <a:t>Кабінетом</a:t>
            </a:r>
            <a:r>
              <a:rPr lang="en-US" altLang="ru-RU" dirty="0"/>
              <a:t> </a:t>
            </a:r>
            <a:r>
              <a:rPr lang="en-US" altLang="en-US" dirty="0"/>
              <a:t>Міністрів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Урядом</a:t>
            </a:r>
            <a:r>
              <a:rPr lang="en-US" altLang="ru-RU" dirty="0"/>
              <a:t> </a:t>
            </a:r>
            <a:r>
              <a:rPr lang="en-US" altLang="en-US" dirty="0"/>
              <a:t>Республіки</a:t>
            </a:r>
            <a:r>
              <a:rPr lang="en-US" altLang="ru-RU" dirty="0"/>
              <a:t> </a:t>
            </a:r>
            <a:r>
              <a:rPr lang="en-US" altLang="en-US" dirty="0"/>
              <a:t>Молдова</a:t>
            </a:r>
            <a:r>
              <a:rPr lang="en-US" altLang="ru-RU" dirty="0"/>
              <a:t> 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співробітництво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сфері</a:t>
            </a:r>
            <a:r>
              <a:rPr lang="en-US" altLang="ru-RU" dirty="0"/>
              <a:t> </a:t>
            </a:r>
            <a:r>
              <a:rPr lang="en-US" altLang="en-US" dirty="0"/>
              <a:t>охорони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uk-UA" altLang="en-US" dirty="0"/>
              <a:t> </a:t>
            </a:r>
            <a:r>
              <a:rPr lang="en-US" altLang="en-US" dirty="0"/>
              <a:t>сталого</a:t>
            </a:r>
            <a:r>
              <a:rPr lang="en-US" altLang="ru-RU" dirty="0"/>
              <a:t> </a:t>
            </a:r>
            <a:r>
              <a:rPr lang="en-US" altLang="en-US" dirty="0"/>
              <a:t>розвитку</a:t>
            </a:r>
            <a:r>
              <a:rPr lang="en-US" altLang="ru-RU" dirty="0"/>
              <a:t> </a:t>
            </a:r>
            <a:r>
              <a:rPr lang="en-US" altLang="en-US" dirty="0"/>
              <a:t>басейну</a:t>
            </a:r>
            <a:r>
              <a:rPr lang="en-US" altLang="ru-RU" dirty="0"/>
              <a:t> </a:t>
            </a:r>
            <a:r>
              <a:rPr lang="en-US" altLang="en-US" dirty="0"/>
              <a:t>річки</a:t>
            </a:r>
            <a:r>
              <a:rPr lang="en-US" altLang="ru-RU" dirty="0"/>
              <a:t> </a:t>
            </a:r>
            <a:r>
              <a:rPr lang="en-US" altLang="en-US" dirty="0"/>
              <a:t>Дністер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07 </a:t>
            </a:r>
            <a:r>
              <a:rPr lang="en-US" altLang="en-US" dirty="0"/>
              <a:t>червня</a:t>
            </a:r>
            <a:r>
              <a:rPr lang="en-US" altLang="ru-RU" dirty="0"/>
              <a:t> 2017 </a:t>
            </a:r>
            <a:r>
              <a:rPr lang="en-US" altLang="en-US" dirty="0"/>
              <a:t>року</a:t>
            </a:r>
            <a:r>
              <a:rPr lang="en-US" altLang="ru-RU" dirty="0"/>
              <a:t>; </a:t>
            </a:r>
            <a:endParaRPr lang="en-US" altLang="ru-RU" dirty="0"/>
          </a:p>
          <a:p>
            <a:pPr marL="0" indent="0" algn="just">
              <a:buNone/>
            </a:pPr>
            <a:r>
              <a:rPr lang="en-US" altLang="ru-RU" dirty="0"/>
              <a:t>- </a:t>
            </a:r>
            <a:r>
              <a:rPr lang="en-US" altLang="en-US" dirty="0"/>
              <a:t>Постанова</a:t>
            </a:r>
            <a:r>
              <a:rPr lang="en-US" altLang="ru-RU" dirty="0"/>
              <a:t> </a:t>
            </a:r>
            <a:r>
              <a:rPr lang="en-US" altLang="en-US" dirty="0"/>
              <a:t>Кабінету</a:t>
            </a:r>
            <a:r>
              <a:rPr lang="en-US" altLang="ru-RU" dirty="0"/>
              <a:t> </a:t>
            </a:r>
            <a:r>
              <a:rPr lang="en-US" altLang="en-US" dirty="0"/>
              <a:t>Міністрів</a:t>
            </a:r>
            <a:r>
              <a:rPr lang="en-US" altLang="ru-RU" dirty="0"/>
              <a:t> </a:t>
            </a:r>
            <a:r>
              <a:rPr lang="en-US" altLang="en-US" dirty="0"/>
              <a:t>України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Про</a:t>
            </a:r>
            <a:r>
              <a:rPr lang="en-US" altLang="ru-RU" dirty="0"/>
              <a:t> </a:t>
            </a:r>
            <a:r>
              <a:rPr lang="en-US" altLang="en-US" dirty="0"/>
              <a:t>затвердження</a:t>
            </a:r>
            <a:r>
              <a:rPr lang="en-US" altLang="ru-RU" dirty="0"/>
              <a:t> </a:t>
            </a:r>
            <a:r>
              <a:rPr lang="en-US" altLang="en-US" dirty="0"/>
              <a:t>Порядку</a:t>
            </a:r>
            <a:r>
              <a:rPr lang="en-US" altLang="ru-RU" dirty="0"/>
              <a:t> </a:t>
            </a:r>
            <a:r>
              <a:rPr lang="en-US" altLang="en-US" dirty="0"/>
              <a:t>здійснення</a:t>
            </a:r>
            <a:r>
              <a:rPr lang="en-US" altLang="ru-RU" dirty="0"/>
              <a:t> </a:t>
            </a:r>
            <a:r>
              <a:rPr lang="en-US" altLang="en-US" dirty="0"/>
              <a:t>державного</a:t>
            </a:r>
            <a:r>
              <a:rPr lang="en-US" altLang="ru-RU" dirty="0"/>
              <a:t> </a:t>
            </a:r>
            <a:r>
              <a:rPr lang="en-US" altLang="en-US" dirty="0"/>
              <a:t>моніторингу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19 </a:t>
            </a:r>
            <a:r>
              <a:rPr lang="en-US" altLang="en-US" dirty="0"/>
              <a:t>вересня</a:t>
            </a:r>
            <a:r>
              <a:rPr lang="en-US" altLang="ru-RU" dirty="0"/>
              <a:t> 2018</a:t>
            </a:r>
            <a:r>
              <a:rPr lang="en-US" altLang="en-US" dirty="0"/>
              <a:t>р</a:t>
            </a:r>
            <a:r>
              <a:rPr lang="en-US" altLang="ru-RU" dirty="0"/>
              <a:t>. </a:t>
            </a:r>
            <a:r>
              <a:rPr lang="" altLang="en-US" dirty="0"/>
              <a:t>№</a:t>
            </a:r>
            <a:r>
              <a:rPr lang="en-US" altLang="ru-RU" dirty="0"/>
              <a:t> 758 (</a:t>
            </a:r>
            <a:r>
              <a:rPr lang="en-US" altLang="en-US" dirty="0"/>
              <a:t>набере</a:t>
            </a:r>
            <a:r>
              <a:rPr lang="en-US" altLang="ru-RU" dirty="0"/>
              <a:t> </a:t>
            </a:r>
            <a:r>
              <a:rPr lang="en-US" altLang="en-US" dirty="0"/>
              <a:t>чинності</a:t>
            </a:r>
            <a:r>
              <a:rPr lang="en-US" altLang="ru-RU" dirty="0"/>
              <a:t> </a:t>
            </a:r>
            <a:r>
              <a:rPr lang="en-US" altLang="en-US" dirty="0"/>
              <a:t>з</a:t>
            </a:r>
            <a:r>
              <a:rPr lang="en-US" altLang="ru-RU" dirty="0"/>
              <a:t> 01.01.2019 </a:t>
            </a:r>
            <a:r>
              <a:rPr lang="en-US" altLang="en-US" dirty="0"/>
              <a:t>р</a:t>
            </a:r>
            <a:r>
              <a:rPr lang="en-US" altLang="ru-RU" dirty="0"/>
              <a:t>.).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260" y="2780928"/>
            <a:ext cx="5087479" cy="745646"/>
          </a:xfrm>
        </p:spPr>
        <p:txBody>
          <a:bodyPr>
            <a:noAutofit/>
          </a:bodyPr>
          <a:lstStyle/>
          <a:p>
            <a:r>
              <a:rPr lang="uk-UA" sz="4800" dirty="0"/>
              <a:t>Дякую за увагу</a:t>
            </a:r>
            <a:r>
              <a:rPr lang="en-US" sz="4800" dirty="0"/>
              <a:t>!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52" y="476826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Країни</a:t>
            </a:r>
            <a:r>
              <a:rPr lang="en-US" altLang="ru-RU" dirty="0"/>
              <a:t> </a:t>
            </a:r>
            <a:r>
              <a:rPr lang="en-US" altLang="en-US" dirty="0"/>
              <a:t>Європейського</a:t>
            </a:r>
            <a:r>
              <a:rPr lang="en-US" altLang="ru-RU" dirty="0"/>
              <a:t> </a:t>
            </a:r>
            <a:r>
              <a:rPr lang="en-US" altLang="en-US" dirty="0"/>
              <a:t>Союзу</a:t>
            </a:r>
            <a:r>
              <a:rPr lang="en-US" altLang="ru-RU" dirty="0"/>
              <a:t> </a:t>
            </a:r>
            <a:r>
              <a:rPr lang="en-US" altLang="en-US" dirty="0"/>
              <a:t>досягли</a:t>
            </a:r>
            <a:r>
              <a:rPr lang="en-US" altLang="ru-RU" dirty="0"/>
              <a:t> </a:t>
            </a:r>
            <a:r>
              <a:rPr lang="en-US" altLang="en-US" dirty="0"/>
              <a:t>значних</a:t>
            </a:r>
            <a:r>
              <a:rPr lang="en-US" altLang="ru-RU" dirty="0"/>
              <a:t> </a:t>
            </a:r>
            <a:r>
              <a:rPr lang="en-US" altLang="en-US" dirty="0"/>
              <a:t>успіхів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сфері</a:t>
            </a:r>
            <a:r>
              <a:rPr lang="en-US" altLang="ru-RU" dirty="0"/>
              <a:t> </a:t>
            </a:r>
            <a:r>
              <a:rPr lang="en-US" altLang="en-US" dirty="0"/>
              <a:t>захисту</a:t>
            </a:r>
            <a:r>
              <a:rPr lang="en-US" altLang="ru-RU" dirty="0"/>
              <a:t> </a:t>
            </a:r>
            <a:r>
              <a:rPr lang="en-US" altLang="en-US" dirty="0"/>
              <a:t>своїх</a:t>
            </a:r>
            <a:r>
              <a:rPr lang="en-US" altLang="ru-RU" dirty="0"/>
              <a:t> </a:t>
            </a:r>
            <a:r>
              <a:rPr lang="en-US" altLang="en-US" dirty="0"/>
              <a:t>природних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від</a:t>
            </a:r>
            <a:r>
              <a:rPr lang="en-US" altLang="ru-RU" dirty="0"/>
              <a:t> </a:t>
            </a:r>
            <a:r>
              <a:rPr lang="en-US" altLang="en-US" dirty="0"/>
              <a:t>забруднення</a:t>
            </a:r>
            <a:r>
              <a:rPr lang="en-US" altLang="ru-RU" dirty="0"/>
              <a:t>. </a:t>
            </a:r>
            <a:r>
              <a:rPr lang="en-US" altLang="en-US" dirty="0"/>
              <a:t>Показником</a:t>
            </a:r>
            <a:r>
              <a:rPr lang="en-US" altLang="ru-RU" dirty="0"/>
              <a:t> </a:t>
            </a:r>
            <a:r>
              <a:rPr lang="en-US" altLang="en-US" dirty="0"/>
              <a:t>високої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</a:t>
            </a:r>
            <a:r>
              <a:rPr lang="en-US" altLang="en-US" dirty="0"/>
              <a:t>природних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може</a:t>
            </a:r>
            <a:r>
              <a:rPr lang="en-US" altLang="ru-RU" dirty="0"/>
              <a:t> </a:t>
            </a:r>
            <a:r>
              <a:rPr lang="en-US" altLang="en-US" dirty="0"/>
              <a:t>слугувати</a:t>
            </a:r>
            <a:r>
              <a:rPr lang="en-US" altLang="ru-RU" dirty="0"/>
              <a:t> </a:t>
            </a:r>
            <a:r>
              <a:rPr lang="en-US" altLang="en-US" dirty="0"/>
              <a:t>наведена</a:t>
            </a:r>
            <a:r>
              <a:rPr lang="en-US" altLang="ru-RU" dirty="0"/>
              <a:t> </a:t>
            </a:r>
            <a:r>
              <a:rPr lang="en-US" altLang="en-US" dirty="0"/>
              <a:t>Євростатом</a:t>
            </a:r>
            <a:r>
              <a:rPr lang="en-US" altLang="ru-RU" dirty="0"/>
              <a:t> </a:t>
            </a:r>
            <a:r>
              <a:rPr lang="en-US" altLang="en-US" dirty="0"/>
              <a:t>оцінка</a:t>
            </a:r>
            <a:r>
              <a:rPr lang="en-US" altLang="ru-RU" dirty="0"/>
              <a:t> </a:t>
            </a:r>
            <a:r>
              <a:rPr lang="en-US" altLang="en-US" dirty="0"/>
              <a:t>стану</a:t>
            </a:r>
            <a:r>
              <a:rPr lang="en-US" altLang="ru-RU" dirty="0"/>
              <a:t> </a:t>
            </a:r>
            <a:r>
              <a:rPr lang="en-US" altLang="en-US" dirty="0"/>
              <a:t>природних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громадянами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: </a:t>
            </a:r>
            <a:r>
              <a:rPr lang="en-US" altLang="en-US" dirty="0"/>
              <a:t>понад</a:t>
            </a:r>
            <a:r>
              <a:rPr lang="en-US" altLang="ru-RU" dirty="0"/>
              <a:t> 80 % </a:t>
            </a:r>
            <a:r>
              <a:rPr lang="en-US" altLang="en-US" dirty="0"/>
              <a:t>громадян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вважають</a:t>
            </a:r>
            <a:r>
              <a:rPr lang="en-US" altLang="ru-RU" dirty="0"/>
              <a:t> </a:t>
            </a:r>
            <a:r>
              <a:rPr lang="en-US" altLang="en-US" dirty="0"/>
              <a:t>внутрішні</a:t>
            </a:r>
            <a:r>
              <a:rPr lang="en-US" altLang="ru-RU" dirty="0"/>
              <a:t> </a:t>
            </a:r>
            <a:r>
              <a:rPr lang="en-US" altLang="en-US" dirty="0"/>
              <a:t>природні</a:t>
            </a:r>
            <a:r>
              <a:rPr lang="en-US" altLang="ru-RU" dirty="0"/>
              <a:t> </a:t>
            </a:r>
            <a:r>
              <a:rPr lang="en-US" altLang="en-US" dirty="0"/>
              <a:t>води</a:t>
            </a:r>
            <a:r>
              <a:rPr lang="en-US" altLang="ru-RU" dirty="0"/>
              <a:t> </a:t>
            </a:r>
            <a:r>
              <a:rPr lang="en-US" altLang="en-US" dirty="0"/>
              <a:t>країн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чудової</a:t>
            </a:r>
            <a:r>
              <a:rPr lang="en-US" altLang="ru-RU" dirty="0"/>
              <a:t> </a:t>
            </a:r>
            <a:r>
              <a:rPr lang="en-US" altLang="en-US" dirty="0"/>
              <a:t>якості</a:t>
            </a:r>
            <a:r>
              <a:rPr lang="en-US" altLang="ru-RU" dirty="0"/>
              <a:t> (excellent)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купання</a:t>
            </a:r>
            <a:r>
              <a:rPr lang="en-US" altLang="ru-RU" dirty="0"/>
              <a:t> </a:t>
            </a:r>
            <a:r>
              <a:rPr lang="en-US" altLang="en-US" dirty="0"/>
              <a:t>та</a:t>
            </a:r>
            <a:r>
              <a:rPr lang="en-US" altLang="ru-RU" dirty="0"/>
              <a:t> </a:t>
            </a:r>
            <a:r>
              <a:rPr lang="en-US" altLang="en-US" dirty="0"/>
              <a:t>відпочинку</a:t>
            </a:r>
            <a:r>
              <a:rPr lang="en-US" altLang="ru-RU" dirty="0"/>
              <a:t> (Eurostat, 2020).</a:t>
            </a:r>
            <a:endParaRPr lang="en-US" alt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2637155"/>
            <a:ext cx="8133715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901504" cy="1838519"/>
          </a:xfrm>
        </p:spPr>
        <p:txBody>
          <a:bodyPr>
            <a:normAutofit/>
          </a:bodyPr>
          <a:lstStyle/>
          <a:p>
            <a:r>
              <a:rPr lang="en-US" altLang="en-US" dirty="0"/>
              <a:t>Рамкова</a:t>
            </a:r>
            <a:r>
              <a:rPr lang="en-US" altLang="ru-RU" dirty="0"/>
              <a:t> </a:t>
            </a:r>
            <a:r>
              <a:rPr lang="en-US" altLang="en-US" dirty="0"/>
              <a:t>водна</a:t>
            </a:r>
            <a:r>
              <a:rPr lang="uk-UA" altLang="en-US" dirty="0"/>
              <a:t> </a:t>
            </a:r>
            <a:r>
              <a:rPr lang="en-US" altLang="en-US" dirty="0"/>
              <a:t>директива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64506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2000/60/</a:t>
            </a:r>
            <a:r>
              <a:rPr lang="en-US" altLang="en-US" dirty="0"/>
              <a:t>ЄС</a:t>
            </a:r>
            <a:r>
              <a:rPr lang="en-US" altLang="ru-RU" dirty="0"/>
              <a:t>, </a:t>
            </a:r>
            <a:r>
              <a:rPr lang="en-US" altLang="en-US" dirty="0"/>
              <a:t>що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встановлює</a:t>
            </a:r>
            <a:r>
              <a:rPr lang="en-US" altLang="ru-RU" dirty="0"/>
              <a:t> </a:t>
            </a:r>
            <a:r>
              <a:rPr lang="en-US" altLang="en-US" dirty="0"/>
              <a:t>рамкові</a:t>
            </a:r>
            <a:r>
              <a:rPr lang="en-US" altLang="ru-RU" dirty="0"/>
              <a:t> </a:t>
            </a:r>
            <a:r>
              <a:rPr lang="en-US" altLang="en-US" dirty="0"/>
              <a:t>вимоги</a:t>
            </a:r>
            <a:r>
              <a:rPr lang="en-US" altLang="ru-RU" dirty="0"/>
              <a:t> </a:t>
            </a:r>
            <a:r>
              <a:rPr lang="en-US" altLang="en-US" dirty="0"/>
              <a:t>до</a:t>
            </a:r>
            <a:r>
              <a:rPr lang="en-US" altLang="ru-RU" dirty="0"/>
              <a:t> </a:t>
            </a:r>
            <a:r>
              <a:rPr lang="en-US" altLang="en-US" dirty="0"/>
              <a:t>дій</a:t>
            </a:r>
            <a:r>
              <a:rPr lang="en-US" altLang="ru-RU" dirty="0"/>
              <a:t> </a:t>
            </a:r>
            <a:r>
              <a:rPr lang="en-US" altLang="en-US" dirty="0"/>
              <a:t>європейської</a:t>
            </a:r>
            <a:r>
              <a:rPr lang="en-US" altLang="ru-RU" dirty="0"/>
              <a:t> </a:t>
            </a:r>
            <a:r>
              <a:rPr lang="en-US" altLang="en-US" dirty="0"/>
              <a:t>спільноти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галузі</a:t>
            </a:r>
            <a:r>
              <a:rPr lang="en-US" altLang="ru-RU" dirty="0"/>
              <a:t> </a:t>
            </a:r>
            <a:r>
              <a:rPr lang="en-US" altLang="en-US" dirty="0"/>
              <a:t>водної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політики</a:t>
            </a:r>
            <a:r>
              <a:rPr lang="en-US" altLang="ru-RU" dirty="0"/>
              <a:t> / Directive 2000/60/EC of the European Parliament and of the Council </a:t>
            </a:r>
            <a:br>
              <a:rPr lang="en-US" altLang="ru-RU" dirty="0"/>
            </a:br>
            <a:r>
              <a:rPr lang="en-US" altLang="ru-RU" dirty="0"/>
              <a:t>establishing a framework for the Community action in the field of water policy</a:t>
            </a:r>
            <a:r>
              <a:rPr lang="uk-UA" altLang="en-US" dirty="0"/>
              <a:t> </a:t>
            </a:r>
            <a:r>
              <a:rPr lang="en-US" altLang="ru-RU" dirty="0"/>
              <a:t>(EC, 2000).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45" y="105299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Директива</a:t>
            </a:r>
            <a:r>
              <a:rPr lang="en-US" altLang="ru-RU" dirty="0"/>
              <a:t> 2000/60/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закладає</a:t>
            </a:r>
            <a:r>
              <a:rPr lang="en-US" altLang="ru-RU" dirty="0"/>
              <a:t> </a:t>
            </a:r>
            <a:r>
              <a:rPr lang="en-US" altLang="en-US" dirty="0"/>
              <a:t>базові</a:t>
            </a:r>
            <a:r>
              <a:rPr lang="en-US" altLang="ru-RU" dirty="0"/>
              <a:t> </a:t>
            </a:r>
            <a:r>
              <a:rPr lang="en-US" altLang="en-US" dirty="0"/>
              <a:t>принципи</a:t>
            </a:r>
            <a:r>
              <a:rPr lang="en-US" altLang="ru-RU" dirty="0"/>
              <a:t> </a:t>
            </a:r>
            <a:r>
              <a:rPr lang="en-US" altLang="en-US" dirty="0"/>
              <a:t>водної</a:t>
            </a:r>
            <a:r>
              <a:rPr lang="en-US" altLang="ru-RU" dirty="0"/>
              <a:t> </a:t>
            </a:r>
            <a:r>
              <a:rPr lang="en-US" altLang="en-US" dirty="0"/>
              <a:t>політики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і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визначає</a:t>
            </a:r>
            <a:r>
              <a:rPr lang="en-US" altLang="ru-RU" dirty="0"/>
              <a:t> </a:t>
            </a:r>
            <a:r>
              <a:rPr lang="en-US" altLang="en-US" dirty="0"/>
              <a:t>цілі</a:t>
            </a:r>
            <a:r>
              <a:rPr lang="en-US" altLang="ru-RU" dirty="0"/>
              <a:t> </a:t>
            </a:r>
            <a:r>
              <a:rPr lang="en-US" altLang="en-US" dirty="0"/>
              <a:t>цієї</a:t>
            </a:r>
            <a:r>
              <a:rPr lang="en-US" altLang="ru-RU" dirty="0"/>
              <a:t> </a:t>
            </a:r>
            <a:r>
              <a:rPr lang="en-US" altLang="en-US" dirty="0"/>
              <a:t>політики</a:t>
            </a:r>
            <a:r>
              <a:rPr lang="en-US" altLang="ru-RU" dirty="0"/>
              <a:t>:</a:t>
            </a:r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12" y="1988840"/>
            <a:ext cx="7980976" cy="1152128"/>
          </a:xfrm>
        </p:spPr>
        <p:txBody>
          <a:bodyPr>
            <a:normAutofit fontScale="25000"/>
          </a:bodyPr>
          <a:lstStyle/>
          <a:p>
            <a:pPr marL="0" lvl="0" algn="just">
              <a:buSzTx/>
              <a:buNone/>
            </a:pPr>
            <a:r>
              <a:rPr lang="en-US" altLang="ru-RU" sz="7200" dirty="0"/>
              <a:t>- розширення сфери захисту вод на усі води, включно з поверхневими та підземними водами;</a:t>
            </a:r>
            <a:endParaRPr lang="en-US" altLang="ru-RU" sz="7200" dirty="0"/>
          </a:p>
          <a:p>
            <a:pPr marL="0" lvl="0" algn="just">
              <a:buSzTx/>
              <a:buNone/>
            </a:pPr>
            <a:r>
              <a:rPr lang="en-US" altLang="ru-RU" sz="7200" dirty="0"/>
              <a:t>- досягти «гарного статусу» усіх вод до визначених термінів (пояснення нижче);</a:t>
            </a:r>
            <a:endParaRPr lang="en-US" altLang="ru-RU" sz="7200" dirty="0"/>
          </a:p>
          <a:p>
            <a:pPr marL="0" lvl="0" algn="just">
              <a:buSzTx/>
              <a:buNone/>
            </a:pPr>
            <a:r>
              <a:rPr lang="en-US" altLang="ru-RU" sz="7200" dirty="0"/>
              <a:t>- менеджмент водної політики за принципом річкових басейнів;</a:t>
            </a:r>
            <a:endParaRPr lang="en-US" altLang="ru-RU" sz="7200" dirty="0"/>
          </a:p>
          <a:p>
            <a:pPr marL="0" lvl="0" algn="just">
              <a:buSzTx/>
              <a:buNone/>
            </a:pPr>
            <a:r>
              <a:rPr lang="en-US" altLang="ru-RU" sz="7200" dirty="0"/>
              <a:t>- «комбінований підхід» з впровадженням граничних значень скидів та стандартів якості;</a:t>
            </a:r>
            <a:endParaRPr lang="en-US" altLang="ru-RU" sz="7200" dirty="0"/>
          </a:p>
          <a:p>
            <a:pPr marL="0" lvl="0" algn="just">
              <a:buSzTx/>
              <a:buNone/>
            </a:pPr>
            <a:r>
              <a:rPr lang="en-US" altLang="ru-RU" sz="7200" dirty="0"/>
              <a:t>- ефективна цінова політика;</a:t>
            </a:r>
            <a:endParaRPr lang="en-US" altLang="ru-RU" sz="7200" dirty="0"/>
          </a:p>
          <a:p>
            <a:pPr marL="0" lvl="0" algn="just">
              <a:buSzTx/>
              <a:buNone/>
            </a:pPr>
            <a:r>
              <a:rPr lang="en-US" altLang="ru-RU" sz="7200" dirty="0"/>
              <a:t>- вдосконалення законодавства.</a:t>
            </a:r>
            <a:endParaRPr lang="en-US" altLang="ru-RU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699" y="908849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Класифікація</a:t>
            </a:r>
            <a:r>
              <a:rPr lang="en-US" altLang="ru-RU" dirty="0"/>
              <a:t> </a:t>
            </a:r>
            <a:r>
              <a:rPr lang="en-US" altLang="en-US" dirty="0"/>
              <a:t>природних</a:t>
            </a:r>
            <a:r>
              <a:rPr lang="en-US" altLang="ru-RU" dirty="0"/>
              <a:t> </a:t>
            </a:r>
            <a:r>
              <a:rPr lang="en-US" altLang="en-US" dirty="0"/>
              <a:t>вод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країнах</a:t>
            </a:r>
            <a:r>
              <a:rPr lang="en-US" altLang="ru-RU" dirty="0"/>
              <a:t> </a:t>
            </a:r>
            <a:r>
              <a:rPr lang="en-US" altLang="en-US" dirty="0"/>
              <a:t>ЄС</a:t>
            </a:r>
            <a:r>
              <a:rPr lang="en-US" altLang="ru-RU" dirty="0"/>
              <a:t> </a:t>
            </a:r>
            <a:r>
              <a:rPr lang="en-US" altLang="en-US" dirty="0"/>
              <a:t>згідно</a:t>
            </a:r>
            <a:r>
              <a:rPr lang="en-US" altLang="ru-RU" dirty="0"/>
              <a:t> </a:t>
            </a:r>
            <a:r>
              <a:rPr lang="en-US" altLang="en-US" dirty="0"/>
              <a:t>Рамкової</a:t>
            </a:r>
            <a:r>
              <a:rPr lang="en-US" altLang="ru-RU" dirty="0"/>
              <a:t> </a:t>
            </a:r>
            <a:r>
              <a:rPr lang="en-US" altLang="en-US" dirty="0"/>
              <a:t>водної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директиви</a:t>
            </a:r>
            <a:endParaRPr lang="en-US" altLang="en-US" dirty="0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3550" y="1701165"/>
            <a:ext cx="8216900" cy="4544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57" y="-27385"/>
            <a:ext cx="7886700" cy="720080"/>
          </a:xfrm>
        </p:spPr>
        <p:txBody>
          <a:bodyPr>
            <a:normAutofit/>
          </a:bodyPr>
          <a:lstStyle/>
          <a:p>
            <a:r>
              <a:rPr lang="uk-UA" altLang="ru-RU" dirty="0"/>
              <a:t>Основні водні директиви</a:t>
            </a:r>
            <a:endParaRPr lang="uk-UA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2" y="764379"/>
            <a:ext cx="7980976" cy="4860540"/>
          </a:xfrm>
        </p:spPr>
        <p:txBody>
          <a:bodyPr>
            <a:normAutofit fontScale="25000"/>
          </a:bodyPr>
          <a:lstStyle/>
          <a:p>
            <a:pPr marL="0" indent="0" algn="just">
              <a:buNone/>
            </a:pPr>
            <a:r>
              <a:rPr lang="en-US" altLang="en-US" sz="6400" dirty="0"/>
              <a:t>Директива</a:t>
            </a:r>
            <a:r>
              <a:rPr lang="en-US" altLang="ru-RU" sz="6400" dirty="0"/>
              <a:t> 91/271/</a:t>
            </a:r>
            <a:r>
              <a:rPr lang="en-US" altLang="en-US" sz="6400" dirty="0"/>
              <a:t>ЄЕС</a:t>
            </a:r>
            <a:r>
              <a:rPr lang="en-US" altLang="ru-RU" sz="6400" dirty="0"/>
              <a:t> </a:t>
            </a:r>
            <a:r>
              <a:rPr lang="en-US" altLang="en-US" sz="6400" dirty="0"/>
              <a:t>щодо</a:t>
            </a:r>
            <a:r>
              <a:rPr lang="en-US" altLang="ru-RU" sz="6400" dirty="0"/>
              <a:t> </a:t>
            </a:r>
            <a:r>
              <a:rPr lang="en-US" altLang="en-US" sz="6400" dirty="0"/>
              <a:t>очищення</a:t>
            </a:r>
            <a:r>
              <a:rPr lang="en-US" altLang="ru-RU" sz="6400" dirty="0"/>
              <a:t> </a:t>
            </a:r>
            <a:r>
              <a:rPr lang="en-US" altLang="en-US" sz="6400" dirty="0"/>
              <a:t>міських</a:t>
            </a:r>
            <a:r>
              <a:rPr lang="en-US" altLang="ru-RU" sz="6400" dirty="0"/>
              <a:t> </a:t>
            </a:r>
            <a:r>
              <a:rPr lang="en-US" altLang="en-US" sz="6400" dirty="0"/>
              <a:t>стічних</a:t>
            </a:r>
            <a:r>
              <a:rPr lang="en-US" altLang="ru-RU" sz="6400" dirty="0"/>
              <a:t> </a:t>
            </a:r>
            <a:r>
              <a:rPr lang="en-US" altLang="en-US" sz="6400" dirty="0"/>
              <a:t>вод</a:t>
            </a:r>
            <a:r>
              <a:rPr lang="en-US" altLang="ru-RU" sz="6400" dirty="0"/>
              <a:t> / Urban Waste Water Treatment Directive 91/271/EEC;</a:t>
            </a:r>
            <a:endParaRPr lang="en-US" altLang="ru-RU" sz="6400" dirty="0"/>
          </a:p>
          <a:p>
            <a:pPr marL="0" indent="0" algn="just">
              <a:buNone/>
            </a:pPr>
            <a:r>
              <a:rPr lang="en-US" altLang="en-US" sz="6400" dirty="0"/>
              <a:t>Директива</a:t>
            </a:r>
            <a:r>
              <a:rPr lang="en-US" altLang="ru-RU" sz="6400" dirty="0"/>
              <a:t> 98/15/</a:t>
            </a:r>
            <a:r>
              <a:rPr lang="en-US" altLang="en-US" sz="6400" dirty="0"/>
              <a:t>ЄС</a:t>
            </a:r>
            <a:r>
              <a:rPr lang="en-US" altLang="ru-RU" sz="6400" dirty="0"/>
              <a:t> </a:t>
            </a:r>
            <a:r>
              <a:rPr lang="en-US" altLang="en-US" sz="6400" dirty="0"/>
              <a:t>з</a:t>
            </a:r>
            <a:r>
              <a:rPr lang="en-US" altLang="ru-RU" sz="6400" dirty="0"/>
              <a:t> </a:t>
            </a:r>
            <a:r>
              <a:rPr lang="en-US" altLang="en-US" sz="6400" dirty="0"/>
              <a:t>поправками</a:t>
            </a:r>
            <a:r>
              <a:rPr lang="en-US" altLang="ru-RU" sz="6400" dirty="0"/>
              <a:t> </a:t>
            </a:r>
            <a:r>
              <a:rPr lang="en-US" altLang="en-US" sz="6400" dirty="0"/>
              <a:t>до</a:t>
            </a:r>
            <a:r>
              <a:rPr lang="en-US" altLang="ru-RU" sz="6400" dirty="0"/>
              <a:t> </a:t>
            </a:r>
            <a:r>
              <a:rPr lang="en-US" altLang="en-US" sz="6400" dirty="0"/>
              <a:t>директиви</a:t>
            </a:r>
            <a:r>
              <a:rPr lang="en-US" altLang="ru-RU" sz="6400" dirty="0"/>
              <a:t> 91/271/</a:t>
            </a:r>
            <a:r>
              <a:rPr lang="en-US" altLang="en-US" sz="6400" dirty="0"/>
              <a:t>ЄЕС</a:t>
            </a:r>
            <a:r>
              <a:rPr lang="en-US" altLang="ru-RU" sz="6400" dirty="0"/>
              <a:t> / Commission Directive 98/15/EC of 27 February 1998 amending Council Directive 91/271/EEC with respect to certain requirements established in Annex I; </a:t>
            </a:r>
            <a:endParaRPr lang="en-US" altLang="ru-RU" sz="6400" dirty="0"/>
          </a:p>
          <a:p>
            <a:pPr marL="0" indent="0" algn="just">
              <a:buNone/>
            </a:pPr>
            <a:r>
              <a:rPr lang="en-US" altLang="en-US" sz="6400" dirty="0"/>
              <a:t>Директива</a:t>
            </a:r>
            <a:r>
              <a:rPr lang="en-US" altLang="ru-RU" sz="6400" dirty="0"/>
              <a:t> 98/83/</a:t>
            </a:r>
            <a:r>
              <a:rPr lang="en-US" altLang="en-US" sz="6400" dirty="0"/>
              <a:t>ЄС</a:t>
            </a:r>
            <a:r>
              <a:rPr lang="en-US" altLang="ru-RU" sz="6400" dirty="0"/>
              <a:t> </a:t>
            </a:r>
            <a:r>
              <a:rPr lang="en-US" altLang="en-US" sz="6400" dirty="0"/>
              <a:t>щодо</a:t>
            </a:r>
            <a:r>
              <a:rPr lang="en-US" altLang="ru-RU" sz="6400" dirty="0"/>
              <a:t> </a:t>
            </a:r>
            <a:r>
              <a:rPr lang="en-US" altLang="en-US" sz="6400" dirty="0"/>
              <a:t>питної</a:t>
            </a:r>
            <a:r>
              <a:rPr lang="en-US" altLang="ru-RU" sz="6400" dirty="0"/>
              <a:t> </a:t>
            </a:r>
            <a:r>
              <a:rPr lang="en-US" altLang="en-US" sz="6400" dirty="0"/>
              <a:t>води</a:t>
            </a:r>
            <a:r>
              <a:rPr lang="en-US" altLang="ru-RU" sz="6400" dirty="0"/>
              <a:t> / Drinking Water Directive 98/83/EC;</a:t>
            </a:r>
            <a:endParaRPr lang="en-US" altLang="ru-RU" sz="6400" dirty="0"/>
          </a:p>
          <a:p>
            <a:pPr marL="0" indent="0" algn="just">
              <a:buNone/>
            </a:pPr>
            <a:r>
              <a:rPr lang="en-US" altLang="en-US" sz="6400" dirty="0"/>
              <a:t>Директива</a:t>
            </a:r>
            <a:r>
              <a:rPr lang="en-US" altLang="ru-RU" sz="6400" dirty="0"/>
              <a:t> 2015/1787/</a:t>
            </a:r>
            <a:r>
              <a:rPr lang="en-US" altLang="en-US" sz="6400" dirty="0"/>
              <a:t>ЄС</a:t>
            </a:r>
            <a:r>
              <a:rPr lang="en-US" altLang="ru-RU" sz="6400" dirty="0"/>
              <a:t> </a:t>
            </a:r>
            <a:r>
              <a:rPr lang="en-US" altLang="en-US" sz="6400" dirty="0"/>
              <a:t>з</a:t>
            </a:r>
            <a:r>
              <a:rPr lang="en-US" altLang="ru-RU" sz="6400" dirty="0"/>
              <a:t> </a:t>
            </a:r>
            <a:r>
              <a:rPr lang="en-US" altLang="en-US" sz="6400" dirty="0"/>
              <a:t>поправками</a:t>
            </a:r>
            <a:r>
              <a:rPr lang="en-US" altLang="ru-RU" sz="6400" dirty="0"/>
              <a:t> </a:t>
            </a:r>
            <a:r>
              <a:rPr lang="en-US" altLang="en-US" sz="6400" dirty="0"/>
              <a:t>до</a:t>
            </a:r>
            <a:r>
              <a:rPr lang="en-US" altLang="ru-RU" sz="6400" dirty="0"/>
              <a:t> </a:t>
            </a:r>
            <a:r>
              <a:rPr lang="en-US" altLang="en-US" sz="6400" dirty="0"/>
              <a:t>директиви</a:t>
            </a:r>
            <a:r>
              <a:rPr lang="en-US" altLang="ru-RU" sz="6400" dirty="0"/>
              <a:t> 98/83/</a:t>
            </a:r>
            <a:r>
              <a:rPr lang="en-US" altLang="en-US" sz="6400" dirty="0"/>
              <a:t>ЄС</a:t>
            </a:r>
            <a:r>
              <a:rPr lang="en-US" altLang="ru-RU" sz="6400" dirty="0"/>
              <a:t> / Commission Directive (EU) 2015/1787 of 6 October 2015 amending Annexes II and III to Council Directive 98/83/EC on the quality of water intended for human consumption;</a:t>
            </a:r>
            <a:endParaRPr lang="en-US" altLang="ru-RU" sz="6400" dirty="0"/>
          </a:p>
          <a:p>
            <a:pPr marL="0" indent="0" algn="just">
              <a:buNone/>
            </a:pPr>
            <a:r>
              <a:rPr lang="en-US" altLang="en-US" sz="6400" dirty="0"/>
              <a:t>Директива</a:t>
            </a:r>
            <a:r>
              <a:rPr lang="en-US" altLang="ru-RU" sz="6400" dirty="0"/>
              <a:t> 2006/7/</a:t>
            </a:r>
            <a:r>
              <a:rPr lang="en-US" altLang="en-US" sz="6400" dirty="0"/>
              <a:t>ЄС</a:t>
            </a:r>
            <a:r>
              <a:rPr lang="en-US" altLang="ru-RU" sz="6400" dirty="0"/>
              <a:t> </a:t>
            </a:r>
            <a:r>
              <a:rPr lang="en-US" altLang="en-US" sz="6400" dirty="0"/>
              <a:t>щодо</a:t>
            </a:r>
            <a:r>
              <a:rPr lang="en-US" altLang="ru-RU" sz="6400" dirty="0"/>
              <a:t> </a:t>
            </a:r>
            <a:r>
              <a:rPr lang="en-US" altLang="en-US" sz="6400" dirty="0"/>
              <a:t>менеджменту</a:t>
            </a:r>
            <a:r>
              <a:rPr lang="en-US" altLang="ru-RU" sz="6400" dirty="0"/>
              <a:t> </a:t>
            </a:r>
            <a:r>
              <a:rPr lang="en-US" altLang="en-US" sz="6400" dirty="0"/>
              <a:t>якості</a:t>
            </a:r>
            <a:r>
              <a:rPr lang="en-US" altLang="ru-RU" sz="6400" dirty="0"/>
              <a:t> </a:t>
            </a:r>
            <a:r>
              <a:rPr lang="en-US" altLang="en-US" sz="6400" dirty="0"/>
              <a:t>води</a:t>
            </a:r>
            <a:r>
              <a:rPr lang="en-US" altLang="ru-RU" sz="6400" dirty="0"/>
              <a:t> </a:t>
            </a:r>
            <a:r>
              <a:rPr lang="en-US" altLang="en-US" sz="6400" dirty="0"/>
              <a:t>для</a:t>
            </a:r>
            <a:r>
              <a:rPr lang="en-US" altLang="ru-RU" sz="6400" dirty="0"/>
              <a:t> </a:t>
            </a:r>
            <a:r>
              <a:rPr lang="en-US" altLang="en-US" sz="6400" dirty="0"/>
              <a:t>купання</a:t>
            </a:r>
            <a:r>
              <a:rPr lang="en-US" altLang="ru-RU" sz="6400" dirty="0"/>
              <a:t> / Directive 2006/7/EC of the European Parliament and of the Council of 15 February 2006 concerning the management of bathing water quality and repealing Directive 76/160/EEC;</a:t>
            </a:r>
            <a:endParaRPr lang="en-US" altLang="ru-RU" sz="6400" dirty="0"/>
          </a:p>
          <a:p>
            <a:pPr marL="0" indent="0" algn="just">
              <a:buNone/>
            </a:pPr>
            <a:r>
              <a:rPr lang="en-US" altLang="en-US" sz="6400" dirty="0"/>
              <a:t>Директива</a:t>
            </a:r>
            <a:r>
              <a:rPr lang="en-US" altLang="ru-RU" sz="6400" dirty="0"/>
              <a:t> 2006/118/</a:t>
            </a:r>
            <a:r>
              <a:rPr lang="en-US" altLang="en-US" sz="6400" dirty="0"/>
              <a:t>ЄС</a:t>
            </a:r>
            <a:r>
              <a:rPr lang="en-US" altLang="ru-RU" sz="6400" dirty="0"/>
              <a:t> </a:t>
            </a:r>
            <a:r>
              <a:rPr lang="en-US" altLang="en-US" sz="6400" dirty="0"/>
              <a:t>щодо</a:t>
            </a:r>
            <a:r>
              <a:rPr lang="en-US" altLang="ru-RU" sz="6400" dirty="0"/>
              <a:t> </a:t>
            </a:r>
            <a:r>
              <a:rPr lang="en-US" altLang="en-US" sz="6400" dirty="0"/>
              <a:t>захисту</a:t>
            </a:r>
            <a:r>
              <a:rPr lang="en-US" altLang="ru-RU" sz="6400" dirty="0"/>
              <a:t> </a:t>
            </a:r>
            <a:r>
              <a:rPr lang="en-US" altLang="en-US" sz="6400" dirty="0"/>
              <a:t>підземних</a:t>
            </a:r>
            <a:r>
              <a:rPr lang="en-US" altLang="ru-RU" sz="6400" dirty="0"/>
              <a:t> </a:t>
            </a:r>
            <a:r>
              <a:rPr lang="en-US" altLang="en-US" sz="6400" dirty="0"/>
              <a:t>вод</a:t>
            </a:r>
            <a:r>
              <a:rPr lang="en-US" altLang="ru-RU" sz="6400" dirty="0"/>
              <a:t> / Directive 2006/118/EC of the European Parliament and of the Council of 12 December 2006 on the protection of groundwater against pollution and deterioration;</a:t>
            </a:r>
            <a:endParaRPr lang="en-US" altLang="ru-RU" sz="6400" dirty="0"/>
          </a:p>
          <a:p>
            <a:pPr marL="0" indent="0" algn="just">
              <a:buNone/>
            </a:pPr>
            <a:r>
              <a:rPr lang="en-US" altLang="en-US" sz="6400" dirty="0"/>
              <a:t>Директива</a:t>
            </a:r>
            <a:r>
              <a:rPr lang="en-US" altLang="ru-RU" sz="6400" dirty="0"/>
              <a:t> 2008/56/</a:t>
            </a:r>
            <a:r>
              <a:rPr lang="en-US" altLang="en-US" sz="6400" dirty="0"/>
              <a:t>ЄС</a:t>
            </a:r>
            <a:r>
              <a:rPr lang="en-US" altLang="ru-RU" sz="6400" dirty="0"/>
              <a:t> </a:t>
            </a:r>
            <a:r>
              <a:rPr lang="en-US" altLang="en-US" sz="6400" dirty="0"/>
              <a:t>щодо</a:t>
            </a:r>
            <a:r>
              <a:rPr lang="en-US" altLang="ru-RU" sz="6400" dirty="0"/>
              <a:t> </a:t>
            </a:r>
            <a:r>
              <a:rPr lang="en-US" altLang="en-US" sz="6400" dirty="0"/>
              <a:t>політики</a:t>
            </a:r>
            <a:r>
              <a:rPr lang="en-US" altLang="ru-RU" sz="6400" dirty="0"/>
              <a:t> </a:t>
            </a:r>
            <a:r>
              <a:rPr lang="en-US" altLang="en-US" sz="6400" dirty="0"/>
              <a:t>в</a:t>
            </a:r>
            <a:r>
              <a:rPr lang="en-US" altLang="ru-RU" sz="6400" dirty="0"/>
              <a:t> </a:t>
            </a:r>
            <a:r>
              <a:rPr lang="en-US" altLang="en-US" sz="6400" dirty="0"/>
              <a:t>галузі</a:t>
            </a:r>
            <a:r>
              <a:rPr lang="en-US" altLang="ru-RU" sz="6400" dirty="0"/>
              <a:t> </a:t>
            </a:r>
            <a:r>
              <a:rPr lang="en-US" altLang="en-US" sz="6400" dirty="0"/>
              <a:t>морського</a:t>
            </a:r>
            <a:r>
              <a:rPr lang="en-US" altLang="ru-RU" sz="6400" dirty="0"/>
              <a:t> </a:t>
            </a:r>
            <a:r>
              <a:rPr lang="en-US" altLang="en-US" sz="6400" dirty="0"/>
              <a:t>навколишнього</a:t>
            </a:r>
            <a:r>
              <a:rPr lang="en-US" altLang="ru-RU" sz="6400" dirty="0"/>
              <a:t> </a:t>
            </a:r>
            <a:r>
              <a:rPr lang="en-US" altLang="en-US" sz="6400" dirty="0"/>
              <a:t>середовища</a:t>
            </a:r>
            <a:r>
              <a:rPr lang="en-US" altLang="ru-RU" sz="6400" dirty="0"/>
              <a:t> / Directive 2008/56/EC of the European Parliament and of the Council of 17 June 2008 establishing a framework for community action in the field of marine environmental policy.</a:t>
            </a:r>
            <a:endParaRPr lang="en-US" altLang="ru-RU" sz="6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25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0</TotalTime>
  <Words>15185</Words>
  <Application>WPS Presentation</Application>
  <PresentationFormat>Экран (4:3)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SimSun</vt:lpstr>
      <vt:lpstr>Wingdings</vt:lpstr>
      <vt:lpstr>Century Schoolbook</vt:lpstr>
      <vt:lpstr>Microsoft YaHei</vt:lpstr>
      <vt:lpstr>Arial Unicode MS</vt:lpstr>
      <vt:lpstr>Calibri</vt:lpstr>
      <vt:lpstr>Times New Roman</vt:lpstr>
      <vt:lpstr>Тема25</vt:lpstr>
      <vt:lpstr>ЗАКОНОДАВСТВО ЄС ЩОДО ЗАХИСТУ АТМОСФЕРНОГО ПОВІТРЯ</vt:lpstr>
      <vt:lpstr>Женевська конвенція про транскордонне забруднення повітря</vt:lpstr>
      <vt:lpstr>PowerPoint 演示文稿</vt:lpstr>
      <vt:lpstr>PowerPoint 演示文稿</vt:lpstr>
      <vt:lpstr>Стратегічні програми та конвенції</vt:lpstr>
      <vt:lpstr>Протокол 1984 року</vt:lpstr>
      <vt:lpstr>Протокол 1985 року (Гельсінський протокол)</vt:lpstr>
      <vt:lpstr>Протокол 1988 року  (Софійський протокол)</vt:lpstr>
      <vt:lpstr>Протокол 1991</vt:lpstr>
      <vt:lpstr>Рамкова водна директива ЄС</vt:lpstr>
      <vt:lpstr>Протокол 1994 року (Протокол Осло)</vt:lpstr>
      <vt:lpstr>Протокол 1998 року  (Орхуський протокол) </vt:lpstr>
      <vt:lpstr>Протокол 1998 року</vt:lpstr>
      <vt:lpstr>Протокол 1999 року  (Ґетеборзький протокол)</vt:lpstr>
      <vt:lpstr>Директива щодо очищення міських стічних вод</vt:lpstr>
      <vt:lpstr>Протокол включає в себе вказівки щодо наступних галузей:</vt:lpstr>
      <vt:lpstr>Стратегія ЄС «Європа 2020»</vt:lpstr>
      <vt:lpstr>Стратегія ЄС «Європа 2020»</vt:lpstr>
      <vt:lpstr>Директива щодо якості поверхневих вод, що можуть бути використані  для відведення питних вод</vt:lpstr>
      <vt:lpstr>Стратегія ЄС «Європа 2020»</vt:lpstr>
      <vt:lpstr>Стандарти Євро‐5</vt:lpstr>
      <vt:lpstr>Директива 98/83/ЄС щодо якості води, призначеної для споживання  людиною / Council Directive 98/83/EC on the quality of water intended for human  consumption</vt:lpstr>
      <vt:lpstr>Директиви щодо якості води, призначеної для споживання людиною</vt:lpstr>
      <vt:lpstr>Стандарти Євро‐6</vt:lpstr>
      <vt:lpstr>Щодо Директиви 2000/60/ЄС про встановлення рамок діяльності  Співтовариства у сфері водної політики</vt:lpstr>
      <vt:lpstr>Директиви з охорони атмосферного повітря</vt:lpstr>
      <vt:lpstr>Директива 2008/50/ЄС визначає ці терміни наступним чином:</vt:lpstr>
      <vt:lpstr>Директива 2008/50/ЄС визначає ці терміни наступним чином:</vt:lpstr>
      <vt:lpstr>Проведення моніторингу стану атмосферного повітря в ЄС:</vt:lpstr>
      <vt:lpstr>Директива 2010/75/ЄС</vt:lpstr>
      <vt:lpstr>Директива 2010/75/ЄС</vt:lpstr>
      <vt:lpstr>Директива 2010/75/ЄС</vt:lpstr>
      <vt:lpstr>Дякую за увагу!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Євроінтеграція</dc:title>
  <dc:creator>Яна</dc:creator>
  <cp:lastModifiedBy>ворона</cp:lastModifiedBy>
  <cp:revision>31</cp:revision>
  <dcterms:created xsi:type="dcterms:W3CDTF">2013-12-16T18:02:00Z</dcterms:created>
  <dcterms:modified xsi:type="dcterms:W3CDTF">2025-03-24T20:31:00Z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FA8E4FBBE7A9472D8B641744D591CF04_13</vt:lpwstr>
  </property>
  <property fmtid="{D5CDD505-2E9C-101B-9397-08002B2CF9AE}" pid="3" name="KSOProductBuildVer">
    <vt:lpwstr>1049-12.2.0.20326</vt:lpwstr>
  </property>
</Properties>
</file>