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71" r:id="rId5"/>
    <p:sldId id="27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2" r:id="rId14"/>
    <p:sldId id="267" r:id="rId15"/>
    <p:sldId id="268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Helvetica Neue" panose="020B0604020202020204" charset="0"/>
      <p:regular r:id="rId24"/>
      <p:bold r:id="rId25"/>
      <p:italic r:id="rId26"/>
      <p:boldItalic r:id="rId2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Побутова корупція" id="{06E2576F-7030-4959-B850-6B4281C23552}">
          <p14:sldIdLst>
            <p14:sldId id="256"/>
            <p14:sldId id="257"/>
          </p14:sldIdLst>
        </p14:section>
        <p14:section name="Що таке побутова корупція?" id="{A7424E96-3E54-4242-93AB-D157E00236FC}">
          <p14:sldIdLst>
            <p14:sldId id="258"/>
            <p14:sldId id="271"/>
            <p14:sldId id="270"/>
            <p14:sldId id="260"/>
            <p14:sldId id="261"/>
            <p14:sldId id="262"/>
            <p14:sldId id="263"/>
          </p14:sldIdLst>
        </p14:section>
        <p14:section name="Методи та інструменти боротьби з побутовою корупцією" id="{000C10CD-3518-453A-85B9-7BCF7360511E}">
          <p14:sldIdLst>
            <p14:sldId id="264"/>
            <p14:sldId id="265"/>
            <p14:sldId id="266"/>
            <p14:sldId id="272"/>
          </p14:sldIdLst>
        </p14:section>
        <p14:section name="Вправи" id="{C1E847CF-9F20-4342-9DCF-4E63A1ED82E1}">
          <p14:sldIdLst>
            <p14:sldId id="267"/>
            <p14:sldId id="26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CP Educational Hub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6D5"/>
    <a:srgbClr val="FFAB40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090" y="77"/>
      </p:cViewPr>
      <p:guideLst>
        <p:guide orient="horz" pos="1597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Аркуш1!$A$2:$A$6</c:f>
              <c:strCache>
                <c:ptCount val="5"/>
                <c:pt idx="0">
                  <c:v>Категорія 1</c:v>
                </c:pt>
                <c:pt idx="1">
                  <c:v>Категорія 2</c:v>
                </c:pt>
                <c:pt idx="2">
                  <c:v>Категорія 3</c:v>
                </c:pt>
                <c:pt idx="3">
                  <c:v>Категорія 4</c:v>
                </c:pt>
                <c:pt idx="4">
                  <c:v>Категорія 5</c:v>
                </c:pt>
              </c:strCache>
            </c:strRef>
          </c:cat>
          <c:val>
            <c:numRef>
              <c:f>Аркуш1!$B$2:$B$6</c:f>
              <c:numCache>
                <c:formatCode>General</c:formatCode>
                <c:ptCount val="5"/>
                <c:pt idx="0">
                  <c:v>3.2</c:v>
                </c:pt>
                <c:pt idx="1">
                  <c:v>19.100000000000001</c:v>
                </c:pt>
                <c:pt idx="2">
                  <c:v>27.4</c:v>
                </c:pt>
                <c:pt idx="3">
                  <c:v>37.4</c:v>
                </c:pt>
                <c:pt idx="4">
                  <c:v>12.9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F3-412C-B030-CE9FC7B92866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FFAB4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Аркуш1!$A$2:$A$6</c:f>
              <c:strCache>
                <c:ptCount val="5"/>
                <c:pt idx="0">
                  <c:v>Категорія 1</c:v>
                </c:pt>
                <c:pt idx="1">
                  <c:v>Категорія 2</c:v>
                </c:pt>
                <c:pt idx="2">
                  <c:v>Категорія 3</c:v>
                </c:pt>
                <c:pt idx="3">
                  <c:v>Категорія 4</c:v>
                </c:pt>
                <c:pt idx="4">
                  <c:v>Категорія 5</c:v>
                </c:pt>
              </c:strCache>
            </c:strRef>
          </c:cat>
          <c:val>
            <c:numRef>
              <c:f>Аркуш1!$C$2:$C$6</c:f>
              <c:numCache>
                <c:formatCode>General</c:formatCode>
                <c:ptCount val="5"/>
                <c:pt idx="0">
                  <c:v>2.2999999999999998</c:v>
                </c:pt>
                <c:pt idx="1">
                  <c:v>14.3</c:v>
                </c:pt>
                <c:pt idx="2">
                  <c:v>30.2</c:v>
                </c:pt>
                <c:pt idx="3">
                  <c:v>41.5</c:v>
                </c:pt>
                <c:pt idx="4">
                  <c:v>11.7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F3-412C-B030-CE9FC7B92866}"/>
            </c:ext>
          </c:extLst>
        </c:ser>
        <c:ser>
          <c:idx val="2"/>
          <c:order val="2"/>
          <c:tx>
            <c:strRef>
              <c:f>Аркуш1!$D$1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B9D6D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Аркуш1!$A$2:$A$6</c:f>
              <c:strCache>
                <c:ptCount val="5"/>
                <c:pt idx="0">
                  <c:v>Категорія 1</c:v>
                </c:pt>
                <c:pt idx="1">
                  <c:v>Категорія 2</c:v>
                </c:pt>
                <c:pt idx="2">
                  <c:v>Категорія 3</c:v>
                </c:pt>
                <c:pt idx="3">
                  <c:v>Категорія 4</c:v>
                </c:pt>
                <c:pt idx="4">
                  <c:v>Категорія 5</c:v>
                </c:pt>
              </c:strCache>
            </c:strRef>
          </c:cat>
          <c:val>
            <c:numRef>
              <c:f>Аркуш1!$D$2:$D$6</c:f>
              <c:numCache>
                <c:formatCode>General</c:formatCode>
                <c:ptCount val="5"/>
                <c:pt idx="0">
                  <c:v>2.2000000000000002</c:v>
                </c:pt>
                <c:pt idx="1">
                  <c:v>13</c:v>
                </c:pt>
                <c:pt idx="2">
                  <c:v>33.200000000000003</c:v>
                </c:pt>
                <c:pt idx="3">
                  <c:v>42</c:v>
                </c:pt>
                <c:pt idx="4">
                  <c:v>9.4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F3-412C-B030-CE9FC7B9286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376193199"/>
        <c:axId val="1376204847"/>
      </c:barChart>
      <c:catAx>
        <c:axId val="137619319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76204847"/>
        <c:crosses val="autoZero"/>
        <c:auto val="1"/>
        <c:lblAlgn val="ctr"/>
        <c:lblOffset val="100"/>
        <c:noMultiLvlLbl val="0"/>
      </c:catAx>
      <c:valAx>
        <c:axId val="1376204847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76193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8574148456895232"/>
          <c:y val="9.0895669291337646E-4"/>
          <c:w val="7.0501429922054132E-2"/>
          <c:h val="0.3836988188976377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0" cap="rnd" cmpd="sng"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Аркуш1!$B$1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FAB4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Аркуш1!$A$2</c:f>
              <c:strCache>
                <c:ptCount val="1"/>
                <c:pt idx="0">
                  <c:v>Категорія 1</c:v>
                </c:pt>
              </c:strCache>
            </c:strRef>
          </c:cat>
          <c:val>
            <c:numRef>
              <c:f>Аркуш1!$B$2</c:f>
              <c:numCache>
                <c:formatCode>General</c:formatCode>
                <c:ptCount val="1"/>
                <c:pt idx="0">
                  <c:v>49.9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02-424B-A95F-9C9F5F9B773E}"/>
            </c:ext>
          </c:extLst>
        </c:ser>
        <c:ser>
          <c:idx val="1"/>
          <c:order val="1"/>
          <c:tx>
            <c:strRef>
              <c:f>Аркуш1!$C$1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B9D6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202-424B-A95F-9C9F5F9B773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Аркуш1!$A$2</c:f>
              <c:strCache>
                <c:ptCount val="1"/>
                <c:pt idx="0">
                  <c:v>Категорія 1</c:v>
                </c:pt>
              </c:strCache>
            </c:strRef>
          </c:cat>
          <c:val>
            <c:numRef>
              <c:f>Аркуш1!$C$2</c:f>
              <c:numCache>
                <c:formatCode>General</c:formatCode>
                <c:ptCount val="1"/>
                <c:pt idx="0">
                  <c:v>27.8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02-424B-A95F-9C9F5F9B773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228343343"/>
        <c:axId val="228338351"/>
      </c:barChart>
      <c:catAx>
        <c:axId val="22834334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28338351"/>
        <c:crosses val="autoZero"/>
        <c:auto val="1"/>
        <c:lblAlgn val="ctr"/>
        <c:lblOffset val="100"/>
        <c:noMultiLvlLbl val="0"/>
      </c:catAx>
      <c:valAx>
        <c:axId val="22833835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83433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Аркуш1!$B$1</c:f>
              <c:strCache>
                <c:ptCount val="1"/>
                <c:pt idx="0">
                  <c:v>Продаж</c:v>
                </c:pt>
              </c:strCache>
            </c:strRef>
          </c:tx>
          <c:spPr>
            <a:solidFill>
              <a:srgbClr val="B9D6D5"/>
            </a:solidFill>
            <a:ln>
              <a:noFill/>
            </a:ln>
            <a:effectLst>
              <a:glow>
                <a:schemeClr val="accent1">
                  <a:alpha val="96000"/>
                </a:schemeClr>
              </a:glow>
              <a:softEdge rad="0"/>
            </a:effectLst>
          </c:spPr>
          <c:explosion val="8"/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noFill/>
              </a:ln>
              <a:effectLst>
                <a:glow rad="12700">
                  <a:schemeClr val="accent1">
                    <a:alpha val="0"/>
                  </a:schemeClr>
                </a:glo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4-A89C-4E8D-AF26-41F8E0C7911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>
                <a:glow>
                  <a:schemeClr val="accent1">
                    <a:alpha val="96000"/>
                  </a:schemeClr>
                </a:glo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3-A89C-4E8D-AF26-41F8E0C79115}"/>
              </c:ext>
            </c:extLst>
          </c:dPt>
          <c:dPt>
            <c:idx val="2"/>
            <c:bubble3D val="0"/>
            <c:spPr>
              <a:solidFill>
                <a:srgbClr val="B9D6D5"/>
              </a:solidFill>
              <a:ln w="19050">
                <a:noFill/>
              </a:ln>
              <a:effectLst>
                <a:glow>
                  <a:srgbClr val="B9D6D5"/>
                </a:glo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2-A89C-4E8D-AF26-41F8E0C79115}"/>
              </c:ext>
            </c:extLst>
          </c:dPt>
          <c:dPt>
            <c:idx val="3"/>
            <c:bubble3D val="0"/>
            <c:explosion val="15"/>
            <c:spPr>
              <a:solidFill>
                <a:srgbClr val="B9D6D5"/>
              </a:solidFill>
              <a:ln w="19050">
                <a:noFill/>
              </a:ln>
              <a:effectLst>
                <a:glow>
                  <a:schemeClr val="accent1">
                    <a:alpha val="96000"/>
                  </a:schemeClr>
                </a:glow>
                <a:softEdge rad="0"/>
              </a:effectLst>
            </c:spPr>
            <c:extLst>
              <c:ext xmlns:c16="http://schemas.microsoft.com/office/drawing/2014/chart" uri="{C3380CC4-5D6E-409C-BE32-E72D297353CC}">
                <c16:uniqueId val="{00000007-AB86-4DB7-A00A-79821E6124AA}"/>
              </c:ext>
            </c:extLst>
          </c:dPt>
          <c:cat>
            <c:strRef>
              <c:f>Аркуш1!$A$2:$A$5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Аркуш1!$B$2:$B$5</c:f>
              <c:numCache>
                <c:formatCode>General</c:formatCode>
                <c:ptCount val="4"/>
                <c:pt idx="0">
                  <c:v>5.7</c:v>
                </c:pt>
                <c:pt idx="1">
                  <c:v>16.2</c:v>
                </c:pt>
                <c:pt idx="2">
                  <c:v>78.099999999999994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9C-4E8D-AF26-41F8E0C791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>
      <a:glow rad="38100">
        <a:schemeClr val="accent1">
          <a:alpha val="40000"/>
        </a:schemeClr>
      </a:glow>
    </a:effectLst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0.16637</cdr:x>
      <cdr:y>0.00337</cdr:y>
    </cdr:from>
    <cdr:to>
      <cdr:x>0.18729</cdr:x>
      <cdr:y>0.03509</cdr:y>
    </cdr:to>
    <cdr:sp macro="" textlink="">
      <cdr:nvSpPr>
        <cdr:cNvPr id="2" name="Овал 1">
          <a:extLst xmlns:a="http://schemas.openxmlformats.org/drawingml/2006/main">
            <a:ext uri="{FF2B5EF4-FFF2-40B4-BE49-F238E27FC236}">
              <a16:creationId xmlns:a16="http://schemas.microsoft.com/office/drawing/2014/main" id="{43B6F813-D4D6-4BE5-8B19-82D8BA36EC7D}"/>
            </a:ext>
          </a:extLst>
        </cdr:cNvPr>
        <cdr:cNvSpPr/>
      </cdr:nvSpPr>
      <cdr:spPr>
        <a:xfrm xmlns:a="http://schemas.openxmlformats.org/drawingml/2006/main">
          <a:off x="727678" y="9724"/>
          <a:ext cx="91504" cy="91504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>
            <a:lumMod val="50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chemeClr val="lt1"/>
              </a:solidFill>
              <a:latin typeface="+mn-lt"/>
              <a:ea typeface="+mn-ea"/>
              <a:cs typeface="+mn-cs"/>
              <a:sym typeface="Arial"/>
            </a:defRPr>
          </a:lvl9pPr>
        </a:lstStyle>
        <a:p xmlns:a="http://schemas.openxmlformats.org/drawingml/2006/main">
          <a:pPr algn="ctr"/>
          <a:endParaRPr lang="ru-RU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14e3fb9d00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14e3fb9d00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139a7a4cd8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139a7a4cd8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14e3fb9d00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14e3fb9d00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214e3fb9d00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214e3fb9d00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96559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132c88ad62_1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132c88ad62_1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214e3fb9d00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214e3fb9d00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0e20c74642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0e20c74642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0e20c74642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20e20c74642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0e20c7464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0e20c7464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04894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0e20c7464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0e20c7464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17148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0e20c7464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0e20c7464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0f25383bf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0f25383bf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0e20c74642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0e20c74642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14e3fb9d00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14e3fb9d00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647745-162A-4112-8014-D13123B518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00100" y="1986497"/>
            <a:ext cx="7551420" cy="529591"/>
          </a:xfrm>
        </p:spPr>
        <p:txBody>
          <a:bodyPr anchor="ctr"/>
          <a:lstStyle>
            <a:lvl1pPr algn="ctr">
              <a:defRPr sz="45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E009368-9BB9-4ACA-BB9E-8001AB93DEA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00100" y="2576279"/>
            <a:ext cx="7551420" cy="529590"/>
          </a:xfrm>
        </p:spPr>
        <p:txBody>
          <a:bodyPr>
            <a:noAutofit/>
          </a:bodyPr>
          <a:lstStyle>
            <a:lvl1pPr marL="0" indent="0" algn="ctr">
              <a:buNone/>
              <a:defRPr sz="21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uk-UA" dirty="0"/>
              <a:t>підзаголовок</a:t>
            </a:r>
            <a:endParaRPr lang="ru-RU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F60458-1D3F-47EE-B5BC-C316332A2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54" y="422910"/>
            <a:ext cx="847166" cy="80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3654F388-E623-43EF-9D36-95D0C3C11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7185" y="0"/>
            <a:ext cx="516815" cy="149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>
            <a:extLst>
              <a:ext uri="{FF2B5EF4-FFF2-40B4-BE49-F238E27FC236}">
                <a16:creationId xmlns:a16="http://schemas.microsoft.com/office/drawing/2014/main" id="{B75EB6F6-3458-4CAA-912B-2EF5E7F4778D}"/>
              </a:ext>
            </a:extLst>
          </p:cNvPr>
          <p:cNvSpPr/>
          <p:nvPr/>
        </p:nvSpPr>
        <p:spPr>
          <a:xfrm>
            <a:off x="-16538" y="4576275"/>
            <a:ext cx="3498878" cy="567225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175618130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CDEF0F-B5FC-453A-95B0-F7BAA5673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2480" y="411480"/>
            <a:ext cx="7566660" cy="541020"/>
          </a:xfrm>
        </p:spPr>
        <p:txBody>
          <a:bodyPr anchor="t">
            <a:no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268D5B53-CC9D-4DB4-A950-5B4627B31CF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480" y="1234440"/>
            <a:ext cx="7566660" cy="3497580"/>
          </a:xfrm>
        </p:spPr>
        <p:txBody>
          <a:bodyPr>
            <a:normAutofit/>
          </a:bodyPr>
          <a:lstStyle>
            <a:lvl1pPr marL="257175" indent="-257175">
              <a:buClr>
                <a:srgbClr val="B9D6D5"/>
              </a:buClr>
              <a:buFont typeface="Wingdings" panose="05000000000000000000" pitchFamily="2" charset="2"/>
              <a:buChar char="l"/>
              <a:defRPr sz="1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>
            <a:extLst>
              <a:ext uri="{FF2B5EF4-FFF2-40B4-BE49-F238E27FC236}">
                <a16:creationId xmlns:a16="http://schemas.microsoft.com/office/drawing/2014/main" id="{589DCC1C-8FF8-414E-B130-28253559F7E4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218705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1A2CA-E0FA-4E9F-B502-B8A26CBB2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4109" y="1490565"/>
            <a:ext cx="6978995" cy="737466"/>
          </a:xfrm>
        </p:spPr>
        <p:txBody>
          <a:bodyPr anchor="t">
            <a:normAutofit/>
          </a:bodyPr>
          <a:lstStyle>
            <a:lvl1pPr algn="l">
              <a:defRPr sz="375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>
            <a:extLst>
              <a:ext uri="{FF2B5EF4-FFF2-40B4-BE49-F238E27FC236}">
                <a16:creationId xmlns:a16="http://schemas.microsoft.com/office/drawing/2014/main" id="{ADD5CADB-F56F-4F8C-BD2A-26D17329CDFE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4109" y="3897449"/>
            <a:ext cx="443063" cy="27913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>
            <a:extLst>
              <a:ext uri="{FF2B5EF4-FFF2-40B4-BE49-F238E27FC236}">
                <a16:creationId xmlns:a16="http://schemas.microsoft.com/office/drawing/2014/main" id="{C434E1A6-C329-4C51-8D02-804DB31A7DD2}"/>
              </a:ext>
            </a:extLst>
          </p:cNvPr>
          <p:cNvSpPr/>
          <p:nvPr/>
        </p:nvSpPr>
        <p:spPr>
          <a:xfrm>
            <a:off x="7787640" y="0"/>
            <a:ext cx="1356360" cy="51435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  <p:sp>
        <p:nvSpPr>
          <p:cNvPr id="9" name="Google Shape;85;p15">
            <a:extLst>
              <a:ext uri="{FF2B5EF4-FFF2-40B4-BE49-F238E27FC236}">
                <a16:creationId xmlns:a16="http://schemas.microsoft.com/office/drawing/2014/main" id="{A959930E-1371-48DF-955D-0A8964C2898C}"/>
              </a:ext>
            </a:extLst>
          </p:cNvPr>
          <p:cNvSpPr/>
          <p:nvPr/>
        </p:nvSpPr>
        <p:spPr>
          <a:xfrm>
            <a:off x="0" y="4587240"/>
            <a:ext cx="3505200" cy="55626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50"/>
          </a:p>
        </p:txBody>
      </p:sp>
    </p:spTree>
    <p:extLst>
      <p:ext uri="{BB962C8B-B14F-4D97-AF65-F5344CB8AC3E}">
        <p14:creationId xmlns:p14="http://schemas.microsoft.com/office/powerpoint/2010/main" val="300585714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8E3612-4F38-4AFE-A043-59BB2E597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793" y="350018"/>
            <a:ext cx="7632440" cy="349779"/>
          </a:xfrm>
        </p:spPr>
        <p:txBody>
          <a:bodyPr anchor="t"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34AC0B3-FF31-4D66-AAD3-57A17E83ECC4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97767" y="964116"/>
            <a:ext cx="3717083" cy="3211645"/>
          </a:xfrm>
        </p:spPr>
        <p:txBody>
          <a:bodyPr>
            <a:normAutofit/>
          </a:bodyPr>
          <a:lstStyle>
            <a:lvl1pPr marL="0" indent="0">
              <a:buNone/>
              <a:defRPr sz="15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>
            <a:extLst>
              <a:ext uri="{FF2B5EF4-FFF2-40B4-BE49-F238E27FC236}">
                <a16:creationId xmlns:a16="http://schemas.microsoft.com/office/drawing/2014/main" id="{41835A1A-480D-42F6-B6C7-B54E24FABFD7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>
            <a:extLst>
              <a:ext uri="{FF2B5EF4-FFF2-40B4-BE49-F238E27FC236}">
                <a16:creationId xmlns:a16="http://schemas.microsoft.com/office/drawing/2014/main" id="{DAE3875F-7F49-41C8-ABC0-7B147C64C584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4572000" y="964115"/>
            <a:ext cx="3774233" cy="3211644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66773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29DC7-6400-441F-8A54-9BCD69EC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470" y="11312"/>
            <a:ext cx="7886700" cy="994172"/>
          </a:xfrm>
        </p:spPr>
        <p:txBody>
          <a:bodyPr>
            <a:normAutofit/>
          </a:bodyPr>
          <a:lstStyle>
            <a:lvl1pPr>
              <a:defRPr sz="225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>
            <a:extLst>
              <a:ext uri="{FF2B5EF4-FFF2-40B4-BE49-F238E27FC236}">
                <a16:creationId xmlns:a16="http://schemas.microsoft.com/office/drawing/2014/main" id="{B709642C-4826-479D-B1DA-1CA6D2F31375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4440079"/>
            <a:ext cx="9144000" cy="6921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02194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6656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7415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F42D26B9-9594-4412-8326-9EAB3AB83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0B6B70DD-00A3-4F2F-88AF-1FEF1E480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</a:p>
          <a:p>
            <a:pPr lvl="1"/>
            <a:r>
              <a:rPr lang="uk-UA" dirty="0"/>
              <a:t>Другий рівень</a:t>
            </a:r>
          </a:p>
          <a:p>
            <a:pPr lvl="2"/>
            <a:r>
              <a:rPr lang="uk-UA" dirty="0"/>
              <a:t>Третій рівень</a:t>
            </a:r>
          </a:p>
          <a:p>
            <a:pPr lvl="3"/>
            <a:r>
              <a:rPr lang="uk-UA" dirty="0"/>
              <a:t>Четвертий рівень</a:t>
            </a:r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EEBB030-1642-467F-AD71-AC09AB6FC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B18DB3C-EDB9-479C-86A4-56F38AECDD14}" type="datetimeFigureOut">
              <a:rPr lang="ru-RU" smtClean="0"/>
              <a:pPr/>
              <a:t>20.06.2023</a:t>
            </a:fld>
            <a:endParaRPr lang="ru-RU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D26BB925-88C1-4A8F-A3BD-EAFCD621DC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EA19E9F8-64A4-410C-B544-1741C5A35D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 smtClean="0"/>
              <a:t>‹№›</a:t>
            </a:fld>
            <a:endParaRPr lang="uk"/>
          </a:p>
        </p:txBody>
      </p:sp>
    </p:spTree>
    <p:extLst>
      <p:ext uri="{BB962C8B-B14F-4D97-AF65-F5344CB8AC3E}">
        <p14:creationId xmlns:p14="http://schemas.microsoft.com/office/powerpoint/2010/main" val="145169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hyperlink" Target="https://nazk.gov.ua/wp-content/uploads/2022/07/1009488299966710444nacp_report_info_sapiens_2021_ukr_final_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2866768" y="2523447"/>
            <a:ext cx="3388082" cy="589125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-50" y="1660500"/>
            <a:ext cx="9144000" cy="1501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uk" sz="67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корупція:</a:t>
            </a:r>
            <a:endParaRPr sz="67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8571"/>
              <a:buFont typeface="Arial"/>
              <a:buNone/>
            </a:pPr>
            <a:r>
              <a:rPr lang="uk" sz="385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рукою подати </a:t>
            </a:r>
            <a:endParaRPr sz="385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95250" y="-37425"/>
            <a:ext cx="448750" cy="126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025" y="35470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/>
          <p:nvPr/>
        </p:nvSpPr>
        <p:spPr>
          <a:xfrm>
            <a:off x="0" y="4387200"/>
            <a:ext cx="309210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1"/>
          <p:cNvSpPr txBox="1">
            <a:spLocks noGrp="1"/>
          </p:cNvSpPr>
          <p:nvPr>
            <p:ph type="title"/>
          </p:nvPr>
        </p:nvSpPr>
        <p:spPr>
          <a:xfrm>
            <a:off x="823875" y="900014"/>
            <a:ext cx="6978995" cy="18431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4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Методи та інструменти</a:t>
            </a:r>
            <a:endParaRPr sz="34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4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боротьби з побутовою корупцією </a:t>
            </a:r>
            <a:endParaRPr sz="34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66" name="Google Shape;166;p21"/>
          <p:cNvSpPr/>
          <p:nvPr/>
        </p:nvSpPr>
        <p:spPr>
          <a:xfrm>
            <a:off x="8138575" y="-44925"/>
            <a:ext cx="1005600" cy="52110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1"/>
          <p:cNvSpPr/>
          <p:nvPr/>
        </p:nvSpPr>
        <p:spPr>
          <a:xfrm>
            <a:off x="0" y="4671475"/>
            <a:ext cx="3092100" cy="4722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2"/>
          <p:cNvSpPr txBox="1">
            <a:spLocks noGrp="1"/>
          </p:cNvSpPr>
          <p:nvPr>
            <p:ph type="title"/>
          </p:nvPr>
        </p:nvSpPr>
        <p:spPr>
          <a:xfrm>
            <a:off x="886425" y="230801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8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Боротьба  з побутовою корупцією</a:t>
            </a:r>
            <a:endParaRPr sz="21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78" name="Google Shape;178;p22"/>
          <p:cNvSpPr txBox="1"/>
          <p:nvPr/>
        </p:nvSpPr>
        <p:spPr>
          <a:xfrm>
            <a:off x="910700" y="962650"/>
            <a:ext cx="7250320" cy="110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Реорганізація процесу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Зменшення кількості державних вимог і сприяння їх дотриманню через перепроектування, усунення зайвих кроків і використання технологій. Може включати гармонізацію законів, правил і процедур, спрощення вимог до документації.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9" name="Google Shape;179;p22"/>
          <p:cNvSpPr txBox="1"/>
          <p:nvPr/>
        </p:nvSpPr>
        <p:spPr>
          <a:xfrm>
            <a:off x="886425" y="2067538"/>
            <a:ext cx="7274595" cy="110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Єдине вікно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Об’єднує низку державних послуг, включаючи реєстрацію бізнесу, післяреєстраційні процедури в податкових органах, видачу документів, ліцензій та дозволів. забезпечує простішу, швидшу та прозорішу взаємодію громадян і держави.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80" name="Google Shape;180;p22"/>
          <p:cNvSpPr txBox="1"/>
          <p:nvPr/>
        </p:nvSpPr>
        <p:spPr>
          <a:xfrm>
            <a:off x="910700" y="3243069"/>
            <a:ext cx="7250320" cy="1104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Обмін даними та стандартизація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Від бізнесу часто вимагають подавати ту саму документацію до різних державних установ у різних форматах. Обмін даними та стандартизація форматів між цими агентствами значною мірою зменшує адміністративне навантаження на компанії.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>
            <a:spLocks noGrp="1"/>
          </p:cNvSpPr>
          <p:nvPr>
            <p:ph type="title"/>
          </p:nvPr>
        </p:nvSpPr>
        <p:spPr>
          <a:xfrm>
            <a:off x="861060" y="205740"/>
            <a:ext cx="70713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Боротьба  з побутовою корупцією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91" name="Google Shape;191;p23"/>
          <p:cNvSpPr txBox="1"/>
          <p:nvPr/>
        </p:nvSpPr>
        <p:spPr>
          <a:xfrm>
            <a:off x="861060" y="963536"/>
            <a:ext cx="7376160" cy="1741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Електронний уряд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Цифровізація державних послуг сприяє боротьбі з корупцією шляхом зменшення свободи дій державних службовців, підвищення прозорості та спрощення бюрократичних процесів. Оскільки дрібна корупція зазвичай виникає в особистих ситуаціях, інформаційно-комунікаційні технології (ІКТ) можуть зменшити можливості для хабарництва, обмежуючи пряму взаємодію між користувачами послуг і постачальниками послуг.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92" name="Google Shape;192;p23"/>
          <p:cNvSpPr txBox="1"/>
          <p:nvPr/>
        </p:nvSpPr>
        <p:spPr>
          <a:xfrm>
            <a:off x="884247" y="2688059"/>
            <a:ext cx="7375505" cy="1317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Залучення зацікавлених сторін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гарантує, що реформи, спрямовані на зменшення бюрократичних процедур і спрощення бюрократичних процесів, вирішують правильні питання. До прикладу - громадські консультації, як у Великій Британії, де громадяни можуть вносити пропозиції щодо зменшення бюрократії та спрощення правил на спеціальному веб-сайті.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3"/>
          <p:cNvSpPr txBox="1">
            <a:spLocks noGrp="1"/>
          </p:cNvSpPr>
          <p:nvPr>
            <p:ph type="title"/>
          </p:nvPr>
        </p:nvSpPr>
        <p:spPr>
          <a:xfrm>
            <a:off x="861060" y="205740"/>
            <a:ext cx="70713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Боротьба  з побутовою корупцією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861060" y="1308831"/>
            <a:ext cx="7299960" cy="1529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6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Нові технології та інновації</a:t>
            </a:r>
            <a:endParaRPr sz="16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Такі інструменти, як цифрові державні послуги, краудсорсингові платформи, портали прозорості, відкриті дані тощо мають великий потенціал для підтримки боротьби з корупцією шляхом сприяння громадському контролю, прозорості та підзвітності, сприяння адвокації та участі громадян, а також тіснішій взаємодії між урядом і громадянами. 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305781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>
            <a:spLocks noGrp="1"/>
          </p:cNvSpPr>
          <p:nvPr>
            <p:ph type="title"/>
          </p:nvPr>
        </p:nvSpPr>
        <p:spPr>
          <a:xfrm>
            <a:off x="882300" y="196644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Вправа 1</a:t>
            </a:r>
            <a:endParaRPr sz="3000" b="1" dirty="0">
              <a:solidFill>
                <a:schemeClr val="lt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01" name="Google Shape;201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1325" y="4233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4"/>
          <p:cNvSpPr txBox="1"/>
          <p:nvPr/>
        </p:nvSpPr>
        <p:spPr>
          <a:xfrm>
            <a:off x="882300" y="727223"/>
            <a:ext cx="344586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dirty="0"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 чи ні? </a:t>
            </a:r>
            <a:endParaRPr sz="3000" dirty="0"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203" name="Google Shape;203;p24"/>
          <p:cNvSpPr txBox="1"/>
          <p:nvPr/>
        </p:nvSpPr>
        <p:spPr>
          <a:xfrm>
            <a:off x="765055" y="1600258"/>
            <a:ext cx="753769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чиновник підвіз у вихідний день на службовій автівці своїх друзів на вечірку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highlight>
                <a:srgbClr val="FFFF00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пацієнт подякував після завершення вдалого лікування лікарю, подарувавши букет квітів з власного саду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громадянина відмовились лікувати, оскільки він не «вніс обов’язковий благодійний внесок»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родичка мера виграла конкурс і стала директором школи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5"/>
          <p:cNvSpPr txBox="1">
            <a:spLocks noGrp="1"/>
          </p:cNvSpPr>
          <p:nvPr>
            <p:ph type="title"/>
          </p:nvPr>
        </p:nvSpPr>
        <p:spPr>
          <a:xfrm>
            <a:off x="874130" y="242252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Вправа 2</a:t>
            </a:r>
            <a:endParaRPr sz="21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209" name="Google Shape;20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1325" y="4233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5"/>
          <p:cNvSpPr txBox="1"/>
          <p:nvPr/>
        </p:nvSpPr>
        <p:spPr>
          <a:xfrm>
            <a:off x="976136" y="2013293"/>
            <a:ext cx="7017244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Чи вважає громадськість та представники бізнесу повсякденну побутову корупцію великою проблемою?</a:t>
            </a: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4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Наскільки часто громадяни стикаються з корупційними практиками в школах, лікарнях?</a:t>
            </a:r>
            <a:endParaRPr sz="1400" dirty="0"/>
          </a:p>
        </p:txBody>
      </p:sp>
      <p:sp>
        <p:nvSpPr>
          <p:cNvPr id="211" name="Google Shape;211;p25"/>
          <p:cNvSpPr txBox="1"/>
          <p:nvPr/>
        </p:nvSpPr>
        <p:spPr>
          <a:xfrm>
            <a:off x="874130" y="766388"/>
            <a:ext cx="75909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Розгляньте результати дослідження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u="sng" dirty="0">
                <a:solidFill>
                  <a:schemeClr val="hlink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  <a:hlinkClick r:id="rId4"/>
              </a:rPr>
              <a:t>«Корупція в Україні: розуміння, сприйняття, поширеність» 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 обговоріть основні тенденції: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212" name="Google Shape;21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0800000">
            <a:off x="976136" y="1878128"/>
            <a:ext cx="476250" cy="48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691613" y="3141825"/>
            <a:ext cx="476250" cy="48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 descr="Effect of corruption on perceived difficulties in healthcare access in  sub-Saharan Africa | PLOS ON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0096" y="1469120"/>
            <a:ext cx="5136067" cy="22573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E0B10CBC-E8F1-449F-B60F-B859CEB8F790}"/>
              </a:ext>
            </a:extLst>
          </p:cNvPr>
          <p:cNvSpPr/>
          <p:nvPr/>
        </p:nvSpPr>
        <p:spPr>
          <a:xfrm>
            <a:off x="3427991" y="2571751"/>
            <a:ext cx="1069200" cy="486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Google Shape;64;p14"/>
          <p:cNvSpPr/>
          <p:nvPr/>
        </p:nvSpPr>
        <p:spPr>
          <a:xfrm>
            <a:off x="919346" y="2796055"/>
            <a:ext cx="803100" cy="338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highlight>
                <a:schemeClr val="lt1"/>
              </a:highlight>
            </a:endParaRPr>
          </a:p>
        </p:txBody>
      </p:sp>
      <p:sp>
        <p:nvSpPr>
          <p:cNvPr id="66" name="Google Shape;66;p14"/>
          <p:cNvSpPr/>
          <p:nvPr/>
        </p:nvSpPr>
        <p:spPr>
          <a:xfrm>
            <a:off x="6164543" y="1652497"/>
            <a:ext cx="1991895" cy="1557713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/>
          </p:nvPr>
        </p:nvSpPr>
        <p:spPr>
          <a:xfrm>
            <a:off x="987561" y="230293"/>
            <a:ext cx="6759498" cy="59371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Корупція в охороні здоров'я:</a:t>
            </a:r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25213" y="417825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6841399" y="3531714"/>
            <a:ext cx="1660049" cy="1418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lang="uk" sz="12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Дослідження корупції в системі охорони здоров'я Країн Африки</a:t>
            </a:r>
            <a:endParaRPr sz="12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1" name="Google Shape;71;p14"/>
          <p:cNvSpPr/>
          <p:nvPr/>
        </p:nvSpPr>
        <p:spPr>
          <a:xfrm>
            <a:off x="930096" y="2851380"/>
            <a:ext cx="745500" cy="206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14"/>
          <p:cNvSpPr txBox="1"/>
          <p:nvPr/>
        </p:nvSpPr>
        <p:spPr>
          <a:xfrm>
            <a:off x="987561" y="3716772"/>
            <a:ext cx="5286214" cy="1031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11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У бідних африканських країнах кількість зареєстрованих випадків захворювання на рак є значно меншою, ніж їх фактична кількість. Цей факт пов'язують з тим, що сфера охорони здоров’я в цих країнах є корумпованою, що окрім всього, впливає і на якість та сам факт надання медичної допомоги онкохворим людям. </a:t>
            </a:r>
            <a:endParaRPr sz="11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3526371" y="2863205"/>
            <a:ext cx="1069200" cy="271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4"/>
          <p:cNvSpPr txBox="1"/>
          <p:nvPr/>
        </p:nvSpPr>
        <p:spPr>
          <a:xfrm>
            <a:off x="919346" y="2457605"/>
            <a:ext cx="1123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% повідомлень</a:t>
            </a:r>
            <a:endParaRPr sz="8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про хабарі</a:t>
            </a:r>
            <a:endParaRPr sz="8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74" name="Google Shape;74;p14"/>
          <p:cNvSpPr txBox="1"/>
          <p:nvPr/>
        </p:nvSpPr>
        <p:spPr>
          <a:xfrm>
            <a:off x="3430996" y="2457605"/>
            <a:ext cx="1238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solidFill>
                  <a:schemeClr val="dk1"/>
                </a:solidFill>
                <a:highlight>
                  <a:schemeClr val="lt1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% тих, хто стикався зі складнощами при спробі отримати медичну послугу</a:t>
            </a:r>
            <a:endParaRPr sz="800" dirty="0">
              <a:solidFill>
                <a:schemeClr val="dk1"/>
              </a:solidFill>
              <a:highlight>
                <a:schemeClr val="lt1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75" name="Google Shape;75;p14" descr="Corruption in healthcare in Sierra Leone is a taboo - but it does exist |  Working in development | The Guardia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80986" y="1536165"/>
            <a:ext cx="2084056" cy="155764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9F325EF-CEF3-4AE4-922E-BB7915CB9A62}"/>
              </a:ext>
            </a:extLst>
          </p:cNvPr>
          <p:cNvSpPr txBox="1"/>
          <p:nvPr/>
        </p:nvSpPr>
        <p:spPr>
          <a:xfrm>
            <a:off x="1021492" y="792204"/>
            <a:ext cx="571705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0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кейс </a:t>
            </a:r>
            <a:r>
              <a:rPr lang="ru-RU" sz="3000" b="1" dirty="0" err="1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африканських</a:t>
            </a:r>
            <a:r>
              <a:rPr lang="ru-RU" sz="30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r>
              <a:rPr lang="ru-RU" sz="3000" b="1" dirty="0" err="1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країн</a:t>
            </a:r>
            <a:endParaRPr lang="ru-RU" sz="3000" dirty="0">
              <a:highlight>
                <a:srgbClr val="B9D6D5"/>
              </a:highlight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87A3A61-1DF4-4214-8F5B-46ABB229A26E}"/>
              </a:ext>
            </a:extLst>
          </p:cNvPr>
          <p:cNvSpPr/>
          <p:nvPr/>
        </p:nvSpPr>
        <p:spPr>
          <a:xfrm>
            <a:off x="930096" y="3648113"/>
            <a:ext cx="5234446" cy="133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6" name="Google Shape;7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30096" y="3648113"/>
            <a:ext cx="5911304" cy="1116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/>
          <p:nvPr/>
        </p:nvSpPr>
        <p:spPr>
          <a:xfrm rot="5400000">
            <a:off x="3119619" y="-903742"/>
            <a:ext cx="685797" cy="5236487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title"/>
          </p:nvPr>
        </p:nvSpPr>
        <p:spPr>
          <a:xfrm>
            <a:off x="844275" y="542639"/>
            <a:ext cx="5891806" cy="229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4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Що таке</a:t>
            </a:r>
            <a:br>
              <a:rPr lang="uk" sz="4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</a:br>
            <a:r>
              <a:rPr lang="uk" sz="4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корупція? </a:t>
            </a:r>
            <a:endParaRPr sz="4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4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Корупція в повсякденному житті</a:t>
            </a:r>
            <a:endParaRPr sz="4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83" name="Google Shape;83;p15"/>
          <p:cNvSpPr/>
          <p:nvPr/>
        </p:nvSpPr>
        <p:spPr>
          <a:xfrm>
            <a:off x="8138575" y="-44925"/>
            <a:ext cx="1005600" cy="52110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300" y="3701249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5"/>
          <p:cNvSpPr/>
          <p:nvPr/>
        </p:nvSpPr>
        <p:spPr>
          <a:xfrm>
            <a:off x="0" y="4600861"/>
            <a:ext cx="3863340" cy="542814"/>
          </a:xfrm>
          <a:prstGeom prst="snip1Rect">
            <a:avLst>
              <a:gd name="adj" fmla="val 8598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882111" y="21745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корупція в Україні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71325" y="423350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403700" y="1128875"/>
            <a:ext cx="3267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6"/>
          <p:cNvSpPr txBox="1"/>
          <p:nvPr/>
        </p:nvSpPr>
        <p:spPr>
          <a:xfrm>
            <a:off x="882111" y="732088"/>
            <a:ext cx="6679832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dirty="0"/>
              <a:t>На Вашу думку, чи може надання хабаря, неофіційних послуг або подарунка бути виправданим, якщо це необхідно для вирішення важливої для Вас справи?</a:t>
            </a:r>
            <a:endParaRPr sz="1200" dirty="0"/>
          </a:p>
        </p:txBody>
      </p:sp>
      <p:sp>
        <p:nvSpPr>
          <p:cNvPr id="103" name="Google Shape;103;p16"/>
          <p:cNvSpPr txBox="1"/>
          <p:nvPr/>
        </p:nvSpPr>
        <p:spPr>
          <a:xfrm>
            <a:off x="2790912" y="1221135"/>
            <a:ext cx="879788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solidFill>
                  <a:schemeClr val="bg1">
                    <a:lumMod val="50000"/>
                  </a:schemeClr>
                </a:solidFill>
              </a:rPr>
              <a:t>49,7% (2015)</a:t>
            </a:r>
            <a:endParaRPr sz="800" dirty="0">
              <a:solidFill>
                <a:schemeClr val="bg1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solidFill>
                  <a:schemeClr val="bg1">
                    <a:lumMod val="50000"/>
                  </a:schemeClr>
                </a:solidFill>
              </a:rPr>
              <a:t>46,8% (2018)</a:t>
            </a:r>
            <a:endParaRPr sz="800" dirty="0">
              <a:solidFill>
                <a:schemeClr val="bg1">
                  <a:lumMod val="50000"/>
                </a:schemeClr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>
                <a:solidFill>
                  <a:schemeClr val="bg1">
                    <a:lumMod val="50000"/>
                  </a:schemeClr>
                </a:solidFill>
              </a:rPr>
              <a:t>48,4% (2021)</a:t>
            </a:r>
            <a:endParaRPr sz="800" dirty="0">
              <a:solidFill>
                <a:schemeClr val="bg1">
                  <a:lumMod val="50000"/>
                </a:schemeClr>
              </a:solidFill>
            </a:endParaRPr>
          </a:p>
        </p:txBody>
      </p:sp>
      <p:graphicFrame>
        <p:nvGraphicFramePr>
          <p:cNvPr id="11" name="Діаграма 10">
            <a:extLst>
              <a:ext uri="{FF2B5EF4-FFF2-40B4-BE49-F238E27FC236}">
                <a16:creationId xmlns:a16="http://schemas.microsoft.com/office/drawing/2014/main" id="{1F97C8C9-3894-41F2-87D9-C5BDC10B9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3879830"/>
              </p:ext>
            </p:extLst>
          </p:nvPr>
        </p:nvGraphicFramePr>
        <p:xfrm>
          <a:off x="662171" y="1507385"/>
          <a:ext cx="7819657" cy="203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Ліва фігурна дужка 11">
            <a:extLst>
              <a:ext uri="{FF2B5EF4-FFF2-40B4-BE49-F238E27FC236}">
                <a16:creationId xmlns:a16="http://schemas.microsoft.com/office/drawing/2014/main" id="{1BCF47EB-C6BC-4C40-A72D-95B50204571E}"/>
              </a:ext>
            </a:extLst>
          </p:cNvPr>
          <p:cNvSpPr/>
          <p:nvPr/>
        </p:nvSpPr>
        <p:spPr>
          <a:xfrm rot="5400000">
            <a:off x="2844085" y="-331099"/>
            <a:ext cx="421177" cy="4518826"/>
          </a:xfrm>
          <a:prstGeom prst="leftBrac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Google Shape;104;p16">
            <a:extLst>
              <a:ext uri="{FF2B5EF4-FFF2-40B4-BE49-F238E27FC236}">
                <a16:creationId xmlns:a16="http://schemas.microsoft.com/office/drawing/2014/main" id="{076A7BBC-C18E-4417-A9E1-A297ED593ADE}"/>
              </a:ext>
            </a:extLst>
          </p:cNvPr>
          <p:cNvSpPr txBox="1"/>
          <p:nvPr/>
        </p:nvSpPr>
        <p:spPr>
          <a:xfrm>
            <a:off x="985925" y="3393928"/>
            <a:ext cx="1119191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/>
              <a:t>Завжди може бути виправдане</a:t>
            </a:r>
            <a:endParaRPr sz="900" dirty="0"/>
          </a:p>
        </p:txBody>
      </p:sp>
      <p:sp>
        <p:nvSpPr>
          <p:cNvPr id="31" name="Google Shape;105;p16">
            <a:extLst>
              <a:ext uri="{FF2B5EF4-FFF2-40B4-BE49-F238E27FC236}">
                <a16:creationId xmlns:a16="http://schemas.microsoft.com/office/drawing/2014/main" id="{36E38740-80F3-4624-8C83-DFA6FE7406C2}"/>
              </a:ext>
            </a:extLst>
          </p:cNvPr>
          <p:cNvSpPr txBox="1"/>
          <p:nvPr/>
        </p:nvSpPr>
        <p:spPr>
          <a:xfrm>
            <a:off x="2323586" y="3422175"/>
            <a:ext cx="1462173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>
                <a:solidFill>
                  <a:schemeClr val="dk1"/>
                </a:solidFill>
              </a:rPr>
              <a:t>В більшості випадків може бути виправдане</a:t>
            </a:r>
            <a:endParaRPr sz="900" dirty="0"/>
          </a:p>
        </p:txBody>
      </p:sp>
      <p:sp>
        <p:nvSpPr>
          <p:cNvPr id="32" name="Google Shape;106;p16">
            <a:extLst>
              <a:ext uri="{FF2B5EF4-FFF2-40B4-BE49-F238E27FC236}">
                <a16:creationId xmlns:a16="http://schemas.microsoft.com/office/drawing/2014/main" id="{FE94F9A3-0C98-4A51-85C0-456946A6CFC2}"/>
              </a:ext>
            </a:extLst>
          </p:cNvPr>
          <p:cNvSpPr txBox="1"/>
          <p:nvPr/>
        </p:nvSpPr>
        <p:spPr>
          <a:xfrm>
            <a:off x="5351095" y="3393928"/>
            <a:ext cx="1427069" cy="600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>
                <a:solidFill>
                  <a:schemeClr val="dk1"/>
                </a:solidFill>
              </a:rPr>
              <a:t>В більшості випадків не може бути виправдане</a:t>
            </a:r>
            <a:endParaRPr sz="900" dirty="0">
              <a:solidFill>
                <a:schemeClr val="dk1"/>
              </a:solidFill>
            </a:endParaRPr>
          </a:p>
        </p:txBody>
      </p:sp>
      <p:sp>
        <p:nvSpPr>
          <p:cNvPr id="33" name="Google Shape;107;p16">
            <a:extLst>
              <a:ext uri="{FF2B5EF4-FFF2-40B4-BE49-F238E27FC236}">
                <a16:creationId xmlns:a16="http://schemas.microsoft.com/office/drawing/2014/main" id="{14230BD7-1BC2-494B-919E-A061537E504E}"/>
              </a:ext>
            </a:extLst>
          </p:cNvPr>
          <p:cNvSpPr txBox="1"/>
          <p:nvPr/>
        </p:nvSpPr>
        <p:spPr>
          <a:xfrm>
            <a:off x="4004547" y="3411059"/>
            <a:ext cx="112776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>
                <a:solidFill>
                  <a:schemeClr val="dk1"/>
                </a:solidFill>
              </a:rPr>
              <a:t>Ніколи не може бути виправдане</a:t>
            </a:r>
            <a:endParaRPr sz="900" dirty="0">
              <a:solidFill>
                <a:schemeClr val="dk1"/>
              </a:solidFill>
            </a:endParaRPr>
          </a:p>
        </p:txBody>
      </p:sp>
      <p:sp>
        <p:nvSpPr>
          <p:cNvPr id="34" name="Google Shape;108;p16">
            <a:extLst>
              <a:ext uri="{FF2B5EF4-FFF2-40B4-BE49-F238E27FC236}">
                <a16:creationId xmlns:a16="http://schemas.microsoft.com/office/drawing/2014/main" id="{A04A477E-FEAA-4B83-96F0-9D78E42993B9}"/>
              </a:ext>
            </a:extLst>
          </p:cNvPr>
          <p:cNvSpPr txBox="1"/>
          <p:nvPr/>
        </p:nvSpPr>
        <p:spPr>
          <a:xfrm>
            <a:off x="6951912" y="3408312"/>
            <a:ext cx="1356168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900" dirty="0">
                <a:solidFill>
                  <a:schemeClr val="dk1"/>
                </a:solidFill>
              </a:rPr>
              <a:t>Важко сказати/немає відповіді</a:t>
            </a:r>
            <a:endParaRPr sz="900" dirty="0">
              <a:solidFill>
                <a:schemeClr val="dk1"/>
              </a:solidFill>
            </a:endParaRPr>
          </a:p>
        </p:txBody>
      </p:sp>
      <p:graphicFrame>
        <p:nvGraphicFramePr>
          <p:cNvPr id="16" name="Діаграма 15">
            <a:extLst>
              <a:ext uri="{FF2B5EF4-FFF2-40B4-BE49-F238E27FC236}">
                <a16:creationId xmlns:a16="http://schemas.microsoft.com/office/drawing/2014/main" id="{18A31BB2-13BA-4A06-9C78-752E433837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1386829"/>
              </p:ext>
            </p:extLst>
          </p:nvPr>
        </p:nvGraphicFramePr>
        <p:xfrm>
          <a:off x="2295525" y="3744120"/>
          <a:ext cx="7010400" cy="862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9" name="Google Shape;109;p16">
            <a:extLst>
              <a:ext uri="{FF2B5EF4-FFF2-40B4-BE49-F238E27FC236}">
                <a16:creationId xmlns:a16="http://schemas.microsoft.com/office/drawing/2014/main" id="{E78EE300-A408-4475-BBE6-18AB16072039}"/>
              </a:ext>
            </a:extLst>
          </p:cNvPr>
          <p:cNvSpPr txBox="1"/>
          <p:nvPr/>
        </p:nvSpPr>
        <p:spPr>
          <a:xfrm>
            <a:off x="928425" y="4027270"/>
            <a:ext cx="1119191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800" dirty="0"/>
              <a:t>Повсякденна побутова корупція</a:t>
            </a:r>
            <a:endParaRPr sz="800" dirty="0"/>
          </a:p>
        </p:txBody>
      </p:sp>
      <p:sp>
        <p:nvSpPr>
          <p:cNvPr id="40" name="Google Shape;110;p16">
            <a:extLst>
              <a:ext uri="{FF2B5EF4-FFF2-40B4-BE49-F238E27FC236}">
                <a16:creationId xmlns:a16="http://schemas.microsoft.com/office/drawing/2014/main" id="{C7A173BE-2D70-4E6D-8542-B384383E68C3}"/>
              </a:ext>
            </a:extLst>
          </p:cNvPr>
          <p:cNvSpPr txBox="1"/>
          <p:nvPr/>
        </p:nvSpPr>
        <p:spPr>
          <a:xfrm>
            <a:off x="2351811" y="4335212"/>
            <a:ext cx="3705226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dirty="0"/>
              <a:t>Дуже серйозна проблема</a:t>
            </a:r>
            <a:endParaRPr sz="1000" dirty="0"/>
          </a:p>
        </p:txBody>
      </p:sp>
      <p:sp>
        <p:nvSpPr>
          <p:cNvPr id="41" name="Google Shape;111;p16">
            <a:extLst>
              <a:ext uri="{FF2B5EF4-FFF2-40B4-BE49-F238E27FC236}">
                <a16:creationId xmlns:a16="http://schemas.microsoft.com/office/drawing/2014/main" id="{D708D206-BBC3-47E6-B58D-D7AD072971D8}"/>
              </a:ext>
            </a:extLst>
          </p:cNvPr>
          <p:cNvSpPr txBox="1"/>
          <p:nvPr/>
        </p:nvSpPr>
        <p:spPr>
          <a:xfrm>
            <a:off x="6057036" y="4335212"/>
            <a:ext cx="2095500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dirty="0"/>
              <a:t>Скоріше серйозна проблема</a:t>
            </a:r>
            <a:endParaRPr sz="1000" dirty="0"/>
          </a:p>
        </p:txBody>
      </p:sp>
    </p:spTree>
    <p:extLst>
      <p:ext uri="{BB962C8B-B14F-4D97-AF65-F5344CB8AC3E}">
        <p14:creationId xmlns:p14="http://schemas.microsoft.com/office/powerpoint/2010/main" val="2127292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title"/>
          </p:nvPr>
        </p:nvSpPr>
        <p:spPr>
          <a:xfrm>
            <a:off x="882111" y="217458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корупція в Україні</a:t>
            </a:r>
            <a:endParaRPr sz="3000" b="1" dirty="0"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11131" y="449288"/>
            <a:ext cx="631225" cy="5961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403700" y="1128875"/>
            <a:ext cx="3267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6"/>
          <p:cNvSpPr txBox="1"/>
          <p:nvPr/>
        </p:nvSpPr>
        <p:spPr>
          <a:xfrm>
            <a:off x="877271" y="889749"/>
            <a:ext cx="5889289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2000" b="1" dirty="0">
                <a:latin typeface="+mj-lt"/>
              </a:rPr>
              <a:t>Чи зіштовхувались Ви з корупцією протягом останніх 12 місяців?</a:t>
            </a:r>
            <a:endParaRPr sz="2000" b="1" dirty="0">
              <a:latin typeface="+mj-lt"/>
            </a:endParaRPr>
          </a:p>
        </p:txBody>
      </p:sp>
      <p:sp>
        <p:nvSpPr>
          <p:cNvPr id="27" name="Google Shape;96;p16">
            <a:extLst>
              <a:ext uri="{FF2B5EF4-FFF2-40B4-BE49-F238E27FC236}">
                <a16:creationId xmlns:a16="http://schemas.microsoft.com/office/drawing/2014/main" id="{D8F8AA30-4993-4B59-BD6D-84CB708616B5}"/>
              </a:ext>
            </a:extLst>
          </p:cNvPr>
          <p:cNvSpPr txBox="1"/>
          <p:nvPr/>
        </p:nvSpPr>
        <p:spPr>
          <a:xfrm>
            <a:off x="1186733" y="1828692"/>
            <a:ext cx="1558902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5,7%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500" dirty="0">
                <a:solidFill>
                  <a:schemeClr val="bg1">
                    <a:lumMod val="50000"/>
                  </a:schemeClr>
                </a:solidFill>
              </a:rPr>
              <a:t>Важко сказати/ немає відповіді </a:t>
            </a:r>
            <a:endParaRPr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0" name="Групувати 19">
            <a:extLst>
              <a:ext uri="{FF2B5EF4-FFF2-40B4-BE49-F238E27FC236}">
                <a16:creationId xmlns:a16="http://schemas.microsoft.com/office/drawing/2014/main" id="{C620043E-4C0B-48DE-9EFC-AA594D28991A}"/>
              </a:ext>
            </a:extLst>
          </p:cNvPr>
          <p:cNvGrpSpPr/>
          <p:nvPr/>
        </p:nvGrpSpPr>
        <p:grpSpPr>
          <a:xfrm>
            <a:off x="2017707" y="2012839"/>
            <a:ext cx="5333767" cy="2884749"/>
            <a:chOff x="1720242" y="2012839"/>
            <a:chExt cx="5333767" cy="2884749"/>
          </a:xfrm>
        </p:grpSpPr>
        <p:sp>
          <p:nvSpPr>
            <p:cNvPr id="97" name="Google Shape;97;p16"/>
            <p:cNvSpPr txBox="1"/>
            <p:nvPr/>
          </p:nvSpPr>
          <p:spPr>
            <a:xfrm>
              <a:off x="6168562" y="3794365"/>
              <a:ext cx="851730" cy="64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5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78,1% </a:t>
              </a:r>
              <a:endParaRPr lang="ru-RU" sz="150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1500" dirty="0" err="1">
                  <a:solidFill>
                    <a:schemeClr val="bg1">
                      <a:lumMod val="50000"/>
                    </a:schemeClr>
                  </a:solidFill>
                </a:rPr>
                <a:t>Ні</a:t>
              </a:r>
              <a:endParaRPr lang="ru-RU" sz="15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graphicFrame>
          <p:nvGraphicFramePr>
            <p:cNvPr id="4" name="Діаграма 3">
              <a:extLst>
                <a:ext uri="{FF2B5EF4-FFF2-40B4-BE49-F238E27FC236}">
                  <a16:creationId xmlns:a16="http://schemas.microsoft.com/office/drawing/2014/main" id="{DA689EE9-7451-43FC-A23A-0F98E25A1D2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73585249"/>
                </p:ext>
              </p:extLst>
            </p:nvPr>
          </p:nvGraphicFramePr>
          <p:xfrm>
            <a:off x="1720242" y="2012839"/>
            <a:ext cx="4373880" cy="28847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29" name="Овал 28">
              <a:extLst>
                <a:ext uri="{FF2B5EF4-FFF2-40B4-BE49-F238E27FC236}">
                  <a16:creationId xmlns:a16="http://schemas.microsoft.com/office/drawing/2014/main" id="{43B6F813-D4D6-4BE5-8B19-82D8BA36EC7D}"/>
                </a:ext>
              </a:extLst>
            </p:cNvPr>
            <p:cNvSpPr/>
            <p:nvPr/>
          </p:nvSpPr>
          <p:spPr>
            <a:xfrm>
              <a:off x="6112446" y="2199611"/>
              <a:ext cx="91504" cy="91504"/>
            </a:xfrm>
            <a:prstGeom prst="ellipse">
              <a:avLst/>
            </a:prstGeom>
            <a:solidFill>
              <a:srgbClr val="FFAB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cxnSp>
          <p:nvCxnSpPr>
            <p:cNvPr id="7" name="Сполучна лінія: уступом 6">
              <a:extLst>
                <a:ext uri="{FF2B5EF4-FFF2-40B4-BE49-F238E27FC236}">
                  <a16:creationId xmlns:a16="http://schemas.microsoft.com/office/drawing/2014/main" id="{E38B25A1-B8F7-4038-A9EF-AD2BA85161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13176" y="2245363"/>
              <a:ext cx="1380946" cy="290955"/>
            </a:xfrm>
            <a:prstGeom prst="bentConnector3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6" name="Google Shape;96;p16"/>
            <p:cNvSpPr txBox="1"/>
            <p:nvPr/>
          </p:nvSpPr>
          <p:spPr>
            <a:xfrm>
              <a:off x="6201424" y="2037630"/>
              <a:ext cx="852585" cy="64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5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16,2%</a:t>
              </a: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uk" sz="1500" dirty="0">
                  <a:solidFill>
                    <a:schemeClr val="bg1">
                      <a:lumMod val="50000"/>
                    </a:schemeClr>
                  </a:solidFill>
                </a:rPr>
                <a:t>Так</a:t>
              </a:r>
              <a:r>
                <a:rPr lang="uk" sz="1000" dirty="0">
                  <a:solidFill>
                    <a:schemeClr val="bg1">
                      <a:lumMod val="50000"/>
                    </a:schemeClr>
                  </a:solidFill>
                </a:rPr>
                <a:t> </a:t>
              </a:r>
              <a:endParaRPr sz="10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cxnSp>
          <p:nvCxnSpPr>
            <p:cNvPr id="13" name="Сполучна лінія: уступом 12">
              <a:extLst>
                <a:ext uri="{FF2B5EF4-FFF2-40B4-BE49-F238E27FC236}">
                  <a16:creationId xmlns:a16="http://schemas.microsoft.com/office/drawing/2014/main" id="{0C0C30B9-A193-463A-A69A-0270D22A592D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2603501" y="2071043"/>
              <a:ext cx="1444627" cy="241828"/>
            </a:xfrm>
            <a:prstGeom prst="bentConnector3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Сполучна лінія: уступом 17">
              <a:extLst>
                <a:ext uri="{FF2B5EF4-FFF2-40B4-BE49-F238E27FC236}">
                  <a16:creationId xmlns:a16="http://schemas.microsoft.com/office/drawing/2014/main" id="{4797E0EA-089F-49DC-81F1-F558F1E02461}"/>
                </a:ext>
              </a:extLst>
            </p:cNvPr>
            <p:cNvCxnSpPr>
              <a:cxnSpLocks/>
            </p:cNvCxnSpPr>
            <p:nvPr/>
          </p:nvCxnSpPr>
          <p:spPr>
            <a:xfrm>
              <a:off x="4295775" y="3857625"/>
              <a:ext cx="1724025" cy="396927"/>
            </a:xfrm>
            <a:prstGeom prst="bentConnector3">
              <a:avLst/>
            </a:prstGeom>
            <a:ln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Овал 30">
              <a:extLst>
                <a:ext uri="{FF2B5EF4-FFF2-40B4-BE49-F238E27FC236}">
                  <a16:creationId xmlns:a16="http://schemas.microsoft.com/office/drawing/2014/main" id="{DAF1D7A0-7CCA-409D-B4F1-83672768001E}"/>
                </a:ext>
              </a:extLst>
            </p:cNvPr>
            <p:cNvSpPr/>
            <p:nvPr/>
          </p:nvSpPr>
          <p:spPr>
            <a:xfrm>
              <a:off x="6048370" y="4208800"/>
              <a:ext cx="91504" cy="91504"/>
            </a:xfrm>
            <a:prstGeom prst="ellipse">
              <a:avLst/>
            </a:prstGeom>
            <a:solidFill>
              <a:srgbClr val="B9D6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4289447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/>
          <p:nvPr/>
        </p:nvSpPr>
        <p:spPr>
          <a:xfrm>
            <a:off x="727600" y="3187025"/>
            <a:ext cx="3622150" cy="939300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title"/>
          </p:nvPr>
        </p:nvSpPr>
        <p:spPr>
          <a:xfrm>
            <a:off x="877875" y="216048"/>
            <a:ext cx="7566660" cy="5410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Побутова та велика корупція</a:t>
            </a:r>
            <a:endParaRPr sz="3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19" name="Google Shape;119;p17"/>
          <p:cNvSpPr txBox="1"/>
          <p:nvPr/>
        </p:nvSpPr>
        <p:spPr>
          <a:xfrm>
            <a:off x="896510" y="1017175"/>
            <a:ext cx="2410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ВЕЛИКА КОРУПЦІЯ</a:t>
            </a:r>
            <a:endParaRPr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0" name="Google Shape;120;p17"/>
          <p:cNvSpPr txBox="1"/>
          <p:nvPr/>
        </p:nvSpPr>
        <p:spPr>
          <a:xfrm>
            <a:off x="5163750" y="1017175"/>
            <a:ext cx="3102374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ПОБУТОВА КОРУПЦІЯ</a:t>
            </a:r>
            <a:endParaRPr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1" name="Google Shape;121;p17"/>
          <p:cNvSpPr txBox="1"/>
          <p:nvPr/>
        </p:nvSpPr>
        <p:spPr>
          <a:xfrm>
            <a:off x="4571999" y="1449788"/>
            <a:ext cx="3694125" cy="2520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Повсякденна, дрібна за своїми обсягами, проте може траплятись в різних сферах в повсякденній взаємодії. Вона знаходиться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 перетині діяльності державних або комунальних установ і громадян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. Часто пов’язана зі спробами громадян отримати доступ до базових суспільних благ або послуг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Впливає на громадян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безпосередньо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особливо на найбільш вразливих осіб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22" name="Google Shape;122;p17"/>
          <p:cNvSpPr/>
          <p:nvPr/>
        </p:nvSpPr>
        <p:spPr>
          <a:xfrm>
            <a:off x="3508475" y="3632890"/>
            <a:ext cx="691000" cy="1974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7"/>
          <p:cNvSpPr txBox="1"/>
          <p:nvPr/>
        </p:nvSpPr>
        <p:spPr>
          <a:xfrm>
            <a:off x="447675" y="1457256"/>
            <a:ext cx="3902075" cy="1674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Завжди відбувається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вищих щаблях влади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передбачає значні вигоди для залучених в цю корупцію посадових осіб та значні втрати для держави загалом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200"/>
              <a:buFont typeface="Helvetica Neue"/>
              <a:buChar char="●"/>
            </a:pP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Впливає на громадян </a:t>
            </a:r>
            <a:r>
              <a:rPr lang="uk" sz="1200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опосередковано</a:t>
            </a:r>
            <a:endParaRPr sz="1200" b="1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22;p17">
            <a:extLst>
              <a:ext uri="{FF2B5EF4-FFF2-40B4-BE49-F238E27FC236}">
                <a16:creationId xmlns:a16="http://schemas.microsoft.com/office/drawing/2014/main" id="{D84CDF42-B0B6-454B-BA2F-B9C058D79A82}"/>
              </a:ext>
            </a:extLst>
          </p:cNvPr>
          <p:cNvSpPr/>
          <p:nvPr/>
        </p:nvSpPr>
        <p:spPr>
          <a:xfrm>
            <a:off x="900140" y="3799927"/>
            <a:ext cx="691000" cy="1974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7"/>
          <p:cNvSpPr txBox="1"/>
          <p:nvPr/>
        </p:nvSpPr>
        <p:spPr>
          <a:xfrm>
            <a:off x="877875" y="3187025"/>
            <a:ext cx="3321600" cy="8925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0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купівля водійського посвідчення, хабар за отримання медичної довідки чи влаштування дитини до дитячого садочка поза чергою – побутова корупція</a:t>
            </a:r>
            <a:endParaRPr sz="1200" dirty="0">
              <a:solidFill>
                <a:schemeClr val="dk1"/>
              </a:solidFill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/>
        </p:nvSpPr>
        <p:spPr>
          <a:xfrm>
            <a:off x="1009773" y="1717650"/>
            <a:ext cx="6835977" cy="6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4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Дрібна корупція може вплинути на кожну четверту людину в усьому світі, тобто майже на два мільярди людей</a:t>
            </a:r>
            <a:endParaRPr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32" name="Google Shape;13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4705" y="2065755"/>
            <a:ext cx="349814" cy="356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>
            <a:off x="1005954" y="1681784"/>
            <a:ext cx="368573" cy="37594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8"/>
          <p:cNvSpPr txBox="1">
            <a:spLocks noGrp="1"/>
          </p:cNvSpPr>
          <p:nvPr>
            <p:ph type="title"/>
          </p:nvPr>
        </p:nvSpPr>
        <p:spPr>
          <a:xfrm>
            <a:off x="881540" y="210415"/>
            <a:ext cx="7312979" cy="11712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Не настільки дрібна: </a:t>
            </a:r>
            <a:r>
              <a:rPr lang="uk" sz="3000" b="1" dirty="0">
                <a:highlight>
                  <a:srgbClr val="B9D6D5"/>
                </a:highlight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наслідки побутової корупції</a:t>
            </a:r>
            <a:endParaRPr sz="3000" b="1" dirty="0">
              <a:highlight>
                <a:srgbClr val="B9D6D5"/>
              </a:highlight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3000" b="1" dirty="0">
                <a:solidFill>
                  <a:schemeClr val="lt1"/>
                </a:solidFill>
                <a:highlight>
                  <a:srgbClr val="B9D6D5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endParaRPr sz="3000" b="1" dirty="0">
              <a:solidFill>
                <a:schemeClr val="lt1"/>
              </a:solidFill>
              <a:highlight>
                <a:srgbClr val="B9D6D5"/>
              </a:highlight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0F9C53-3129-42CF-AD42-62F969D56008}"/>
              </a:ext>
            </a:extLst>
          </p:cNvPr>
          <p:cNvSpPr txBox="1"/>
          <p:nvPr/>
        </p:nvSpPr>
        <p:spPr>
          <a:xfrm>
            <a:off x="733424" y="2915455"/>
            <a:ext cx="7461095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Корупція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у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сфері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охорони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здоров’я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має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наслідки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для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життя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смерті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громадян</a:t>
            </a:r>
            <a:endParaRPr lang="ru-RU"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Пагубно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економіку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діяльність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бізнесу</a:t>
            </a:r>
            <a:endParaRPr lang="ru-RU"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Підриває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ефективність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державного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апарату</a:t>
            </a:r>
            <a:endParaRPr lang="ru-RU"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Знижує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довіру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громадян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до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держави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, негативно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впливає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на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демократію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та верховенство права</a:t>
            </a:r>
          </a:p>
          <a:p>
            <a:pPr marL="457200" lvl="0" indent="-317500" algn="just" rtl="0">
              <a:spcBef>
                <a:spcPts val="0"/>
              </a:spcBef>
              <a:spcAft>
                <a:spcPts val="600"/>
              </a:spcAft>
              <a:buClr>
                <a:srgbClr val="B9D6D5"/>
              </a:buClr>
              <a:buSzPts val="1400"/>
              <a:buFont typeface="Helvetica Neue"/>
              <a:buChar char="●"/>
            </a:pP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Завдає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шкоди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податковій</a:t>
            </a:r>
            <a:r>
              <a:rPr lang="ru-RU" sz="1400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ru-RU" sz="1400" dirty="0" err="1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системі</a:t>
            </a:r>
            <a:endParaRPr lang="ru-RU" sz="14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9"/>
          <p:cNvSpPr/>
          <p:nvPr/>
        </p:nvSpPr>
        <p:spPr>
          <a:xfrm>
            <a:off x="593850" y="1055600"/>
            <a:ext cx="7956300" cy="11250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9"/>
          <p:cNvSpPr/>
          <p:nvPr/>
        </p:nvSpPr>
        <p:spPr>
          <a:xfrm>
            <a:off x="593850" y="2332033"/>
            <a:ext cx="7956300" cy="839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9"/>
          <p:cNvSpPr/>
          <p:nvPr/>
        </p:nvSpPr>
        <p:spPr>
          <a:xfrm>
            <a:off x="593850" y="3365951"/>
            <a:ext cx="7956300" cy="83970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2" name="Google Shape;142;p19"/>
          <p:cNvSpPr txBox="1"/>
          <p:nvPr/>
        </p:nvSpPr>
        <p:spPr>
          <a:xfrm>
            <a:off x="418700" y="1119850"/>
            <a:ext cx="77919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Кейс 1.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живете у районі, де дуже багато дітей, проте дуже мало дитячих садочків. Вам конче потрібно, щоб ваш трьохрічний син потрапив до садочка, проте черга з малюків дуже велика. Коли ви приходите записуватись - вам пропонують зробити “благодійний внесок”, щоб прискорити чергу і отримати 100% гарантію, що для вашої дитини місце точно знайдеться.</a:t>
            </a:r>
            <a:endParaRPr sz="18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3" name="Google Shape;143;p19"/>
          <p:cNvSpPr txBox="1">
            <a:spLocks noGrp="1"/>
          </p:cNvSpPr>
          <p:nvPr>
            <p:ph type="title"/>
          </p:nvPr>
        </p:nvSpPr>
        <p:spPr>
          <a:xfrm>
            <a:off x="813475" y="53687"/>
            <a:ext cx="6724800" cy="60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1200" b="1" dirty="0">
                <a:solidFill>
                  <a:srgbClr val="4A86E8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 </a:t>
            </a: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Практична вправа</a:t>
            </a:r>
            <a:r>
              <a:rPr lang="uk" sz="4000" b="1" dirty="0">
                <a:solidFill>
                  <a:schemeClr val="lt1"/>
                </a:solidFill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 </a:t>
            </a:r>
            <a:endParaRPr sz="4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45" name="Google Shape;145;p19"/>
          <p:cNvSpPr txBox="1"/>
          <p:nvPr/>
        </p:nvSpPr>
        <p:spPr>
          <a:xfrm>
            <a:off x="902900" y="2386413"/>
            <a:ext cx="7271100" cy="830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Кейс 2.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хочете отримати водійські права. Зробити це самостійно і безкоштовно не виходить, бо у вас просять хабар за “допомогу” зі складанням іспиту. А після відмови платити – вас спеціально “валять” на тестах. 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47" name="Google Shape;147;p19"/>
          <p:cNvSpPr txBox="1"/>
          <p:nvPr/>
        </p:nvSpPr>
        <p:spPr>
          <a:xfrm>
            <a:off x="902900" y="3435250"/>
            <a:ext cx="73077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Кейс 3.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Під вашим будинком є парк, де ви з сім’єю любите гуляти на вихідних. Одного разу ви приходите і бачите паркан та початок будівельних робіт. 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48" name="Google Shape;14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/>
          <p:nvPr/>
        </p:nvSpPr>
        <p:spPr>
          <a:xfrm>
            <a:off x="593850" y="1336248"/>
            <a:ext cx="7956300" cy="850225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0"/>
          <p:cNvSpPr txBox="1"/>
          <p:nvPr/>
        </p:nvSpPr>
        <p:spPr>
          <a:xfrm>
            <a:off x="758250" y="2453974"/>
            <a:ext cx="77919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Кейс 1.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живете у районі, де дуже багато дітей, проте дуже мало дитячих садочків. Вам конче потрібно, щоб ваш трьохрічний син потрапив до садочка, проте черга з малюків дуже велика. Коли ви приходите записуватись - вам пропонують зробити “благодійний внесок”, щоб прискорити чергу і отримати 100% гарантію, що для вашої дитини місце точно знайдеться.</a:t>
            </a:r>
            <a:endParaRPr sz="1800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5" name="Google Shape;155;p20"/>
          <p:cNvSpPr txBox="1">
            <a:spLocks noGrp="1"/>
          </p:cNvSpPr>
          <p:nvPr>
            <p:ph type="title"/>
          </p:nvPr>
        </p:nvSpPr>
        <p:spPr>
          <a:xfrm>
            <a:off x="856875" y="231050"/>
            <a:ext cx="5010525" cy="47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" sz="2600" b="1" dirty="0">
                <a:latin typeface="Arial" panose="020B0604020202020204" pitchFamily="34" charset="0"/>
                <a:ea typeface="Roboto"/>
                <a:cs typeface="Arial" panose="020B0604020202020204" pitchFamily="34" charset="0"/>
                <a:sym typeface="Roboto"/>
              </a:rPr>
              <a:t>Практична вправа</a:t>
            </a:r>
            <a:endParaRPr sz="4000" b="1" dirty="0">
              <a:solidFill>
                <a:schemeClr val="lt1"/>
              </a:solidFill>
              <a:latin typeface="Arial" panose="020B0604020202020204" pitchFamily="34" charset="0"/>
              <a:ea typeface="Roboto"/>
              <a:cs typeface="Arial" panose="020B0604020202020204" pitchFamily="34" charset="0"/>
              <a:sym typeface="Roboto"/>
            </a:endParaRPr>
          </a:p>
        </p:txBody>
      </p:sp>
      <p:sp>
        <p:nvSpPr>
          <p:cNvPr id="156" name="Google Shape;156;p20"/>
          <p:cNvSpPr txBox="1"/>
          <p:nvPr/>
        </p:nvSpPr>
        <p:spPr>
          <a:xfrm>
            <a:off x="936450" y="1373474"/>
            <a:ext cx="7271100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Кейс 4.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маєте власний бізнес і ведете його цілком доброчесно та законно. Проте в один з днів до вас приходять правоохоронці, та просять хабар, щоб “не заважати вашій діяльності”.  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57" name="Google Shape;157;p20"/>
          <p:cNvSpPr/>
          <p:nvPr/>
        </p:nvSpPr>
        <p:spPr>
          <a:xfrm>
            <a:off x="593850" y="2375124"/>
            <a:ext cx="7956300" cy="1300650"/>
          </a:xfrm>
          <a:prstGeom prst="rect">
            <a:avLst/>
          </a:prstGeom>
          <a:solidFill>
            <a:schemeClr val="lt1"/>
          </a:solidFill>
          <a:ln w="28575" cap="flat" cmpd="sng">
            <a:solidFill>
              <a:srgbClr val="B9D6D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0"/>
          <p:cNvSpPr txBox="1"/>
          <p:nvPr/>
        </p:nvSpPr>
        <p:spPr>
          <a:xfrm>
            <a:off x="856874" y="2512674"/>
            <a:ext cx="7350675" cy="1015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Helvetica Neue"/>
              </a:rPr>
              <a:t>Кейс 5. </a:t>
            </a:r>
            <a:r>
              <a:rPr lang="uk" sz="1200" dirty="0">
                <a:solidFill>
                  <a:schemeClr val="dk1"/>
                </a:solidFill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Ви активно готуєтеся до сесії. Ваша староста пише у чат групи, що викладач просить скинутися йому «на пляшку хорошого коньяку». У такому разі всій групі він поставить автомати. Індивідуально приймати іспит задарма він відмовляється. Більшість ваших одногрупників ця угода влаштовує, але є ті, хто хоче скласти іспити чесно.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159" name="Google Shape;15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443414"/>
            <a:ext cx="9144000" cy="7000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ія1.potx" id="{29D4FD11-25CB-428A-83B4-2B589AEACC48}" vid="{1B370A3C-B6BE-4DE5-BABD-1345B2A34118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1953</TotalTime>
  <Words>1064</Words>
  <Application>Microsoft Office PowerPoint</Application>
  <PresentationFormat>Екран (16:9)</PresentationFormat>
  <Paragraphs>91</Paragraphs>
  <Slides>15</Slides>
  <Notes>15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Arial</vt:lpstr>
      <vt:lpstr>Wingdings</vt:lpstr>
      <vt:lpstr>Calibri Light</vt:lpstr>
      <vt:lpstr>Calibri</vt:lpstr>
      <vt:lpstr>Helvetica Neue</vt:lpstr>
      <vt:lpstr>Презентація1</vt:lpstr>
      <vt:lpstr>Побутова корупція: рукою подати </vt:lpstr>
      <vt:lpstr>Корупція в охороні здоров'я:</vt:lpstr>
      <vt:lpstr>Що таке побутова корупція?  Корупція в повсякденному житті</vt:lpstr>
      <vt:lpstr>Побутова корупція в Україні</vt:lpstr>
      <vt:lpstr>Побутова корупція в Україні</vt:lpstr>
      <vt:lpstr>Побутова та велика корупція</vt:lpstr>
      <vt:lpstr>Не настільки дрібна: наслідки побутової корупції   </vt:lpstr>
      <vt:lpstr> Практична вправа  </vt:lpstr>
      <vt:lpstr>Практична вправа</vt:lpstr>
      <vt:lpstr>Методи та інструменти боротьби з побутовою корупцією </vt:lpstr>
      <vt:lpstr>Боротьба  з побутовою корупцією</vt:lpstr>
      <vt:lpstr>Боротьба  з побутовою корупцією</vt:lpstr>
      <vt:lpstr>Боротьба  з побутовою корупцією</vt:lpstr>
      <vt:lpstr>Вправа 1</vt:lpstr>
      <vt:lpstr>Вправа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Побутова корупція: рукою подати</dc:title>
  <dc:creator>User</dc:creator>
  <cp:lastModifiedBy>User</cp:lastModifiedBy>
  <cp:revision>35</cp:revision>
  <dcterms:modified xsi:type="dcterms:W3CDTF">2023-06-20T15:20:10Z</dcterms:modified>
</cp:coreProperties>
</file>