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65" r:id="rId6"/>
    <p:sldId id="26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Inter SemiBol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C7DF4C-ABCE-4A0C-9638-277328418843}">
  <a:tblStyle styleId="{3AC7DF4C-ABCE-4A0C-9638-2773284188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028700" y="1760487"/>
            <a:ext cx="11121390" cy="267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Практичні</a:t>
            </a:r>
            <a:r>
              <a:rPr lang="en-US" sz="4800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4800" b="1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задачі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з </a:t>
            </a:r>
            <a:r>
              <a:rPr lang="uk-UA" sz="4800" b="1" i="0" u="none" strike="noStrike" cap="none" dirty="0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теми 4 «</a:t>
            </a:r>
            <a:r>
              <a:rPr lang="uk-UA" sz="4800" b="1" i="0" u="none" strike="noStrike" cap="none" dirty="0" err="1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Обгрунтування</a:t>
            </a:r>
            <a:r>
              <a:rPr lang="uk-UA" sz="4800" b="1" i="0" u="none" strike="noStrike" cap="none" dirty="0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 доцільності проєкту)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90675"/>
            <a:ext cx="5334000" cy="427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590675"/>
            <a:ext cx="5334000" cy="427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990600" y="1971675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Умови проєкту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990600" y="2447925"/>
            <a:ext cx="453390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IT-компанія розглядає можливість розробки нової SaaS платформи. Початкові інвестиції складають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$120,000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90600" y="3413670"/>
            <a:ext cx="45339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Прогнозований чистий прибуток за роками: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705600" y="1971675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Завдання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705600" y="2447925"/>
            <a:ext cx="45339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Виконайте наступні розрахунки для прийняття управлінського рішення: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219200" y="3830835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1: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$40,000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219200" y="4248001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2: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$60,000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1219200" y="4665166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3: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$80,000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934200" y="3139380"/>
            <a:ext cx="43053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Розрахуйте загальний показник рентабельності інвестицій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ROI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 за 3 роки.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6934200" y="3830835"/>
            <a:ext cx="43053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Визначте термін окупності проєкту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Payback Period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 у роках та місяцях.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6934200" y="4522291"/>
            <a:ext cx="430530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Зробіть висновок: чи варто інвестувати в продукт, якщо прийнятний термін окупності компанії становить 2 роки?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990600" y="3830835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990600" y="4248001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990600" y="4665166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705600" y="3139380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705600" y="3830835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705600" y="4522291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Задача 1: Окупність розробки SaaS-продукту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71500" y="1181100"/>
            <a:ext cx="1104900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90675"/>
            <a:ext cx="5334000" cy="401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590675"/>
            <a:ext cx="5334000" cy="401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3308895"/>
            <a:ext cx="4533900" cy="1102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990600" y="1971675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Умови та вхідні дані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990600" y="2447925"/>
            <a:ext cx="45339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Проєкт сонячної електростанції потребує початкових інвестицій у розмірі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€500,000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990600" y="3139380"/>
            <a:ext cx="45339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Прогнозовані грошові потоки (CF) за 4 роки: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6705600" y="1971675"/>
            <a:ext cx="476059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Завдання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6705600" y="2447925"/>
            <a:ext cx="45339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Ставка дисконтування (r) становить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12% (0.12)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6705600" y="2865090"/>
            <a:ext cx="45339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Розрахуйте чисту приведену вартість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NPV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 за формулою: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6705600" y="4449812"/>
            <a:ext cx="45339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Проаналізуйте результат: чи доцільний цей проєкт?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1219200" y="3556545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1: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€150,000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1219200" y="3973710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2: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€200,000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1219200" y="4390876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3: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€200,000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1219200" y="4808041"/>
            <a:ext cx="43053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Рік 4: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€150,000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990600" y="3556545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990600" y="3973710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990600" y="4390876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990600" y="4808041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Задача 2: NPV проєкту зеленої енергетики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71500" y="1181100"/>
            <a:ext cx="1104900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F65D8-E2E5-4792-9572-2D2F2950D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1" y="3666913"/>
            <a:ext cx="6566272" cy="635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47726"/>
            <a:ext cx="533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1076325" y="2631281"/>
            <a:ext cx="4324350" cy="30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Очікуваний час (te) та Стандартне відхилення (σ):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286500" y="1590675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Умови задачі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6286500" y="2066925"/>
            <a:ext cx="5334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Оцінка завдання "Розробка архітектури бази даних":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6286500" y="3735585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Завдання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6286500" y="4211835"/>
            <a:ext cx="5334000" cy="30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1. Розрахуйте очікувану тривалість (te).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6286500" y="4512766"/>
            <a:ext cx="5334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2. Визначте стандартне відхилення (σ).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6286500" y="4787056"/>
            <a:ext cx="5334000" cy="57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3. Вкажіть діапазон часу (te ± σ) з ймовірністю виконання 68.26%.</a:t>
            </a:r>
            <a:endParaRPr/>
          </a:p>
        </p:txBody>
      </p:sp>
      <p:pic>
        <p:nvPicPr>
          <p:cNvPr id="208" name="Google Shape;20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1465" y="3122711"/>
            <a:ext cx="2073919" cy="50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5689" y="3817441"/>
            <a:ext cx="1165473" cy="50422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6515100" y="2341215"/>
            <a:ext cx="51054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Оптимістична оцінка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): 14 днів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6515100" y="2758380"/>
            <a:ext cx="51054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Найбільш ймовірна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): 20 днів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6515100" y="3175545"/>
            <a:ext cx="51054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Песимістична оцінка (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): 38 днів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6286500" y="2341215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6286500" y="2758380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6286500" y="3175545"/>
            <a:ext cx="1714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→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Задача 3: Оцінка тривалості (Метод PERT)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71500" y="1181100"/>
            <a:ext cx="1104900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571500" y="1590675"/>
            <a:ext cx="11049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Статус проєкту (Місяць 6):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Бюджет (BAC) = $200k. Плановий обсяг (PV) = $100k. Фактичні витрати (AC) = $120k. Вартість реально виконаних робіт (EV) = $90k.</a:t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571500" y="2329755"/>
            <a:ext cx="11049000" cy="404976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22"/>
          <p:cNvGraphicFramePr/>
          <p:nvPr/>
        </p:nvGraphicFramePr>
        <p:xfrm>
          <a:off x="571500" y="2329755"/>
          <a:ext cx="11039475" cy="4049750"/>
        </p:xfrm>
        <a:graphic>
          <a:graphicData uri="http://schemas.openxmlformats.org/drawingml/2006/table">
            <a:tbl>
              <a:tblPr firstRow="1" bandRow="1">
                <a:noFill/>
                <a:tableStyleId>{3AC7DF4C-ABCE-4A0C-9638-277328418843}</a:tableStyleId>
              </a:tblPr>
              <a:tblGrid>
                <a:gridCol w="264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Показник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Абревіатура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Формула розрахунку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Ваше завдання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Відхилення за вартістю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CV</a:t>
                      </a: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(Cost Variance)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CV = EV - AC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Розрахувати CV. Вказати, чи є перевитрата.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Відхилення за розкладом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SV</a:t>
                      </a: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(Schedule Variance)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SV = EV - PV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Розрахувати SV. Вказати, чи є відставання.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Індекс виконання вартості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CPI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CPI = EV / AC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Знайти CPI. Оцінити ефективність витрат.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Індекс виконання розкладу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SPI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SPI = EV / PV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Знайти SPI. Оцінити темпи виконання.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8" name="Google Shape;248;p22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Задача 4: Метод освоєного обсягу (EVM)</a:t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571500" y="1181100"/>
            <a:ext cx="1104900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81225"/>
            <a:ext cx="3492549" cy="362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81225"/>
            <a:ext cx="3492549" cy="362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81225"/>
            <a:ext cx="3492549" cy="362694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571500" y="159067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Проєкт постачання обладнання. Базовий резерв: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$15,000</a:t>
            </a:r>
            <a:r>
              <a:rPr lang="en-US" sz="1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866775" y="329565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Ризик 1: Загроза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866775" y="3771900"/>
            <a:ext cx="2901999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Можлива затримка на митниці. Ймовірність події: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30%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 У разі настання, фінансові втрати (штрафи) складуть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-$50,000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4645074" y="329565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Ризик 2: Можливість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4645074" y="3771900"/>
            <a:ext cx="2901999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Дострокове розмитнення завдяки порталу. Ймовірність: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20%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 Економія принесе додаткові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+$30,000</a:t>
            </a: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8423374" y="329565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Завдання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8423374" y="3771900"/>
            <a:ext cx="2901999" cy="164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1. Розрахуйте EMV для кожного ризику.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2. Визначте загальний EMV проєкту.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3. Дайте відповідь: чи достатньо базового резерву у $15,000?</a:t>
            </a:r>
            <a:endParaRPr/>
          </a:p>
        </p:txBody>
      </p:sp>
      <p:pic>
        <p:nvPicPr>
          <p:cNvPr id="284" name="Google Shape;284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63842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63842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63842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571500" y="57150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F172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Задача 5: Очікувана грошова вартість (EMV)</a:t>
            </a: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571500" y="1181100"/>
            <a:ext cx="11049000" cy="28575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Inter SemiBold</vt:lpstr>
      <vt:lpstr>Inter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ICD</dc:creator>
  <cp:lastModifiedBy>Pavlo Poplavskyi</cp:lastModifiedBy>
  <cp:revision>2</cp:revision>
  <dcterms:modified xsi:type="dcterms:W3CDTF">2026-02-26T10:34:34Z</dcterms:modified>
</cp:coreProperties>
</file>