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8" r:id="rId3"/>
    <p:sldId id="260" r:id="rId4"/>
    <p:sldId id="263" r:id="rId5"/>
    <p:sldId id="265" r:id="rId6"/>
    <p:sldId id="268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Inter" panose="020B0604020202020204" charset="0"/>
      <p:regular r:id="rId13"/>
      <p:bold r:id="rId14"/>
      <p:italic r:id="rId15"/>
      <p:boldItalic r:id="rId16"/>
    </p:embeddedFont>
    <p:embeddedFont>
      <p:font typeface="Inter SemiBold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AC7DF4C-ABCE-4A0C-9638-277328418843}">
  <a:tblStyle styleId="{3AC7DF4C-ABCE-4A0C-9638-27732841884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028700" y="1760487"/>
            <a:ext cx="11121390" cy="267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Практичні</a:t>
            </a:r>
            <a:r>
              <a:rPr lang="en-US" sz="4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4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задачі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з </a:t>
            </a:r>
            <a:r>
              <a:rPr lang="uk-UA" sz="4800" b="1" i="0" u="none" strike="noStrike" cap="none" dirty="0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теми 4 «</a:t>
            </a:r>
            <a:r>
              <a:rPr lang="uk-UA" sz="4800" b="1" i="0" u="none" strike="noStrike" cap="none" dirty="0" err="1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Обгрунтування</a:t>
            </a:r>
            <a:r>
              <a:rPr lang="uk-UA" sz="4800" b="1" i="0" u="none" strike="noStrike" cap="none" dirty="0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 доцільності проєкту)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90675"/>
            <a:ext cx="5334000" cy="4278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1590675"/>
            <a:ext cx="5334000" cy="427836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990600" y="1971675"/>
            <a:ext cx="476059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Умови проєкту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990600" y="2447925"/>
            <a:ext cx="4533900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IT-компанія розглядає можливість розробки нової SaaS платформи. Початкові інвестиції складають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$120,000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990600" y="3413670"/>
            <a:ext cx="45339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Прогнозований чистий прибуток за роками: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6705600" y="1971675"/>
            <a:ext cx="476059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Завдання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6705600" y="2447925"/>
            <a:ext cx="45339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Виконайте наступні розрахунки для прийняття управлінського рішення: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1219200" y="3830835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1: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$40,000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1219200" y="4248001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2: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$60,000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1219200" y="4665166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3: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$80,000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6934200" y="3139380"/>
            <a:ext cx="43053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Розрахуйте загальний показник рентабельності інвестицій (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ROI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) за 3 роки.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6934200" y="3830835"/>
            <a:ext cx="43053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Визначте термін окупності проєкту (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Payback Period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) у роках та місяцях.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6934200" y="4522291"/>
            <a:ext cx="4305300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Зробіть висновок: чи варто інвестувати в продукт, якщо прийнятний термін окупності компанії становить 2 роки?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990600" y="3830835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990600" y="4248001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990600" y="4665166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6705600" y="3139380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6705600" y="3830835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6705600" y="4522291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571500" y="57150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Задача 1: Окупність розробки SaaS-продукту</a:t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571500" y="1181100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90675"/>
            <a:ext cx="5334000" cy="40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4600" y="1590675"/>
            <a:ext cx="5334000" cy="40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5600" y="3308895"/>
            <a:ext cx="4533900" cy="110281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/>
          <p:nvPr/>
        </p:nvSpPr>
        <p:spPr>
          <a:xfrm>
            <a:off x="990600" y="1971675"/>
            <a:ext cx="476059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Умови та вхідні дані</a:t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990600" y="2447925"/>
            <a:ext cx="45339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Проєкт сонячної електростанції потребує початкових інвестицій у розмірі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€500,000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990600" y="3139380"/>
            <a:ext cx="45339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Прогнозовані грошові потоки (CF) за 4 роки: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6705600" y="1971675"/>
            <a:ext cx="476059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Завдання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6705600" y="2447925"/>
            <a:ext cx="45339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Ставка дисконтування (r) становить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12% (0.12)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6705600" y="2865090"/>
            <a:ext cx="45339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Розрахуйте чисту приведену вартість (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NPV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) за формулою: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6705600" y="4449812"/>
            <a:ext cx="45339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Проаналізуйте результат: чи доцільний цей проєкт?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1219200" y="3556545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1: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€150,000</a:t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1219200" y="3973710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2: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€200,000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1219200" y="4390876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3: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€200,000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1219200" y="4808041"/>
            <a:ext cx="43053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Рік 4: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€150,000</a:t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990600" y="3556545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69" name="Google Shape;169;p17"/>
          <p:cNvSpPr txBox="1"/>
          <p:nvPr/>
        </p:nvSpPr>
        <p:spPr>
          <a:xfrm>
            <a:off x="990600" y="3973710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990600" y="4390876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990600" y="4808041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72" name="Google Shape;172;p17"/>
          <p:cNvSpPr txBox="1"/>
          <p:nvPr/>
        </p:nvSpPr>
        <p:spPr>
          <a:xfrm>
            <a:off x="571500" y="57150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Задача 2: NPV проєкту зеленої енергетики</a:t>
            </a:r>
            <a:endParaRPr/>
          </a:p>
        </p:txBody>
      </p:sp>
      <p:sp>
        <p:nvSpPr>
          <p:cNvPr id="173" name="Google Shape;173;p17"/>
          <p:cNvSpPr/>
          <p:nvPr/>
        </p:nvSpPr>
        <p:spPr>
          <a:xfrm>
            <a:off x="571500" y="1181100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F65D8-E2E5-4792-9572-2D2F2950D5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1" y="3666913"/>
            <a:ext cx="6566272" cy="6354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047726"/>
            <a:ext cx="53340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 txBox="1"/>
          <p:nvPr/>
        </p:nvSpPr>
        <p:spPr>
          <a:xfrm>
            <a:off x="1076325" y="2631281"/>
            <a:ext cx="4324350" cy="30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Очікуваний час (te) та Стандартне відхилення (σ):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6286500" y="1590675"/>
            <a:ext cx="56007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Умови задачі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6286500" y="2066925"/>
            <a:ext cx="53340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Оцінка завдання "Розробка архітектури бази даних":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6286500" y="3735585"/>
            <a:ext cx="560070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Завдання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6286500" y="4211835"/>
            <a:ext cx="5334000" cy="30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1. Розрахуйте очікувану тривалість (te).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6286500" y="4512766"/>
            <a:ext cx="53340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2. Визначте стандартне відхилення (σ).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6286500" y="4787056"/>
            <a:ext cx="5334000" cy="57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3. Вкажіть діапазон часу (te ± σ) з ймовірністю виконання 68.26%.</a:t>
            </a:r>
            <a:endParaRPr/>
          </a:p>
        </p:txBody>
      </p:sp>
      <p:pic>
        <p:nvPicPr>
          <p:cNvPr id="208" name="Google Shape;208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01465" y="3122711"/>
            <a:ext cx="2073919" cy="504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55689" y="3817441"/>
            <a:ext cx="1165473" cy="504229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0"/>
          <p:cNvSpPr txBox="1"/>
          <p:nvPr/>
        </p:nvSpPr>
        <p:spPr>
          <a:xfrm>
            <a:off x="6515100" y="2341215"/>
            <a:ext cx="51054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Оптимістична оцінка (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O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): 14 днів</a:t>
            </a:r>
            <a:endParaRPr/>
          </a:p>
        </p:txBody>
      </p:sp>
      <p:sp>
        <p:nvSpPr>
          <p:cNvPr id="211" name="Google Shape;211;p20"/>
          <p:cNvSpPr txBox="1"/>
          <p:nvPr/>
        </p:nvSpPr>
        <p:spPr>
          <a:xfrm>
            <a:off x="6515100" y="2758380"/>
            <a:ext cx="51054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Найбільш ймовірна (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): 20 днів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6515100" y="3175545"/>
            <a:ext cx="51054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Песимістична оцінка (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P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): 38 днів</a:t>
            </a:r>
            <a:endParaRPr/>
          </a:p>
        </p:txBody>
      </p:sp>
      <p:sp>
        <p:nvSpPr>
          <p:cNvPr id="213" name="Google Shape;213;p20"/>
          <p:cNvSpPr txBox="1"/>
          <p:nvPr/>
        </p:nvSpPr>
        <p:spPr>
          <a:xfrm>
            <a:off x="6286500" y="2341215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214" name="Google Shape;214;p20"/>
          <p:cNvSpPr txBox="1"/>
          <p:nvPr/>
        </p:nvSpPr>
        <p:spPr>
          <a:xfrm>
            <a:off x="6286500" y="2758380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6286500" y="3175545"/>
            <a:ext cx="171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2563EB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571500" y="57150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Задача 3: Оцінка тривалості (Метод PERT)</a:t>
            </a:r>
            <a:endParaRPr/>
          </a:p>
        </p:txBody>
      </p:sp>
      <p:sp>
        <p:nvSpPr>
          <p:cNvPr id="217" name="Google Shape;217;p20"/>
          <p:cNvSpPr/>
          <p:nvPr/>
        </p:nvSpPr>
        <p:spPr>
          <a:xfrm>
            <a:off x="571500" y="1181100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2"/>
          <p:cNvSpPr txBox="1"/>
          <p:nvPr/>
        </p:nvSpPr>
        <p:spPr>
          <a:xfrm>
            <a:off x="571500" y="1590675"/>
            <a:ext cx="110490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Статус проєкту (Місяць 6):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Бюджет (BAC) = $200k. Плановий обсяг (PV) = $100k. Фактичні витрати (AC) = $120k. Вартість реально виконаних робіт (EV) = $90k.</a:t>
            </a:r>
            <a:endParaRPr/>
          </a:p>
        </p:txBody>
      </p:sp>
      <p:sp>
        <p:nvSpPr>
          <p:cNvPr id="246" name="Google Shape;246;p22"/>
          <p:cNvSpPr/>
          <p:nvPr/>
        </p:nvSpPr>
        <p:spPr>
          <a:xfrm>
            <a:off x="571500" y="2329755"/>
            <a:ext cx="11049000" cy="404976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7" name="Google Shape;247;p22"/>
          <p:cNvGraphicFramePr/>
          <p:nvPr/>
        </p:nvGraphicFramePr>
        <p:xfrm>
          <a:off x="571500" y="2329755"/>
          <a:ext cx="11039475" cy="4049750"/>
        </p:xfrm>
        <a:graphic>
          <a:graphicData uri="http://schemas.openxmlformats.org/drawingml/2006/table">
            <a:tbl>
              <a:tblPr firstRow="1" bandRow="1">
                <a:noFill/>
                <a:tableStyleId>{3AC7DF4C-ABCE-4A0C-9638-277328418843}</a:tableStyleId>
              </a:tblPr>
              <a:tblGrid>
                <a:gridCol w="264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38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9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0F172A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Показник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0F172A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Абревіатура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0F172A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Формула розрахунку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0F172A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Ваше завдання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9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Відхилення за вартістю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CV</a:t>
                      </a: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(Cost Variance)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CV = EV - AC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Розрахувати CV. Вказати, чи є перевитрата.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9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Відхилення за розкладом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SV</a:t>
                      </a: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(Schedule Variance)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SV = EV - PV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Розрахувати SV. Вказати, чи є відставання.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9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Індекс виконання вартості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CPI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CPI = EV / AC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Знайти CPI. Оцінити ефективність витрат.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Індекс виконання розкладу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SPI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SPI = EV / PV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>
                          <a:solidFill>
                            <a:srgbClr val="334155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Знайти SPI. Оцінити темпи виконання.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8" name="Google Shape;248;p22"/>
          <p:cNvSpPr txBox="1"/>
          <p:nvPr/>
        </p:nvSpPr>
        <p:spPr>
          <a:xfrm>
            <a:off x="571500" y="57150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Задача 4: Метод освоєного обсягу (EVM)</a:t>
            </a:r>
            <a:endParaRPr/>
          </a:p>
        </p:txBody>
      </p:sp>
      <p:sp>
        <p:nvSpPr>
          <p:cNvPr id="249" name="Google Shape;249;p22"/>
          <p:cNvSpPr/>
          <p:nvPr/>
        </p:nvSpPr>
        <p:spPr>
          <a:xfrm>
            <a:off x="571500" y="1181100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81225"/>
            <a:ext cx="3492549" cy="3626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181225"/>
            <a:ext cx="3492549" cy="3626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181225"/>
            <a:ext cx="3492549" cy="362694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5"/>
          <p:cNvSpPr txBox="1"/>
          <p:nvPr/>
        </p:nvSpPr>
        <p:spPr>
          <a:xfrm>
            <a:off x="571500" y="1590675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Проєкт постачання обладнання. Базовий резерв: </a:t>
            </a:r>
            <a:r>
              <a:rPr lang="en-US" sz="150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$15,000</a:t>
            </a:r>
            <a:r>
              <a:rPr lang="en-US" sz="150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78" name="Google Shape;278;p25"/>
          <p:cNvSpPr txBox="1"/>
          <p:nvPr/>
        </p:nvSpPr>
        <p:spPr>
          <a:xfrm>
            <a:off x="866775" y="3295650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Ризик 1: Загроза</a:t>
            </a:r>
            <a:endParaRPr/>
          </a:p>
        </p:txBody>
      </p:sp>
      <p:sp>
        <p:nvSpPr>
          <p:cNvPr id="279" name="Google Shape;279;p25"/>
          <p:cNvSpPr txBox="1"/>
          <p:nvPr/>
        </p:nvSpPr>
        <p:spPr>
          <a:xfrm>
            <a:off x="866775" y="3771900"/>
            <a:ext cx="290199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Можлива затримка на митниці. Ймовірність події: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30%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 У разі настання, фінансові втрати (штрафи) складуть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-$50,000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80" name="Google Shape;280;p25"/>
          <p:cNvSpPr txBox="1"/>
          <p:nvPr/>
        </p:nvSpPr>
        <p:spPr>
          <a:xfrm>
            <a:off x="4645074" y="3295650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Ризик 2: Можливість</a:t>
            </a:r>
            <a:endParaRPr/>
          </a:p>
        </p:txBody>
      </p:sp>
      <p:sp>
        <p:nvSpPr>
          <p:cNvPr id="281" name="Google Shape;281;p25"/>
          <p:cNvSpPr txBox="1"/>
          <p:nvPr/>
        </p:nvSpPr>
        <p:spPr>
          <a:xfrm>
            <a:off x="4645074" y="3771900"/>
            <a:ext cx="2901999" cy="109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Дострокове розмитнення завдяки порталу. Ймовірність: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20%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 Економія принесе додаткові </a:t>
            </a:r>
            <a:r>
              <a:rPr lang="en-US" sz="1350" b="1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+$30,000</a:t>
            </a: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82" name="Google Shape;282;p25"/>
          <p:cNvSpPr txBox="1"/>
          <p:nvPr/>
        </p:nvSpPr>
        <p:spPr>
          <a:xfrm>
            <a:off x="8423374" y="3295650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Завдання</a:t>
            </a:r>
            <a:endParaRPr/>
          </a:p>
        </p:txBody>
      </p:sp>
      <p:sp>
        <p:nvSpPr>
          <p:cNvPr id="283" name="Google Shape;283;p25"/>
          <p:cNvSpPr txBox="1"/>
          <p:nvPr/>
        </p:nvSpPr>
        <p:spPr>
          <a:xfrm>
            <a:off x="8423374" y="3771900"/>
            <a:ext cx="2901999" cy="1645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1. Розрахуйте EMV для кожного ризику.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2. Визначте загальний EMV проєкту.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0" i="0" u="none" strike="noStrike" cap="none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3. Дайте відповідь: чи достатньо базового резерву у $15,000?</a:t>
            </a:r>
            <a:endParaRPr/>
          </a:p>
        </p:txBody>
      </p:sp>
      <p:pic>
        <p:nvPicPr>
          <p:cNvPr id="284" name="Google Shape;284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2638425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5074" y="2638425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3374" y="2638425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5"/>
          <p:cNvSpPr txBox="1"/>
          <p:nvPr/>
        </p:nvSpPr>
        <p:spPr>
          <a:xfrm>
            <a:off x="571500" y="57150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Задача 5: Очікувана грошова вартість (EMV)</a:t>
            </a:r>
            <a:endParaRPr/>
          </a:p>
        </p:txBody>
      </p:sp>
      <p:sp>
        <p:nvSpPr>
          <p:cNvPr id="288" name="Google Shape;288;p25"/>
          <p:cNvSpPr/>
          <p:nvPr/>
        </p:nvSpPr>
        <p:spPr>
          <a:xfrm>
            <a:off x="571500" y="1181100"/>
            <a:ext cx="11049000" cy="28575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518</Words>
  <Application>Microsoft Office PowerPoint</Application>
  <PresentationFormat>Widescreen</PresentationFormat>
  <Paragraphs>79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Inter SemiBold</vt:lpstr>
      <vt:lpstr>Inter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ICD</dc:creator>
  <cp:lastModifiedBy>Pavlo Poplavskyi</cp:lastModifiedBy>
  <cp:revision>2</cp:revision>
  <dcterms:modified xsi:type="dcterms:W3CDTF">2026-02-26T10:34:34Z</dcterms:modified>
</cp:coreProperties>
</file>