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9" r:id="rId4"/>
    <p:sldId id="282" r:id="rId5"/>
    <p:sldId id="280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8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1%D0%B5%D0%B7%D0%B3%D0%BE%D1%82%D1%96%D0%B2%D0%BA%D0%BE%D0%B2%D1%96_%D1%80%D0%BE%D0%B7%D1%80%D0%B0%D1%85%D1%83%D0%BD%D0%BA%D0%B8" TargetMode="External"/><Relationship Id="rId2" Type="http://schemas.openxmlformats.org/officeDocument/2006/relationships/hyperlink" Target="https://uk.wikipedia.org/wiki/%D0%9A%D0%B0%D1%81%D0%BE%D0%B2%D0%B8%D0%B9_%D0%B0%D0%BF%D0%B0%D1%80%D0%B0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3%D0%BE%D1%82%D1%96%D0%B2%D0%BA%D0%B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2%D0%B0%D0%BA%D1%81%D0%BE%D0%BC%D0%B5%D1%82%D1%80" TargetMode="External"/><Relationship Id="rId2" Type="http://schemas.openxmlformats.org/officeDocument/2006/relationships/hyperlink" Target="https://uk.wikipedia.org/wiki/%D0%9A%D0%B0%D1%81%D0%BE%D0%B2%D0%B8%D0%B9_%D0%B0%D0%BF%D0%B0%D1%80%D0%B0%D1%8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go/265/95-%D0%B2%D1%80" TargetMode="External"/><Relationship Id="rId2" Type="http://schemas.openxmlformats.org/officeDocument/2006/relationships/hyperlink" Target="/article/7803-diniy-podatok-20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b.expertus.com.ua/recommendations/6911?utm_medium=refer&amp;utm_source=buhplatforma.com.ua&amp;utm_term=8634&amp;utm_content=article&amp;utm_campaign=red_block_content_link_imag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go/1336-2000-%D0%BF" TargetMode="External"/><Relationship Id="rId2" Type="http://schemas.openxmlformats.org/officeDocument/2006/relationships/hyperlink" Target="/article/9135-mnmalna-zarplata-v-2022-ro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/article/7610-pdaktsizn-tovar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/article/7121-sproshchena-sistema-opodatkuvanny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155032"/>
          </a:xfrm>
        </p:spPr>
        <p:txBody>
          <a:bodyPr>
            <a:normAutofit/>
          </a:bodyPr>
          <a:lstStyle/>
          <a:p>
            <a:r>
              <a:rPr lang="ru-RU" dirty="0"/>
              <a:t>Тема </a:t>
            </a:r>
            <a:r>
              <a:rPr lang="ru-RU" dirty="0"/>
              <a:t>4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7800" y="2690949"/>
            <a:ext cx="8689976" cy="2671353"/>
          </a:xfrm>
        </p:spPr>
        <p:txBody>
          <a:bodyPr>
            <a:normAutofit/>
          </a:bodyPr>
          <a:lstStyle/>
          <a:p>
            <a:r>
              <a:rPr lang="uk-UA" sz="3600" b="1" dirty="0"/>
              <a:t>Оподаткування фізичних осіб-підприємців та малих підприємств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6090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9)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рухомого</a:t>
            </a:r>
            <a:r>
              <a:rPr lang="ru-RU" dirty="0"/>
              <a:t> (</a:t>
            </a:r>
            <a:r>
              <a:rPr lang="ru-RU" dirty="0" err="1"/>
              <a:t>мобільного</a:t>
            </a:r>
            <a:r>
              <a:rPr lang="ru-RU" dirty="0"/>
              <a:t>) телефонного </a:t>
            </a:r>
            <a:r>
              <a:rPr lang="ru-RU" dirty="0" err="1"/>
              <a:t>зв’язку</a:t>
            </a:r>
            <a:r>
              <a:rPr lang="ru-RU" dirty="0"/>
              <a:t> з правом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та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телекомунікаційних</a:t>
            </a:r>
            <a:r>
              <a:rPr lang="ru-RU" dirty="0"/>
              <a:t> мереж і </a:t>
            </a:r>
            <a:r>
              <a:rPr lang="ru-RU" dirty="0" err="1"/>
              <a:t>надання</a:t>
            </a:r>
            <a:r>
              <a:rPr lang="ru-RU" dirty="0"/>
              <a:t> в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електрозв’язку</a:t>
            </a:r>
            <a:r>
              <a:rPr lang="ru-RU" dirty="0"/>
              <a:t>,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та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телекомунікаційних</a:t>
            </a:r>
            <a:r>
              <a:rPr lang="ru-RU" dirty="0"/>
              <a:t> мереж, мереж </a:t>
            </a:r>
            <a:r>
              <a:rPr lang="ru-RU" dirty="0" err="1"/>
              <a:t>ефірного</a:t>
            </a:r>
            <a:r>
              <a:rPr lang="ru-RU" dirty="0"/>
              <a:t> теле- і </a:t>
            </a:r>
            <a:r>
              <a:rPr lang="ru-RU" dirty="0" err="1"/>
              <a:t>радіомовлення</a:t>
            </a:r>
            <a:r>
              <a:rPr lang="ru-RU" dirty="0"/>
              <a:t>, </a:t>
            </a:r>
            <a:r>
              <a:rPr lang="ru-RU" dirty="0" err="1"/>
              <a:t>проводового</a:t>
            </a:r>
            <a:r>
              <a:rPr lang="ru-RU" dirty="0"/>
              <a:t> </a:t>
            </a:r>
            <a:r>
              <a:rPr lang="ru-RU" dirty="0" err="1"/>
              <a:t>радіомовлення</a:t>
            </a:r>
            <a:r>
              <a:rPr lang="ru-RU" dirty="0"/>
              <a:t> та </a:t>
            </a:r>
            <a:r>
              <a:rPr lang="ru-RU" dirty="0" err="1"/>
              <a:t>телемереж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10</a:t>
            </a:r>
            <a:r>
              <a:rPr lang="ru-RU" dirty="0"/>
              <a:t>) </a:t>
            </a:r>
            <a:r>
              <a:rPr lang="ru-RU" dirty="0" err="1"/>
              <a:t>діяльність</a:t>
            </a:r>
            <a:r>
              <a:rPr lang="ru-RU" dirty="0"/>
              <a:t> з продажу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та </a:t>
            </a:r>
            <a:r>
              <a:rPr lang="ru-RU" dirty="0" err="1"/>
              <a:t>антикваріату</a:t>
            </a:r>
            <a:r>
              <a:rPr lang="ru-RU" dirty="0"/>
              <a:t>,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торгів</a:t>
            </a:r>
            <a:r>
              <a:rPr lang="ru-RU" dirty="0"/>
              <a:t> (</a:t>
            </a:r>
            <a:r>
              <a:rPr lang="ru-RU" dirty="0" err="1"/>
              <a:t>аукціонів</a:t>
            </a:r>
            <a:r>
              <a:rPr lang="ru-RU" dirty="0"/>
              <a:t>) </a:t>
            </a:r>
            <a:r>
              <a:rPr lang="ru-RU" dirty="0" err="1"/>
              <a:t>виробами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предметами </a:t>
            </a:r>
            <a:r>
              <a:rPr lang="ru-RU" dirty="0" err="1"/>
              <a:t>колекціонування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антикваріату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11</a:t>
            </a:r>
            <a:r>
              <a:rPr lang="ru-RU" dirty="0"/>
              <a:t>)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гастрольних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12</a:t>
            </a:r>
            <a:r>
              <a:rPr lang="ru-RU" dirty="0"/>
              <a:t>) </a:t>
            </a:r>
            <a:r>
              <a:rPr lang="ru-RU" dirty="0" err="1"/>
              <a:t>фізичні</a:t>
            </a:r>
            <a:r>
              <a:rPr lang="ru-RU" dirty="0"/>
              <a:t> особи - </a:t>
            </a:r>
            <a:r>
              <a:rPr lang="ru-RU" dirty="0" err="1"/>
              <a:t>підприємці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 та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діяльність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аудиту;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80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13) </a:t>
            </a:r>
            <a:r>
              <a:rPr lang="ru-RU" dirty="0" err="1"/>
              <a:t>страхові</a:t>
            </a:r>
            <a:r>
              <a:rPr lang="ru-RU" dirty="0"/>
              <a:t> (</a:t>
            </a:r>
            <a:r>
              <a:rPr lang="ru-RU" dirty="0" err="1"/>
              <a:t>перестрахові</a:t>
            </a:r>
            <a:r>
              <a:rPr lang="ru-RU" dirty="0"/>
              <a:t>) </a:t>
            </a:r>
            <a:r>
              <a:rPr lang="ru-RU" dirty="0" err="1"/>
              <a:t>брокери</a:t>
            </a:r>
            <a:r>
              <a:rPr lang="ru-RU" dirty="0"/>
              <a:t>, банки, </a:t>
            </a:r>
            <a:r>
              <a:rPr lang="ru-RU" dirty="0" err="1"/>
              <a:t>кредитні</a:t>
            </a:r>
            <a:r>
              <a:rPr lang="ru-RU" dirty="0"/>
              <a:t> </a:t>
            </a:r>
            <a:r>
              <a:rPr lang="ru-RU" dirty="0" err="1"/>
              <a:t>спілки</a:t>
            </a:r>
            <a:r>
              <a:rPr lang="ru-RU" dirty="0"/>
              <a:t>, </a:t>
            </a:r>
            <a:r>
              <a:rPr lang="ru-RU" dirty="0" err="1"/>
              <a:t>ломбарди</a:t>
            </a:r>
            <a:r>
              <a:rPr lang="ru-RU" dirty="0"/>
              <a:t>, </a:t>
            </a:r>
            <a:r>
              <a:rPr lang="ru-RU" dirty="0" err="1"/>
              <a:t>лізингові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довірчі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, </a:t>
            </a:r>
            <a:r>
              <a:rPr lang="ru-RU" dirty="0" err="1"/>
              <a:t>страхові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установи </a:t>
            </a:r>
            <a:r>
              <a:rPr lang="ru-RU" dirty="0" err="1"/>
              <a:t>накопичувального</a:t>
            </a:r>
            <a:r>
              <a:rPr lang="ru-RU" dirty="0"/>
              <a:t> </a:t>
            </a:r>
            <a:r>
              <a:rPr lang="ru-RU" dirty="0" err="1"/>
              <a:t>пенсійного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, </a:t>
            </a:r>
            <a:r>
              <a:rPr lang="ru-RU" dirty="0" err="1"/>
              <a:t>інвестиційні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/>
              <a:t> і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установи, </a:t>
            </a:r>
            <a:r>
              <a:rPr lang="ru-RU" dirty="0" err="1"/>
              <a:t>визначені</a:t>
            </a:r>
            <a:r>
              <a:rPr lang="ru-RU" dirty="0"/>
              <a:t> законом; </a:t>
            </a:r>
            <a:r>
              <a:rPr lang="ru-RU" dirty="0" err="1"/>
              <a:t>реєстратори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14</a:t>
            </a:r>
            <a:r>
              <a:rPr lang="ru-RU" dirty="0"/>
              <a:t>) </a:t>
            </a:r>
            <a:r>
              <a:rPr lang="ru-RU" dirty="0" err="1"/>
              <a:t>суб'єкти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, у статутному </a:t>
            </a:r>
            <a:r>
              <a:rPr lang="ru-RU" dirty="0" err="1"/>
              <a:t>капіталі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належать </a:t>
            </a:r>
            <a:r>
              <a:rPr lang="ru-RU" dirty="0" err="1"/>
              <a:t>юридичним</a:t>
            </a:r>
            <a:r>
              <a:rPr lang="ru-RU" dirty="0"/>
              <a:t> особам, </a:t>
            </a:r>
            <a:r>
              <a:rPr lang="ru-RU" dirty="0" err="1"/>
              <a:t>які</a:t>
            </a:r>
            <a:r>
              <a:rPr lang="ru-RU" dirty="0"/>
              <a:t> не є </a:t>
            </a:r>
            <a:r>
              <a:rPr lang="ru-RU" dirty="0" err="1"/>
              <a:t>платниками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,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25 </a:t>
            </a:r>
            <a:r>
              <a:rPr lang="ru-RU" dirty="0" err="1"/>
              <a:t>відсотків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15</a:t>
            </a:r>
            <a:r>
              <a:rPr lang="ru-RU" dirty="0"/>
              <a:t>) </a:t>
            </a:r>
            <a:r>
              <a:rPr lang="ru-RU" dirty="0" err="1"/>
              <a:t>фізичні</a:t>
            </a:r>
            <a:r>
              <a:rPr lang="ru-RU" dirty="0"/>
              <a:t> та </a:t>
            </a:r>
            <a:r>
              <a:rPr lang="ru-RU" dirty="0" err="1"/>
              <a:t>юридичні</a:t>
            </a:r>
            <a:r>
              <a:rPr lang="ru-RU" dirty="0"/>
              <a:t> особи - </a:t>
            </a:r>
            <a:r>
              <a:rPr lang="ru-RU" dirty="0" err="1"/>
              <a:t>нерезиденти</a:t>
            </a:r>
            <a:r>
              <a:rPr lang="ru-RU" dirty="0"/>
              <a:t>; ТА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зазначені</a:t>
            </a:r>
            <a:r>
              <a:rPr lang="ru-RU" dirty="0"/>
              <a:t> в </a:t>
            </a:r>
            <a:r>
              <a:rPr lang="ru-RU" dirty="0" err="1"/>
              <a:t>пункті</a:t>
            </a:r>
            <a:r>
              <a:rPr lang="ru-RU" dirty="0"/>
              <a:t> 291.5.6 – 291. 5 1 .3 ПКУ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74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/>
              <a:t>Об’єктом</a:t>
            </a:r>
            <a:r>
              <a:rPr lang="ru-RU" dirty="0" smtClean="0"/>
              <a:t> </a:t>
            </a:r>
            <a:r>
              <a:rPr lang="ru-RU" dirty="0" err="1"/>
              <a:t>оподаткування</a:t>
            </a:r>
            <a:r>
              <a:rPr lang="ru-RU" dirty="0"/>
              <a:t> для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- </a:t>
            </a:r>
            <a:r>
              <a:rPr lang="ru-RU" dirty="0" err="1"/>
              <a:t>третьої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є: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smtClean="0"/>
              <a:t>для </a:t>
            </a:r>
            <a:r>
              <a:rPr lang="ru-RU" dirty="0" err="1"/>
              <a:t>фізичної</a:t>
            </a:r>
            <a:r>
              <a:rPr lang="ru-RU" dirty="0"/>
              <a:t> особи - </a:t>
            </a:r>
            <a:r>
              <a:rPr lang="ru-RU" dirty="0" err="1"/>
              <a:t>підприємця</a:t>
            </a:r>
            <a:r>
              <a:rPr lang="ru-RU" dirty="0"/>
              <a:t> - </a:t>
            </a:r>
            <a:r>
              <a:rPr lang="ru-RU" dirty="0" err="1"/>
              <a:t>дохід</a:t>
            </a:r>
            <a:r>
              <a:rPr lang="ru-RU" dirty="0"/>
              <a:t>, </a:t>
            </a:r>
            <a:r>
              <a:rPr lang="ru-RU" dirty="0" err="1"/>
              <a:t>отриманий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податкового</a:t>
            </a:r>
            <a:r>
              <a:rPr lang="ru-RU" dirty="0"/>
              <a:t> (</a:t>
            </a:r>
            <a:r>
              <a:rPr lang="ru-RU" dirty="0" err="1"/>
              <a:t>звітного</a:t>
            </a:r>
            <a:r>
              <a:rPr lang="ru-RU" dirty="0"/>
              <a:t>) </a:t>
            </a:r>
            <a:r>
              <a:rPr lang="ru-RU" dirty="0" err="1"/>
              <a:t>періоду</a:t>
            </a:r>
            <a:r>
              <a:rPr lang="ru-RU" dirty="0"/>
              <a:t> в </a:t>
            </a:r>
            <a:r>
              <a:rPr lang="ru-RU" dirty="0" err="1"/>
              <a:t>грошовій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(</a:t>
            </a:r>
            <a:r>
              <a:rPr lang="ru-RU" dirty="0" err="1"/>
              <a:t>готівковій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безготівковій</a:t>
            </a:r>
            <a:r>
              <a:rPr lang="ru-RU" dirty="0"/>
              <a:t>); </a:t>
            </a:r>
            <a:r>
              <a:rPr lang="ru-RU" dirty="0" err="1"/>
              <a:t>матеріальній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нематеріальній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до доходу не </a:t>
            </a:r>
            <a:r>
              <a:rPr lang="ru-RU" dirty="0" err="1"/>
              <a:t>включаються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такою </a:t>
            </a:r>
            <a:r>
              <a:rPr lang="ru-RU" dirty="0" err="1"/>
              <a:t>фізичною</a:t>
            </a:r>
            <a:r>
              <a:rPr lang="ru-RU" dirty="0"/>
              <a:t> особою </a:t>
            </a:r>
            <a:r>
              <a:rPr lang="ru-RU" dirty="0" err="1"/>
              <a:t>пасивні</a:t>
            </a:r>
            <a:r>
              <a:rPr lang="ru-RU" dirty="0"/>
              <a:t> доходи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процентів</a:t>
            </a:r>
            <a:r>
              <a:rPr lang="ru-RU" dirty="0"/>
              <a:t>, </a:t>
            </a:r>
            <a:r>
              <a:rPr lang="ru-RU" dirty="0" err="1"/>
              <a:t>дивідендів</a:t>
            </a:r>
            <a:r>
              <a:rPr lang="ru-RU" dirty="0"/>
              <a:t>, </a:t>
            </a:r>
            <a:r>
              <a:rPr lang="ru-RU" dirty="0" err="1"/>
              <a:t>роялті</a:t>
            </a:r>
            <a:r>
              <a:rPr lang="ru-RU" dirty="0"/>
              <a:t>, </a:t>
            </a:r>
            <a:r>
              <a:rPr lang="ru-RU" dirty="0" err="1"/>
              <a:t>страхові</a:t>
            </a:r>
            <a:r>
              <a:rPr lang="ru-RU" dirty="0"/>
              <a:t> </a:t>
            </a:r>
            <a:r>
              <a:rPr lang="ru-RU" dirty="0" err="1"/>
              <a:t>виплати</a:t>
            </a:r>
            <a:r>
              <a:rPr lang="ru-RU" dirty="0"/>
              <a:t> і </a:t>
            </a:r>
            <a:r>
              <a:rPr lang="ru-RU" dirty="0" err="1"/>
              <a:t>відшкодування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доходи,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продажу </a:t>
            </a:r>
            <a:r>
              <a:rPr lang="ru-RU" dirty="0" err="1"/>
              <a:t>рухомого</a:t>
            </a:r>
            <a:r>
              <a:rPr lang="ru-RU" dirty="0"/>
              <a:t> та </a:t>
            </a:r>
            <a:r>
              <a:rPr lang="ru-RU" dirty="0" err="1"/>
              <a:t>нерухомого</a:t>
            </a:r>
            <a:r>
              <a:rPr lang="ru-RU" dirty="0"/>
              <a:t> майна, яке </a:t>
            </a:r>
            <a:r>
              <a:rPr lang="ru-RU" dirty="0" err="1"/>
              <a:t>належить</a:t>
            </a:r>
            <a:r>
              <a:rPr lang="ru-RU" dirty="0"/>
              <a:t> на </a:t>
            </a:r>
            <a:r>
              <a:rPr lang="ru-RU" dirty="0" err="1"/>
              <a:t>праві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фізичній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 та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господарській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smtClean="0"/>
              <a:t>для </a:t>
            </a:r>
            <a:r>
              <a:rPr lang="ru-RU" dirty="0" err="1"/>
              <a:t>юридичної</a:t>
            </a:r>
            <a:r>
              <a:rPr lang="ru-RU" dirty="0"/>
              <a:t> особи -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представництв</a:t>
            </a:r>
            <a:r>
              <a:rPr lang="ru-RU" dirty="0"/>
              <a:t>, </a:t>
            </a:r>
            <a:r>
              <a:rPr lang="ru-RU" dirty="0" err="1"/>
              <a:t>філій</a:t>
            </a:r>
            <a:r>
              <a:rPr lang="ru-RU" dirty="0"/>
              <a:t>, </a:t>
            </a:r>
            <a:r>
              <a:rPr lang="ru-RU" dirty="0" err="1"/>
              <a:t>відділень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особи, </a:t>
            </a:r>
            <a:r>
              <a:rPr lang="ru-RU" dirty="0" err="1"/>
              <a:t>отриманий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податкового</a:t>
            </a:r>
            <a:r>
              <a:rPr lang="ru-RU" dirty="0"/>
              <a:t> (</a:t>
            </a:r>
            <a:r>
              <a:rPr lang="ru-RU" dirty="0" err="1"/>
              <a:t>звітного</a:t>
            </a:r>
            <a:r>
              <a:rPr lang="ru-RU" dirty="0"/>
              <a:t>) </a:t>
            </a:r>
            <a:r>
              <a:rPr lang="ru-RU" dirty="0" err="1"/>
              <a:t>періоду</a:t>
            </a:r>
            <a:r>
              <a:rPr lang="ru-RU" dirty="0"/>
              <a:t> в </a:t>
            </a:r>
            <a:r>
              <a:rPr lang="ru-RU" dirty="0" err="1"/>
              <a:t>грошовій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(</a:t>
            </a:r>
            <a:r>
              <a:rPr lang="ru-RU" dirty="0" err="1"/>
              <a:t>готівковій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безготівковій</a:t>
            </a:r>
            <a:r>
              <a:rPr lang="ru-RU" dirty="0"/>
              <a:t>); </a:t>
            </a:r>
            <a:r>
              <a:rPr lang="ru-RU" dirty="0" err="1"/>
              <a:t>матеріальній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нематеріальній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00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1319" y="2270972"/>
            <a:ext cx="1051559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ClrTx/>
              <a:buNone/>
            </a:pP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оподаткування</a:t>
            </a:r>
            <a:r>
              <a:rPr lang="ru-RU" dirty="0"/>
              <a:t> для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</a:t>
            </a:r>
            <a:r>
              <a:rPr lang="ru-RU" dirty="0" err="1"/>
              <a:t>четвертої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є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 (</a:t>
            </a:r>
            <a:r>
              <a:rPr lang="ru-RU" dirty="0" err="1"/>
              <a:t>ріллі</a:t>
            </a:r>
            <a:r>
              <a:rPr lang="ru-RU" dirty="0"/>
              <a:t>, </a:t>
            </a:r>
            <a:r>
              <a:rPr lang="ru-RU" dirty="0" err="1"/>
              <a:t>сіножатей</a:t>
            </a:r>
            <a:r>
              <a:rPr lang="ru-RU" dirty="0"/>
              <a:t>, </a:t>
            </a:r>
            <a:r>
              <a:rPr lang="ru-RU" dirty="0" err="1"/>
              <a:t>пасовищ</a:t>
            </a:r>
            <a:r>
              <a:rPr lang="ru-RU" dirty="0"/>
              <a:t> і </a:t>
            </a:r>
            <a:r>
              <a:rPr lang="ru-RU" dirty="0" err="1"/>
              <a:t>багаторічних</a:t>
            </a:r>
            <a:r>
              <a:rPr lang="ru-RU" dirty="0"/>
              <a:t> </a:t>
            </a:r>
            <a:r>
              <a:rPr lang="ru-RU" dirty="0" err="1"/>
              <a:t>насаджень</a:t>
            </a:r>
            <a:r>
              <a:rPr lang="ru-RU" dirty="0"/>
              <a:t>) та/</a:t>
            </a:r>
            <a:r>
              <a:rPr lang="ru-RU" dirty="0" err="1"/>
              <a:t>або</a:t>
            </a:r>
            <a:r>
              <a:rPr lang="ru-RU" dirty="0"/>
              <a:t> земель водного фонду (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, озер, </a:t>
            </a:r>
            <a:r>
              <a:rPr lang="ru-RU" dirty="0" err="1"/>
              <a:t>ставків</a:t>
            </a:r>
            <a:r>
              <a:rPr lang="ru-RU" dirty="0"/>
              <a:t>, </a:t>
            </a:r>
            <a:r>
              <a:rPr lang="ru-RU" dirty="0" err="1"/>
              <a:t>водосховищ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у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товаровиробника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надана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у </a:t>
            </a:r>
            <a:r>
              <a:rPr lang="ru-RU" dirty="0" err="1"/>
              <a:t>користування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оренди</a:t>
            </a:r>
            <a:r>
              <a:rPr lang="ru-RU" dirty="0" smtClean="0"/>
              <a:t>.</a:t>
            </a:r>
          </a:p>
          <a:p>
            <a:pPr marL="0" lvl="0" indent="0">
              <a:lnSpc>
                <a:spcPct val="100000"/>
              </a:lnSpc>
              <a:buClrTx/>
              <a:buNone/>
            </a:pPr>
            <a:endParaRPr lang="ru-RU" alt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629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1319" y="779827"/>
            <a:ext cx="10515599" cy="522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dirty="0"/>
              <a:t>Базою </a:t>
            </a:r>
            <a:r>
              <a:rPr lang="ru-RU" dirty="0" err="1"/>
              <a:t>оподаткування</a:t>
            </a:r>
            <a:r>
              <a:rPr lang="ru-RU" dirty="0"/>
              <a:t> </a:t>
            </a:r>
            <a:r>
              <a:rPr lang="ru-RU" dirty="0" err="1"/>
              <a:t>податком</a:t>
            </a:r>
            <a:r>
              <a:rPr lang="ru-RU" dirty="0"/>
              <a:t> для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</a:t>
            </a:r>
            <a:r>
              <a:rPr lang="ru-RU" dirty="0" err="1"/>
              <a:t>четвертої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для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товаровиробників</a:t>
            </a:r>
            <a:r>
              <a:rPr lang="ru-RU" dirty="0"/>
              <a:t> є нормативна </a:t>
            </a:r>
            <a:r>
              <a:rPr lang="ru-RU" dirty="0" err="1"/>
              <a:t>грошова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одного гектара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 (</a:t>
            </a:r>
            <a:r>
              <a:rPr lang="ru-RU" dirty="0" err="1"/>
              <a:t>ріллі</a:t>
            </a:r>
            <a:r>
              <a:rPr lang="ru-RU" dirty="0"/>
              <a:t>, </a:t>
            </a:r>
            <a:r>
              <a:rPr lang="ru-RU" dirty="0" err="1"/>
              <a:t>сіножатей</a:t>
            </a:r>
            <a:r>
              <a:rPr lang="ru-RU" dirty="0"/>
              <a:t>, </a:t>
            </a:r>
            <a:r>
              <a:rPr lang="ru-RU" dirty="0" err="1"/>
              <a:t>пасовищ</a:t>
            </a:r>
            <a:r>
              <a:rPr lang="ru-RU" dirty="0"/>
              <a:t> і </a:t>
            </a:r>
            <a:r>
              <a:rPr lang="ru-RU" dirty="0" err="1"/>
              <a:t>багаторічних</a:t>
            </a:r>
            <a:r>
              <a:rPr lang="ru-RU" dirty="0"/>
              <a:t> </a:t>
            </a:r>
            <a:r>
              <a:rPr lang="ru-RU" dirty="0" err="1"/>
              <a:t>насаджень</a:t>
            </a:r>
            <a:r>
              <a:rPr lang="ru-RU" dirty="0"/>
              <a:t>),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індексації</a:t>
            </a:r>
            <a:r>
              <a:rPr lang="ru-RU" dirty="0"/>
              <a:t>, </a:t>
            </a:r>
            <a:r>
              <a:rPr lang="ru-RU" dirty="0" err="1"/>
              <a:t>визначеного</a:t>
            </a:r>
            <a:r>
              <a:rPr lang="ru-RU" dirty="0"/>
              <a:t> за станом на 1 </a:t>
            </a:r>
            <a:r>
              <a:rPr lang="ru-RU" dirty="0" err="1"/>
              <a:t>січня</a:t>
            </a:r>
            <a:r>
              <a:rPr lang="ru-RU" dirty="0"/>
              <a:t> базового </a:t>
            </a:r>
            <a:r>
              <a:rPr lang="ru-RU" dirty="0" err="1"/>
              <a:t>податкового</a:t>
            </a:r>
            <a:r>
              <a:rPr lang="ru-RU" dirty="0"/>
              <a:t> (</a:t>
            </a:r>
            <a:r>
              <a:rPr lang="ru-RU" dirty="0" err="1"/>
              <a:t>звітного</a:t>
            </a:r>
            <a:r>
              <a:rPr lang="ru-RU" dirty="0"/>
              <a:t>) року </a:t>
            </a:r>
            <a:r>
              <a:rPr lang="ru-RU" dirty="0" err="1"/>
              <a:t>відповідно</a:t>
            </a:r>
            <a:r>
              <a:rPr lang="ru-RU" dirty="0"/>
              <a:t> до порядку, </a:t>
            </a:r>
            <a:r>
              <a:rPr lang="ru-RU" dirty="0" err="1"/>
              <a:t>встановленого</a:t>
            </a:r>
            <a:r>
              <a:rPr lang="ru-RU" dirty="0"/>
              <a:t> </a:t>
            </a:r>
            <a:r>
              <a:rPr lang="ru-RU" dirty="0" err="1"/>
              <a:t>розділом</a:t>
            </a:r>
            <a:r>
              <a:rPr lang="ru-RU" dirty="0"/>
              <a:t> XII </a:t>
            </a:r>
            <a:r>
              <a:rPr lang="ru-RU" dirty="0" err="1"/>
              <a:t>Податкового</a:t>
            </a:r>
            <a:r>
              <a:rPr lang="ru-RU" dirty="0"/>
              <a:t> Кодексу. </a:t>
            </a:r>
            <a:endParaRPr lang="ru-RU" dirty="0" smtClean="0"/>
          </a:p>
          <a:p>
            <a:r>
              <a:rPr lang="ru-RU" dirty="0" smtClean="0"/>
              <a:t>Базою </a:t>
            </a:r>
            <a:r>
              <a:rPr lang="ru-RU" dirty="0" err="1"/>
              <a:t>оподаткування</a:t>
            </a:r>
            <a:r>
              <a:rPr lang="ru-RU" dirty="0"/>
              <a:t> </a:t>
            </a:r>
            <a:r>
              <a:rPr lang="ru-RU" dirty="0" err="1"/>
              <a:t>податком</a:t>
            </a:r>
            <a:r>
              <a:rPr lang="ru-RU" dirty="0"/>
              <a:t> для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</a:t>
            </a:r>
            <a:r>
              <a:rPr lang="ru-RU" dirty="0" err="1"/>
              <a:t>четвертої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для земель водного фонду (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, озер, </a:t>
            </a:r>
            <a:r>
              <a:rPr lang="ru-RU" dirty="0" err="1"/>
              <a:t>ставків</a:t>
            </a:r>
            <a:r>
              <a:rPr lang="ru-RU" dirty="0"/>
              <a:t>, </a:t>
            </a:r>
            <a:r>
              <a:rPr lang="ru-RU" dirty="0" err="1"/>
              <a:t>водосховищ</a:t>
            </a:r>
            <a:r>
              <a:rPr lang="ru-RU" dirty="0"/>
              <a:t>) є нормативна </a:t>
            </a:r>
            <a:r>
              <a:rPr lang="ru-RU" dirty="0" err="1"/>
              <a:t>грошова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ріллі</a:t>
            </a:r>
            <a:r>
              <a:rPr lang="ru-RU" dirty="0"/>
              <a:t> в </a:t>
            </a:r>
            <a:r>
              <a:rPr lang="ru-RU" dirty="0" err="1"/>
              <a:t>Автономній</a:t>
            </a:r>
            <a:r>
              <a:rPr lang="ru-RU" dirty="0"/>
              <a:t> </a:t>
            </a:r>
            <a:r>
              <a:rPr lang="ru-RU" dirty="0" err="1"/>
              <a:t>Республіці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,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індексації</a:t>
            </a:r>
            <a:r>
              <a:rPr lang="ru-RU" dirty="0"/>
              <a:t>, </a:t>
            </a:r>
            <a:r>
              <a:rPr lang="ru-RU" dirty="0" err="1"/>
              <a:t>визначеного</a:t>
            </a:r>
            <a:r>
              <a:rPr lang="ru-RU" dirty="0"/>
              <a:t> за станом на 1 </a:t>
            </a:r>
            <a:r>
              <a:rPr lang="ru-RU" dirty="0" err="1"/>
              <a:t>січня</a:t>
            </a:r>
            <a:r>
              <a:rPr lang="ru-RU" dirty="0"/>
              <a:t> базового </a:t>
            </a:r>
            <a:r>
              <a:rPr lang="ru-RU" dirty="0" err="1"/>
              <a:t>податкового</a:t>
            </a:r>
            <a:r>
              <a:rPr lang="ru-RU" dirty="0"/>
              <a:t> (</a:t>
            </a:r>
            <a:r>
              <a:rPr lang="ru-RU" dirty="0" err="1"/>
              <a:t>звітного</a:t>
            </a:r>
            <a:r>
              <a:rPr lang="ru-RU" dirty="0"/>
              <a:t>) року </a:t>
            </a:r>
            <a:r>
              <a:rPr lang="ru-RU" dirty="0" err="1"/>
              <a:t>відповідно</a:t>
            </a:r>
            <a:r>
              <a:rPr lang="ru-RU" dirty="0"/>
              <a:t> до порядку, </a:t>
            </a:r>
            <a:r>
              <a:rPr lang="ru-RU" dirty="0" err="1"/>
              <a:t>встановленого</a:t>
            </a:r>
            <a:r>
              <a:rPr lang="ru-RU" dirty="0"/>
              <a:t> </a:t>
            </a:r>
            <a:r>
              <a:rPr lang="ru-RU" dirty="0" err="1"/>
              <a:t>розділом</a:t>
            </a:r>
            <a:r>
              <a:rPr lang="ru-RU" dirty="0"/>
              <a:t> XII </a:t>
            </a:r>
            <a:r>
              <a:rPr lang="ru-RU" dirty="0" err="1"/>
              <a:t>Податкового</a:t>
            </a:r>
            <a:r>
              <a:rPr lang="ru-RU" dirty="0"/>
              <a:t> Кодексу.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0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1319" y="2072488"/>
            <a:ext cx="10515599" cy="264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dirty="0"/>
              <a:t>Ставки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для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у </a:t>
            </a:r>
            <a:r>
              <a:rPr lang="ru-RU" dirty="0" err="1"/>
              <a:t>відсотках</a:t>
            </a:r>
            <a:r>
              <a:rPr lang="ru-RU" dirty="0"/>
              <a:t> (</a:t>
            </a:r>
            <a:r>
              <a:rPr lang="ru-RU" dirty="0" err="1"/>
              <a:t>фіксовані</a:t>
            </a:r>
            <a:r>
              <a:rPr lang="ru-RU" dirty="0"/>
              <a:t> ставки) до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прожиткового</a:t>
            </a:r>
            <a:r>
              <a:rPr lang="ru-RU" dirty="0"/>
              <a:t> </a:t>
            </a:r>
            <a:r>
              <a:rPr lang="ru-RU" dirty="0" err="1"/>
              <a:t>мінімуму</a:t>
            </a:r>
            <a:r>
              <a:rPr lang="ru-RU" dirty="0"/>
              <a:t> для </a:t>
            </a:r>
            <a:r>
              <a:rPr lang="ru-RU" dirty="0" err="1"/>
              <a:t>працездатних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встановленого</a:t>
            </a:r>
            <a:r>
              <a:rPr lang="ru-RU" dirty="0"/>
              <a:t> законом на 1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err="1"/>
              <a:t>податкового</a:t>
            </a:r>
            <a:r>
              <a:rPr lang="ru-RU" dirty="0"/>
              <a:t> (</a:t>
            </a:r>
            <a:r>
              <a:rPr lang="ru-RU" dirty="0" err="1"/>
              <a:t>звітного</a:t>
            </a:r>
            <a:r>
              <a:rPr lang="ru-RU" dirty="0"/>
              <a:t>) року,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- у </a:t>
            </a:r>
            <a:r>
              <a:rPr lang="ru-RU" dirty="0" err="1"/>
              <a:t>відсотках</a:t>
            </a:r>
            <a:r>
              <a:rPr lang="ru-RU" dirty="0"/>
              <a:t> (</a:t>
            </a:r>
            <a:r>
              <a:rPr lang="ru-RU" dirty="0" err="1"/>
              <a:t>фіксовані</a:t>
            </a:r>
            <a:r>
              <a:rPr lang="ru-RU" dirty="0"/>
              <a:t> ставки) до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мінімальної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плати, </a:t>
            </a:r>
            <a:r>
              <a:rPr lang="ru-RU" dirty="0" err="1"/>
              <a:t>встановленої</a:t>
            </a:r>
            <a:r>
              <a:rPr lang="ru-RU" dirty="0"/>
              <a:t> законом на 1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err="1"/>
              <a:t>податкового</a:t>
            </a:r>
            <a:r>
              <a:rPr lang="ru-RU" dirty="0"/>
              <a:t> (</a:t>
            </a:r>
            <a:r>
              <a:rPr lang="ru-RU" dirty="0" err="1"/>
              <a:t>звітного</a:t>
            </a:r>
            <a:r>
              <a:rPr lang="ru-RU" dirty="0"/>
              <a:t>) року, </a:t>
            </a:r>
            <a:r>
              <a:rPr lang="ru-RU" dirty="0" err="1"/>
              <a:t>третьої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- у </a:t>
            </a:r>
            <a:r>
              <a:rPr lang="ru-RU" dirty="0" err="1"/>
              <a:t>відсотках</a:t>
            </a:r>
            <a:r>
              <a:rPr lang="ru-RU" dirty="0"/>
              <a:t> до доходу (</a:t>
            </a:r>
            <a:r>
              <a:rPr lang="ru-RU" dirty="0" err="1"/>
              <a:t>відсоткові</a:t>
            </a:r>
            <a:r>
              <a:rPr lang="ru-RU" dirty="0"/>
              <a:t> ставки).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62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15" y="806632"/>
            <a:ext cx="10052944" cy="53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63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/>
          </a:bodyPr>
          <a:lstStyle/>
          <a:p>
            <a:r>
              <a:rPr lang="ru-RU" sz="2400" dirty="0"/>
              <a:t>Для прикладу </a:t>
            </a:r>
            <a:r>
              <a:rPr lang="ru-RU" sz="2400" dirty="0" err="1"/>
              <a:t>розглянемо</a:t>
            </a:r>
            <a:r>
              <a:rPr lang="ru-RU" sz="2400" dirty="0"/>
              <a:t> </a:t>
            </a:r>
            <a:r>
              <a:rPr lang="ru-RU" sz="2400" dirty="0" err="1"/>
              <a:t>нарахування</a:t>
            </a:r>
            <a:r>
              <a:rPr lang="ru-RU" sz="2400" dirty="0"/>
              <a:t> ЄП для ФОП 4ї </a:t>
            </a:r>
            <a:r>
              <a:rPr lang="ru-RU" sz="2400" dirty="0" err="1"/>
              <a:t>групи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розташований</a:t>
            </a:r>
            <a:r>
              <a:rPr lang="ru-RU" sz="2400" dirty="0"/>
              <a:t> в </a:t>
            </a:r>
            <a:r>
              <a:rPr lang="ru-RU" sz="2400" dirty="0" err="1"/>
              <a:t>Житомирській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 і </a:t>
            </a:r>
            <a:r>
              <a:rPr lang="ru-RU" sz="2400" dirty="0" err="1"/>
              <a:t>має</a:t>
            </a:r>
            <a:r>
              <a:rPr lang="ru-RU" sz="2400" dirty="0"/>
              <a:t> 1 га земель водного </a:t>
            </a:r>
            <a:r>
              <a:rPr lang="ru-RU" sz="2400" dirty="0" smtClean="0"/>
              <a:t>фонду</a:t>
            </a:r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12" y="2174966"/>
            <a:ext cx="999744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13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err="1"/>
              <a:t>Податковим</a:t>
            </a:r>
            <a:r>
              <a:rPr lang="ru-RU" sz="2400" dirty="0"/>
              <a:t> (</a:t>
            </a:r>
            <a:r>
              <a:rPr lang="ru-RU" sz="2400" dirty="0" err="1"/>
              <a:t>звітним</a:t>
            </a:r>
            <a:r>
              <a:rPr lang="ru-RU" sz="2400" dirty="0"/>
              <a:t>) </a:t>
            </a:r>
            <a:r>
              <a:rPr lang="ru-RU" sz="2400" dirty="0" err="1"/>
              <a:t>періодом</a:t>
            </a:r>
            <a:r>
              <a:rPr lang="ru-RU" sz="2400" dirty="0"/>
              <a:t> для </a:t>
            </a:r>
            <a:r>
              <a:rPr lang="ru-RU" sz="2400" dirty="0" err="1"/>
              <a:t>платників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 є </a:t>
            </a:r>
            <a:r>
              <a:rPr lang="ru-RU" sz="2400" dirty="0" err="1"/>
              <a:t>календарний</a:t>
            </a:r>
            <a:r>
              <a:rPr lang="ru-RU" sz="2400" dirty="0"/>
              <a:t> </a:t>
            </a:r>
            <a:r>
              <a:rPr lang="ru-RU" sz="2400" dirty="0" err="1"/>
              <a:t>рік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1</a:t>
            </a:r>
            <a:r>
              <a:rPr lang="ru-RU" sz="2400" dirty="0"/>
              <a:t>). </a:t>
            </a:r>
            <a:r>
              <a:rPr lang="ru-RU" sz="2400" dirty="0" err="1"/>
              <a:t>Податковий</a:t>
            </a:r>
            <a:r>
              <a:rPr lang="ru-RU" sz="2400" dirty="0"/>
              <a:t> (</a:t>
            </a:r>
            <a:r>
              <a:rPr lang="ru-RU" sz="2400" dirty="0" err="1"/>
              <a:t>звітний</a:t>
            </a:r>
            <a:r>
              <a:rPr lang="ru-RU" sz="2400" dirty="0"/>
              <a:t>)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з </a:t>
            </a:r>
            <a:r>
              <a:rPr lang="ru-RU" sz="2400" dirty="0" err="1"/>
              <a:t>першого</a:t>
            </a:r>
            <a:r>
              <a:rPr lang="ru-RU" sz="2400" dirty="0"/>
              <a:t> числа </a:t>
            </a:r>
            <a:r>
              <a:rPr lang="ru-RU" sz="2400" dirty="0" err="1"/>
              <a:t>першого</a:t>
            </a:r>
            <a:r>
              <a:rPr lang="ru-RU" sz="2400" dirty="0"/>
              <a:t> </a:t>
            </a:r>
            <a:r>
              <a:rPr lang="ru-RU" sz="2400" dirty="0" err="1"/>
              <a:t>місяця</a:t>
            </a:r>
            <a:r>
              <a:rPr lang="ru-RU" sz="2400" dirty="0"/>
              <a:t> </a:t>
            </a:r>
            <a:r>
              <a:rPr lang="ru-RU" sz="2400" dirty="0" err="1"/>
              <a:t>податкового</a:t>
            </a:r>
            <a:r>
              <a:rPr lang="ru-RU" sz="2400" dirty="0"/>
              <a:t> (</a:t>
            </a:r>
            <a:r>
              <a:rPr lang="ru-RU" sz="2400" dirty="0" err="1"/>
              <a:t>звітного</a:t>
            </a:r>
            <a:r>
              <a:rPr lang="ru-RU" sz="2400" dirty="0"/>
              <a:t>) </a:t>
            </a:r>
            <a:r>
              <a:rPr lang="ru-RU" sz="2400" dirty="0" err="1"/>
              <a:t>періоду</a:t>
            </a:r>
            <a:r>
              <a:rPr lang="ru-RU" sz="2400" dirty="0"/>
              <a:t> і </a:t>
            </a:r>
            <a:r>
              <a:rPr lang="ru-RU" sz="2400" dirty="0" err="1"/>
              <a:t>закінчується</a:t>
            </a:r>
            <a:r>
              <a:rPr lang="ru-RU" sz="2400" dirty="0"/>
              <a:t> </a:t>
            </a:r>
            <a:r>
              <a:rPr lang="ru-RU" sz="2400" dirty="0" err="1"/>
              <a:t>останнім</a:t>
            </a:r>
            <a:r>
              <a:rPr lang="ru-RU" sz="2400" dirty="0"/>
              <a:t> </a:t>
            </a:r>
            <a:r>
              <a:rPr lang="ru-RU" sz="2400" dirty="0" err="1"/>
              <a:t>календарним</a:t>
            </a:r>
            <a:r>
              <a:rPr lang="ru-RU" sz="2400" dirty="0"/>
              <a:t> днем </a:t>
            </a:r>
            <a:r>
              <a:rPr lang="ru-RU" sz="2400" dirty="0" err="1"/>
              <a:t>останнього</a:t>
            </a:r>
            <a:r>
              <a:rPr lang="ru-RU" sz="2400" dirty="0"/>
              <a:t> </a:t>
            </a:r>
            <a:r>
              <a:rPr lang="ru-RU" sz="2400" dirty="0" err="1"/>
              <a:t>місяця</a:t>
            </a:r>
            <a:r>
              <a:rPr lang="ru-RU" sz="2400" dirty="0"/>
              <a:t> </a:t>
            </a:r>
            <a:r>
              <a:rPr lang="ru-RU" sz="2400" dirty="0" err="1"/>
              <a:t>податкового</a:t>
            </a:r>
            <a:r>
              <a:rPr lang="ru-RU" sz="2400" dirty="0"/>
              <a:t> (</a:t>
            </a:r>
            <a:r>
              <a:rPr lang="ru-RU" sz="2400" dirty="0" err="1"/>
              <a:t>звітного</a:t>
            </a:r>
            <a:r>
              <a:rPr lang="ru-RU" sz="2400" dirty="0"/>
              <a:t>) </a:t>
            </a:r>
            <a:r>
              <a:rPr lang="ru-RU" sz="2400" dirty="0" err="1"/>
              <a:t>періоду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). </a:t>
            </a:r>
            <a:r>
              <a:rPr lang="ru-RU" sz="2400" dirty="0" err="1"/>
              <a:t>Попередній</a:t>
            </a:r>
            <a:r>
              <a:rPr lang="ru-RU" sz="2400" dirty="0"/>
              <a:t> </a:t>
            </a:r>
            <a:r>
              <a:rPr lang="ru-RU" sz="2400" dirty="0" err="1"/>
              <a:t>податковий</a:t>
            </a:r>
            <a:r>
              <a:rPr lang="ru-RU" sz="2400" dirty="0"/>
              <a:t> (</a:t>
            </a:r>
            <a:r>
              <a:rPr lang="ru-RU" sz="2400" dirty="0" err="1"/>
              <a:t>звітний</a:t>
            </a:r>
            <a:r>
              <a:rPr lang="ru-RU" sz="2400" dirty="0"/>
              <a:t>) </a:t>
            </a:r>
            <a:r>
              <a:rPr lang="ru-RU" sz="2400" dirty="0" err="1"/>
              <a:t>рік</a:t>
            </a:r>
            <a:r>
              <a:rPr lang="ru-RU" sz="2400" dirty="0"/>
              <a:t> для </a:t>
            </a:r>
            <a:r>
              <a:rPr lang="ru-RU" sz="2400" dirty="0" err="1"/>
              <a:t>новоутворених</a:t>
            </a:r>
            <a:r>
              <a:rPr lang="ru-RU" sz="2400" dirty="0"/>
              <a:t> </a:t>
            </a:r>
            <a:r>
              <a:rPr lang="ru-RU" sz="2400" dirty="0" err="1"/>
              <a:t>сільськогосподарських</a:t>
            </a:r>
            <a:r>
              <a:rPr lang="ru-RU" sz="2400" dirty="0"/>
              <a:t> </a:t>
            </a:r>
            <a:r>
              <a:rPr lang="ru-RU" sz="2400" dirty="0" err="1"/>
              <a:t>товаровиробників</a:t>
            </a:r>
            <a:r>
              <a:rPr lang="ru-RU" sz="2400" dirty="0"/>
              <a:t> - </a:t>
            </a:r>
            <a:r>
              <a:rPr lang="ru-RU" sz="2400" dirty="0" err="1"/>
              <a:t>період</a:t>
            </a:r>
            <a:r>
              <a:rPr lang="ru-RU" sz="2400" dirty="0"/>
              <a:t> з дня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реєстрації</a:t>
            </a:r>
            <a:r>
              <a:rPr lang="ru-RU" sz="2400" dirty="0"/>
              <a:t> до 31 </a:t>
            </a:r>
            <a:r>
              <a:rPr lang="ru-RU" sz="2400" dirty="0" err="1"/>
              <a:t>грудня</a:t>
            </a:r>
            <a:r>
              <a:rPr lang="ru-RU" sz="2400" dirty="0"/>
              <a:t> того ж року. 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). </a:t>
            </a:r>
            <a:r>
              <a:rPr lang="ru-RU" sz="2400" dirty="0" err="1"/>
              <a:t>Податковий</a:t>
            </a:r>
            <a:r>
              <a:rPr lang="ru-RU" sz="2400" dirty="0"/>
              <a:t> (</a:t>
            </a:r>
            <a:r>
              <a:rPr lang="ru-RU" sz="2400" dirty="0" err="1"/>
              <a:t>звітний</a:t>
            </a:r>
            <a:r>
              <a:rPr lang="ru-RU" sz="2400" dirty="0"/>
              <a:t>) </a:t>
            </a:r>
            <a:r>
              <a:rPr lang="ru-RU" sz="2400" dirty="0" err="1"/>
              <a:t>період</a:t>
            </a:r>
            <a:r>
              <a:rPr lang="ru-RU" sz="2400" dirty="0"/>
              <a:t> для </a:t>
            </a:r>
            <a:r>
              <a:rPr lang="ru-RU" sz="2400" dirty="0" err="1"/>
              <a:t>сільськогосподарських</a:t>
            </a:r>
            <a:r>
              <a:rPr lang="ru-RU" sz="2400" dirty="0"/>
              <a:t> </a:t>
            </a:r>
            <a:r>
              <a:rPr lang="ru-RU" sz="2400" dirty="0" err="1"/>
              <a:t>товаровиробників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ліквідуються</a:t>
            </a:r>
            <a:r>
              <a:rPr lang="ru-RU" sz="2400" dirty="0"/>
              <a:t>, - </a:t>
            </a:r>
            <a:r>
              <a:rPr lang="ru-RU" sz="2400" dirty="0" err="1"/>
              <a:t>період</a:t>
            </a:r>
            <a:r>
              <a:rPr lang="ru-RU" sz="2400" dirty="0"/>
              <a:t> з початку року до </a:t>
            </a:r>
            <a:r>
              <a:rPr lang="ru-RU" sz="2400" dirty="0" err="1"/>
              <a:t>їх</a:t>
            </a:r>
            <a:r>
              <a:rPr lang="ru-RU" sz="2400" dirty="0"/>
              <a:t> фактичного </a:t>
            </a:r>
            <a:r>
              <a:rPr lang="ru-RU" sz="2400" dirty="0" err="1"/>
              <a:t>припинення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). Для </a:t>
            </a:r>
            <a:r>
              <a:rPr lang="ru-RU" sz="2400" dirty="0" err="1"/>
              <a:t>суб'єктів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перейшли</a:t>
            </a:r>
            <a:r>
              <a:rPr lang="ru-RU" sz="2400" dirty="0"/>
              <a:t> на </a:t>
            </a:r>
            <a:r>
              <a:rPr lang="ru-RU" sz="2400" dirty="0" err="1"/>
              <a:t>сплату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сплати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 і </a:t>
            </a:r>
            <a:r>
              <a:rPr lang="ru-RU" sz="2400" dirty="0" err="1"/>
              <a:t>зборів</a:t>
            </a:r>
            <a:r>
              <a:rPr lang="ru-RU" sz="2400" dirty="0"/>
              <a:t>, </a:t>
            </a:r>
            <a:r>
              <a:rPr lang="ru-RU" sz="2400" dirty="0" err="1"/>
              <a:t>встановлених</a:t>
            </a:r>
            <a:r>
              <a:rPr lang="ru-RU" sz="2400" dirty="0"/>
              <a:t> </a:t>
            </a:r>
            <a:r>
              <a:rPr lang="ru-RU" sz="2400" dirty="0" err="1"/>
              <a:t>цим</a:t>
            </a:r>
            <a:r>
              <a:rPr lang="ru-RU" sz="2400" dirty="0"/>
              <a:t> Кодексом, перший </a:t>
            </a:r>
            <a:r>
              <a:rPr lang="ru-RU" sz="2400" dirty="0" err="1"/>
              <a:t>податковий</a:t>
            </a:r>
            <a:r>
              <a:rPr lang="ru-RU" sz="2400" dirty="0"/>
              <a:t> (</a:t>
            </a:r>
            <a:r>
              <a:rPr lang="ru-RU" sz="2400" dirty="0" err="1"/>
              <a:t>звітний</a:t>
            </a:r>
            <a:r>
              <a:rPr lang="ru-RU" sz="2400" dirty="0"/>
              <a:t>)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з </a:t>
            </a:r>
            <a:r>
              <a:rPr lang="ru-RU" sz="2400" dirty="0" err="1"/>
              <a:t>першого</a:t>
            </a:r>
            <a:r>
              <a:rPr lang="ru-RU" sz="2400" dirty="0"/>
              <a:t> числа </a:t>
            </a:r>
            <a:r>
              <a:rPr lang="ru-RU" sz="2400" dirty="0" err="1"/>
              <a:t>місяця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настає</a:t>
            </a:r>
            <a:r>
              <a:rPr lang="ru-RU" sz="2400" dirty="0"/>
              <a:t> за </a:t>
            </a:r>
            <a:r>
              <a:rPr lang="ru-RU" sz="2400" dirty="0" err="1"/>
              <a:t>наступним</a:t>
            </a:r>
            <a:r>
              <a:rPr lang="ru-RU" sz="2400" dirty="0"/>
              <a:t> </a:t>
            </a:r>
            <a:r>
              <a:rPr lang="ru-RU" sz="2400" dirty="0" err="1"/>
              <a:t>податковим</a:t>
            </a:r>
            <a:r>
              <a:rPr lang="ru-RU" sz="2400" dirty="0"/>
              <a:t> (</a:t>
            </a:r>
            <a:r>
              <a:rPr lang="ru-RU" sz="2400" dirty="0" err="1"/>
              <a:t>звітним</a:t>
            </a:r>
            <a:r>
              <a:rPr lang="ru-RU" sz="2400" dirty="0"/>
              <a:t>) кварталом, у </a:t>
            </a:r>
            <a:r>
              <a:rPr lang="ru-RU" sz="2400" dirty="0" err="1"/>
              <a:t>якому</a:t>
            </a:r>
            <a:r>
              <a:rPr lang="ru-RU" sz="2400" dirty="0"/>
              <a:t> особу </a:t>
            </a:r>
            <a:r>
              <a:rPr lang="ru-RU" sz="2400" dirty="0" err="1"/>
              <a:t>зареєстровано</a:t>
            </a:r>
            <a:r>
              <a:rPr lang="ru-RU" sz="2400" dirty="0"/>
              <a:t> </a:t>
            </a:r>
            <a:r>
              <a:rPr lang="ru-RU" sz="2400" dirty="0" err="1"/>
              <a:t>платником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, і </a:t>
            </a:r>
            <a:r>
              <a:rPr lang="ru-RU" sz="2400" dirty="0" err="1"/>
              <a:t>закінчується</a:t>
            </a:r>
            <a:r>
              <a:rPr lang="ru-RU" sz="2400" dirty="0"/>
              <a:t> </a:t>
            </a:r>
            <a:r>
              <a:rPr lang="ru-RU" sz="2400" dirty="0" err="1"/>
              <a:t>останнім</a:t>
            </a:r>
            <a:r>
              <a:rPr lang="ru-RU" sz="2400" dirty="0"/>
              <a:t> </a:t>
            </a:r>
            <a:r>
              <a:rPr lang="ru-RU" sz="2400" dirty="0" err="1"/>
              <a:t>календарним</a:t>
            </a:r>
            <a:r>
              <a:rPr lang="ru-RU" sz="2400" dirty="0"/>
              <a:t> днем </a:t>
            </a:r>
            <a:r>
              <a:rPr lang="ru-RU" sz="2400" dirty="0" err="1"/>
              <a:t>останнього</a:t>
            </a:r>
            <a:r>
              <a:rPr lang="ru-RU" sz="2400" dirty="0"/>
              <a:t> </a:t>
            </a:r>
            <a:r>
              <a:rPr lang="ru-RU" sz="2400" dirty="0" err="1"/>
              <a:t>місяця</a:t>
            </a:r>
            <a:r>
              <a:rPr lang="ru-RU" sz="2400" dirty="0"/>
              <a:t> такого </a:t>
            </a:r>
            <a:r>
              <a:rPr lang="ru-RU" sz="2400" dirty="0" err="1"/>
              <a:t>періоду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0606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5) Для </a:t>
            </a:r>
            <a:r>
              <a:rPr lang="ru-RU" sz="2400" dirty="0" err="1"/>
              <a:t>зареєстрованих</a:t>
            </a:r>
            <a:r>
              <a:rPr lang="ru-RU" sz="2400" dirty="0"/>
              <a:t> в </a:t>
            </a:r>
            <a:r>
              <a:rPr lang="ru-RU" sz="2400" dirty="0" err="1"/>
              <a:t>установленому</a:t>
            </a:r>
            <a:r>
              <a:rPr lang="ru-RU" sz="2400" dirty="0"/>
              <a:t> порядку </a:t>
            </a:r>
            <a:r>
              <a:rPr lang="ru-RU" sz="2400" dirty="0" err="1"/>
              <a:t>фізичних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 - </a:t>
            </a:r>
            <a:r>
              <a:rPr lang="ru-RU" sz="2400" dirty="0" err="1"/>
              <a:t>підприємців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до </a:t>
            </a:r>
            <a:r>
              <a:rPr lang="ru-RU" sz="2400" dirty="0" err="1"/>
              <a:t>закінчення</a:t>
            </a:r>
            <a:r>
              <a:rPr lang="ru-RU" sz="2400" dirty="0"/>
              <a:t> </a:t>
            </a:r>
            <a:r>
              <a:rPr lang="ru-RU" sz="2400" dirty="0" err="1"/>
              <a:t>місяця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відбулася</a:t>
            </a:r>
            <a:r>
              <a:rPr lang="ru-RU" sz="2400" dirty="0"/>
              <a:t> </a:t>
            </a:r>
            <a:r>
              <a:rPr lang="ru-RU" sz="2400" dirty="0" err="1"/>
              <a:t>державна</a:t>
            </a:r>
            <a:r>
              <a:rPr lang="ru-RU" sz="2400" dirty="0"/>
              <a:t> </a:t>
            </a:r>
            <a:r>
              <a:rPr lang="ru-RU" sz="2400" dirty="0" err="1"/>
              <a:t>реєстрація</a:t>
            </a:r>
            <a:r>
              <a:rPr lang="ru-RU" sz="2400" dirty="0"/>
              <a:t>, подали </a:t>
            </a:r>
            <a:r>
              <a:rPr lang="ru-RU" sz="2400" dirty="0" err="1"/>
              <a:t>заяву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обрання</a:t>
            </a:r>
            <a:r>
              <a:rPr lang="ru-RU" sz="2400" dirty="0"/>
              <a:t> </a:t>
            </a:r>
            <a:r>
              <a:rPr lang="ru-RU" sz="2400" dirty="0" err="1"/>
              <a:t>спрощеної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оподаткування</a:t>
            </a:r>
            <a:r>
              <a:rPr lang="ru-RU" sz="2400" dirty="0"/>
              <a:t> та ставки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, </a:t>
            </a:r>
            <a:r>
              <a:rPr lang="ru-RU" sz="2400" dirty="0" err="1"/>
              <a:t>встановленої</a:t>
            </a:r>
            <a:r>
              <a:rPr lang="ru-RU" sz="2400" dirty="0"/>
              <a:t> для </a:t>
            </a:r>
            <a:r>
              <a:rPr lang="ru-RU" sz="2400" dirty="0" err="1"/>
              <a:t>першої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другої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, перший </a:t>
            </a:r>
            <a:r>
              <a:rPr lang="ru-RU" sz="2400" dirty="0" err="1"/>
              <a:t>податковий</a:t>
            </a:r>
            <a:r>
              <a:rPr lang="ru-RU" sz="2400" dirty="0"/>
              <a:t> (</a:t>
            </a:r>
            <a:r>
              <a:rPr lang="ru-RU" sz="2400" dirty="0" err="1"/>
              <a:t>звітний</a:t>
            </a:r>
            <a:r>
              <a:rPr lang="ru-RU" sz="2400" dirty="0"/>
              <a:t>)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з </a:t>
            </a:r>
            <a:r>
              <a:rPr lang="ru-RU" sz="2400" dirty="0" err="1"/>
              <a:t>першого</a:t>
            </a:r>
            <a:r>
              <a:rPr lang="ru-RU" sz="2400" dirty="0"/>
              <a:t> числа </a:t>
            </a:r>
            <a:r>
              <a:rPr lang="ru-RU" sz="2400" dirty="0" err="1"/>
              <a:t>місяця</a:t>
            </a:r>
            <a:r>
              <a:rPr lang="ru-RU" sz="2400" dirty="0"/>
              <a:t>, </a:t>
            </a:r>
            <a:r>
              <a:rPr lang="ru-RU" sz="2400" dirty="0" err="1"/>
              <a:t>наступного</a:t>
            </a:r>
            <a:r>
              <a:rPr lang="ru-RU" sz="2400" dirty="0"/>
              <a:t> за </a:t>
            </a:r>
            <a:r>
              <a:rPr lang="ru-RU" sz="2400" dirty="0" err="1"/>
              <a:t>місяцем</a:t>
            </a:r>
            <a:r>
              <a:rPr lang="ru-RU" sz="2400" dirty="0"/>
              <a:t>, у </a:t>
            </a:r>
            <a:r>
              <a:rPr lang="ru-RU" sz="2400" dirty="0" err="1"/>
              <a:t>якому</a:t>
            </a:r>
            <a:r>
              <a:rPr lang="ru-RU" sz="2400" dirty="0"/>
              <a:t> особу </a:t>
            </a:r>
            <a:r>
              <a:rPr lang="ru-RU" sz="2400" dirty="0" err="1"/>
              <a:t>зареєстровано</a:t>
            </a:r>
            <a:r>
              <a:rPr lang="ru-RU" sz="2400" dirty="0"/>
              <a:t> </a:t>
            </a:r>
            <a:r>
              <a:rPr lang="ru-RU" sz="2400" dirty="0" err="1"/>
              <a:t>платником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6</a:t>
            </a:r>
            <a:r>
              <a:rPr lang="ru-RU" sz="2400" dirty="0"/>
              <a:t>) Для </a:t>
            </a:r>
            <a:r>
              <a:rPr lang="ru-RU" sz="2400" dirty="0" err="1"/>
              <a:t>зареєстрованих</a:t>
            </a:r>
            <a:r>
              <a:rPr lang="ru-RU" sz="2400" dirty="0"/>
              <a:t> в </a:t>
            </a:r>
            <a:r>
              <a:rPr lang="ru-RU" sz="2400" dirty="0" err="1"/>
              <a:t>установленому</a:t>
            </a:r>
            <a:r>
              <a:rPr lang="ru-RU" sz="2400" dirty="0"/>
              <a:t> законом порядку </a:t>
            </a:r>
            <a:r>
              <a:rPr lang="ru-RU" sz="2400" dirty="0" err="1"/>
              <a:t>суб’єктів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 (</a:t>
            </a:r>
            <a:r>
              <a:rPr lang="ru-RU" sz="2400" dirty="0" err="1"/>
              <a:t>новостворених</a:t>
            </a:r>
            <a:r>
              <a:rPr lang="ru-RU" sz="2400" dirty="0"/>
              <a:t>),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10 </a:t>
            </a:r>
            <a:r>
              <a:rPr lang="ru-RU" sz="2400" dirty="0" err="1"/>
              <a:t>календарних</a:t>
            </a:r>
            <a:r>
              <a:rPr lang="ru-RU" sz="2400" dirty="0"/>
              <a:t> </a:t>
            </a:r>
            <a:r>
              <a:rPr lang="ru-RU" sz="2400" dirty="0" err="1"/>
              <a:t>днів</a:t>
            </a:r>
            <a:r>
              <a:rPr lang="ru-RU" sz="2400" dirty="0"/>
              <a:t> з дня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реєстрації</a:t>
            </a:r>
            <a:r>
              <a:rPr lang="ru-RU" sz="2400" dirty="0"/>
              <a:t> подали </a:t>
            </a:r>
            <a:r>
              <a:rPr lang="ru-RU" sz="2400" dirty="0" err="1"/>
              <a:t>заяву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обрання</a:t>
            </a:r>
            <a:r>
              <a:rPr lang="ru-RU" sz="2400" dirty="0"/>
              <a:t> </a:t>
            </a:r>
            <a:r>
              <a:rPr lang="ru-RU" sz="2400" dirty="0" err="1"/>
              <a:t>спрощеної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оподаткування</a:t>
            </a:r>
            <a:r>
              <a:rPr lang="ru-RU" sz="2400" dirty="0"/>
              <a:t> та ставки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, </a:t>
            </a:r>
            <a:r>
              <a:rPr lang="ru-RU" sz="2400" dirty="0" err="1"/>
              <a:t>встановленої</a:t>
            </a:r>
            <a:r>
              <a:rPr lang="ru-RU" sz="2400" dirty="0"/>
              <a:t> для </a:t>
            </a:r>
            <a:r>
              <a:rPr lang="ru-RU" sz="2400" dirty="0" err="1"/>
              <a:t>третьої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, перший </a:t>
            </a:r>
            <a:r>
              <a:rPr lang="ru-RU" sz="2400" dirty="0" err="1"/>
              <a:t>податковий</a:t>
            </a:r>
            <a:r>
              <a:rPr lang="ru-RU" sz="2400" dirty="0"/>
              <a:t> (</a:t>
            </a:r>
            <a:r>
              <a:rPr lang="ru-RU" sz="2400" dirty="0" err="1"/>
              <a:t>звітний</a:t>
            </a:r>
            <a:r>
              <a:rPr lang="ru-RU" sz="2400" dirty="0"/>
              <a:t>)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з </a:t>
            </a:r>
            <a:r>
              <a:rPr lang="ru-RU" sz="2400" dirty="0" err="1"/>
              <a:t>першого</a:t>
            </a:r>
            <a:r>
              <a:rPr lang="ru-RU" sz="2400" dirty="0"/>
              <a:t> числа </a:t>
            </a:r>
            <a:r>
              <a:rPr lang="ru-RU" sz="2400" dirty="0" err="1"/>
              <a:t>місяця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відбулася</a:t>
            </a:r>
            <a:r>
              <a:rPr lang="ru-RU" sz="2400" dirty="0"/>
              <a:t> </a:t>
            </a:r>
            <a:r>
              <a:rPr lang="ru-RU" sz="2400" dirty="0" err="1"/>
              <a:t>державна</a:t>
            </a:r>
            <a:r>
              <a:rPr lang="ru-RU" sz="2400" dirty="0"/>
              <a:t> </a:t>
            </a:r>
            <a:r>
              <a:rPr lang="ru-RU" sz="2400" dirty="0" err="1"/>
              <a:t>реєстрація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72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2135239"/>
          </a:xfrm>
        </p:spPr>
        <p:txBody>
          <a:bodyPr>
            <a:normAutofit fontScale="85000" lnSpcReduction="1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2400" dirty="0" err="1" smtClean="0"/>
              <a:t>Спрощена</a:t>
            </a:r>
            <a:r>
              <a:rPr lang="ru-RU" sz="2400" dirty="0" smtClean="0"/>
              <a:t> </a:t>
            </a:r>
            <a:r>
              <a:rPr lang="ru-RU" sz="2400" dirty="0"/>
              <a:t>система </a:t>
            </a:r>
            <a:r>
              <a:rPr lang="ru-RU" sz="2400" dirty="0" err="1"/>
              <a:t>оподаткування</a:t>
            </a:r>
            <a:r>
              <a:rPr lang="ru-RU" sz="2400" dirty="0"/>
              <a:t>, </a:t>
            </a:r>
            <a:r>
              <a:rPr lang="ru-RU" sz="2400" dirty="0" err="1"/>
              <a:t>обліку</a:t>
            </a:r>
            <a:r>
              <a:rPr lang="ru-RU" sz="2400" dirty="0"/>
              <a:t> та </a:t>
            </a:r>
            <a:r>
              <a:rPr lang="ru-RU" sz="2400" dirty="0" err="1"/>
              <a:t>звітності</a:t>
            </a:r>
            <a:r>
              <a:rPr lang="ru-RU" sz="2400" dirty="0"/>
              <a:t> - </a:t>
            </a:r>
            <a:r>
              <a:rPr lang="ru-RU" sz="2400" dirty="0" err="1"/>
              <a:t>особливий</a:t>
            </a:r>
            <a:r>
              <a:rPr lang="ru-RU" sz="2400" dirty="0"/>
              <a:t> </a:t>
            </a:r>
            <a:r>
              <a:rPr lang="ru-RU" sz="2400" dirty="0" err="1"/>
              <a:t>механізм</a:t>
            </a:r>
            <a:r>
              <a:rPr lang="ru-RU" sz="2400" dirty="0"/>
              <a:t> </a:t>
            </a:r>
            <a:r>
              <a:rPr lang="ru-RU" sz="2400" dirty="0" err="1"/>
              <a:t>справляння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 і </a:t>
            </a:r>
            <a:r>
              <a:rPr lang="ru-RU" sz="2400" dirty="0" err="1"/>
              <a:t>зборів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встановлює</a:t>
            </a:r>
            <a:r>
              <a:rPr lang="ru-RU" sz="2400" dirty="0"/>
              <a:t> </a:t>
            </a:r>
            <a:r>
              <a:rPr lang="ru-RU" sz="2400" dirty="0" err="1"/>
              <a:t>заміну</a:t>
            </a:r>
            <a:r>
              <a:rPr lang="ru-RU" sz="2400" dirty="0"/>
              <a:t> </a:t>
            </a:r>
            <a:r>
              <a:rPr lang="ru-RU" sz="2400" dirty="0" err="1"/>
              <a:t>сплати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 і </a:t>
            </a:r>
            <a:r>
              <a:rPr lang="ru-RU" sz="2400" dirty="0" err="1"/>
              <a:t>зборів</a:t>
            </a:r>
            <a:r>
              <a:rPr lang="ru-RU" sz="2400" dirty="0"/>
              <a:t>, </a:t>
            </a:r>
            <a:r>
              <a:rPr lang="ru-RU" sz="2400" dirty="0" err="1"/>
              <a:t>встановлених</a:t>
            </a:r>
            <a:r>
              <a:rPr lang="ru-RU" sz="2400" dirty="0"/>
              <a:t> пунктом 297.1 </a:t>
            </a:r>
            <a:r>
              <a:rPr lang="ru-RU" sz="2400" dirty="0" err="1"/>
              <a:t>статті</a:t>
            </a:r>
            <a:r>
              <a:rPr lang="ru-RU" sz="2400" dirty="0"/>
              <a:t> 297 </a:t>
            </a:r>
            <a:r>
              <a:rPr lang="ru-RU" sz="2400" dirty="0" err="1"/>
              <a:t>Податкового</a:t>
            </a:r>
            <a:r>
              <a:rPr lang="ru-RU" sz="2400" dirty="0"/>
              <a:t> Кодексу </a:t>
            </a:r>
            <a:r>
              <a:rPr lang="ru-RU" sz="2400" dirty="0" err="1"/>
              <a:t>України</a:t>
            </a:r>
            <a:r>
              <a:rPr lang="ru-RU" sz="2400" dirty="0"/>
              <a:t>, на </a:t>
            </a:r>
            <a:r>
              <a:rPr lang="ru-RU" sz="2400" dirty="0" err="1"/>
              <a:t>сплату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 в порядку та на </a:t>
            </a:r>
            <a:r>
              <a:rPr lang="ru-RU" sz="2400" dirty="0" err="1"/>
              <a:t>умовах</a:t>
            </a:r>
            <a:r>
              <a:rPr lang="ru-RU" sz="2400" dirty="0"/>
              <a:t>, </a:t>
            </a:r>
            <a:r>
              <a:rPr lang="ru-RU" sz="2400" dirty="0" err="1"/>
              <a:t>визначених</a:t>
            </a:r>
            <a:r>
              <a:rPr lang="ru-RU" sz="2400" dirty="0"/>
              <a:t> </a:t>
            </a:r>
            <a:r>
              <a:rPr lang="ru-RU" sz="2400" dirty="0" err="1"/>
              <a:t>цією</a:t>
            </a:r>
            <a:r>
              <a:rPr lang="ru-RU" sz="2400" dirty="0"/>
              <a:t> главою, з </a:t>
            </a:r>
            <a:r>
              <a:rPr lang="ru-RU" sz="2400" dirty="0" err="1"/>
              <a:t>одночасним</a:t>
            </a:r>
            <a:r>
              <a:rPr lang="ru-RU" sz="2400" dirty="0"/>
              <a:t> </a:t>
            </a:r>
            <a:r>
              <a:rPr lang="ru-RU" sz="2400" dirty="0" err="1"/>
              <a:t>веденням</a:t>
            </a:r>
            <a:r>
              <a:rPr lang="ru-RU" sz="2400" dirty="0"/>
              <a:t> </a:t>
            </a:r>
            <a:r>
              <a:rPr lang="ru-RU" sz="2400" dirty="0" err="1"/>
              <a:t>спрощеного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 та </a:t>
            </a:r>
            <a:r>
              <a:rPr lang="ru-RU" sz="2400" dirty="0" err="1"/>
              <a:t>звітності</a:t>
            </a:r>
            <a:r>
              <a:rPr lang="ru-RU" sz="2400" dirty="0"/>
              <a:t>.</a:t>
            </a:r>
            <a:endParaRPr lang="ru-RU" alt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6339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dirty="0"/>
              <a:t>7) Для </a:t>
            </a:r>
            <a:r>
              <a:rPr lang="ru-RU" sz="2400" dirty="0" err="1"/>
              <a:t>суб'єктів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утворюються</a:t>
            </a:r>
            <a:r>
              <a:rPr lang="ru-RU" sz="2400" dirty="0"/>
              <a:t> в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реорганізації</a:t>
            </a:r>
            <a:r>
              <a:rPr lang="ru-RU" sz="2400" dirty="0"/>
              <a:t> (</a:t>
            </a:r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) будь-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платника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непогашені</a:t>
            </a:r>
            <a:r>
              <a:rPr lang="ru-RU" sz="2400" dirty="0"/>
              <a:t> </a:t>
            </a:r>
            <a:r>
              <a:rPr lang="ru-RU" sz="2400" dirty="0" err="1"/>
              <a:t>податкові</a:t>
            </a:r>
            <a:r>
              <a:rPr lang="ru-RU" sz="2400" dirty="0"/>
              <a:t> </a:t>
            </a:r>
            <a:r>
              <a:rPr lang="ru-RU" sz="2400" dirty="0" err="1"/>
              <a:t>зобов'язання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податковий</a:t>
            </a:r>
            <a:r>
              <a:rPr lang="ru-RU" sz="2400" dirty="0"/>
              <a:t> борг,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виникли</a:t>
            </a:r>
            <a:r>
              <a:rPr lang="ru-RU" sz="2400" dirty="0"/>
              <a:t> до </a:t>
            </a:r>
            <a:r>
              <a:rPr lang="ru-RU" sz="2400" dirty="0" err="1"/>
              <a:t>такої</a:t>
            </a:r>
            <a:r>
              <a:rPr lang="ru-RU" sz="2400" dirty="0"/>
              <a:t> </a:t>
            </a:r>
            <a:r>
              <a:rPr lang="ru-RU" sz="2400" dirty="0" err="1"/>
              <a:t>реорганізації</a:t>
            </a:r>
            <a:r>
              <a:rPr lang="ru-RU" sz="2400" dirty="0"/>
              <a:t>, перший </a:t>
            </a:r>
            <a:r>
              <a:rPr lang="ru-RU" sz="2400" dirty="0" err="1"/>
              <a:t>податковий</a:t>
            </a:r>
            <a:r>
              <a:rPr lang="ru-RU" sz="2400" dirty="0"/>
              <a:t> (</a:t>
            </a:r>
            <a:r>
              <a:rPr lang="ru-RU" sz="2400" dirty="0" err="1"/>
              <a:t>звітний</a:t>
            </a:r>
            <a:r>
              <a:rPr lang="ru-RU" sz="2400" dirty="0"/>
              <a:t>)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з </a:t>
            </a:r>
            <a:r>
              <a:rPr lang="ru-RU" sz="2400" dirty="0" err="1"/>
              <a:t>першого</a:t>
            </a:r>
            <a:r>
              <a:rPr lang="ru-RU" sz="2400" dirty="0"/>
              <a:t> числа </a:t>
            </a:r>
            <a:r>
              <a:rPr lang="ru-RU" sz="2400" dirty="0" err="1"/>
              <a:t>місяця</a:t>
            </a:r>
            <a:r>
              <a:rPr lang="ru-RU" sz="2400" dirty="0"/>
              <a:t>, </a:t>
            </a:r>
            <a:r>
              <a:rPr lang="ru-RU" sz="2400" dirty="0" err="1"/>
              <a:t>наступного</a:t>
            </a:r>
            <a:r>
              <a:rPr lang="ru-RU" sz="2400" dirty="0"/>
              <a:t> за </a:t>
            </a:r>
            <a:r>
              <a:rPr lang="ru-RU" sz="2400" dirty="0" err="1"/>
              <a:t>податковим</a:t>
            </a:r>
            <a:r>
              <a:rPr lang="ru-RU" sz="2400" dirty="0"/>
              <a:t> (</a:t>
            </a:r>
            <a:r>
              <a:rPr lang="ru-RU" sz="2400" dirty="0" err="1"/>
              <a:t>звітним</a:t>
            </a:r>
            <a:r>
              <a:rPr lang="ru-RU" sz="2400" dirty="0"/>
              <a:t>) кварталом, у </a:t>
            </a:r>
            <a:r>
              <a:rPr lang="ru-RU" sz="2400" dirty="0" err="1"/>
              <a:t>якому</a:t>
            </a:r>
            <a:r>
              <a:rPr lang="ru-RU" sz="2400" dirty="0"/>
              <a:t> погашено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податкові</a:t>
            </a:r>
            <a:r>
              <a:rPr lang="ru-RU" sz="2400" dirty="0"/>
              <a:t> </a:t>
            </a:r>
            <a:r>
              <a:rPr lang="ru-RU" sz="2400" dirty="0" err="1"/>
              <a:t>зобов'язання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податковий</a:t>
            </a:r>
            <a:r>
              <a:rPr lang="ru-RU" sz="2400" dirty="0"/>
              <a:t> борг і подано </a:t>
            </a:r>
            <a:r>
              <a:rPr lang="ru-RU" sz="2400" dirty="0" err="1"/>
              <a:t>заяву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обрання</a:t>
            </a:r>
            <a:r>
              <a:rPr lang="ru-RU" sz="2400" dirty="0"/>
              <a:t> </a:t>
            </a:r>
            <a:r>
              <a:rPr lang="ru-RU" sz="2400" dirty="0" err="1"/>
              <a:t>спрощеної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оподаткування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8</a:t>
            </a:r>
            <a:r>
              <a:rPr lang="ru-RU" sz="2400" dirty="0"/>
              <a:t>) 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реєстрації</a:t>
            </a:r>
            <a:r>
              <a:rPr lang="ru-RU" sz="2400" dirty="0"/>
              <a:t> </a:t>
            </a:r>
            <a:r>
              <a:rPr lang="ru-RU" sz="2400" dirty="0" err="1"/>
              <a:t>припинення</a:t>
            </a:r>
            <a:r>
              <a:rPr lang="ru-RU" sz="2400" dirty="0"/>
              <a:t> </a:t>
            </a:r>
            <a:r>
              <a:rPr lang="ru-RU" sz="2400" dirty="0" err="1"/>
              <a:t>юридичних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 та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реєстрації</a:t>
            </a:r>
            <a:r>
              <a:rPr lang="ru-RU" sz="2400" dirty="0"/>
              <a:t> </a:t>
            </a:r>
            <a:r>
              <a:rPr lang="ru-RU" sz="2400" dirty="0" err="1"/>
              <a:t>припинення</a:t>
            </a:r>
            <a:r>
              <a:rPr lang="ru-RU" sz="2400" dirty="0"/>
              <a:t> </a:t>
            </a:r>
            <a:r>
              <a:rPr lang="ru-RU" sz="2400" dirty="0" err="1"/>
              <a:t>підприємницької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фізичної</a:t>
            </a:r>
            <a:r>
              <a:rPr lang="ru-RU" sz="2400" dirty="0"/>
              <a:t> особи - </a:t>
            </a:r>
            <a:r>
              <a:rPr lang="ru-RU" sz="2400" dirty="0" err="1"/>
              <a:t>підприємця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є </a:t>
            </a:r>
            <a:r>
              <a:rPr lang="ru-RU" sz="2400" dirty="0" err="1"/>
              <a:t>платниками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, </a:t>
            </a:r>
            <a:r>
              <a:rPr lang="ru-RU" sz="2400" dirty="0" err="1"/>
              <a:t>останнім</a:t>
            </a:r>
            <a:r>
              <a:rPr lang="ru-RU" sz="2400" dirty="0"/>
              <a:t> </a:t>
            </a:r>
            <a:r>
              <a:rPr lang="ru-RU" sz="2400" dirty="0" err="1"/>
              <a:t>податковим</a:t>
            </a:r>
            <a:r>
              <a:rPr lang="ru-RU" sz="2400" dirty="0"/>
              <a:t> (</a:t>
            </a:r>
            <a:r>
              <a:rPr lang="ru-RU" sz="2400" dirty="0" err="1"/>
              <a:t>звітним</a:t>
            </a:r>
            <a:r>
              <a:rPr lang="ru-RU" sz="2400" dirty="0"/>
              <a:t>) </a:t>
            </a:r>
            <a:r>
              <a:rPr lang="ru-RU" sz="2400" dirty="0" err="1"/>
              <a:t>періодом</a:t>
            </a:r>
            <a:r>
              <a:rPr lang="ru-RU" sz="2400" dirty="0"/>
              <a:t>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, у </a:t>
            </a:r>
            <a:r>
              <a:rPr lang="ru-RU" sz="2400" dirty="0" err="1"/>
              <a:t>якому</a:t>
            </a:r>
            <a:r>
              <a:rPr lang="ru-RU" sz="2400" dirty="0"/>
              <a:t> подано до </a:t>
            </a:r>
            <a:r>
              <a:rPr lang="ru-RU" sz="2400" dirty="0" err="1"/>
              <a:t>контролюючого</a:t>
            </a:r>
            <a:r>
              <a:rPr lang="ru-RU" sz="2400" dirty="0"/>
              <a:t> органу </a:t>
            </a:r>
            <a:r>
              <a:rPr lang="ru-RU" sz="2400" dirty="0" err="1"/>
              <a:t>заяву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відмови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спрощеної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оподаткування</a:t>
            </a:r>
            <a:r>
              <a:rPr lang="ru-RU" sz="2400" dirty="0"/>
              <a:t> у </a:t>
            </a:r>
            <a:r>
              <a:rPr lang="ru-RU" sz="2400" dirty="0" err="1"/>
              <a:t>зв'язку</a:t>
            </a:r>
            <a:r>
              <a:rPr lang="ru-RU" sz="2400" dirty="0"/>
              <a:t> з </a:t>
            </a:r>
            <a:r>
              <a:rPr lang="ru-RU" sz="2400" dirty="0" err="1"/>
              <a:t>припиненням</a:t>
            </a:r>
            <a:r>
              <a:rPr lang="ru-RU" sz="2400" dirty="0"/>
              <a:t> </a:t>
            </a:r>
            <a:r>
              <a:rPr lang="ru-RU" sz="2400" dirty="0" err="1"/>
              <a:t>провадження</a:t>
            </a:r>
            <a:r>
              <a:rPr lang="ru-RU" sz="2400" dirty="0"/>
              <a:t> </a:t>
            </a:r>
            <a:r>
              <a:rPr lang="ru-RU" sz="2400" dirty="0" err="1"/>
              <a:t>господарської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9</a:t>
            </a:r>
            <a:r>
              <a:rPr lang="ru-RU" sz="2400" dirty="0"/>
              <a:t>) 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податкової</a:t>
            </a:r>
            <a:r>
              <a:rPr lang="ru-RU" sz="2400" dirty="0"/>
              <a:t> </a:t>
            </a:r>
            <a:r>
              <a:rPr lang="ru-RU" sz="2400" dirty="0" err="1"/>
              <a:t>адреси</a:t>
            </a:r>
            <a:r>
              <a:rPr lang="ru-RU" sz="2400" dirty="0"/>
              <a:t> </a:t>
            </a:r>
            <a:r>
              <a:rPr lang="ru-RU" sz="2400" dirty="0" err="1"/>
              <a:t>платника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 </a:t>
            </a:r>
            <a:r>
              <a:rPr lang="ru-RU" sz="2400" dirty="0" err="1"/>
              <a:t>останнім</a:t>
            </a:r>
            <a:r>
              <a:rPr lang="ru-RU" sz="2400" dirty="0"/>
              <a:t> </a:t>
            </a:r>
            <a:r>
              <a:rPr lang="ru-RU" sz="2400" dirty="0" err="1"/>
              <a:t>податковим</a:t>
            </a:r>
            <a:r>
              <a:rPr lang="ru-RU" sz="2400" dirty="0"/>
              <a:t> (</a:t>
            </a:r>
            <a:r>
              <a:rPr lang="ru-RU" sz="2400" dirty="0" err="1"/>
              <a:t>звітним</a:t>
            </a:r>
            <a:r>
              <a:rPr lang="ru-RU" sz="2400" dirty="0"/>
              <a:t>) </a:t>
            </a:r>
            <a:r>
              <a:rPr lang="ru-RU" sz="2400" dirty="0" err="1"/>
              <a:t>періодом</a:t>
            </a:r>
            <a:r>
              <a:rPr lang="ru-RU" sz="2400" dirty="0"/>
              <a:t> за такою </a:t>
            </a:r>
            <a:r>
              <a:rPr lang="ru-RU" sz="2400" dirty="0" err="1"/>
              <a:t>адресою</a:t>
            </a:r>
            <a:r>
              <a:rPr lang="ru-RU" sz="2400" dirty="0"/>
              <a:t>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, у </a:t>
            </a:r>
            <a:r>
              <a:rPr lang="ru-RU" sz="2400" dirty="0" err="1"/>
              <a:t>якому</a:t>
            </a:r>
            <a:r>
              <a:rPr lang="ru-RU" sz="2400" dirty="0"/>
              <a:t> подано до </a:t>
            </a:r>
            <a:r>
              <a:rPr lang="ru-RU" sz="2400" dirty="0" err="1"/>
              <a:t>контролюючого</a:t>
            </a:r>
            <a:r>
              <a:rPr lang="ru-RU" sz="2400" dirty="0"/>
              <a:t> органу </a:t>
            </a:r>
            <a:r>
              <a:rPr lang="ru-RU" sz="2400" dirty="0" err="1"/>
              <a:t>заяву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податкової</a:t>
            </a:r>
            <a:r>
              <a:rPr lang="ru-RU" sz="2400" dirty="0"/>
              <a:t> </a:t>
            </a:r>
            <a:r>
              <a:rPr lang="ru-RU" sz="2400" dirty="0" err="1"/>
              <a:t>адреси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4296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/>
              <a:t>Платники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першої</a:t>
            </a:r>
            <a:r>
              <a:rPr lang="ru-RU" sz="1600" dirty="0"/>
              <a:t> і </a:t>
            </a:r>
            <a:r>
              <a:rPr lang="ru-RU" sz="1600" dirty="0" err="1"/>
              <a:t>другої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 </a:t>
            </a:r>
            <a:r>
              <a:rPr lang="ru-RU" sz="1600" dirty="0" err="1"/>
              <a:t>сплачують</a:t>
            </a:r>
            <a:r>
              <a:rPr lang="ru-RU" sz="1600" dirty="0"/>
              <a:t> </a:t>
            </a:r>
            <a:r>
              <a:rPr lang="ru-RU" sz="1600" dirty="0" err="1"/>
              <a:t>єдиний</a:t>
            </a:r>
            <a:r>
              <a:rPr lang="ru-RU" sz="1600" dirty="0"/>
              <a:t> </a:t>
            </a:r>
            <a:r>
              <a:rPr lang="ru-RU" sz="1600" dirty="0" err="1"/>
              <a:t>податок</a:t>
            </a:r>
            <a:r>
              <a:rPr lang="ru-RU" sz="1600" dirty="0"/>
              <a:t> шляхом </a:t>
            </a:r>
            <a:r>
              <a:rPr lang="ru-RU" sz="1600" dirty="0" err="1"/>
              <a:t>здійснення</a:t>
            </a:r>
            <a:r>
              <a:rPr lang="ru-RU" sz="1600" dirty="0"/>
              <a:t> авансового </a:t>
            </a:r>
            <a:r>
              <a:rPr lang="ru-RU" sz="1600" dirty="0" err="1"/>
              <a:t>внеску</a:t>
            </a:r>
            <a:r>
              <a:rPr lang="ru-RU" sz="1600" dirty="0"/>
              <a:t> не </a:t>
            </a:r>
            <a:r>
              <a:rPr lang="ru-RU" sz="1600" dirty="0" err="1"/>
              <a:t>пізніше</a:t>
            </a:r>
            <a:r>
              <a:rPr lang="ru-RU" sz="1600" dirty="0"/>
              <a:t> 20 числа (</a:t>
            </a:r>
            <a:r>
              <a:rPr lang="ru-RU" sz="1600" dirty="0" err="1"/>
              <a:t>включно</a:t>
            </a:r>
            <a:r>
              <a:rPr lang="ru-RU" sz="1600" dirty="0"/>
              <a:t>) поточного </a:t>
            </a:r>
            <a:r>
              <a:rPr lang="ru-RU" sz="1600" dirty="0" err="1"/>
              <a:t>місяця</a:t>
            </a:r>
            <a:r>
              <a:rPr lang="ru-RU" sz="1600" dirty="0"/>
              <a:t>.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платники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здійснити</a:t>
            </a:r>
            <a:r>
              <a:rPr lang="ru-RU" sz="1600" dirty="0"/>
              <a:t> </a:t>
            </a:r>
            <a:r>
              <a:rPr lang="ru-RU" sz="1600" dirty="0" err="1"/>
              <a:t>сплату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авансовим</a:t>
            </a:r>
            <a:r>
              <a:rPr lang="ru-RU" sz="1600" dirty="0"/>
              <a:t> </a:t>
            </a:r>
            <a:r>
              <a:rPr lang="ru-RU" sz="1600" dirty="0" err="1"/>
              <a:t>внеском</a:t>
            </a:r>
            <a:r>
              <a:rPr lang="ru-RU" sz="1600" dirty="0"/>
              <a:t> за весь </a:t>
            </a:r>
            <a:r>
              <a:rPr lang="ru-RU" sz="1600" dirty="0" err="1"/>
              <a:t>податковий</a:t>
            </a:r>
            <a:r>
              <a:rPr lang="ru-RU" sz="1600" dirty="0"/>
              <a:t> (</a:t>
            </a:r>
            <a:r>
              <a:rPr lang="ru-RU" sz="1600" dirty="0" err="1"/>
              <a:t>звітний</a:t>
            </a:r>
            <a:r>
              <a:rPr lang="ru-RU" sz="1600" dirty="0"/>
              <a:t>) </a:t>
            </a:r>
            <a:r>
              <a:rPr lang="ru-RU" sz="1600" dirty="0" err="1"/>
              <a:t>період</a:t>
            </a:r>
            <a:r>
              <a:rPr lang="ru-RU" sz="1600" dirty="0"/>
              <a:t> (квартал, </a:t>
            </a:r>
            <a:r>
              <a:rPr lang="ru-RU" sz="1600" dirty="0" err="1"/>
              <a:t>рік</a:t>
            </a:r>
            <a:r>
              <a:rPr lang="ru-RU" sz="1600" dirty="0"/>
              <a:t>), але не </a:t>
            </a:r>
            <a:r>
              <a:rPr lang="ru-RU" sz="1600" dirty="0" err="1"/>
              <a:t>більш</a:t>
            </a:r>
            <a:r>
              <a:rPr lang="ru-RU" sz="1600" dirty="0"/>
              <a:t> як до </a:t>
            </a:r>
            <a:r>
              <a:rPr lang="ru-RU" sz="1600" dirty="0" err="1"/>
              <a:t>кінця</a:t>
            </a:r>
            <a:r>
              <a:rPr lang="ru-RU" sz="1600" dirty="0"/>
              <a:t> поточного </a:t>
            </a:r>
            <a:r>
              <a:rPr lang="ru-RU" sz="1600" dirty="0" err="1"/>
              <a:t>звітного</a:t>
            </a:r>
            <a:r>
              <a:rPr lang="ru-RU" sz="1600" dirty="0"/>
              <a:t> року.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Нарахування</a:t>
            </a:r>
            <a:r>
              <a:rPr lang="ru-RU" sz="1600" dirty="0" smtClean="0"/>
              <a:t> </a:t>
            </a:r>
            <a:r>
              <a:rPr lang="ru-RU" sz="1600" dirty="0" err="1"/>
              <a:t>авансових</a:t>
            </a:r>
            <a:r>
              <a:rPr lang="ru-RU" sz="1600" dirty="0"/>
              <a:t> </a:t>
            </a:r>
            <a:r>
              <a:rPr lang="ru-RU" sz="1600" dirty="0" err="1"/>
              <a:t>внесків</a:t>
            </a:r>
            <a:r>
              <a:rPr lang="ru-RU" sz="1600" dirty="0"/>
              <a:t> для </a:t>
            </a:r>
            <a:r>
              <a:rPr lang="ru-RU" sz="1600" dirty="0" err="1"/>
              <a:t>платників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першої</a:t>
            </a:r>
            <a:r>
              <a:rPr lang="ru-RU" sz="1600" dirty="0"/>
              <a:t> і </a:t>
            </a:r>
            <a:r>
              <a:rPr lang="ru-RU" sz="1600" dirty="0" err="1"/>
              <a:t>другої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 </a:t>
            </a:r>
            <a:r>
              <a:rPr lang="ru-RU" sz="1600" dirty="0" err="1"/>
              <a:t>здійснюється</a:t>
            </a:r>
            <a:r>
              <a:rPr lang="ru-RU" sz="1600" dirty="0"/>
              <a:t> </a:t>
            </a:r>
            <a:r>
              <a:rPr lang="ru-RU" sz="1600" dirty="0" err="1"/>
              <a:t>контролюючими</a:t>
            </a:r>
            <a:r>
              <a:rPr lang="ru-RU" sz="1600" dirty="0"/>
              <a:t> органами на </a:t>
            </a:r>
            <a:r>
              <a:rPr lang="ru-RU" sz="1600" dirty="0" err="1"/>
              <a:t>підставі</a:t>
            </a:r>
            <a:r>
              <a:rPr lang="ru-RU" sz="1600" dirty="0"/>
              <a:t> заяви такого </a:t>
            </a:r>
            <a:r>
              <a:rPr lang="ru-RU" sz="1600" dirty="0" err="1"/>
              <a:t>платника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розміру</a:t>
            </a:r>
            <a:r>
              <a:rPr lang="ru-RU" sz="1600" dirty="0"/>
              <a:t> </a:t>
            </a:r>
            <a:r>
              <a:rPr lang="ru-RU" sz="1600" dirty="0" err="1"/>
              <a:t>обраної</a:t>
            </a:r>
            <a:r>
              <a:rPr lang="ru-RU" sz="1600" dirty="0"/>
              <a:t> ставки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, заяви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періоду</a:t>
            </a:r>
            <a:r>
              <a:rPr lang="ru-RU" sz="1600" dirty="0"/>
              <a:t> </a:t>
            </a:r>
            <a:r>
              <a:rPr lang="ru-RU" sz="1600" dirty="0" err="1"/>
              <a:t>щорічної</a:t>
            </a:r>
            <a:r>
              <a:rPr lang="ru-RU" sz="1600" dirty="0"/>
              <a:t> </a:t>
            </a:r>
            <a:r>
              <a:rPr lang="ru-RU" sz="1600" dirty="0" err="1"/>
              <a:t>відпустки</a:t>
            </a:r>
            <a:r>
              <a:rPr lang="ru-RU" sz="1600" dirty="0"/>
              <a:t> та/</a:t>
            </a:r>
            <a:r>
              <a:rPr lang="ru-RU" sz="1600" dirty="0" err="1"/>
              <a:t>або</a:t>
            </a:r>
            <a:r>
              <a:rPr lang="ru-RU" sz="1600" dirty="0"/>
              <a:t> заяви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терміну</a:t>
            </a:r>
            <a:r>
              <a:rPr lang="ru-RU" sz="1600" dirty="0"/>
              <a:t> </a:t>
            </a:r>
            <a:r>
              <a:rPr lang="ru-RU" sz="1600" dirty="0" err="1"/>
              <a:t>тимчасової</a:t>
            </a:r>
            <a:r>
              <a:rPr lang="ru-RU" sz="1600" dirty="0"/>
              <a:t> </a:t>
            </a:r>
            <a:r>
              <a:rPr lang="ru-RU" sz="1600" dirty="0" err="1"/>
              <a:t>втрати</a:t>
            </a:r>
            <a:r>
              <a:rPr lang="ru-RU" sz="1600" dirty="0"/>
              <a:t> </a:t>
            </a:r>
            <a:r>
              <a:rPr lang="ru-RU" sz="1600" dirty="0" err="1"/>
              <a:t>працездатності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Платники</a:t>
            </a:r>
            <a:r>
              <a:rPr lang="ru-RU" sz="1600" dirty="0" smtClean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третьої</a:t>
            </a:r>
            <a:r>
              <a:rPr lang="ru-RU" sz="1600" dirty="0"/>
              <a:t> </a:t>
            </a:r>
            <a:r>
              <a:rPr lang="ru-RU" sz="1600" dirty="0" err="1"/>
              <a:t>групи</a:t>
            </a:r>
            <a:r>
              <a:rPr lang="ru-RU" sz="1600" dirty="0"/>
              <a:t> </a:t>
            </a:r>
            <a:r>
              <a:rPr lang="ru-RU" sz="1600" dirty="0" err="1"/>
              <a:t>сплачують</a:t>
            </a:r>
            <a:r>
              <a:rPr lang="ru-RU" sz="1600" dirty="0"/>
              <a:t> </a:t>
            </a:r>
            <a:r>
              <a:rPr lang="ru-RU" sz="1600" dirty="0" err="1"/>
              <a:t>єдиний</a:t>
            </a:r>
            <a:r>
              <a:rPr lang="ru-RU" sz="1600" dirty="0"/>
              <a:t> </a:t>
            </a:r>
            <a:r>
              <a:rPr lang="ru-RU" sz="1600" dirty="0" err="1"/>
              <a:t>податок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10 </a:t>
            </a:r>
            <a:r>
              <a:rPr lang="ru-RU" sz="1600" dirty="0" err="1"/>
              <a:t>календарних</a:t>
            </a:r>
            <a:r>
              <a:rPr lang="ru-RU" sz="1600" dirty="0"/>
              <a:t> </a:t>
            </a:r>
            <a:r>
              <a:rPr lang="ru-RU" sz="1600" dirty="0" err="1"/>
              <a:t>днів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граничного строку </a:t>
            </a:r>
            <a:r>
              <a:rPr lang="ru-RU" sz="1600" dirty="0" err="1"/>
              <a:t>подання</a:t>
            </a:r>
            <a:r>
              <a:rPr lang="ru-RU" sz="1600" dirty="0"/>
              <a:t> </a:t>
            </a:r>
            <a:r>
              <a:rPr lang="ru-RU" sz="1600" dirty="0" err="1"/>
              <a:t>податкової</a:t>
            </a:r>
            <a:r>
              <a:rPr lang="ru-RU" sz="1600" dirty="0"/>
              <a:t> </a:t>
            </a:r>
            <a:r>
              <a:rPr lang="ru-RU" sz="1600" dirty="0" err="1"/>
              <a:t>декларації</a:t>
            </a:r>
            <a:r>
              <a:rPr lang="ru-RU" sz="1600" dirty="0"/>
              <a:t> за </a:t>
            </a:r>
            <a:r>
              <a:rPr lang="ru-RU" sz="1600" dirty="0" err="1"/>
              <a:t>податковий</a:t>
            </a:r>
            <a:r>
              <a:rPr lang="ru-RU" sz="1600" dirty="0"/>
              <a:t> (</a:t>
            </a:r>
            <a:r>
              <a:rPr lang="ru-RU" sz="1600" dirty="0" err="1"/>
              <a:t>звітний</a:t>
            </a:r>
            <a:r>
              <a:rPr lang="ru-RU" sz="1600" dirty="0"/>
              <a:t>) квартал. </a:t>
            </a:r>
            <a:r>
              <a:rPr lang="ru-RU" sz="1600" dirty="0" err="1"/>
              <a:t>Сплата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платниками</a:t>
            </a:r>
            <a:r>
              <a:rPr lang="ru-RU" sz="1600" dirty="0"/>
              <a:t> </a:t>
            </a:r>
            <a:r>
              <a:rPr lang="ru-RU" sz="1600" dirty="0" err="1"/>
              <a:t>першої</a:t>
            </a:r>
            <a:r>
              <a:rPr lang="ru-RU" sz="1600" dirty="0"/>
              <a:t> - </a:t>
            </a:r>
            <a:r>
              <a:rPr lang="ru-RU" sz="1600" dirty="0" err="1"/>
              <a:t>третьої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 </a:t>
            </a:r>
            <a:r>
              <a:rPr lang="ru-RU" sz="1600" dirty="0" err="1"/>
              <a:t>здійснюється</a:t>
            </a:r>
            <a:r>
              <a:rPr lang="ru-RU" sz="1600" dirty="0"/>
              <a:t> за </a:t>
            </a:r>
            <a:r>
              <a:rPr lang="ru-RU" sz="1600" dirty="0" err="1"/>
              <a:t>місцем</a:t>
            </a:r>
            <a:r>
              <a:rPr lang="ru-RU" sz="1600" dirty="0"/>
              <a:t> </a:t>
            </a:r>
            <a:r>
              <a:rPr lang="ru-RU" sz="1600" dirty="0" err="1"/>
              <a:t>податкової</a:t>
            </a:r>
            <a:r>
              <a:rPr lang="ru-RU" sz="1600" dirty="0"/>
              <a:t> </a:t>
            </a:r>
            <a:r>
              <a:rPr lang="ru-RU" sz="1600" dirty="0" err="1"/>
              <a:t>адреси</a:t>
            </a:r>
            <a:r>
              <a:rPr lang="ru-RU" sz="16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884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 err="1"/>
              <a:t>Платники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першої</a:t>
            </a:r>
            <a:r>
              <a:rPr lang="ru-RU" sz="1600" dirty="0"/>
              <a:t> і </a:t>
            </a:r>
            <a:r>
              <a:rPr lang="ru-RU" sz="1600" dirty="0" err="1"/>
              <a:t>другої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не </a:t>
            </a:r>
            <a:r>
              <a:rPr lang="ru-RU" sz="1600" dirty="0" err="1"/>
              <a:t>використовують</a:t>
            </a:r>
            <a:r>
              <a:rPr lang="ru-RU" sz="1600" dirty="0"/>
              <a:t> </a:t>
            </a:r>
            <a:r>
              <a:rPr lang="ru-RU" sz="1600" dirty="0" err="1"/>
              <a:t>працю</a:t>
            </a:r>
            <a:r>
              <a:rPr lang="ru-RU" sz="1600" dirty="0"/>
              <a:t> </a:t>
            </a:r>
            <a:r>
              <a:rPr lang="ru-RU" sz="1600" dirty="0" err="1"/>
              <a:t>найманих</a:t>
            </a:r>
            <a:r>
              <a:rPr lang="ru-RU" sz="1600" dirty="0"/>
              <a:t> </a:t>
            </a:r>
            <a:r>
              <a:rPr lang="ru-RU" sz="1600" dirty="0" err="1"/>
              <a:t>осіб</a:t>
            </a:r>
            <a:r>
              <a:rPr lang="ru-RU" sz="1600" dirty="0"/>
              <a:t>, </a:t>
            </a:r>
            <a:r>
              <a:rPr lang="ru-RU" sz="1600" dirty="0" err="1"/>
              <a:t>звільняються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сплати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одного календарного </a:t>
            </a:r>
            <a:r>
              <a:rPr lang="ru-RU" sz="1600" dirty="0" err="1"/>
              <a:t>місяця</a:t>
            </a:r>
            <a:r>
              <a:rPr lang="ru-RU" sz="1600" dirty="0"/>
              <a:t> на </a:t>
            </a:r>
            <a:r>
              <a:rPr lang="ru-RU" sz="1600" dirty="0" err="1"/>
              <a:t>рік</a:t>
            </a:r>
            <a:r>
              <a:rPr lang="ru-RU" sz="1600" dirty="0"/>
              <a:t> на час </a:t>
            </a:r>
            <a:r>
              <a:rPr lang="ru-RU" sz="1600" dirty="0" err="1"/>
              <a:t>відпустки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за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хвороби</a:t>
            </a:r>
            <a:r>
              <a:rPr lang="ru-RU" sz="1600" dirty="0"/>
              <a:t>, </a:t>
            </a:r>
            <a:r>
              <a:rPr lang="ru-RU" sz="1600" dirty="0" err="1"/>
              <a:t>підтвердженої</a:t>
            </a:r>
            <a:r>
              <a:rPr lang="ru-RU" sz="1600" dirty="0"/>
              <a:t> </a:t>
            </a:r>
            <a:r>
              <a:rPr lang="ru-RU" sz="1600" dirty="0" err="1"/>
              <a:t>витягом</a:t>
            </a:r>
            <a:r>
              <a:rPr lang="ru-RU" sz="1600" dirty="0"/>
              <a:t> з </a:t>
            </a:r>
            <a:r>
              <a:rPr lang="ru-RU" sz="1600" dirty="0" err="1"/>
              <a:t>Електронного</a:t>
            </a:r>
            <a:r>
              <a:rPr lang="ru-RU" sz="1600" dirty="0"/>
              <a:t> </a:t>
            </a:r>
            <a:r>
              <a:rPr lang="ru-RU" sz="1600" dirty="0" err="1"/>
              <a:t>реєстру</a:t>
            </a:r>
            <a:r>
              <a:rPr lang="ru-RU" sz="1600" dirty="0"/>
              <a:t> </a:t>
            </a:r>
            <a:r>
              <a:rPr lang="ru-RU" sz="1600" dirty="0" err="1"/>
              <a:t>листків</a:t>
            </a:r>
            <a:r>
              <a:rPr lang="ru-RU" sz="1600" dirty="0"/>
              <a:t> </a:t>
            </a:r>
            <a:r>
              <a:rPr lang="ru-RU" sz="1600" dirty="0" err="1"/>
              <a:t>непрацездатності</a:t>
            </a:r>
            <a:r>
              <a:rPr lang="ru-RU" sz="1600" dirty="0"/>
              <a:t>, </a:t>
            </a:r>
            <a:r>
              <a:rPr lang="ru-RU" sz="1600" dirty="0" err="1"/>
              <a:t>якщо</a:t>
            </a:r>
            <a:r>
              <a:rPr lang="ru-RU" sz="1600" dirty="0"/>
              <a:t> вона </a:t>
            </a:r>
            <a:r>
              <a:rPr lang="ru-RU" sz="1600" dirty="0" err="1"/>
              <a:t>триває</a:t>
            </a:r>
            <a:r>
              <a:rPr lang="ru-RU" sz="1600" dirty="0"/>
              <a:t> 30 і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календарних</a:t>
            </a:r>
            <a:r>
              <a:rPr lang="ru-RU" sz="1600" dirty="0"/>
              <a:t> </a:t>
            </a:r>
            <a:r>
              <a:rPr lang="ru-RU" sz="1600" dirty="0" err="1"/>
              <a:t>днів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Платники</a:t>
            </a:r>
            <a:r>
              <a:rPr lang="ru-RU" sz="1600" dirty="0" smtClean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четвертої</a:t>
            </a:r>
            <a:r>
              <a:rPr lang="ru-RU" sz="1600" dirty="0"/>
              <a:t> </a:t>
            </a:r>
            <a:r>
              <a:rPr lang="ru-RU" sz="1600" dirty="0" err="1"/>
              <a:t>групи</a:t>
            </a:r>
            <a:r>
              <a:rPr lang="ru-RU" sz="1600" dirty="0"/>
              <a:t>: </a:t>
            </a:r>
            <a:r>
              <a:rPr lang="ru-RU" sz="1600" dirty="0" err="1"/>
              <a:t>самостійно</a:t>
            </a:r>
            <a:r>
              <a:rPr lang="ru-RU" sz="1600" dirty="0"/>
              <a:t> </a:t>
            </a:r>
            <a:r>
              <a:rPr lang="ru-RU" sz="1600" dirty="0" err="1"/>
              <a:t>обчислюють</a:t>
            </a:r>
            <a:r>
              <a:rPr lang="ru-RU" sz="1600" dirty="0"/>
              <a:t> суму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щороку</a:t>
            </a:r>
            <a:r>
              <a:rPr lang="ru-RU" sz="1600" dirty="0"/>
              <a:t> станом на 1 </a:t>
            </a:r>
            <a:r>
              <a:rPr lang="ru-RU" sz="1600" dirty="0" err="1"/>
              <a:t>січня</a:t>
            </a:r>
            <a:r>
              <a:rPr lang="ru-RU" sz="1600" dirty="0"/>
              <a:t> і не </a:t>
            </a:r>
            <a:r>
              <a:rPr lang="ru-RU" sz="1600" dirty="0" err="1"/>
              <a:t>пізніше</a:t>
            </a:r>
            <a:r>
              <a:rPr lang="ru-RU" sz="1600" dirty="0"/>
              <a:t> 20 лютого поточного року </a:t>
            </a:r>
            <a:r>
              <a:rPr lang="ru-RU" sz="1600" dirty="0" err="1"/>
              <a:t>подають</a:t>
            </a:r>
            <a:r>
              <a:rPr lang="ru-RU" sz="1600" dirty="0"/>
              <a:t> </a:t>
            </a:r>
            <a:r>
              <a:rPr lang="ru-RU" sz="1600" dirty="0" err="1"/>
              <a:t>відповідному</a:t>
            </a:r>
            <a:r>
              <a:rPr lang="ru-RU" sz="1600" dirty="0"/>
              <a:t> </a:t>
            </a:r>
            <a:r>
              <a:rPr lang="ru-RU" sz="1600" dirty="0" err="1"/>
              <a:t>контролюючому</a:t>
            </a:r>
            <a:r>
              <a:rPr lang="ru-RU" sz="1600" dirty="0"/>
              <a:t> органу за </a:t>
            </a:r>
            <a:r>
              <a:rPr lang="ru-RU" sz="1600" dirty="0" err="1"/>
              <a:t>місцезнаходженням</a:t>
            </a:r>
            <a:r>
              <a:rPr lang="ru-RU" sz="1600" dirty="0"/>
              <a:t> </a:t>
            </a:r>
            <a:r>
              <a:rPr lang="ru-RU" sz="1600" dirty="0" err="1"/>
              <a:t>платника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та </a:t>
            </a:r>
            <a:r>
              <a:rPr lang="ru-RU" sz="1600" dirty="0" err="1"/>
              <a:t>місцем</a:t>
            </a:r>
            <a:r>
              <a:rPr lang="ru-RU" sz="1600" dirty="0"/>
              <a:t> </a:t>
            </a:r>
            <a:r>
              <a:rPr lang="ru-RU" sz="1600" dirty="0" err="1"/>
              <a:t>розташування</a:t>
            </a:r>
            <a:r>
              <a:rPr lang="ru-RU" sz="1600" dirty="0"/>
              <a:t> </a:t>
            </a:r>
            <a:r>
              <a:rPr lang="ru-RU" sz="1600" dirty="0" err="1"/>
              <a:t>земельної</a:t>
            </a:r>
            <a:r>
              <a:rPr lang="ru-RU" sz="1600" dirty="0"/>
              <a:t> </a:t>
            </a:r>
            <a:r>
              <a:rPr lang="ru-RU" sz="1600" dirty="0" err="1"/>
              <a:t>ділянки</a:t>
            </a:r>
            <a:r>
              <a:rPr lang="ru-RU" sz="1600" dirty="0"/>
              <a:t> </a:t>
            </a:r>
            <a:r>
              <a:rPr lang="ru-RU" sz="1600" dirty="0" err="1"/>
              <a:t>податкову</a:t>
            </a:r>
            <a:r>
              <a:rPr lang="ru-RU" sz="1600" dirty="0"/>
              <a:t> </a:t>
            </a:r>
            <a:r>
              <a:rPr lang="ru-RU" sz="1600" dirty="0" err="1"/>
              <a:t>декларацію</a:t>
            </a:r>
            <a:r>
              <a:rPr lang="ru-RU" sz="1600" dirty="0"/>
              <a:t> на </a:t>
            </a:r>
            <a:r>
              <a:rPr lang="ru-RU" sz="1600" dirty="0" err="1"/>
              <a:t>поточний</a:t>
            </a:r>
            <a:r>
              <a:rPr lang="ru-RU" sz="1600" dirty="0"/>
              <a:t> </a:t>
            </a:r>
            <a:r>
              <a:rPr lang="ru-RU" sz="1600" dirty="0" err="1"/>
              <a:t>рік</a:t>
            </a:r>
            <a:r>
              <a:rPr lang="ru-RU" sz="1600" dirty="0"/>
              <a:t> за формою, </a:t>
            </a:r>
            <a:r>
              <a:rPr lang="ru-RU" sz="1600" dirty="0" err="1"/>
              <a:t>встановленою</a:t>
            </a:r>
            <a:r>
              <a:rPr lang="ru-RU" sz="1600" dirty="0"/>
              <a:t> у порядку, </a:t>
            </a:r>
            <a:r>
              <a:rPr lang="ru-RU" sz="1600" dirty="0" err="1"/>
              <a:t>передбаченому</a:t>
            </a:r>
            <a:r>
              <a:rPr lang="ru-RU" sz="1600" dirty="0"/>
              <a:t> </a:t>
            </a:r>
            <a:r>
              <a:rPr lang="ru-RU" sz="1600" dirty="0" err="1"/>
              <a:t>статтею</a:t>
            </a:r>
            <a:r>
              <a:rPr lang="ru-RU" sz="1600" dirty="0"/>
              <a:t> 46 ПКУ; </a:t>
            </a:r>
            <a:r>
              <a:rPr lang="ru-RU" sz="1600" dirty="0" err="1" smtClean="0"/>
              <a:t>сплачують</a:t>
            </a:r>
            <a:r>
              <a:rPr lang="ru-RU" sz="1600" dirty="0" smtClean="0"/>
              <a:t> </a:t>
            </a:r>
            <a:r>
              <a:rPr lang="ru-RU" sz="1600" dirty="0" err="1"/>
              <a:t>податок</a:t>
            </a:r>
            <a:r>
              <a:rPr lang="ru-RU" sz="1600" dirty="0"/>
              <a:t> </a:t>
            </a:r>
            <a:r>
              <a:rPr lang="ru-RU" sz="1600" dirty="0" err="1"/>
              <a:t>щоквартально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30 </a:t>
            </a:r>
            <a:r>
              <a:rPr lang="ru-RU" sz="1600" dirty="0" err="1"/>
              <a:t>календарних</a:t>
            </a:r>
            <a:r>
              <a:rPr lang="ru-RU" sz="1600" dirty="0"/>
              <a:t> </a:t>
            </a:r>
            <a:r>
              <a:rPr lang="ru-RU" sz="1600" dirty="0" err="1"/>
              <a:t>днів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настають</a:t>
            </a:r>
            <a:r>
              <a:rPr lang="ru-RU" sz="1600" dirty="0"/>
              <a:t> за </a:t>
            </a:r>
            <a:r>
              <a:rPr lang="ru-RU" sz="1600" dirty="0" err="1"/>
              <a:t>останнім</a:t>
            </a:r>
            <a:r>
              <a:rPr lang="ru-RU" sz="1600" dirty="0"/>
              <a:t> </a:t>
            </a:r>
            <a:r>
              <a:rPr lang="ru-RU" sz="1600" dirty="0" err="1"/>
              <a:t>календарним</a:t>
            </a:r>
            <a:r>
              <a:rPr lang="ru-RU" sz="1600" dirty="0"/>
              <a:t> днем </a:t>
            </a:r>
            <a:r>
              <a:rPr lang="ru-RU" sz="1600" dirty="0" err="1"/>
              <a:t>податкового</a:t>
            </a:r>
            <a:r>
              <a:rPr lang="ru-RU" sz="1600" dirty="0"/>
              <a:t> (</a:t>
            </a:r>
            <a:r>
              <a:rPr lang="ru-RU" sz="1600" dirty="0" err="1"/>
              <a:t>звітного</a:t>
            </a:r>
            <a:r>
              <a:rPr lang="ru-RU" sz="1600" dirty="0"/>
              <a:t>) кварталу, у таких </a:t>
            </a:r>
            <a:r>
              <a:rPr lang="ru-RU" sz="1600" dirty="0" err="1"/>
              <a:t>розмірах</a:t>
            </a:r>
            <a:r>
              <a:rPr lang="ru-RU" sz="1600" dirty="0"/>
              <a:t>: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у </a:t>
            </a:r>
            <a:r>
              <a:rPr lang="ru-RU" sz="1600" dirty="0"/>
              <a:t>I </a:t>
            </a:r>
            <a:r>
              <a:rPr lang="ru-RU" sz="1600" dirty="0" err="1"/>
              <a:t>кварталі</a:t>
            </a:r>
            <a:r>
              <a:rPr lang="ru-RU" sz="1600" dirty="0"/>
              <a:t> - 10 </a:t>
            </a:r>
            <a:r>
              <a:rPr lang="ru-RU" sz="1600" dirty="0" err="1"/>
              <a:t>відсотків</a:t>
            </a:r>
            <a:r>
              <a:rPr lang="ru-RU" sz="1600" dirty="0"/>
              <a:t>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у </a:t>
            </a:r>
            <a:r>
              <a:rPr lang="ru-RU" sz="1600" dirty="0"/>
              <a:t>II </a:t>
            </a:r>
            <a:r>
              <a:rPr lang="ru-RU" sz="1600" dirty="0" err="1"/>
              <a:t>кварталі</a:t>
            </a:r>
            <a:r>
              <a:rPr lang="ru-RU" sz="1600" dirty="0"/>
              <a:t> - 10 </a:t>
            </a:r>
            <a:r>
              <a:rPr lang="ru-RU" sz="1600" dirty="0" err="1"/>
              <a:t>відсотків</a:t>
            </a:r>
            <a:r>
              <a:rPr lang="ru-RU" sz="1600" dirty="0"/>
              <a:t>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у </a:t>
            </a:r>
            <a:r>
              <a:rPr lang="ru-RU" sz="1600" dirty="0"/>
              <a:t>III </a:t>
            </a:r>
            <a:r>
              <a:rPr lang="ru-RU" sz="1600" dirty="0" err="1"/>
              <a:t>кварталі</a:t>
            </a:r>
            <a:r>
              <a:rPr lang="ru-RU" sz="1600" dirty="0"/>
              <a:t> - 50 </a:t>
            </a:r>
            <a:r>
              <a:rPr lang="ru-RU" sz="1600" dirty="0" err="1"/>
              <a:t>відсотків</a:t>
            </a:r>
            <a:r>
              <a:rPr lang="ru-RU" sz="1600" dirty="0"/>
              <a:t>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у </a:t>
            </a:r>
            <a:r>
              <a:rPr lang="ru-RU" sz="1600" dirty="0"/>
              <a:t>IV </a:t>
            </a:r>
            <a:r>
              <a:rPr lang="ru-RU" sz="1600" dirty="0" err="1"/>
              <a:t>кварталі</a:t>
            </a:r>
            <a:r>
              <a:rPr lang="ru-RU" sz="1600" dirty="0"/>
              <a:t> - 30 </a:t>
            </a:r>
            <a:r>
              <a:rPr lang="ru-RU" sz="1600" dirty="0" err="1"/>
              <a:t>відсотків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Помилково</a:t>
            </a:r>
            <a:r>
              <a:rPr lang="ru-RU" sz="1600" dirty="0" smtClean="0"/>
              <a:t> </a:t>
            </a:r>
            <a:r>
              <a:rPr lang="ru-RU" sz="1600" dirty="0"/>
              <a:t>та/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надміру</a:t>
            </a:r>
            <a:r>
              <a:rPr lang="ru-RU" sz="1600" dirty="0"/>
              <a:t> </a:t>
            </a:r>
            <a:r>
              <a:rPr lang="ru-RU" sz="1600" dirty="0" err="1"/>
              <a:t>сплачені</a:t>
            </a:r>
            <a:r>
              <a:rPr lang="ru-RU" sz="1600" dirty="0"/>
              <a:t> </a:t>
            </a:r>
            <a:r>
              <a:rPr lang="ru-RU" sz="1600" dirty="0" err="1"/>
              <a:t>суми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підлягають</a:t>
            </a:r>
            <a:r>
              <a:rPr lang="ru-RU" sz="1600" dirty="0"/>
              <a:t> </a:t>
            </a:r>
            <a:r>
              <a:rPr lang="ru-RU" sz="1600" dirty="0" err="1"/>
              <a:t>поверненню</a:t>
            </a:r>
            <a:r>
              <a:rPr lang="ru-RU" sz="1600" dirty="0"/>
              <a:t> </a:t>
            </a:r>
            <a:r>
              <a:rPr lang="ru-RU" sz="1600" dirty="0" err="1"/>
              <a:t>платнику</a:t>
            </a:r>
            <a:r>
              <a:rPr lang="ru-RU" sz="1600" dirty="0"/>
              <a:t> в порядку, </a:t>
            </a:r>
            <a:r>
              <a:rPr lang="ru-RU" sz="1600" dirty="0" err="1"/>
              <a:t>встановленому</a:t>
            </a:r>
            <a:r>
              <a:rPr lang="ru-RU" sz="1600" dirty="0"/>
              <a:t> </a:t>
            </a:r>
            <a:r>
              <a:rPr lang="ru-RU" sz="1600" dirty="0" err="1"/>
              <a:t>Податковим</a:t>
            </a:r>
            <a:r>
              <a:rPr lang="ru-RU" sz="1600" dirty="0"/>
              <a:t> </a:t>
            </a:r>
            <a:r>
              <a:rPr lang="ru-RU" sz="1600" dirty="0" smtClean="0"/>
              <a:t>Кодексом.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62543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/>
              <a:t>Основним</a:t>
            </a:r>
            <a:r>
              <a:rPr lang="ru-RU" sz="1600" dirty="0"/>
              <a:t> документом в </a:t>
            </a:r>
            <a:r>
              <a:rPr lang="ru-RU" sz="1600" dirty="0" err="1"/>
              <a:t>звітності</a:t>
            </a:r>
            <a:r>
              <a:rPr lang="ru-RU" sz="1600" dirty="0"/>
              <a:t> з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є </a:t>
            </a:r>
            <a:r>
              <a:rPr lang="ru-RU" sz="1600" dirty="0" err="1"/>
              <a:t>податкова</a:t>
            </a:r>
            <a:r>
              <a:rPr lang="ru-RU" sz="1600" dirty="0"/>
              <a:t> </a:t>
            </a:r>
            <a:r>
              <a:rPr lang="ru-RU" sz="1600" dirty="0" err="1"/>
              <a:t>декларація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Форма </a:t>
            </a:r>
            <a:r>
              <a:rPr lang="ru-RU" sz="1600" dirty="0" err="1"/>
              <a:t>декларації</a:t>
            </a:r>
            <a:r>
              <a:rPr lang="ru-RU" sz="1600" dirty="0"/>
              <a:t> для </a:t>
            </a:r>
            <a:r>
              <a:rPr lang="ru-RU" sz="1600" dirty="0" err="1"/>
              <a:t>платників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(ЄП) для </a:t>
            </a:r>
            <a:r>
              <a:rPr lang="ru-RU" sz="1600" dirty="0" err="1"/>
              <a:t>звичайних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 1-3 </a:t>
            </a:r>
            <a:r>
              <a:rPr lang="ru-RU" sz="1600" dirty="0" err="1"/>
              <a:t>однакова</a:t>
            </a:r>
            <a:r>
              <a:rPr lang="ru-RU" sz="1600" dirty="0"/>
              <a:t>. </a:t>
            </a:r>
            <a:r>
              <a:rPr lang="ru-RU" sz="1600" dirty="0" err="1"/>
              <a:t>Різниця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різними</a:t>
            </a:r>
            <a:r>
              <a:rPr lang="ru-RU" sz="1600" dirty="0"/>
              <a:t> </a:t>
            </a:r>
            <a:r>
              <a:rPr lang="ru-RU" sz="1600" dirty="0" err="1"/>
              <a:t>групами</a:t>
            </a:r>
            <a:r>
              <a:rPr lang="ru-RU" sz="1600" dirty="0"/>
              <a:t> </a:t>
            </a:r>
            <a:r>
              <a:rPr lang="ru-RU" sz="1600" dirty="0" err="1"/>
              <a:t>полягає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в </a:t>
            </a:r>
            <a:r>
              <a:rPr lang="ru-RU" sz="1600" dirty="0" err="1"/>
              <a:t>розділах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треба </a:t>
            </a:r>
            <a:r>
              <a:rPr lang="ru-RU" sz="1600" dirty="0" err="1"/>
              <a:t>заповнити</a:t>
            </a:r>
            <a:r>
              <a:rPr lang="ru-RU" sz="1600" dirty="0"/>
              <a:t>. </a:t>
            </a:r>
            <a:r>
              <a:rPr lang="ru-RU" sz="1600" dirty="0" err="1"/>
              <a:t>Податкова</a:t>
            </a:r>
            <a:r>
              <a:rPr lang="ru-RU" sz="1600" dirty="0"/>
              <a:t> </a:t>
            </a:r>
            <a:r>
              <a:rPr lang="ru-RU" sz="1600" dirty="0" err="1"/>
              <a:t>декларація</a:t>
            </a:r>
            <a:r>
              <a:rPr lang="ru-RU" sz="1600" dirty="0"/>
              <a:t> </a:t>
            </a:r>
            <a:r>
              <a:rPr lang="ru-RU" sz="1600" dirty="0" err="1"/>
              <a:t>платника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подається</a:t>
            </a:r>
            <a:r>
              <a:rPr lang="ru-RU" sz="1600" dirty="0"/>
              <a:t> за формою, яка </a:t>
            </a:r>
            <a:r>
              <a:rPr lang="ru-RU" sz="1600" dirty="0" err="1"/>
              <a:t>затверджена</a:t>
            </a:r>
            <a:r>
              <a:rPr lang="ru-RU" sz="1600" dirty="0"/>
              <a:t> наказом </a:t>
            </a:r>
            <a:r>
              <a:rPr lang="ru-RU" sz="1600" dirty="0" err="1"/>
              <a:t>Мінфіну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19.06.2015 № 578 (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змінами</a:t>
            </a:r>
            <a:r>
              <a:rPr lang="ru-RU" sz="1600" dirty="0"/>
              <a:t> за наказом </a:t>
            </a:r>
            <a:r>
              <a:rPr lang="ru-RU" sz="1600" dirty="0" err="1"/>
              <a:t>Мінфіну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09.12.2020 № 752). </a:t>
            </a:r>
            <a:r>
              <a:rPr lang="ru-RU" sz="1600" dirty="0" err="1"/>
              <a:t>Особливістю</a:t>
            </a:r>
            <a:r>
              <a:rPr lang="ru-RU" sz="1600" dirty="0"/>
              <a:t> </a:t>
            </a:r>
            <a:r>
              <a:rPr lang="ru-RU" sz="1600" dirty="0" err="1"/>
              <a:t>даної</a:t>
            </a:r>
            <a:r>
              <a:rPr lang="ru-RU" sz="1600" dirty="0"/>
              <a:t> </a:t>
            </a:r>
            <a:r>
              <a:rPr lang="ru-RU" sz="1600" dirty="0" err="1"/>
              <a:t>форми</a:t>
            </a:r>
            <a:r>
              <a:rPr lang="ru-RU" sz="1600" dirty="0"/>
              <a:t> є </a:t>
            </a:r>
            <a:r>
              <a:rPr lang="ru-RU" sz="1600" dirty="0" err="1"/>
              <a:t>включення</a:t>
            </a:r>
            <a:r>
              <a:rPr lang="ru-RU" sz="1600" dirty="0"/>
              <a:t> до </a:t>
            </a:r>
            <a:r>
              <a:rPr lang="ru-RU" sz="1600" dirty="0" err="1"/>
              <a:t>неї</a:t>
            </a:r>
            <a:r>
              <a:rPr lang="ru-RU" sz="1600" dirty="0"/>
              <a:t> </a:t>
            </a:r>
            <a:r>
              <a:rPr lang="ru-RU" sz="1600" dirty="0" err="1"/>
              <a:t>спеціального</a:t>
            </a:r>
            <a:r>
              <a:rPr lang="ru-RU" sz="1600" dirty="0"/>
              <a:t> </a:t>
            </a:r>
            <a:r>
              <a:rPr lang="ru-RU" sz="1600" dirty="0" err="1"/>
              <a:t>додатка</a:t>
            </a:r>
            <a:r>
              <a:rPr lang="ru-RU" sz="1600" dirty="0"/>
              <a:t> для </a:t>
            </a:r>
            <a:r>
              <a:rPr lang="ru-RU" sz="1600" dirty="0" err="1"/>
              <a:t>звітування</a:t>
            </a:r>
            <a:r>
              <a:rPr lang="ru-RU" sz="1600" dirty="0"/>
              <a:t> про ЄСВ. 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додаток</a:t>
            </a:r>
            <a:r>
              <a:rPr lang="ru-RU" sz="1600" dirty="0"/>
              <a:t> </a:t>
            </a:r>
            <a:r>
              <a:rPr lang="ru-RU" sz="1600" dirty="0" err="1"/>
              <a:t>використовується</a:t>
            </a:r>
            <a:r>
              <a:rPr lang="ru-RU" sz="1600" dirty="0"/>
              <a:t> </a:t>
            </a:r>
            <a:r>
              <a:rPr lang="ru-RU" sz="1600" dirty="0" err="1"/>
              <a:t>підприємцями</a:t>
            </a:r>
            <a:r>
              <a:rPr lang="ru-RU" sz="1600" dirty="0"/>
              <a:t>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при </a:t>
            </a:r>
            <a:r>
              <a:rPr lang="ru-RU" sz="1600" dirty="0" err="1"/>
              <a:t>звітуванні</a:t>
            </a:r>
            <a:r>
              <a:rPr lang="ru-RU" sz="1600" dirty="0"/>
              <a:t> за весь </a:t>
            </a:r>
            <a:r>
              <a:rPr lang="ru-RU" sz="1600" dirty="0" err="1"/>
              <a:t>рік</a:t>
            </a:r>
            <a:r>
              <a:rPr lang="ru-RU" sz="1600" dirty="0"/>
              <a:t>.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наявність</a:t>
            </a:r>
            <a:r>
              <a:rPr lang="ru-RU" sz="1600" dirty="0"/>
              <a:t> </a:t>
            </a:r>
            <a:r>
              <a:rPr lang="ru-RU" sz="1600" dirty="0" err="1"/>
              <a:t>забезпечує</a:t>
            </a:r>
            <a:r>
              <a:rPr lang="ru-RU" sz="1600" dirty="0"/>
              <a:t> одну </a:t>
            </a:r>
            <a:r>
              <a:rPr lang="ru-RU" sz="1600" dirty="0" err="1"/>
              <a:t>єдину</a:t>
            </a:r>
            <a:r>
              <a:rPr lang="ru-RU" sz="1600" dirty="0"/>
              <a:t> </a:t>
            </a:r>
            <a:r>
              <a:rPr lang="ru-RU" sz="1600" dirty="0" err="1"/>
              <a:t>декларацію</a:t>
            </a:r>
            <a:r>
              <a:rPr lang="ru-RU" sz="1600" dirty="0"/>
              <a:t> – як для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, так і ЄСВ.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3226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/>
              <a:t>Звітним</a:t>
            </a:r>
            <a:r>
              <a:rPr lang="ru-RU" sz="1600" dirty="0"/>
              <a:t> </a:t>
            </a:r>
            <a:r>
              <a:rPr lang="ru-RU" sz="1600" dirty="0" err="1"/>
              <a:t>періодом</a:t>
            </a:r>
            <a:r>
              <a:rPr lang="ru-RU" sz="1600" dirty="0"/>
              <a:t> для </a:t>
            </a:r>
            <a:r>
              <a:rPr lang="ru-RU" sz="1600" dirty="0" err="1"/>
              <a:t>ФОПів</a:t>
            </a:r>
            <a:r>
              <a:rPr lang="ru-RU" sz="1600" dirty="0"/>
              <a:t> 1 та 2 </a:t>
            </a:r>
            <a:r>
              <a:rPr lang="ru-RU" sz="1600" dirty="0" err="1"/>
              <a:t>групи</a:t>
            </a:r>
            <a:r>
              <a:rPr lang="ru-RU" sz="1600" dirty="0"/>
              <a:t> є </a:t>
            </a:r>
            <a:r>
              <a:rPr lang="ru-RU" sz="1600" dirty="0" err="1"/>
              <a:t>рік</a:t>
            </a:r>
            <a:r>
              <a:rPr lang="ru-RU" sz="1600" dirty="0"/>
              <a:t>, строк </a:t>
            </a:r>
            <a:r>
              <a:rPr lang="ru-RU" sz="1600" dirty="0" err="1"/>
              <a:t>подачі</a:t>
            </a:r>
            <a:r>
              <a:rPr lang="ru-RU" sz="1600" dirty="0"/>
              <a:t> </a:t>
            </a:r>
            <a:r>
              <a:rPr lang="ru-RU" sz="1600" dirty="0" err="1"/>
              <a:t>декларації</a:t>
            </a:r>
            <a:r>
              <a:rPr lang="ru-RU" sz="1600" dirty="0"/>
              <a:t> 60 </a:t>
            </a:r>
            <a:r>
              <a:rPr lang="ru-RU" sz="1600" dirty="0" err="1"/>
              <a:t>календарних</a:t>
            </a:r>
            <a:r>
              <a:rPr lang="ru-RU" sz="1600" dirty="0"/>
              <a:t> </a:t>
            </a:r>
            <a:r>
              <a:rPr lang="ru-RU" sz="1600" dirty="0" err="1"/>
              <a:t>днів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кінця</a:t>
            </a:r>
            <a:r>
              <a:rPr lang="ru-RU" sz="1600" dirty="0"/>
              <a:t> року.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Звітним</a:t>
            </a:r>
            <a:r>
              <a:rPr lang="ru-RU" sz="1600" dirty="0" smtClean="0"/>
              <a:t> </a:t>
            </a:r>
            <a:r>
              <a:rPr lang="ru-RU" sz="1600" dirty="0" err="1"/>
              <a:t>періодом</a:t>
            </a:r>
            <a:r>
              <a:rPr lang="ru-RU" sz="1600" dirty="0"/>
              <a:t> для </a:t>
            </a:r>
            <a:r>
              <a:rPr lang="ru-RU" sz="1600" dirty="0" err="1"/>
              <a:t>ФОПів</a:t>
            </a:r>
            <a:r>
              <a:rPr lang="ru-RU" sz="1600" dirty="0"/>
              <a:t> та Юр. </a:t>
            </a:r>
            <a:r>
              <a:rPr lang="ru-RU" sz="1600" dirty="0" err="1"/>
              <a:t>осіб</a:t>
            </a:r>
            <a:r>
              <a:rPr lang="ru-RU" sz="1600" dirty="0"/>
              <a:t> 3 </a:t>
            </a:r>
            <a:r>
              <a:rPr lang="ru-RU" sz="1600" dirty="0" err="1"/>
              <a:t>групи</a:t>
            </a:r>
            <a:r>
              <a:rPr lang="ru-RU" sz="1600" dirty="0"/>
              <a:t> є квартал, строк </a:t>
            </a:r>
            <a:r>
              <a:rPr lang="ru-RU" sz="1600" dirty="0" err="1"/>
              <a:t>подачі</a:t>
            </a:r>
            <a:r>
              <a:rPr lang="ru-RU" sz="1600" dirty="0"/>
              <a:t> </a:t>
            </a:r>
            <a:r>
              <a:rPr lang="ru-RU" sz="1600" dirty="0" err="1"/>
              <a:t>декларації</a:t>
            </a:r>
            <a:r>
              <a:rPr lang="ru-RU" sz="1600" dirty="0"/>
              <a:t> 40 </a:t>
            </a:r>
            <a:r>
              <a:rPr lang="ru-RU" sz="1600" dirty="0" err="1"/>
              <a:t>календарних</a:t>
            </a:r>
            <a:r>
              <a:rPr lang="ru-RU" sz="1600" dirty="0"/>
              <a:t> </a:t>
            </a:r>
            <a:r>
              <a:rPr lang="ru-RU" sz="1600" dirty="0" err="1"/>
              <a:t>днів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кінця</a:t>
            </a:r>
            <a:r>
              <a:rPr lang="ru-RU" sz="1600" dirty="0"/>
              <a:t> кварталу.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2890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6356" y="644435"/>
            <a:ext cx="10363826" cy="542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Використання реєстраторів розрахункових </a:t>
            </a:r>
            <a:r>
              <a:rPr lang="uk-UA" b="1" dirty="0" smtClean="0"/>
              <a:t>операцій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ru-RU" b="1" dirty="0" err="1"/>
              <a:t>Реєстратор</a:t>
            </a:r>
            <a:r>
              <a:rPr lang="ru-RU" b="1" dirty="0"/>
              <a:t> </a:t>
            </a:r>
            <a:r>
              <a:rPr lang="ru-RU" b="1" dirty="0" err="1"/>
              <a:t>розрахункових</a:t>
            </a:r>
            <a:r>
              <a:rPr lang="ru-RU" b="1" dirty="0"/>
              <a:t> </a:t>
            </a:r>
            <a:r>
              <a:rPr lang="ru-RU" b="1" dirty="0" err="1"/>
              <a:t>операцій</a:t>
            </a:r>
            <a:r>
              <a:rPr lang="ru-RU" dirty="0"/>
              <a:t> (РРО) — </a:t>
            </a:r>
            <a:r>
              <a:rPr lang="ru-RU" dirty="0" err="1"/>
              <a:t>термін</a:t>
            </a:r>
            <a:r>
              <a:rPr lang="ru-RU" dirty="0"/>
              <a:t> в </a:t>
            </a:r>
            <a:r>
              <a:rPr lang="ru-RU" dirty="0" err="1"/>
              <a:t>законодавстві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фіскальний</a:t>
            </a:r>
            <a:r>
              <a:rPr lang="ru-RU" dirty="0"/>
              <a:t> </a:t>
            </a:r>
            <a:r>
              <a:rPr lang="ru-RU" dirty="0" err="1">
                <a:hlinkClick r:id="rId2" tooltip="Касовий апарат"/>
              </a:rPr>
              <a:t>касовий</a:t>
            </a:r>
            <a:r>
              <a:rPr lang="ru-RU" dirty="0">
                <a:hlinkClick r:id="rId2" tooltip="Касовий апарат"/>
              </a:rPr>
              <a:t> </a:t>
            </a:r>
            <a:r>
              <a:rPr lang="ru-RU" dirty="0" err="1">
                <a:hlinkClick r:id="rId2" tooltip="Касовий апарат"/>
              </a:rPr>
              <a:t>апарат</a:t>
            </a:r>
            <a:r>
              <a:rPr lang="ru-RU" dirty="0"/>
              <a:t> як </a:t>
            </a:r>
            <a:r>
              <a:rPr lang="ru-RU" dirty="0" err="1"/>
              <a:t>засіб</a:t>
            </a:r>
            <a:r>
              <a:rPr lang="ru-RU" dirty="0"/>
              <a:t> державного контролю за </a:t>
            </a:r>
            <a:r>
              <a:rPr lang="ru-RU" dirty="0" err="1"/>
              <a:t>обігом</a:t>
            </a:r>
            <a:r>
              <a:rPr lang="ru-RU" dirty="0"/>
              <a:t> </a:t>
            </a:r>
            <a:r>
              <a:rPr lang="ru-RU" dirty="0" err="1">
                <a:hlinkClick r:id="rId3" tooltip="Безготівкові розрахунки"/>
              </a:rPr>
              <a:t>безготівкових</a:t>
            </a:r>
            <a:r>
              <a:rPr lang="ru-RU" dirty="0"/>
              <a:t> та </a:t>
            </a:r>
            <a:r>
              <a:rPr lang="ru-RU" dirty="0" err="1">
                <a:hlinkClick r:id="rId4" tooltip="Готівка"/>
              </a:rPr>
              <a:t>готівкових</a:t>
            </a:r>
            <a:r>
              <a:rPr lang="ru-RU" dirty="0">
                <a:hlinkClick r:id="rId4" tooltip="Готівка"/>
              </a:rPr>
              <a:t> </a:t>
            </a:r>
            <a:r>
              <a:rPr lang="ru-RU" dirty="0" err="1">
                <a:hlinkClick r:id="rId4" tooltip="Готівка"/>
              </a:rPr>
              <a:t>коштів</a:t>
            </a:r>
            <a:r>
              <a:rPr lang="ru-RU" dirty="0"/>
              <a:t>, </a:t>
            </a:r>
            <a:r>
              <a:rPr lang="ru-RU" dirty="0" err="1"/>
              <a:t>обліком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реєстрацією</a:t>
            </a:r>
            <a:r>
              <a:rPr lang="ru-RU" dirty="0"/>
              <a:t>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та </a:t>
            </a:r>
            <a:r>
              <a:rPr lang="ru-RU" dirty="0" err="1"/>
              <a:t>розрахунковими</a:t>
            </a:r>
            <a:r>
              <a:rPr lang="ru-RU" dirty="0"/>
              <a:t> </a:t>
            </a:r>
            <a:r>
              <a:rPr lang="ru-RU" dirty="0" err="1"/>
              <a:t>операціями</a:t>
            </a:r>
            <a:r>
              <a:rPr lang="ru-RU" dirty="0"/>
              <a:t>. </a:t>
            </a:r>
            <a:r>
              <a:rPr lang="ru-RU" dirty="0" err="1"/>
              <a:t>Визначення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реєстраторів</a:t>
            </a:r>
            <a:r>
              <a:rPr lang="ru-RU" dirty="0"/>
              <a:t> </a:t>
            </a:r>
            <a:r>
              <a:rPr lang="ru-RU" dirty="0" err="1"/>
              <a:t>регламентується</a:t>
            </a:r>
            <a:r>
              <a:rPr lang="ru-RU" dirty="0"/>
              <a:t> Законом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реєстраторів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Дозволені</a:t>
            </a:r>
            <a:r>
              <a:rPr lang="ru-RU" dirty="0"/>
              <a:t> для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</a:t>
            </a:r>
            <a:r>
              <a:rPr lang="ru-RU" dirty="0" err="1"/>
              <a:t>вносяться</a:t>
            </a:r>
            <a:r>
              <a:rPr lang="ru-RU" dirty="0"/>
              <a:t> до «Державного </a:t>
            </a:r>
            <a:r>
              <a:rPr lang="ru-RU" dirty="0" err="1"/>
              <a:t>реєстру</a:t>
            </a:r>
            <a:r>
              <a:rPr lang="ru-RU" dirty="0"/>
              <a:t> </a:t>
            </a:r>
            <a:r>
              <a:rPr lang="ru-RU" dirty="0" err="1"/>
              <a:t>реєстраторів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37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6356" y="644435"/>
            <a:ext cx="10363826" cy="542544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До </a:t>
            </a:r>
            <a:r>
              <a:rPr lang="ru-RU" i="1" dirty="0" err="1"/>
              <a:t>реєстраторів</a:t>
            </a:r>
            <a:r>
              <a:rPr lang="ru-RU" i="1" dirty="0"/>
              <a:t> </a:t>
            </a:r>
            <a:r>
              <a:rPr lang="ru-RU" i="1" dirty="0" err="1"/>
              <a:t>розрахункових</a:t>
            </a:r>
            <a:r>
              <a:rPr lang="ru-RU" i="1" dirty="0"/>
              <a:t> </a:t>
            </a:r>
            <a:r>
              <a:rPr lang="ru-RU" i="1" dirty="0" err="1"/>
              <a:t>операцій</a:t>
            </a:r>
            <a:r>
              <a:rPr lang="ru-RU" i="1" dirty="0"/>
              <a:t> </a:t>
            </a:r>
            <a:r>
              <a:rPr lang="ru-RU" i="1" dirty="0" err="1"/>
              <a:t>відносяться</a:t>
            </a:r>
            <a:r>
              <a:rPr lang="ru-RU" i="1" dirty="0"/>
              <a:t>:</a:t>
            </a:r>
            <a:endParaRPr lang="ru-RU" dirty="0"/>
          </a:p>
          <a:p>
            <a:r>
              <a:rPr lang="ru-RU" b="1" dirty="0" err="1">
                <a:hlinkClick r:id="rId2" tooltip="Касовий апарат"/>
              </a:rPr>
              <a:t>Електронний</a:t>
            </a:r>
            <a:r>
              <a:rPr lang="ru-RU" b="1" dirty="0">
                <a:hlinkClick r:id="rId2" tooltip="Касовий апарат"/>
              </a:rPr>
              <a:t> контрольно-</a:t>
            </a:r>
            <a:r>
              <a:rPr lang="ru-RU" b="1" dirty="0" err="1">
                <a:hlinkClick r:id="rId2" tooltip="Касовий апарат"/>
              </a:rPr>
              <a:t>касовий</a:t>
            </a:r>
            <a:r>
              <a:rPr lang="ru-RU" b="1" dirty="0">
                <a:hlinkClick r:id="rId2" tooltip="Касовий апарат"/>
              </a:rPr>
              <a:t> </a:t>
            </a:r>
            <a:r>
              <a:rPr lang="ru-RU" b="1" dirty="0" err="1">
                <a:hlinkClick r:id="rId2" tooltip="Касовий апарат"/>
              </a:rPr>
              <a:t>апарат</a:t>
            </a:r>
            <a:r>
              <a:rPr lang="ru-RU" dirty="0"/>
              <a:t> (</a:t>
            </a:r>
            <a:r>
              <a:rPr lang="ru-RU" dirty="0" err="1"/>
              <a:t>реєстратор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додатково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попереднє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 </a:t>
            </a:r>
            <a:r>
              <a:rPr lang="ru-RU" dirty="0" err="1"/>
              <a:t>найменування</a:t>
            </a:r>
            <a:r>
              <a:rPr lang="ru-RU" dirty="0"/>
              <a:t> і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послуг</a:t>
            </a:r>
            <a:r>
              <a:rPr lang="ru-RU" dirty="0"/>
              <a:t>) та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</a:t>
            </a:r>
            <a:r>
              <a:rPr lang="ru-RU" dirty="0" err="1"/>
              <a:t>друкування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звітних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).</a:t>
            </a:r>
          </a:p>
          <a:p>
            <a:r>
              <a:rPr lang="ru-RU" b="1" dirty="0" err="1"/>
              <a:t>Електронний</a:t>
            </a:r>
            <a:r>
              <a:rPr lang="ru-RU" b="1" dirty="0"/>
              <a:t> контрольно-</a:t>
            </a:r>
            <a:r>
              <a:rPr lang="ru-RU" b="1" dirty="0" err="1"/>
              <a:t>касовий</a:t>
            </a:r>
            <a:r>
              <a:rPr lang="ru-RU" b="1" dirty="0"/>
              <a:t> </a:t>
            </a:r>
            <a:r>
              <a:rPr lang="ru-RU" b="1" dirty="0" err="1"/>
              <a:t>реєстратор</a:t>
            </a:r>
            <a:r>
              <a:rPr lang="ru-RU" dirty="0"/>
              <a:t> (</a:t>
            </a:r>
            <a:r>
              <a:rPr lang="ru-RU" dirty="0" err="1"/>
              <a:t>реєстратор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додатково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реалізованих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послуг</a:t>
            </a:r>
            <a:r>
              <a:rPr lang="ru-RU" dirty="0"/>
              <a:t>) </a:t>
            </a:r>
            <a:r>
              <a:rPr lang="ru-RU" dirty="0" err="1"/>
              <a:t>найменування</a:t>
            </a:r>
            <a:r>
              <a:rPr lang="ru-RU" dirty="0"/>
              <a:t>, </a:t>
            </a:r>
            <a:r>
              <a:rPr lang="ru-RU" dirty="0" err="1"/>
              <a:t>друкування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звітних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).</a:t>
            </a:r>
          </a:p>
          <a:p>
            <a:r>
              <a:rPr lang="ru-RU" b="1" dirty="0" err="1"/>
              <a:t>Комп'ютерно-касова</a:t>
            </a:r>
            <a:r>
              <a:rPr lang="ru-RU" b="1" dirty="0"/>
              <a:t> система</a:t>
            </a:r>
            <a:r>
              <a:rPr lang="ru-RU" dirty="0"/>
              <a:t> (</a:t>
            </a:r>
            <a:r>
              <a:rPr lang="ru-RU" dirty="0" err="1"/>
              <a:t>реєстратор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виконаний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комп'ютерних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додатково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технологічні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визначені</a:t>
            </a:r>
            <a:r>
              <a:rPr lang="ru-RU" dirty="0"/>
              <a:t> сферою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, і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друкування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звітних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).</a:t>
            </a:r>
          </a:p>
          <a:p>
            <a:r>
              <a:rPr lang="ru-RU" b="1" dirty="0" err="1">
                <a:hlinkClick r:id="rId3" tooltip="Таксометр"/>
              </a:rPr>
              <a:t>Електронний</a:t>
            </a:r>
            <a:r>
              <a:rPr lang="ru-RU" b="1" dirty="0">
                <a:hlinkClick r:id="rId3" tooltip="Таксометр"/>
              </a:rPr>
              <a:t> таксометр</a:t>
            </a:r>
            <a:r>
              <a:rPr lang="ru-RU" dirty="0"/>
              <a:t> (</a:t>
            </a:r>
            <a:r>
              <a:rPr lang="ru-RU" dirty="0" err="1"/>
              <a:t>реєстратор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додатково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попереднє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 </a:t>
            </a:r>
            <a:r>
              <a:rPr lang="ru-RU" dirty="0" err="1"/>
              <a:t>тарифів</a:t>
            </a:r>
            <a:r>
              <a:rPr lang="ru-RU" dirty="0"/>
              <a:t> за </a:t>
            </a:r>
            <a:r>
              <a:rPr lang="ru-RU" dirty="0" err="1"/>
              <a:t>проїзд</a:t>
            </a:r>
            <a:r>
              <a:rPr lang="ru-RU" dirty="0"/>
              <a:t> та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 </a:t>
            </a:r>
            <a:r>
              <a:rPr lang="ru-RU" dirty="0" err="1"/>
              <a:t>перевезень</a:t>
            </a:r>
            <a:r>
              <a:rPr lang="ru-RU" dirty="0"/>
              <a:t> </a:t>
            </a:r>
            <a:r>
              <a:rPr lang="ru-RU" dirty="0" err="1"/>
              <a:t>пасажирів</a:t>
            </a:r>
            <a:r>
              <a:rPr lang="ru-RU" dirty="0"/>
              <a:t>).</a:t>
            </a:r>
          </a:p>
          <a:p>
            <a:r>
              <a:rPr lang="ru-RU" b="1" dirty="0"/>
              <a:t>Автомат з продажу </a:t>
            </a:r>
            <a:r>
              <a:rPr lang="ru-RU" b="1" dirty="0" err="1"/>
              <a:t>товарів</a:t>
            </a:r>
            <a:r>
              <a:rPr lang="ru-RU" b="1" dirty="0"/>
              <a:t> (</a:t>
            </a:r>
            <a:r>
              <a:rPr lang="ru-RU" b="1" dirty="0" err="1"/>
              <a:t>послуг</a:t>
            </a:r>
            <a:r>
              <a:rPr lang="ru-RU" b="1" dirty="0"/>
              <a:t>)</a:t>
            </a:r>
            <a:r>
              <a:rPr lang="ru-RU" dirty="0"/>
              <a:t> (</a:t>
            </a:r>
            <a:r>
              <a:rPr lang="ru-RU" dirty="0" err="1"/>
              <a:t>реєстратор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в автоматичному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видачу</a:t>
            </a:r>
            <a:r>
              <a:rPr lang="ru-RU" dirty="0"/>
              <a:t> (</a:t>
            </a:r>
            <a:r>
              <a:rPr lang="ru-RU" dirty="0" err="1"/>
              <a:t>надання</a:t>
            </a:r>
            <a:r>
              <a:rPr lang="ru-RU" dirty="0"/>
              <a:t>) за </a:t>
            </a:r>
            <a:r>
              <a:rPr lang="ru-RU" dirty="0" err="1"/>
              <a:t>готівкові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платіжних</a:t>
            </a:r>
            <a:r>
              <a:rPr lang="ru-RU" dirty="0"/>
              <a:t> </a:t>
            </a:r>
            <a:r>
              <a:rPr lang="ru-RU" dirty="0" err="1"/>
              <a:t>карток</a:t>
            </a:r>
            <a:r>
              <a:rPr lang="ru-RU" dirty="0"/>
              <a:t>, </a:t>
            </a:r>
            <a:r>
              <a:rPr lang="ru-RU" dirty="0" err="1"/>
              <a:t>жетонів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послуг</a:t>
            </a:r>
            <a:r>
              <a:rPr lang="ru-RU" dirty="0"/>
              <a:t>) і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та </a:t>
            </a:r>
            <a:r>
              <a:rPr lang="ru-RU" dirty="0" err="1"/>
              <a:t>вартості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80632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6356" y="644435"/>
            <a:ext cx="10363826" cy="5425440"/>
          </a:xfrm>
        </p:spPr>
        <p:txBody>
          <a:bodyPr>
            <a:normAutofit/>
          </a:bodyPr>
          <a:lstStyle/>
          <a:p>
            <a:r>
              <a:rPr lang="ru-RU" i="1" dirty="0"/>
              <a:t>За сферою </a:t>
            </a:r>
            <a:r>
              <a:rPr lang="ru-RU" i="1" dirty="0" err="1" smtClean="0"/>
              <a:t>застосування</a:t>
            </a:r>
            <a:r>
              <a:rPr lang="ru-RU" i="1" dirty="0" smtClean="0"/>
              <a:t> РРО </a:t>
            </a:r>
            <a:r>
              <a:rPr lang="ru-RU" i="1" dirty="0" err="1" smtClean="0"/>
              <a:t>класифікуються</a:t>
            </a:r>
            <a:r>
              <a:rPr lang="ru-RU" i="1" dirty="0" smtClean="0"/>
              <a:t>:</a:t>
            </a:r>
            <a:endParaRPr lang="ru-RU" dirty="0"/>
          </a:p>
          <a:p>
            <a:r>
              <a:rPr lang="ru-RU" dirty="0" err="1"/>
              <a:t>торгівля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громадське</a:t>
            </a:r>
            <a:r>
              <a:rPr lang="ru-RU" dirty="0" smtClean="0"/>
              <a:t> </a:t>
            </a:r>
            <a:r>
              <a:rPr lang="ru-RU" dirty="0" err="1"/>
              <a:t>харчування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сфера </a:t>
            </a:r>
            <a:r>
              <a:rPr lang="ru-RU" dirty="0" err="1"/>
              <a:t>послуг</a:t>
            </a:r>
            <a:r>
              <a:rPr lang="ru-RU" dirty="0"/>
              <a:t>;</a:t>
            </a:r>
          </a:p>
          <a:p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проїзних</a:t>
            </a:r>
            <a:r>
              <a:rPr lang="ru-RU" dirty="0"/>
              <a:t>/</a:t>
            </a:r>
            <a:r>
              <a:rPr lang="ru-RU" dirty="0" err="1"/>
              <a:t>перевізних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на автовокзалах та </a:t>
            </a:r>
            <a:r>
              <a:rPr lang="ru-RU" dirty="0" err="1"/>
              <a:t>автостанціях</a:t>
            </a:r>
            <a:r>
              <a:rPr lang="ru-RU" dirty="0"/>
              <a:t>;</a:t>
            </a:r>
          </a:p>
          <a:p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нафтопродуктами</a:t>
            </a:r>
            <a:r>
              <a:rPr lang="ru-RU" dirty="0"/>
              <a:t> на АЗС;</a:t>
            </a:r>
          </a:p>
          <a:p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;</a:t>
            </a:r>
          </a:p>
          <a:p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таксі</a:t>
            </a:r>
            <a:r>
              <a:rPr lang="ru-RU" dirty="0"/>
              <a:t>;</a:t>
            </a:r>
          </a:p>
          <a:p>
            <a:r>
              <a:rPr lang="ru-RU" dirty="0" err="1"/>
              <a:t>інші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640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6356" y="644435"/>
            <a:ext cx="10363826" cy="542544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Без </a:t>
            </a:r>
            <a:r>
              <a:rPr lang="ru-RU" dirty="0" err="1"/>
              <a:t>касового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 та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книжок</a:t>
            </a:r>
            <a:r>
              <a:rPr lang="ru-RU" dirty="0"/>
              <a:t> (РК) </a:t>
            </a:r>
            <a:r>
              <a:rPr lang="ru-RU" dirty="0" err="1"/>
              <a:t>можуть</a:t>
            </a:r>
            <a:r>
              <a:rPr lang="ru-RU" dirty="0"/>
              <a:t> вести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платники</a:t>
            </a:r>
            <a:r>
              <a:rPr lang="ru-RU" dirty="0"/>
              <a:t> </a:t>
            </a:r>
            <a:r>
              <a:rPr lang="ru-RU" b="1" dirty="0" err="1">
                <a:hlinkClick r:id="rId2" action="ppaction://hlinkfile"/>
              </a:rPr>
              <a:t>єдиного</a:t>
            </a:r>
            <a:r>
              <a:rPr lang="ru-RU" b="1" dirty="0">
                <a:hlinkClick r:id="rId2" action="ppaction://hlinkfile"/>
              </a:rPr>
              <a:t> </a:t>
            </a:r>
            <a:r>
              <a:rPr lang="ru-RU" b="1" dirty="0" err="1">
                <a:hlinkClick r:id="rId2" action="ppaction://hlinkfile"/>
              </a:rPr>
              <a:t>податку</a:t>
            </a:r>
            <a:r>
              <a:rPr lang="ru-RU" dirty="0"/>
              <a:t> — </a:t>
            </a:r>
            <a:r>
              <a:rPr lang="ru-RU" dirty="0" err="1"/>
              <a:t>ФОПи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продають</a:t>
            </a:r>
            <a:r>
              <a:rPr lang="ru-RU" dirty="0"/>
              <a:t> товар/</a:t>
            </a:r>
            <a:r>
              <a:rPr lang="ru-RU" dirty="0" err="1"/>
              <a:t>реалізують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/>
              <a:t> та не </a:t>
            </a:r>
            <a:r>
              <a:rPr lang="ru-RU" dirty="0" err="1"/>
              <a:t>застосовують</a:t>
            </a:r>
            <a:r>
              <a:rPr lang="ru-RU" dirty="0"/>
              <a:t> РРО/</a:t>
            </a:r>
            <a:r>
              <a:rPr lang="ru-RU" dirty="0" err="1"/>
              <a:t>програмний</a:t>
            </a:r>
            <a:r>
              <a:rPr lang="ru-RU" dirty="0"/>
              <a:t> РРО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Податкового</a:t>
            </a:r>
            <a:r>
              <a:rPr lang="ru-RU" dirty="0"/>
              <a:t> кодексу </a:t>
            </a:r>
            <a:r>
              <a:rPr lang="ru-RU" dirty="0" err="1"/>
              <a:t>України</a:t>
            </a:r>
            <a:r>
              <a:rPr lang="ru-RU" dirty="0"/>
              <a:t>; ПК (</a:t>
            </a:r>
            <a:r>
              <a:rPr lang="ru-RU" dirty="0">
                <a:hlinkClick r:id="rId3"/>
              </a:rPr>
              <a:t>п. 6 ст. 9 Закону </a:t>
            </a:r>
            <a:r>
              <a:rPr lang="ru-RU" dirty="0" err="1">
                <a:hlinkClick r:id="rId3"/>
              </a:rPr>
              <a:t>України</a:t>
            </a:r>
            <a:r>
              <a:rPr lang="ru-RU" dirty="0">
                <a:hlinkClick r:id="rId3"/>
              </a:rPr>
              <a:t> «Про </a:t>
            </a:r>
            <a:r>
              <a:rPr lang="ru-RU" dirty="0" err="1">
                <a:hlinkClick r:id="rId3"/>
              </a:rPr>
              <a:t>застосування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реєстраторів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розрахункових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операцій</a:t>
            </a:r>
            <a:r>
              <a:rPr lang="ru-RU" dirty="0">
                <a:hlinkClick r:id="rId3"/>
              </a:rPr>
              <a:t> у </a:t>
            </a:r>
            <a:r>
              <a:rPr lang="ru-RU" dirty="0" err="1">
                <a:hlinkClick r:id="rId3"/>
              </a:rPr>
              <a:t>сфері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торгівлі</a:t>
            </a:r>
            <a:r>
              <a:rPr lang="ru-RU" dirty="0">
                <a:hlinkClick r:id="rId3"/>
              </a:rPr>
              <a:t>, </a:t>
            </a:r>
            <a:r>
              <a:rPr lang="ru-RU" dirty="0" err="1">
                <a:hlinkClick r:id="rId3"/>
              </a:rPr>
              <a:t>громадського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харчування</a:t>
            </a:r>
            <a:r>
              <a:rPr lang="ru-RU" dirty="0">
                <a:hlinkClick r:id="rId3"/>
              </a:rPr>
              <a:t> та </a:t>
            </a:r>
            <a:r>
              <a:rPr lang="ru-RU" dirty="0" err="1">
                <a:hlinkClick r:id="rId3"/>
              </a:rPr>
              <a:t>послуг</a:t>
            </a:r>
            <a:r>
              <a:rPr lang="ru-RU" dirty="0">
                <a:hlinkClick r:id="rId3"/>
              </a:rPr>
              <a:t>» </a:t>
            </a:r>
            <a:r>
              <a:rPr lang="ru-RU" dirty="0" err="1">
                <a:hlinkClick r:id="rId3"/>
              </a:rPr>
              <a:t>від</a:t>
            </a:r>
            <a:r>
              <a:rPr lang="ru-RU" dirty="0">
                <a:hlinkClick r:id="rId3"/>
              </a:rPr>
              <a:t> 06.07.1995 № 265/95-ВР</a:t>
            </a:r>
            <a:r>
              <a:rPr lang="ru-RU" dirty="0"/>
              <a:t>; </a:t>
            </a:r>
            <a:r>
              <a:rPr lang="ru-RU" i="1" dirty="0" err="1"/>
              <a:t>далі</a:t>
            </a:r>
            <a:r>
              <a:rPr lang="ru-RU" dirty="0"/>
              <a:t> — </a:t>
            </a:r>
            <a:r>
              <a:rPr lang="ru-RU" b="1" dirty="0"/>
              <a:t>Закон про РРО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З </a:t>
            </a:r>
            <a:r>
              <a:rPr lang="ru-RU" dirty="0"/>
              <a:t>01.01.2022 РРО/</a:t>
            </a:r>
            <a:r>
              <a:rPr lang="ru-RU" dirty="0" err="1"/>
              <a:t>програмні</a:t>
            </a:r>
            <a:r>
              <a:rPr lang="ru-RU" dirty="0"/>
              <a:t> РРО не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b="1" dirty="0" err="1"/>
              <a:t>платники</a:t>
            </a:r>
            <a:r>
              <a:rPr lang="ru-RU" b="1" dirty="0"/>
              <a:t> </a:t>
            </a:r>
            <a:r>
              <a:rPr lang="ru-RU" b="1" dirty="0" err="1"/>
              <a:t>єдиного</a:t>
            </a:r>
            <a:r>
              <a:rPr lang="ru-RU" b="1" dirty="0"/>
              <a:t> </a:t>
            </a:r>
            <a:r>
              <a:rPr lang="ru-RU" b="1" dirty="0" err="1"/>
              <a:t>податку</a:t>
            </a:r>
            <a:r>
              <a:rPr lang="ru-RU" b="1" dirty="0"/>
              <a:t> </a:t>
            </a:r>
            <a:r>
              <a:rPr lang="ru-RU" b="1" dirty="0" err="1"/>
              <a:t>першої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dirty="0"/>
              <a:t> (п. 296.10 ПК). </a:t>
            </a:r>
            <a:endParaRPr lang="ru-RU" dirty="0" smtClean="0"/>
          </a:p>
          <a:p>
            <a:r>
              <a:rPr lang="ru-RU" dirty="0" smtClean="0"/>
              <a:t>РРО/ПРРО </a:t>
            </a:r>
            <a:r>
              <a:rPr lang="ru-RU" dirty="0"/>
              <a:t>не </a:t>
            </a:r>
            <a:r>
              <a:rPr lang="ru-RU" dirty="0" err="1"/>
              <a:t>застосовують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оплати </a:t>
            </a:r>
            <a:r>
              <a:rPr lang="ru-RU" dirty="0" err="1"/>
              <a:t>покупцем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на </a:t>
            </a:r>
            <a:r>
              <a:rPr lang="ru-RU" dirty="0" err="1"/>
              <a:t>поточний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ФОПа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карткового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операція</a:t>
            </a:r>
            <a:r>
              <a:rPr lang="ru-RU" dirty="0"/>
              <a:t> не є </a:t>
            </a:r>
            <a:r>
              <a:rPr lang="ru-RU" dirty="0" err="1"/>
              <a:t>розрахунковою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покупцю</a:t>
            </a:r>
            <a:r>
              <a:rPr lang="ru-RU" dirty="0"/>
              <a:t> </a:t>
            </a:r>
            <a:r>
              <a:rPr lang="ru-RU" dirty="0" err="1"/>
              <a:t>повні</a:t>
            </a:r>
            <a:r>
              <a:rPr lang="ru-RU" dirty="0"/>
              <a:t> </a:t>
            </a:r>
            <a:r>
              <a:rPr lang="ru-RU" dirty="0" err="1"/>
              <a:t>банківські</a:t>
            </a:r>
            <a:r>
              <a:rPr lang="ru-RU" dirty="0"/>
              <a:t> </a:t>
            </a:r>
            <a:r>
              <a:rPr lang="ru-RU" dirty="0" err="1"/>
              <a:t>реквізити</a:t>
            </a:r>
            <a:r>
              <a:rPr lang="ru-RU" dirty="0"/>
              <a:t> для </a:t>
            </a:r>
            <a:r>
              <a:rPr lang="ru-RU" dirty="0" err="1"/>
              <a:t>здійснення</a:t>
            </a:r>
            <a:r>
              <a:rPr lang="ru-RU" dirty="0"/>
              <a:t> оплати — </a:t>
            </a:r>
            <a:r>
              <a:rPr lang="ru-RU" dirty="0" err="1"/>
              <a:t>поточний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у </a:t>
            </a:r>
            <a:r>
              <a:rPr lang="ru-RU" dirty="0" err="1"/>
              <a:t>форматі</a:t>
            </a:r>
            <a:r>
              <a:rPr lang="ru-RU" dirty="0"/>
              <a:t> </a:t>
            </a:r>
            <a:r>
              <a:rPr lang="en-US" dirty="0"/>
              <a:t>IBAN.</a:t>
            </a:r>
          </a:p>
          <a:p>
            <a:r>
              <a:rPr lang="ru-RU" dirty="0"/>
              <a:t>При </a:t>
            </a:r>
            <a:r>
              <a:rPr lang="ru-RU" dirty="0" err="1"/>
              <a:t>розрахунках</a:t>
            </a:r>
            <a:r>
              <a:rPr lang="ru-RU" dirty="0"/>
              <a:t> в</a:t>
            </a:r>
            <a:r>
              <a:rPr lang="ru-RU" b="1" dirty="0"/>
              <a:t> </a:t>
            </a:r>
            <a:r>
              <a:rPr lang="ru-RU" b="1" dirty="0" err="1"/>
              <a:t>інший</a:t>
            </a:r>
            <a:r>
              <a:rPr lang="ru-RU" b="1" dirty="0"/>
              <a:t> </a:t>
            </a:r>
            <a:r>
              <a:rPr lang="ru-RU" b="1" dirty="0" err="1"/>
              <a:t>спосіб</a:t>
            </a:r>
            <a:r>
              <a:rPr lang="ru-RU" dirty="0"/>
              <a:t> — </a:t>
            </a:r>
            <a:r>
              <a:rPr lang="ru-RU" dirty="0" err="1"/>
              <a:t>готівкою</a:t>
            </a:r>
            <a:r>
              <a:rPr lang="ru-RU" dirty="0"/>
              <a:t>, </a:t>
            </a:r>
            <a:r>
              <a:rPr lang="ru-RU" dirty="0" err="1"/>
              <a:t>платіжною</a:t>
            </a:r>
            <a:r>
              <a:rPr lang="ru-RU" dirty="0"/>
              <a:t> </a:t>
            </a:r>
            <a:r>
              <a:rPr lang="ru-RU" dirty="0" err="1"/>
              <a:t>карткою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застосування</a:t>
            </a:r>
            <a:r>
              <a:rPr lang="ru-RU" dirty="0"/>
              <a:t> РРО/ПРРО є </a:t>
            </a:r>
            <a:r>
              <a:rPr lang="ru-RU" dirty="0" err="1"/>
              <a:t>обов’язковим</a:t>
            </a:r>
            <a:r>
              <a:rPr lang="ru-RU" dirty="0"/>
              <a:t> (лист </a:t>
            </a:r>
            <a:r>
              <a:rPr lang="ru-RU" dirty="0" err="1"/>
              <a:t>Комітету</a:t>
            </a:r>
            <a:r>
              <a:rPr lang="ru-RU" dirty="0"/>
              <a:t> ВРУ </a:t>
            </a:r>
            <a:r>
              <a:rPr lang="ru-RU" dirty="0" err="1"/>
              <a:t>від</a:t>
            </a:r>
            <a:r>
              <a:rPr lang="ru-RU" dirty="0"/>
              <a:t> 30.12.2021 № 04-32/10-2021/409504).</a:t>
            </a:r>
          </a:p>
          <a:p>
            <a:r>
              <a:rPr lang="ru-RU" dirty="0" err="1"/>
              <a:t>Крім</a:t>
            </a:r>
            <a:r>
              <a:rPr lang="ru-RU" dirty="0"/>
              <a:t> того, для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2-4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виключення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статтею</a:t>
            </a:r>
            <a:r>
              <a:rPr lang="ru-RU" dirty="0"/>
              <a:t> 10 Закону про РРО.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вказаної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Уряд </a:t>
            </a:r>
            <a:r>
              <a:rPr lang="ru-RU" dirty="0" err="1"/>
              <a:t>прийняв</a:t>
            </a:r>
            <a:r>
              <a:rPr lang="ru-RU" dirty="0"/>
              <a:t> постанову </a:t>
            </a:r>
            <a:r>
              <a:rPr lang="ru-RU" dirty="0" err="1"/>
              <a:t>від</a:t>
            </a:r>
            <a:r>
              <a:rPr lang="ru-RU" dirty="0"/>
              <a:t> 23.08.2000 № 1336 (</a:t>
            </a:r>
            <a:r>
              <a:rPr lang="ru-RU" i="1" dirty="0" err="1"/>
              <a:t>далі</a:t>
            </a:r>
            <a:r>
              <a:rPr lang="ru-RU" i="1" dirty="0"/>
              <a:t> </a:t>
            </a:r>
            <a:r>
              <a:rPr lang="ru-RU" dirty="0"/>
              <a:t>— </a:t>
            </a:r>
            <a:r>
              <a:rPr lang="ru-RU" b="1" dirty="0"/>
              <a:t>постанова № 1336</a:t>
            </a:r>
            <a:r>
              <a:rPr lang="ru-RU" dirty="0"/>
              <a:t>),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передбачили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та порядок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без </a:t>
            </a:r>
            <a:r>
              <a:rPr lang="ru-RU" dirty="0" err="1"/>
              <a:t>застосування</a:t>
            </a:r>
            <a:r>
              <a:rPr lang="ru-RU" dirty="0"/>
              <a:t> РРО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ними </a:t>
            </a:r>
            <a:r>
              <a:rPr lang="ru-RU" dirty="0" err="1">
                <a:hlinkClick r:id="rId4"/>
              </a:rPr>
              <a:t>розрахункових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книжок</a:t>
            </a:r>
            <a:r>
              <a:rPr lang="ru-RU" dirty="0">
                <a:hlinkClick r:id="rId4"/>
              </a:rPr>
              <a:t> та КОРО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318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6356" y="644435"/>
            <a:ext cx="10363826" cy="5425440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Із</a:t>
            </a:r>
            <a:r>
              <a:rPr lang="ru-RU" dirty="0"/>
              <a:t> 01.01.2022 ФОП на </a:t>
            </a:r>
            <a:r>
              <a:rPr lang="ru-RU" dirty="0" err="1"/>
              <a:t>єдиному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b="1" dirty="0" err="1"/>
              <a:t>роздрібну</a:t>
            </a:r>
            <a:r>
              <a:rPr lang="ru-RU" b="1" dirty="0"/>
              <a:t> </a:t>
            </a:r>
            <a:r>
              <a:rPr lang="ru-RU" b="1" dirty="0" err="1"/>
              <a:t>торгівлю</a:t>
            </a:r>
            <a:r>
              <a:rPr lang="ru-RU" b="1" dirty="0"/>
              <a:t> на </a:t>
            </a:r>
            <a:r>
              <a:rPr lang="ru-RU" b="1" dirty="0" err="1"/>
              <a:t>території</a:t>
            </a:r>
            <a:r>
              <a:rPr lang="ru-RU" b="1" dirty="0"/>
              <a:t> села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підакцизних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), </a:t>
            </a:r>
            <a:r>
              <a:rPr lang="ru-RU" dirty="0" err="1"/>
              <a:t>мають</a:t>
            </a:r>
            <a:r>
              <a:rPr lang="ru-RU" dirty="0"/>
              <a:t> право </a:t>
            </a:r>
            <a:r>
              <a:rPr lang="ru-RU" dirty="0" err="1"/>
              <a:t>працювати</a:t>
            </a:r>
            <a:r>
              <a:rPr lang="ru-RU" dirty="0"/>
              <a:t> без РРО, але з РК. </a:t>
            </a:r>
            <a:r>
              <a:rPr lang="ru-RU" dirty="0" err="1"/>
              <a:t>Проте</a:t>
            </a:r>
            <a:r>
              <a:rPr lang="ru-RU" dirty="0"/>
              <a:t> не до </a:t>
            </a:r>
            <a:r>
              <a:rPr lang="ru-RU" dirty="0" err="1"/>
              <a:t>нескінченності</a:t>
            </a:r>
            <a:r>
              <a:rPr lang="ru-RU" dirty="0"/>
              <a:t>, а до </a:t>
            </a:r>
            <a:r>
              <a:rPr lang="ru-RU" b="1" dirty="0" err="1"/>
              <a:t>досягнення</a:t>
            </a:r>
            <a:r>
              <a:rPr lang="ru-RU" b="1" dirty="0"/>
              <a:t> </a:t>
            </a:r>
            <a:r>
              <a:rPr lang="ru-RU" b="1" dirty="0" err="1"/>
              <a:t>обсягу</a:t>
            </a:r>
            <a:r>
              <a:rPr lang="ru-RU" b="1" dirty="0"/>
              <a:t> </a:t>
            </a:r>
            <a:r>
              <a:rPr lang="ru-RU" b="1" dirty="0" err="1"/>
              <a:t>доходів</a:t>
            </a:r>
            <a:r>
              <a:rPr lang="ru-RU" b="1" dirty="0"/>
              <a:t> в одному </a:t>
            </a:r>
            <a:r>
              <a:rPr lang="ru-RU" b="1" dirty="0" err="1"/>
              <a:t>пункті</a:t>
            </a:r>
            <a:r>
              <a:rPr lang="ru-RU" b="1" dirty="0"/>
              <a:t> продажу 167 </a:t>
            </a:r>
            <a:r>
              <a:rPr lang="ru-RU" b="1" dirty="0" err="1">
                <a:hlinkClick r:id="rId2" action="ppaction://hlinkfile"/>
              </a:rPr>
              <a:t>мінімальних</a:t>
            </a:r>
            <a:r>
              <a:rPr lang="ru-RU" b="1" dirty="0">
                <a:hlinkClick r:id="rId2" action="ppaction://hlinkfile"/>
              </a:rPr>
              <a:t> зарплат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dirty="0" err="1"/>
              <a:t>встановлених</a:t>
            </a:r>
            <a:r>
              <a:rPr lang="ru-RU" dirty="0"/>
              <a:t> на 1 </a:t>
            </a:r>
            <a:r>
              <a:rPr lang="ru-RU" dirty="0" err="1"/>
              <a:t>січня</a:t>
            </a:r>
            <a:r>
              <a:rPr lang="ru-RU" dirty="0"/>
              <a:t>. У 2023 </a:t>
            </a:r>
            <a:r>
              <a:rPr lang="ru-RU" dirty="0" err="1"/>
              <a:t>році</a:t>
            </a:r>
            <a:r>
              <a:rPr lang="ru-RU" dirty="0"/>
              <a:t> — 1 118 900 </a:t>
            </a:r>
            <a:r>
              <a:rPr lang="ru-RU" dirty="0" err="1"/>
              <a:t>грн</a:t>
            </a:r>
            <a:r>
              <a:rPr lang="ru-RU" dirty="0"/>
              <a:t> (6700 </a:t>
            </a:r>
            <a:r>
              <a:rPr lang="ru-RU" dirty="0" err="1"/>
              <a:t>грн</a:t>
            </a:r>
            <a:r>
              <a:rPr lang="ru-RU" dirty="0"/>
              <a:t> × 167).</a:t>
            </a:r>
          </a:p>
          <a:p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Кабмін</a:t>
            </a:r>
            <a:r>
              <a:rPr lang="ru-RU" dirty="0"/>
              <a:t> </a:t>
            </a:r>
            <a:r>
              <a:rPr lang="ru-RU" dirty="0" err="1"/>
              <a:t>постановою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23.12.2021 № 1359 </a:t>
            </a:r>
            <a:r>
              <a:rPr lang="ru-RU" dirty="0" err="1"/>
              <a:t>вніс</a:t>
            </a:r>
            <a:r>
              <a:rPr lang="ru-RU" dirty="0"/>
              <a:t> до </a:t>
            </a:r>
            <a:r>
              <a:rPr lang="ru-RU" dirty="0" err="1"/>
              <a:t>Переліку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форм та умов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дозволено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розрахункові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без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реєстраторів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програмних</a:t>
            </a:r>
            <a:r>
              <a:rPr lang="ru-RU" dirty="0"/>
              <a:t> </a:t>
            </a:r>
            <a:r>
              <a:rPr lang="ru-RU" dirty="0" err="1"/>
              <a:t>реєстраторів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книжок</a:t>
            </a:r>
            <a:r>
              <a:rPr lang="ru-RU" dirty="0"/>
              <a:t> та книг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затвердженого</a:t>
            </a:r>
            <a:r>
              <a:rPr lang="ru-RU" dirty="0"/>
              <a:t> </a:t>
            </a:r>
            <a:r>
              <a:rPr lang="ru-RU" dirty="0" err="1">
                <a:hlinkClick r:id="rId3"/>
              </a:rPr>
              <a:t>постановою</a:t>
            </a:r>
            <a:r>
              <a:rPr lang="ru-RU" dirty="0">
                <a:hlinkClick r:id="rId3"/>
              </a:rPr>
              <a:t> КМУ </a:t>
            </a:r>
            <a:r>
              <a:rPr lang="ru-RU" dirty="0" err="1">
                <a:hlinkClick r:id="rId3"/>
              </a:rPr>
              <a:t>від</a:t>
            </a:r>
            <a:r>
              <a:rPr lang="ru-RU" dirty="0">
                <a:hlinkClick r:id="rId3"/>
              </a:rPr>
              <a:t> 23.08.2000 № 1336</a:t>
            </a:r>
            <a:r>
              <a:rPr lang="ru-RU" dirty="0"/>
              <a:t> (</a:t>
            </a:r>
            <a:r>
              <a:rPr lang="ru-RU" i="1" dirty="0" err="1"/>
              <a:t>далі</a:t>
            </a:r>
            <a:r>
              <a:rPr lang="ru-RU" i="1" dirty="0"/>
              <a:t> </a:t>
            </a:r>
            <a:r>
              <a:rPr lang="ru-RU" dirty="0"/>
              <a:t>— </a:t>
            </a:r>
            <a:r>
              <a:rPr lang="ru-RU" b="1" dirty="0" err="1"/>
              <a:t>Перелік</a:t>
            </a:r>
            <a:r>
              <a:rPr lang="ru-RU" b="1" dirty="0"/>
              <a:t> № 1336</a:t>
            </a:r>
            <a:r>
              <a:rPr lang="ru-RU" dirty="0"/>
              <a:t>).</a:t>
            </a:r>
          </a:p>
          <a:p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b="1" dirty="0" err="1"/>
              <a:t>звільнення</a:t>
            </a:r>
            <a:r>
              <a:rPr lang="ru-RU" b="1" dirty="0"/>
              <a:t> не </a:t>
            </a:r>
            <a:r>
              <a:rPr lang="ru-RU" b="1" dirty="0" err="1"/>
              <a:t>діятиме</a:t>
            </a:r>
            <a:r>
              <a:rPr lang="ru-RU" b="1" dirty="0"/>
              <a:t>, за </a:t>
            </a:r>
            <a:r>
              <a:rPr lang="ru-RU" b="1" dirty="0" err="1"/>
              <a:t>наявності</a:t>
            </a:r>
            <a:r>
              <a:rPr lang="ru-RU" b="1" dirty="0"/>
              <a:t> </a:t>
            </a:r>
            <a:r>
              <a:rPr lang="ru-RU" b="1" dirty="0" err="1"/>
              <a:t>хоча</a:t>
            </a:r>
            <a:r>
              <a:rPr lang="ru-RU" b="1" dirty="0"/>
              <a:t> б </a:t>
            </a:r>
            <a:r>
              <a:rPr lang="ru-RU" b="1" dirty="0" err="1"/>
              <a:t>однієї</a:t>
            </a:r>
            <a:r>
              <a:rPr lang="ru-RU" b="1" dirty="0"/>
              <a:t> з таких умов:</a:t>
            </a:r>
            <a:endParaRPr lang="ru-RU" dirty="0"/>
          </a:p>
          <a:p>
            <a:r>
              <a:rPr lang="ru-RU" dirty="0" err="1"/>
              <a:t>роздрібна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проходить в </a:t>
            </a:r>
            <a:r>
              <a:rPr lang="ru-RU" dirty="0" err="1"/>
              <a:t>торговельному</a:t>
            </a:r>
            <a:r>
              <a:rPr lang="ru-RU" dirty="0"/>
              <a:t> </a:t>
            </a:r>
            <a:r>
              <a:rPr lang="ru-RU" dirty="0" err="1"/>
              <a:t>об'єкті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торгують</a:t>
            </a:r>
            <a:r>
              <a:rPr lang="ru-RU" dirty="0"/>
              <a:t> </a:t>
            </a:r>
            <a:r>
              <a:rPr lang="ru-RU" dirty="0" err="1"/>
              <a:t>підакцизними</a:t>
            </a:r>
            <a:r>
              <a:rPr lang="ru-RU" dirty="0"/>
              <a:t> товарами. Тут </a:t>
            </a:r>
            <a:r>
              <a:rPr lang="ru-RU" dirty="0" err="1"/>
              <a:t>питання</a:t>
            </a:r>
            <a:r>
              <a:rPr lang="ru-RU" dirty="0"/>
              <a:t> — а </a:t>
            </a:r>
            <a:r>
              <a:rPr lang="ru-RU" dirty="0" err="1"/>
              <a:t>якщо</a:t>
            </a:r>
            <a:r>
              <a:rPr lang="ru-RU" dirty="0"/>
              <a:t> в одному </a:t>
            </a:r>
            <a:r>
              <a:rPr lang="ru-RU" dirty="0" err="1"/>
              <a:t>об’єкті</a:t>
            </a:r>
            <a:r>
              <a:rPr lang="ru-RU" dirty="0"/>
              <a:t> </a:t>
            </a:r>
            <a:r>
              <a:rPr lang="ru-RU" dirty="0" err="1"/>
              <a:t>торгують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ФОПів</a:t>
            </a:r>
            <a:r>
              <a:rPr lang="ru-RU" dirty="0"/>
              <a:t> і один з них </a:t>
            </a:r>
            <a:r>
              <a:rPr lang="ru-RU" dirty="0" err="1"/>
              <a:t>продає</a:t>
            </a:r>
            <a:r>
              <a:rPr lang="ru-RU" dirty="0"/>
              <a:t> алкоголь.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втрачається</a:t>
            </a:r>
            <a:r>
              <a:rPr lang="ru-RU" dirty="0"/>
              <a:t> норма </a:t>
            </a:r>
            <a:r>
              <a:rPr lang="ru-RU" dirty="0" err="1"/>
              <a:t>працювати</a:t>
            </a:r>
            <a:r>
              <a:rPr lang="ru-RU" dirty="0"/>
              <a:t> без РРО для другого </a:t>
            </a:r>
            <a:r>
              <a:rPr lang="ru-RU" dirty="0" err="1"/>
              <a:t>ФОПа</a:t>
            </a:r>
            <a:r>
              <a:rPr lang="ru-RU" dirty="0"/>
              <a:t>? Мала б </a:t>
            </a:r>
            <a:r>
              <a:rPr lang="ru-RU" dirty="0" err="1"/>
              <a:t>зберегтися</a:t>
            </a:r>
            <a:r>
              <a:rPr lang="ru-RU" dirty="0"/>
              <a:t> ,але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почекати</a:t>
            </a:r>
            <a:r>
              <a:rPr lang="ru-RU" dirty="0"/>
              <a:t> </a:t>
            </a:r>
            <a:r>
              <a:rPr lang="ru-RU" dirty="0" err="1"/>
              <a:t>офіційну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ДПС;</a:t>
            </a:r>
          </a:p>
          <a:p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ФОПи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торгують</a:t>
            </a:r>
            <a:r>
              <a:rPr lang="ru-RU" dirty="0"/>
              <a:t> </a:t>
            </a:r>
            <a:r>
              <a:rPr lang="ru-RU" dirty="0" err="1"/>
              <a:t>дистанційно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через </a:t>
            </a:r>
            <a:r>
              <a:rPr lang="ru-RU" dirty="0" err="1"/>
              <a:t>інтернет</a:t>
            </a:r>
            <a:r>
              <a:rPr lang="ru-RU" dirty="0"/>
              <a:t>;</a:t>
            </a:r>
          </a:p>
          <a:p>
            <a:r>
              <a:rPr lang="ru-RU" dirty="0" err="1"/>
              <a:t>сільська</a:t>
            </a:r>
            <a:r>
              <a:rPr lang="ru-RU" dirty="0"/>
              <a:t> рада та радами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територіальних</a:t>
            </a:r>
            <a:r>
              <a:rPr lang="ru-RU" dirty="0"/>
              <a:t> громад, </a:t>
            </a:r>
            <a:r>
              <a:rPr lang="ru-RU" dirty="0" err="1"/>
              <a:t>прийняла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обов'язкове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села РРО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програмних</a:t>
            </a:r>
            <a:r>
              <a:rPr lang="ru-RU" dirty="0"/>
              <a:t> РРО.</a:t>
            </a:r>
          </a:p>
          <a:p>
            <a:r>
              <a:rPr lang="ru-RU" dirty="0"/>
              <a:t>Тому,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підпадаєте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наведені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— </a:t>
            </a:r>
            <a:r>
              <a:rPr lang="ru-RU" dirty="0" err="1"/>
              <a:t>знаходитеся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села, не </a:t>
            </a:r>
            <a:r>
              <a:rPr lang="ru-RU" dirty="0" err="1"/>
              <a:t>торгуєте</a:t>
            </a:r>
            <a:r>
              <a:rPr lang="ru-RU" dirty="0"/>
              <a:t> </a:t>
            </a:r>
            <a:r>
              <a:rPr lang="ru-RU" b="1" dirty="0" err="1">
                <a:hlinkClick r:id="rId4" action="ppaction://hlinkfile"/>
              </a:rPr>
              <a:t>підакцизними</a:t>
            </a:r>
            <a:r>
              <a:rPr lang="ru-RU" b="1" dirty="0">
                <a:hlinkClick r:id="rId4" action="ppaction://hlinkfile"/>
              </a:rPr>
              <a:t> товарами</a:t>
            </a:r>
            <a:r>
              <a:rPr lang="ru-RU" dirty="0"/>
              <a:t> та через </a:t>
            </a:r>
            <a:r>
              <a:rPr lang="ru-RU" dirty="0" err="1"/>
              <a:t>інтернет</a:t>
            </a:r>
            <a:r>
              <a:rPr lang="ru-RU" dirty="0"/>
              <a:t> — можете </a:t>
            </a:r>
            <a:r>
              <a:rPr lang="ru-RU" dirty="0" err="1"/>
              <a:t>продовжувати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без РРО, але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зареєструвати</a:t>
            </a:r>
            <a:r>
              <a:rPr lang="ru-RU" dirty="0"/>
              <a:t> РК та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через </a:t>
            </a:r>
            <a:r>
              <a:rPr lang="ru-RU" dirty="0" err="1"/>
              <a:t>неї</a:t>
            </a:r>
            <a:r>
              <a:rPr lang="ru-RU" dirty="0"/>
              <a:t> до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на один пункт продажу товару 167 </a:t>
            </a:r>
            <a:r>
              <a:rPr lang="ru-RU" dirty="0" err="1"/>
              <a:t>мінзарплат</a:t>
            </a:r>
            <a:r>
              <a:rPr lang="ru-RU" dirty="0"/>
              <a:t>.</a:t>
            </a:r>
          </a:p>
          <a:p>
            <a:r>
              <a:rPr lang="ru-RU" b="1" dirty="0" err="1"/>
              <a:t>Увага</a:t>
            </a:r>
            <a:r>
              <a:rPr lang="ru-RU" b="1" dirty="0"/>
              <a:t>:</a:t>
            </a:r>
            <a:r>
              <a:rPr lang="ru-RU" dirty="0"/>
              <a:t> РРО/ПРРО не </a:t>
            </a:r>
            <a:r>
              <a:rPr lang="ru-RU" dirty="0" err="1"/>
              <a:t>застосовуйте</a:t>
            </a:r>
            <a:r>
              <a:rPr lang="ru-RU" dirty="0"/>
              <a:t>, </a:t>
            </a:r>
            <a:r>
              <a:rPr lang="ru-RU" dirty="0" err="1"/>
              <a:t>розрахункову</a:t>
            </a:r>
            <a:r>
              <a:rPr lang="ru-RU" dirty="0"/>
              <a:t> книжку та КОРО не </a:t>
            </a:r>
            <a:r>
              <a:rPr lang="ru-RU" dirty="0" err="1"/>
              <a:t>ведіть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при </a:t>
            </a:r>
            <a:r>
              <a:rPr lang="ru-RU" dirty="0" err="1"/>
              <a:t>здійсненні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передбачена</a:t>
            </a:r>
            <a:r>
              <a:rPr lang="ru-RU" dirty="0"/>
              <a:t> </a:t>
            </a:r>
            <a:r>
              <a:rPr lang="ru-RU" dirty="0" err="1"/>
              <a:t>статтею</a:t>
            </a:r>
            <a:r>
              <a:rPr lang="ru-RU" dirty="0"/>
              <a:t> 9 Закону про РРО (лист </a:t>
            </a:r>
            <a:r>
              <a:rPr lang="ru-RU" dirty="0" err="1"/>
              <a:t>Комітету</a:t>
            </a:r>
            <a:r>
              <a:rPr lang="ru-RU" dirty="0"/>
              <a:t> ВРУ </a:t>
            </a:r>
            <a:r>
              <a:rPr lang="ru-RU" dirty="0" err="1"/>
              <a:t>від</a:t>
            </a:r>
            <a:r>
              <a:rPr lang="ru-RU" dirty="0"/>
              <a:t> 30.12.2021 № 04-32/10-2021/409504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53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2400" dirty="0" err="1"/>
              <a:t>Платники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>
              <a:spcBef>
                <a:spcPct val="0"/>
              </a:spcBef>
              <a:buNone/>
            </a:pPr>
            <a:r>
              <a:rPr lang="ru-RU" sz="2400" dirty="0" err="1" smtClean="0"/>
              <a:t>Юридична</a:t>
            </a:r>
            <a:r>
              <a:rPr lang="ru-RU" sz="2400" dirty="0" smtClean="0"/>
              <a:t> </a:t>
            </a:r>
            <a:r>
              <a:rPr lang="ru-RU" sz="2400" dirty="0"/>
              <a:t>особа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фізична</a:t>
            </a:r>
            <a:r>
              <a:rPr lang="ru-RU" sz="2400" dirty="0"/>
              <a:t> особа - </a:t>
            </a:r>
            <a:r>
              <a:rPr lang="ru-RU" sz="2400" dirty="0" err="1"/>
              <a:t>підприємець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самостійно</a:t>
            </a:r>
            <a:r>
              <a:rPr lang="ru-RU" sz="2400" dirty="0"/>
              <a:t> обрати </a:t>
            </a:r>
            <a:r>
              <a:rPr lang="ru-RU" sz="2400" dirty="0" err="1"/>
              <a:t>спрощену</a:t>
            </a:r>
            <a:r>
              <a:rPr lang="ru-RU" sz="2400" dirty="0"/>
              <a:t> систему </a:t>
            </a:r>
            <a:r>
              <a:rPr lang="ru-RU" sz="2400" dirty="0" err="1"/>
              <a:t>оподаткування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така</a:t>
            </a:r>
            <a:r>
              <a:rPr lang="ru-RU" sz="2400" dirty="0"/>
              <a:t> особа </a:t>
            </a:r>
            <a:r>
              <a:rPr lang="ru-RU" sz="2400" dirty="0" err="1"/>
              <a:t>відповідає</a:t>
            </a:r>
            <a:r>
              <a:rPr lang="ru-RU" sz="2400" dirty="0"/>
              <a:t> </a:t>
            </a:r>
            <a:r>
              <a:rPr lang="ru-RU" sz="2400" dirty="0" err="1"/>
              <a:t>вимогам</a:t>
            </a:r>
            <a:r>
              <a:rPr lang="ru-RU" sz="2400" dirty="0"/>
              <a:t>, </a:t>
            </a:r>
            <a:r>
              <a:rPr lang="ru-RU" sz="2400" dirty="0" err="1"/>
              <a:t>встановленим</a:t>
            </a:r>
            <a:r>
              <a:rPr lang="ru-RU" sz="2400" dirty="0"/>
              <a:t> </a:t>
            </a:r>
            <a:r>
              <a:rPr lang="ru-RU" sz="2400" dirty="0" err="1"/>
              <a:t>цією</a:t>
            </a:r>
            <a:r>
              <a:rPr lang="ru-RU" sz="2400" dirty="0"/>
              <a:t> главою, та </a:t>
            </a:r>
            <a:r>
              <a:rPr lang="ru-RU" sz="2400" dirty="0" err="1"/>
              <a:t>реєструється</a:t>
            </a:r>
            <a:r>
              <a:rPr lang="ru-RU" sz="2400" dirty="0"/>
              <a:t> </a:t>
            </a:r>
            <a:r>
              <a:rPr lang="ru-RU" sz="2400" dirty="0" err="1"/>
              <a:t>платником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 в порядку, </a:t>
            </a:r>
            <a:r>
              <a:rPr lang="ru-RU" sz="2400" dirty="0" err="1"/>
              <a:t>визначеному</a:t>
            </a:r>
            <a:r>
              <a:rPr lang="ru-RU" sz="2400" dirty="0"/>
              <a:t> </a:t>
            </a:r>
            <a:r>
              <a:rPr lang="ru-RU" sz="2400" dirty="0" err="1"/>
              <a:t>цією</a:t>
            </a:r>
            <a:r>
              <a:rPr lang="ru-RU" sz="2400" dirty="0"/>
              <a:t> главою. </a:t>
            </a:r>
            <a:endParaRPr lang="ru-RU" sz="2400" dirty="0" smtClean="0"/>
          </a:p>
          <a:p>
            <a:pPr algn="ctr">
              <a:spcBef>
                <a:spcPct val="0"/>
              </a:spcBef>
              <a:buNone/>
            </a:pPr>
            <a:endParaRPr lang="ru-RU" sz="2400" dirty="0"/>
          </a:p>
          <a:p>
            <a:pPr algn="ctr">
              <a:spcBef>
                <a:spcPct val="0"/>
              </a:spcBef>
              <a:buNone/>
            </a:pPr>
            <a:r>
              <a:rPr lang="ru-RU" sz="2400" dirty="0" err="1" smtClean="0"/>
              <a:t>Суб'єкти</a:t>
            </a:r>
            <a:r>
              <a:rPr lang="ru-RU" sz="2400" dirty="0" smtClean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застосовують</a:t>
            </a:r>
            <a:r>
              <a:rPr lang="ru-RU" sz="2400" dirty="0"/>
              <a:t> </a:t>
            </a:r>
            <a:r>
              <a:rPr lang="ru-RU" sz="2400" dirty="0" err="1"/>
              <a:t>спрощену</a:t>
            </a:r>
            <a:r>
              <a:rPr lang="ru-RU" sz="2400" dirty="0"/>
              <a:t> систему </a:t>
            </a:r>
            <a:r>
              <a:rPr lang="ru-RU" sz="2400" dirty="0" err="1"/>
              <a:t>оподаткування</a:t>
            </a:r>
            <a:r>
              <a:rPr lang="ru-RU" sz="2400" dirty="0"/>
              <a:t>, </a:t>
            </a:r>
            <a:r>
              <a:rPr lang="ru-RU" sz="2400" dirty="0" err="1"/>
              <a:t>обліку</a:t>
            </a:r>
            <a:r>
              <a:rPr lang="ru-RU" sz="2400" dirty="0"/>
              <a:t> та </a:t>
            </a:r>
            <a:r>
              <a:rPr lang="ru-RU" sz="2400" dirty="0" err="1"/>
              <a:t>звітності</a:t>
            </a:r>
            <a:r>
              <a:rPr lang="ru-RU" sz="2400" dirty="0"/>
              <a:t>, </a:t>
            </a:r>
            <a:r>
              <a:rPr lang="ru-RU" sz="2400" dirty="0" err="1"/>
              <a:t>поділяються</a:t>
            </a:r>
            <a:r>
              <a:rPr lang="ru-RU" sz="2400" dirty="0"/>
              <a:t> на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платників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: </a:t>
            </a:r>
            <a:endParaRPr lang="ru-RU" sz="2400" dirty="0" smtClean="0"/>
          </a:p>
          <a:p>
            <a:pPr algn="ctr">
              <a:spcBef>
                <a:spcPct val="0"/>
              </a:spcBef>
              <a:buNone/>
            </a:pPr>
            <a:r>
              <a:rPr lang="ru-RU" sz="2400" dirty="0" smtClean="0"/>
              <a:t>1</a:t>
            </a:r>
            <a:r>
              <a:rPr lang="ru-RU" sz="2400" dirty="0"/>
              <a:t>) перша </a:t>
            </a:r>
            <a:r>
              <a:rPr lang="ru-RU" sz="2400" dirty="0" err="1"/>
              <a:t>група</a:t>
            </a:r>
            <a:r>
              <a:rPr lang="ru-RU" sz="2400" dirty="0"/>
              <a:t> - </a:t>
            </a:r>
            <a:r>
              <a:rPr lang="ru-RU" sz="2400" dirty="0" err="1"/>
              <a:t>фізичні</a:t>
            </a:r>
            <a:r>
              <a:rPr lang="ru-RU" sz="2400" dirty="0"/>
              <a:t> особи - </a:t>
            </a:r>
            <a:r>
              <a:rPr lang="ru-RU" sz="2400" dirty="0" err="1"/>
              <a:t>підприємці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не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працю</a:t>
            </a:r>
            <a:r>
              <a:rPr lang="ru-RU" sz="2400" dirty="0"/>
              <a:t> </a:t>
            </a:r>
            <a:r>
              <a:rPr lang="ru-RU" sz="2400" dirty="0" err="1"/>
              <a:t>найманих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, </a:t>
            </a:r>
            <a:r>
              <a:rPr lang="ru-RU" sz="2400" dirty="0" err="1"/>
              <a:t>здійснюють</a:t>
            </a:r>
            <a:r>
              <a:rPr lang="ru-RU" sz="2400" dirty="0"/>
              <a:t> </a:t>
            </a:r>
            <a:r>
              <a:rPr lang="ru-RU" sz="2400" dirty="0" err="1"/>
              <a:t>виключно</a:t>
            </a:r>
            <a:r>
              <a:rPr lang="ru-RU" sz="2400" dirty="0"/>
              <a:t> </a:t>
            </a:r>
            <a:r>
              <a:rPr lang="ru-RU" sz="2400" dirty="0" err="1"/>
              <a:t>роздрібний</a:t>
            </a:r>
            <a:r>
              <a:rPr lang="ru-RU" sz="2400" dirty="0"/>
              <a:t> продаж </a:t>
            </a:r>
            <a:r>
              <a:rPr lang="ru-RU" sz="2400" dirty="0" err="1"/>
              <a:t>товарів</a:t>
            </a:r>
            <a:r>
              <a:rPr lang="ru-RU" sz="2400" dirty="0"/>
              <a:t> з </a:t>
            </a:r>
            <a:r>
              <a:rPr lang="ru-RU" sz="2400" dirty="0" err="1"/>
              <a:t>торговельних</a:t>
            </a:r>
            <a:r>
              <a:rPr lang="ru-RU" sz="2400" dirty="0"/>
              <a:t> </a:t>
            </a:r>
            <a:r>
              <a:rPr lang="ru-RU" sz="2400" dirty="0" err="1"/>
              <a:t>місць</a:t>
            </a:r>
            <a:r>
              <a:rPr lang="ru-RU" sz="2400" dirty="0"/>
              <a:t> на ринках та/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провадять</a:t>
            </a:r>
            <a:r>
              <a:rPr lang="ru-RU" sz="2400" dirty="0"/>
              <a:t> </a:t>
            </a:r>
            <a:r>
              <a:rPr lang="ru-RU" sz="2400" dirty="0" err="1"/>
              <a:t>господарську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 з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побутових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 </a:t>
            </a:r>
            <a:r>
              <a:rPr lang="ru-RU" sz="2400" dirty="0" err="1"/>
              <a:t>населенню</a:t>
            </a:r>
            <a:r>
              <a:rPr lang="ru-RU" sz="2400" dirty="0"/>
              <a:t> і </a:t>
            </a:r>
            <a:r>
              <a:rPr lang="ru-RU" sz="2400" dirty="0" err="1"/>
              <a:t>обсяг</a:t>
            </a:r>
            <a:r>
              <a:rPr lang="ru-RU" sz="2400" dirty="0"/>
              <a:t> доходу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календарного року не </a:t>
            </a:r>
            <a:r>
              <a:rPr lang="ru-RU" sz="2400" dirty="0" err="1"/>
              <a:t>перевищує</a:t>
            </a:r>
            <a:r>
              <a:rPr lang="ru-RU" sz="2400" dirty="0"/>
              <a:t> 167 </a:t>
            </a:r>
            <a:r>
              <a:rPr lang="ru-RU" sz="2400" dirty="0" err="1"/>
              <a:t>розмірів</a:t>
            </a:r>
            <a:r>
              <a:rPr lang="ru-RU" sz="2400" dirty="0"/>
              <a:t> </a:t>
            </a:r>
            <a:r>
              <a:rPr lang="ru-RU" sz="2400" dirty="0" err="1"/>
              <a:t>мінімальної</a:t>
            </a:r>
            <a:r>
              <a:rPr lang="ru-RU" sz="2400" dirty="0"/>
              <a:t> </a:t>
            </a:r>
            <a:r>
              <a:rPr lang="ru-RU" sz="2400" dirty="0" err="1"/>
              <a:t>заробітної</a:t>
            </a:r>
            <a:r>
              <a:rPr lang="ru-RU" sz="2400" dirty="0"/>
              <a:t> плати, </a:t>
            </a:r>
            <a:r>
              <a:rPr lang="ru-RU" sz="2400" dirty="0" err="1"/>
              <a:t>встановленої</a:t>
            </a:r>
            <a:r>
              <a:rPr lang="ru-RU" sz="2400" dirty="0"/>
              <a:t> законом на 1 </a:t>
            </a:r>
            <a:r>
              <a:rPr lang="ru-RU" sz="2400" dirty="0" err="1"/>
              <a:t>січня</a:t>
            </a:r>
            <a:r>
              <a:rPr lang="ru-RU" sz="2400" dirty="0"/>
              <a:t> </a:t>
            </a:r>
            <a:r>
              <a:rPr lang="ru-RU" sz="2400" dirty="0" err="1"/>
              <a:t>податкового</a:t>
            </a:r>
            <a:r>
              <a:rPr lang="ru-RU" sz="2400" dirty="0"/>
              <a:t> (</a:t>
            </a:r>
            <a:r>
              <a:rPr lang="ru-RU" sz="2400" dirty="0" err="1"/>
              <a:t>звітного</a:t>
            </a:r>
            <a:r>
              <a:rPr lang="ru-RU" sz="2400" dirty="0"/>
              <a:t>) року;</a:t>
            </a:r>
            <a:endParaRPr lang="uk-UA" altLang="ru-RU" sz="24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59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6356" y="644435"/>
            <a:ext cx="10363826" cy="542544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Побутові</a:t>
            </a:r>
            <a:r>
              <a:rPr lang="ru-RU" b="1" dirty="0"/>
              <a:t> </a:t>
            </a:r>
            <a:r>
              <a:rPr lang="ru-RU" b="1" dirty="0" err="1"/>
              <a:t>послуги</a:t>
            </a:r>
            <a:endParaRPr lang="ru-RU" b="1" dirty="0"/>
          </a:p>
          <a:p>
            <a:r>
              <a:rPr lang="ru-RU" dirty="0" err="1"/>
              <a:t>Зі</a:t>
            </a:r>
            <a:r>
              <a:rPr lang="ru-RU" dirty="0"/>
              <a:t> списку </a:t>
            </a:r>
            <a:r>
              <a:rPr lang="ru-RU" dirty="0" err="1"/>
              <a:t>побутових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дозволено </a:t>
            </a:r>
            <a:r>
              <a:rPr lang="ru-RU" dirty="0" err="1"/>
              <a:t>оформляти</a:t>
            </a:r>
            <a:r>
              <a:rPr lang="ru-RU" dirty="0"/>
              <a:t> з РК без РРО, </a:t>
            </a:r>
            <a:r>
              <a:rPr lang="ru-RU" b="1" dirty="0" err="1"/>
              <a:t>викреслили</a:t>
            </a:r>
            <a:r>
              <a:rPr lang="ru-RU" b="1" dirty="0"/>
              <a:t> </a:t>
            </a:r>
            <a:r>
              <a:rPr lang="ru-RU" b="1" dirty="0" err="1"/>
              <a:t>хімічне</a:t>
            </a:r>
            <a:r>
              <a:rPr lang="ru-RU" b="1" dirty="0"/>
              <a:t> </a:t>
            </a:r>
            <a:r>
              <a:rPr lang="ru-RU" b="1" dirty="0" err="1"/>
              <a:t>чищення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проводите </a:t>
            </a:r>
            <a:r>
              <a:rPr lang="ru-RU" dirty="0" err="1"/>
              <a:t>цей</a:t>
            </a:r>
            <a:r>
              <a:rPr lang="ru-RU" dirty="0"/>
              <a:t> вид </a:t>
            </a:r>
            <a:r>
              <a:rPr lang="ru-RU" dirty="0" err="1"/>
              <a:t>діяльності</a:t>
            </a:r>
            <a:r>
              <a:rPr lang="ru-RU" dirty="0"/>
              <a:t> — </a:t>
            </a:r>
            <a:r>
              <a:rPr lang="ru-RU" dirty="0" err="1"/>
              <a:t>подбайте</a:t>
            </a:r>
            <a:r>
              <a:rPr lang="ru-RU" dirty="0"/>
              <a:t> про РРО.</a:t>
            </a:r>
          </a:p>
          <a:p>
            <a:r>
              <a:rPr lang="ru-RU" b="1" dirty="0"/>
              <a:t>З РК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продовжувати</a:t>
            </a:r>
            <a:r>
              <a:rPr lang="ru-RU" b="1" dirty="0"/>
              <a:t> </a:t>
            </a:r>
            <a:r>
              <a:rPr lang="ru-RU" b="1" dirty="0" err="1"/>
              <a:t>приймати</a:t>
            </a:r>
            <a:r>
              <a:rPr lang="ru-RU" b="1" dirty="0"/>
              <a:t> </a:t>
            </a:r>
            <a:r>
              <a:rPr lang="ru-RU" b="1" dirty="0" err="1"/>
              <a:t>готівку</a:t>
            </a:r>
            <a:r>
              <a:rPr lang="ru-RU" dirty="0"/>
              <a:t> за 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:</a:t>
            </a:r>
          </a:p>
          <a:p>
            <a:r>
              <a:rPr lang="ru-RU" dirty="0"/>
              <a:t>з ремонту та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побутових</a:t>
            </a:r>
            <a:r>
              <a:rPr lang="ru-RU" dirty="0"/>
              <a:t> машин і </a:t>
            </a:r>
            <a:r>
              <a:rPr lang="ru-RU" dirty="0" err="1"/>
              <a:t>приладів</a:t>
            </a:r>
            <a:r>
              <a:rPr lang="ru-RU" dirty="0"/>
              <a:t>, </a:t>
            </a:r>
            <a:r>
              <a:rPr lang="ru-RU" dirty="0" err="1"/>
              <a:t>радіоелектронної</a:t>
            </a:r>
            <a:r>
              <a:rPr lang="ru-RU" dirty="0"/>
              <a:t> </a:t>
            </a:r>
            <a:r>
              <a:rPr lang="ru-RU" dirty="0" err="1"/>
              <a:t>апаратури</a:t>
            </a:r>
            <a:r>
              <a:rPr lang="ru-RU" dirty="0"/>
              <a:t>, </a:t>
            </a:r>
            <a:r>
              <a:rPr lang="ru-RU" dirty="0" err="1"/>
              <a:t>телеантен</a:t>
            </a:r>
            <a:r>
              <a:rPr lang="ru-RU" dirty="0"/>
              <a:t>;</a:t>
            </a:r>
          </a:p>
          <a:p>
            <a:r>
              <a:rPr lang="ru-RU" dirty="0"/>
              <a:t>ремонту і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меблів</a:t>
            </a:r>
            <a:r>
              <a:rPr lang="ru-RU" dirty="0"/>
              <a:t>, </a:t>
            </a:r>
            <a:r>
              <a:rPr lang="ru-RU" dirty="0" err="1"/>
              <a:t>прибирання</a:t>
            </a:r>
            <a:r>
              <a:rPr lang="ru-RU" dirty="0"/>
              <a:t> та ремонту квартир;</a:t>
            </a:r>
          </a:p>
          <a:p>
            <a:r>
              <a:rPr lang="ru-RU" dirty="0"/>
              <a:t>догляду за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хворими</a:t>
            </a:r>
            <a:r>
              <a:rPr lang="ru-RU" dirty="0"/>
              <a:t> та людьми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;</a:t>
            </a:r>
          </a:p>
          <a:p>
            <a:r>
              <a:rPr lang="ru-RU" dirty="0" err="1"/>
              <a:t>фотографування</a:t>
            </a:r>
            <a:r>
              <a:rPr lang="ru-RU" dirty="0"/>
              <a:t>, </a:t>
            </a:r>
            <a:r>
              <a:rPr lang="ru-RU" dirty="0" err="1"/>
              <a:t>приготування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, </a:t>
            </a:r>
            <a:r>
              <a:rPr lang="ru-RU" dirty="0" err="1"/>
              <a:t>прання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;</a:t>
            </a:r>
          </a:p>
          <a:p>
            <a:r>
              <a:rPr lang="ru-RU" dirty="0"/>
              <a:t>ремонту </a:t>
            </a:r>
            <a:r>
              <a:rPr lang="ru-RU" dirty="0" err="1"/>
              <a:t>взуття</a:t>
            </a:r>
            <a:r>
              <a:rPr lang="ru-RU" dirty="0"/>
              <a:t>, </a:t>
            </a:r>
            <a:r>
              <a:rPr lang="ru-RU" dirty="0" err="1"/>
              <a:t>швейних</a:t>
            </a:r>
            <a:r>
              <a:rPr lang="ru-RU" dirty="0"/>
              <a:t> та </a:t>
            </a:r>
            <a:r>
              <a:rPr lang="ru-RU" dirty="0" err="1"/>
              <a:t>трикотажних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текстильної</a:t>
            </a:r>
            <a:r>
              <a:rPr lang="ru-RU" dirty="0"/>
              <a:t> та </a:t>
            </a:r>
            <a:r>
              <a:rPr lang="ru-RU" dirty="0" err="1"/>
              <a:t>шкіряної</a:t>
            </a:r>
            <a:r>
              <a:rPr lang="ru-RU" dirty="0"/>
              <a:t> </a:t>
            </a:r>
            <a:r>
              <a:rPr lang="ru-RU" dirty="0" err="1"/>
              <a:t>галантереї</a:t>
            </a:r>
            <a:r>
              <a:rPr lang="ru-RU" dirty="0"/>
              <a:t>, </a:t>
            </a:r>
            <a:r>
              <a:rPr lang="ru-RU" dirty="0" err="1"/>
              <a:t>металевих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(п. 11 </a:t>
            </a:r>
            <a:r>
              <a:rPr lang="ru-RU" dirty="0" err="1"/>
              <a:t>Переліку</a:t>
            </a:r>
            <a:r>
              <a:rPr lang="ru-RU" dirty="0"/>
              <a:t> № 1336).</a:t>
            </a:r>
          </a:p>
          <a:p>
            <a:r>
              <a:rPr lang="ru-RU" dirty="0"/>
              <a:t>Норма </a:t>
            </a:r>
            <a:r>
              <a:rPr lang="ru-RU" dirty="0" err="1"/>
              <a:t>працює</a:t>
            </a:r>
            <a:r>
              <a:rPr lang="ru-RU" dirty="0"/>
              <a:t> для </a:t>
            </a:r>
            <a:r>
              <a:rPr lang="ru-RU" dirty="0" err="1"/>
              <a:t>ФОПів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 </a:t>
            </a:r>
            <a:r>
              <a:rPr lang="ru-RU" dirty="0" err="1"/>
              <a:t>найманих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але </a:t>
            </a:r>
            <a:r>
              <a:rPr lang="ru-RU" dirty="0" err="1"/>
              <a:t>крім</a:t>
            </a:r>
            <a:r>
              <a:rPr lang="ru-RU" dirty="0"/>
              <a:t> тих,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обрали</a:t>
            </a:r>
            <a:r>
              <a:rPr lang="ru-RU" dirty="0"/>
              <a:t> </a:t>
            </a:r>
            <a:r>
              <a:rPr lang="ru-RU" dirty="0" err="1"/>
              <a:t>спрощену</a:t>
            </a:r>
            <a:r>
              <a:rPr lang="ru-RU" dirty="0"/>
              <a:t> систему </a:t>
            </a:r>
            <a:r>
              <a:rPr lang="ru-RU" dirty="0" err="1"/>
              <a:t>оподаткування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550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6356" y="644435"/>
            <a:ext cx="10363826" cy="54254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РРО для ФОП-</a:t>
            </a:r>
            <a:r>
              <a:rPr lang="ru-RU" b="1" dirty="0" err="1"/>
              <a:t>єдинників</a:t>
            </a:r>
            <a:endParaRPr lang="ru-RU" b="1" dirty="0"/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b="1" dirty="0"/>
              <a:t>01.01.2022</a:t>
            </a:r>
            <a:r>
              <a:rPr lang="ru-RU" dirty="0"/>
              <a:t> </a:t>
            </a:r>
            <a:r>
              <a:rPr lang="ru-RU" dirty="0" err="1"/>
              <a:t>платники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</a:t>
            </a:r>
            <a:r>
              <a:rPr lang="ru-RU" dirty="0" err="1"/>
              <a:t>другої-четвертої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у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готівку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платіжні</a:t>
            </a:r>
            <a:r>
              <a:rPr lang="ru-RU" dirty="0"/>
              <a:t> </a:t>
            </a:r>
            <a:r>
              <a:rPr lang="ru-RU" dirty="0" err="1"/>
              <a:t>картки</a:t>
            </a:r>
            <a:r>
              <a:rPr lang="ru-RU" dirty="0"/>
              <a:t>, </a:t>
            </a:r>
            <a:r>
              <a:rPr lang="ru-RU" dirty="0" err="1"/>
              <a:t>застосовують</a:t>
            </a:r>
            <a:r>
              <a:rPr lang="ru-RU" dirty="0"/>
              <a:t> РРО у </a:t>
            </a:r>
            <a:r>
              <a:rPr lang="ru-RU" dirty="0" err="1"/>
              <a:t>загальному</a:t>
            </a:r>
            <a:r>
              <a:rPr lang="ru-RU" dirty="0"/>
              <a:t> порядку,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річного</a:t>
            </a:r>
            <a:r>
              <a:rPr lang="ru-RU" dirty="0"/>
              <a:t> доходу та виду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відмовитеся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b="1" dirty="0" err="1">
                <a:hlinkClick r:id="rId2" action="ppaction://hlinkfile"/>
              </a:rPr>
              <a:t>спрощеної</a:t>
            </a:r>
            <a:r>
              <a:rPr lang="ru-RU" b="1" dirty="0">
                <a:hlinkClick r:id="rId2" action="ppaction://hlinkfile"/>
              </a:rPr>
              <a:t> </a:t>
            </a:r>
            <a:r>
              <a:rPr lang="ru-RU" b="1" dirty="0" err="1">
                <a:hlinkClick r:id="rId2" action="ppaction://hlinkfile"/>
              </a:rPr>
              <a:t>системи</a:t>
            </a:r>
            <a:r>
              <a:rPr lang="ru-RU" b="1" dirty="0">
                <a:hlinkClick r:id="rId2" action="ppaction://hlinkfile"/>
              </a:rPr>
              <a:t> </a:t>
            </a:r>
            <a:r>
              <a:rPr lang="ru-RU" b="1" dirty="0" err="1">
                <a:hlinkClick r:id="rId2" action="ppaction://hlinkfile"/>
              </a:rPr>
              <a:t>оподаткування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звільнить</a:t>
            </a:r>
            <a:r>
              <a:rPr lang="ru-RU" dirty="0"/>
              <a:t> вас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РРО. Можете обрати </a:t>
            </a:r>
            <a:r>
              <a:rPr lang="ru-RU" dirty="0" err="1"/>
              <a:t>звичайний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програмний</a:t>
            </a:r>
            <a:r>
              <a:rPr lang="ru-RU" dirty="0"/>
              <a:t> РРО.</a:t>
            </a:r>
          </a:p>
          <a:p>
            <a:r>
              <a:rPr lang="ru-RU" dirty="0" err="1"/>
              <a:t>Продовжите</a:t>
            </a:r>
            <a:r>
              <a:rPr lang="ru-RU" dirty="0"/>
              <a:t> у 2023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без РРО — </a:t>
            </a:r>
            <a:r>
              <a:rPr lang="ru-RU" dirty="0" err="1"/>
              <a:t>наразитеся</a:t>
            </a:r>
            <a:r>
              <a:rPr lang="ru-RU" dirty="0"/>
              <a:t> на штраф:</a:t>
            </a:r>
          </a:p>
          <a:p>
            <a:r>
              <a:rPr lang="ru-RU" dirty="0"/>
              <a:t>100% </a:t>
            </a:r>
            <a:r>
              <a:rPr lang="ru-RU" dirty="0" err="1"/>
              <a:t>суми</a:t>
            </a:r>
            <a:r>
              <a:rPr lang="ru-RU" dirty="0"/>
              <a:t>, яку не провели через РРО — за перший продаж без </a:t>
            </a:r>
            <a:r>
              <a:rPr lang="ru-RU" dirty="0" err="1"/>
              <a:t>касового</a:t>
            </a:r>
            <a:r>
              <a:rPr lang="ru-RU" dirty="0"/>
              <a:t> </a:t>
            </a:r>
            <a:r>
              <a:rPr lang="ru-RU" dirty="0" err="1"/>
              <a:t>апарата</a:t>
            </a:r>
            <a:r>
              <a:rPr lang="ru-RU" dirty="0"/>
              <a:t>;</a:t>
            </a:r>
          </a:p>
          <a:p>
            <a:r>
              <a:rPr lang="ru-RU" dirty="0"/>
              <a:t>150%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проведених</a:t>
            </a:r>
            <a:r>
              <a:rPr lang="ru-RU" dirty="0"/>
              <a:t> без РРО — за </a:t>
            </a:r>
            <a:r>
              <a:rPr lang="ru-RU" dirty="0" err="1"/>
              <a:t>наступні</a:t>
            </a:r>
            <a:r>
              <a:rPr lang="ru-RU" dirty="0"/>
              <a:t> (п. 1 ст. 17 Закону про РРО).</a:t>
            </a:r>
          </a:p>
          <a:p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платежі</a:t>
            </a:r>
            <a:r>
              <a:rPr lang="ru-RU" dirty="0"/>
              <a:t> проводите </a:t>
            </a:r>
            <a:r>
              <a:rPr lang="ru-RU" dirty="0" err="1"/>
              <a:t>безготівково</a:t>
            </a:r>
            <a:r>
              <a:rPr lang="ru-RU" dirty="0"/>
              <a:t> (з поточного </a:t>
            </a:r>
            <a:r>
              <a:rPr lang="ru-RU" dirty="0" err="1"/>
              <a:t>рахунку</a:t>
            </a:r>
            <a:r>
              <a:rPr lang="ru-RU" dirty="0"/>
              <a:t> на </a:t>
            </a:r>
            <a:r>
              <a:rPr lang="ru-RU" dirty="0" err="1"/>
              <a:t>поточний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) — РРО не </a:t>
            </a:r>
            <a:r>
              <a:rPr lang="ru-RU" dirty="0" err="1"/>
              <a:t>потрібен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приймаєте</a:t>
            </a:r>
            <a:r>
              <a:rPr lang="ru-RU" dirty="0"/>
              <a:t> оплату </a:t>
            </a:r>
            <a:r>
              <a:rPr lang="ru-RU" dirty="0" err="1"/>
              <a:t>винятково</a:t>
            </a:r>
            <a:r>
              <a:rPr lang="ru-RU" dirty="0"/>
              <a:t> на </a:t>
            </a:r>
            <a:r>
              <a:rPr lang="ru-RU" dirty="0" err="1"/>
              <a:t>розрахунковий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ФОПа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сміливо</a:t>
            </a:r>
            <a:r>
              <a:rPr lang="ru-RU" dirty="0"/>
              <a:t> </a:t>
            </a:r>
            <a:r>
              <a:rPr lang="ru-RU" dirty="0" err="1"/>
              <a:t>працюйте</a:t>
            </a:r>
            <a:r>
              <a:rPr lang="ru-RU" dirty="0"/>
              <a:t> без РРО,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розрахункової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Закону про РРО.</a:t>
            </a:r>
          </a:p>
          <a:p>
            <a:r>
              <a:rPr lang="ru-RU" b="1" dirty="0"/>
              <a:t>Без РРО</a:t>
            </a:r>
            <a:r>
              <a:rPr lang="ru-RU" dirty="0"/>
              <a:t> </a:t>
            </a:r>
            <a:r>
              <a:rPr lang="ru-RU" dirty="0" err="1"/>
              <a:t>зможуть</a:t>
            </a:r>
            <a:r>
              <a:rPr lang="ru-RU" dirty="0"/>
              <a:t> </a:t>
            </a:r>
            <a:r>
              <a:rPr lang="ru-RU" dirty="0" err="1"/>
              <a:t>торгувати</a:t>
            </a:r>
            <a:r>
              <a:rPr lang="ru-RU" dirty="0"/>
              <a:t> та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ФОП </a:t>
            </a:r>
            <a:r>
              <a:rPr lang="ru-RU" b="1" dirty="0"/>
              <a:t>на </a:t>
            </a:r>
            <a:r>
              <a:rPr lang="ru-RU" b="1" dirty="0" err="1"/>
              <a:t>першій</a:t>
            </a:r>
            <a:r>
              <a:rPr lang="ru-RU" b="1" dirty="0"/>
              <a:t> </a:t>
            </a:r>
            <a:r>
              <a:rPr lang="ru-RU" b="1" dirty="0" err="1"/>
              <a:t>групі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650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s://buhplatforma.com.ua/images/articles/2022/01/8634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19" y="1074283"/>
            <a:ext cx="8925234" cy="501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05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1700" dirty="0"/>
              <a:t>2) друга </a:t>
            </a:r>
            <a:r>
              <a:rPr lang="ru-RU" sz="1700" dirty="0" err="1"/>
              <a:t>група</a:t>
            </a:r>
            <a:r>
              <a:rPr lang="ru-RU" sz="1700" dirty="0"/>
              <a:t> - </a:t>
            </a:r>
            <a:r>
              <a:rPr lang="ru-RU" sz="1700" dirty="0" err="1"/>
              <a:t>фізичні</a:t>
            </a:r>
            <a:r>
              <a:rPr lang="ru-RU" sz="1700" dirty="0"/>
              <a:t> особи - </a:t>
            </a:r>
            <a:r>
              <a:rPr lang="ru-RU" sz="1700" dirty="0" err="1"/>
              <a:t>підприємці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здійснюють</a:t>
            </a:r>
            <a:r>
              <a:rPr lang="ru-RU" sz="1700" dirty="0"/>
              <a:t> </a:t>
            </a:r>
            <a:r>
              <a:rPr lang="ru-RU" sz="1700" dirty="0" err="1"/>
              <a:t>господарську</a:t>
            </a:r>
            <a:r>
              <a:rPr lang="ru-RU" sz="1700" dirty="0"/>
              <a:t> </a:t>
            </a:r>
            <a:r>
              <a:rPr lang="ru-RU" sz="1700" dirty="0" err="1"/>
              <a:t>діяльність</a:t>
            </a:r>
            <a:r>
              <a:rPr lang="ru-RU" sz="1700" dirty="0"/>
              <a:t> з </a:t>
            </a:r>
            <a:r>
              <a:rPr lang="ru-RU" sz="1700" dirty="0" err="1"/>
              <a:t>надання</a:t>
            </a:r>
            <a:r>
              <a:rPr lang="ru-RU" sz="1700" dirty="0"/>
              <a:t> </a:t>
            </a:r>
            <a:r>
              <a:rPr lang="ru-RU" sz="1700" dirty="0" err="1"/>
              <a:t>послуг</a:t>
            </a:r>
            <a:r>
              <a:rPr lang="ru-RU" sz="1700" dirty="0"/>
              <a:t>, у тому </a:t>
            </a:r>
            <a:r>
              <a:rPr lang="ru-RU" sz="1700" dirty="0" err="1"/>
              <a:t>числі</a:t>
            </a:r>
            <a:r>
              <a:rPr lang="ru-RU" sz="1700" dirty="0"/>
              <a:t> </a:t>
            </a:r>
            <a:r>
              <a:rPr lang="ru-RU" sz="1700" dirty="0" err="1"/>
              <a:t>побутових</a:t>
            </a:r>
            <a:r>
              <a:rPr lang="ru-RU" sz="1700" dirty="0"/>
              <a:t>, </a:t>
            </a:r>
            <a:r>
              <a:rPr lang="ru-RU" sz="1700" dirty="0" err="1"/>
              <a:t>платникам</a:t>
            </a:r>
            <a:r>
              <a:rPr lang="ru-RU" sz="1700" dirty="0"/>
              <a:t> </a:t>
            </a:r>
            <a:r>
              <a:rPr lang="ru-RU" sz="1700" dirty="0" err="1"/>
              <a:t>єдиного</a:t>
            </a:r>
            <a:r>
              <a:rPr lang="ru-RU" sz="1700" dirty="0"/>
              <a:t> </a:t>
            </a:r>
            <a:r>
              <a:rPr lang="ru-RU" sz="1700" dirty="0" err="1"/>
              <a:t>податку</a:t>
            </a:r>
            <a:r>
              <a:rPr lang="ru-RU" sz="1700" dirty="0"/>
              <a:t> та/</a:t>
            </a:r>
            <a:r>
              <a:rPr lang="ru-RU" sz="1700" dirty="0" err="1"/>
              <a:t>або</a:t>
            </a:r>
            <a:r>
              <a:rPr lang="ru-RU" sz="1700" dirty="0"/>
              <a:t> </a:t>
            </a:r>
            <a:r>
              <a:rPr lang="ru-RU" sz="1700" dirty="0" err="1"/>
              <a:t>населенню</a:t>
            </a:r>
            <a:r>
              <a:rPr lang="ru-RU" sz="1700" dirty="0"/>
              <a:t>, </a:t>
            </a:r>
            <a:r>
              <a:rPr lang="ru-RU" sz="1700" dirty="0" err="1"/>
              <a:t>виробництво</a:t>
            </a:r>
            <a:r>
              <a:rPr lang="ru-RU" sz="1700" dirty="0"/>
              <a:t> та/</a:t>
            </a:r>
            <a:r>
              <a:rPr lang="ru-RU" sz="1700" dirty="0" err="1"/>
              <a:t>або</a:t>
            </a:r>
            <a:r>
              <a:rPr lang="ru-RU" sz="1700" dirty="0"/>
              <a:t> продаж </a:t>
            </a:r>
            <a:r>
              <a:rPr lang="ru-RU" sz="1700" dirty="0" err="1"/>
              <a:t>товарів</a:t>
            </a:r>
            <a:r>
              <a:rPr lang="ru-RU" sz="1700" dirty="0"/>
              <a:t>, </a:t>
            </a:r>
            <a:r>
              <a:rPr lang="ru-RU" sz="1700" dirty="0" err="1"/>
              <a:t>діяльність</a:t>
            </a:r>
            <a:r>
              <a:rPr lang="ru-RU" sz="1700" dirty="0"/>
              <a:t> у </a:t>
            </a:r>
            <a:r>
              <a:rPr lang="ru-RU" sz="1700" dirty="0" err="1"/>
              <a:t>сфері</a:t>
            </a:r>
            <a:r>
              <a:rPr lang="ru-RU" sz="1700" dirty="0"/>
              <a:t> ресторанного </a:t>
            </a:r>
            <a:r>
              <a:rPr lang="ru-RU" sz="1700" dirty="0" err="1"/>
              <a:t>господарства</a:t>
            </a:r>
            <a:r>
              <a:rPr lang="ru-RU" sz="1700" dirty="0"/>
              <a:t>, за </a:t>
            </a:r>
            <a:r>
              <a:rPr lang="ru-RU" sz="1700" dirty="0" err="1"/>
              <a:t>умови</a:t>
            </a:r>
            <a:r>
              <a:rPr lang="ru-RU" sz="1700" dirty="0"/>
              <a:t>, </a:t>
            </a:r>
            <a:r>
              <a:rPr lang="ru-RU" sz="1700" dirty="0" err="1"/>
              <a:t>що</a:t>
            </a:r>
            <a:r>
              <a:rPr lang="ru-RU" sz="1700" dirty="0"/>
              <a:t> </a:t>
            </a:r>
            <a:r>
              <a:rPr lang="ru-RU" sz="1700" dirty="0" err="1"/>
              <a:t>протягом</a:t>
            </a:r>
            <a:r>
              <a:rPr lang="ru-RU" sz="1700" dirty="0"/>
              <a:t> календарного року </a:t>
            </a:r>
            <a:r>
              <a:rPr lang="ru-RU" sz="1700" dirty="0" err="1"/>
              <a:t>відповідають</a:t>
            </a:r>
            <a:r>
              <a:rPr lang="ru-RU" sz="1700" dirty="0"/>
              <a:t> </a:t>
            </a:r>
            <a:r>
              <a:rPr lang="ru-RU" sz="1700" dirty="0" err="1"/>
              <a:t>сукупності</a:t>
            </a:r>
            <a:r>
              <a:rPr lang="ru-RU" sz="1700" dirty="0"/>
              <a:t> таких </a:t>
            </a:r>
            <a:r>
              <a:rPr lang="ru-RU" sz="1700" dirty="0" err="1"/>
              <a:t>критеріїв</a:t>
            </a:r>
            <a:r>
              <a:rPr lang="ru-RU" sz="1700" dirty="0"/>
              <a:t>: не </a:t>
            </a:r>
            <a:r>
              <a:rPr lang="ru-RU" sz="1700" dirty="0" err="1"/>
              <a:t>використовують</a:t>
            </a:r>
            <a:r>
              <a:rPr lang="ru-RU" sz="1700" dirty="0"/>
              <a:t> </a:t>
            </a:r>
            <a:r>
              <a:rPr lang="ru-RU" sz="1700" dirty="0" err="1"/>
              <a:t>працю</a:t>
            </a:r>
            <a:r>
              <a:rPr lang="ru-RU" sz="1700" dirty="0"/>
              <a:t> </a:t>
            </a:r>
            <a:r>
              <a:rPr lang="ru-RU" sz="1700" dirty="0" err="1"/>
              <a:t>найманих</a:t>
            </a:r>
            <a:r>
              <a:rPr lang="ru-RU" sz="1700" dirty="0"/>
              <a:t> </a:t>
            </a:r>
            <a:r>
              <a:rPr lang="ru-RU" sz="1700" dirty="0" err="1"/>
              <a:t>осіб</a:t>
            </a:r>
            <a:r>
              <a:rPr lang="ru-RU" sz="1700" dirty="0"/>
              <a:t> </a:t>
            </a:r>
            <a:r>
              <a:rPr lang="ru-RU" sz="1700" dirty="0" err="1"/>
              <a:t>або</a:t>
            </a:r>
            <a:r>
              <a:rPr lang="ru-RU" sz="1700" dirty="0"/>
              <a:t> </a:t>
            </a:r>
            <a:r>
              <a:rPr lang="ru-RU" sz="1700" dirty="0" err="1"/>
              <a:t>кількість</a:t>
            </a:r>
            <a:r>
              <a:rPr lang="ru-RU" sz="1700" dirty="0"/>
              <a:t> </a:t>
            </a:r>
            <a:r>
              <a:rPr lang="ru-RU" sz="1700" dirty="0" err="1"/>
              <a:t>осіб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перебувають</a:t>
            </a:r>
            <a:r>
              <a:rPr lang="ru-RU" sz="1700" dirty="0"/>
              <a:t> з ними у </a:t>
            </a:r>
            <a:r>
              <a:rPr lang="ru-RU" sz="1700" dirty="0" err="1"/>
              <a:t>трудових</a:t>
            </a:r>
            <a:r>
              <a:rPr lang="ru-RU" sz="1700" dirty="0"/>
              <a:t> </a:t>
            </a:r>
            <a:r>
              <a:rPr lang="ru-RU" sz="1700" dirty="0" err="1"/>
              <a:t>відносинах</a:t>
            </a:r>
            <a:r>
              <a:rPr lang="ru-RU" sz="1700" dirty="0"/>
              <a:t>, </a:t>
            </a:r>
            <a:r>
              <a:rPr lang="ru-RU" sz="1700" dirty="0" err="1"/>
              <a:t>одночасно</a:t>
            </a:r>
            <a:r>
              <a:rPr lang="ru-RU" sz="1700" dirty="0"/>
              <a:t> не </a:t>
            </a:r>
            <a:r>
              <a:rPr lang="ru-RU" sz="1700" dirty="0" err="1"/>
              <a:t>перевищує</a:t>
            </a:r>
            <a:r>
              <a:rPr lang="ru-RU" sz="1700" dirty="0"/>
              <a:t> 10 </a:t>
            </a:r>
            <a:r>
              <a:rPr lang="ru-RU" sz="1700" dirty="0" err="1"/>
              <a:t>осіб</a:t>
            </a:r>
            <a:r>
              <a:rPr lang="ru-RU" sz="1700" dirty="0"/>
              <a:t>; </a:t>
            </a:r>
            <a:r>
              <a:rPr lang="ru-RU" sz="1700" dirty="0" err="1"/>
              <a:t>обсяг</a:t>
            </a:r>
            <a:r>
              <a:rPr lang="ru-RU" sz="1700" dirty="0"/>
              <a:t> доходу не </a:t>
            </a:r>
            <a:r>
              <a:rPr lang="ru-RU" sz="1700" dirty="0" err="1"/>
              <a:t>перевищує</a:t>
            </a:r>
            <a:r>
              <a:rPr lang="ru-RU" sz="1700" dirty="0"/>
              <a:t> 834 </a:t>
            </a:r>
            <a:r>
              <a:rPr lang="ru-RU" sz="1700" dirty="0" err="1"/>
              <a:t>розміри</a:t>
            </a:r>
            <a:r>
              <a:rPr lang="ru-RU" sz="1700" dirty="0"/>
              <a:t> </a:t>
            </a:r>
            <a:r>
              <a:rPr lang="ru-RU" sz="1700" dirty="0" err="1"/>
              <a:t>мінімальної</a:t>
            </a:r>
            <a:r>
              <a:rPr lang="ru-RU" sz="1700" dirty="0"/>
              <a:t> </a:t>
            </a:r>
            <a:r>
              <a:rPr lang="ru-RU" sz="1700" dirty="0" err="1"/>
              <a:t>заробітної</a:t>
            </a:r>
            <a:r>
              <a:rPr lang="ru-RU" sz="1700" dirty="0"/>
              <a:t> плати, </a:t>
            </a:r>
            <a:r>
              <a:rPr lang="ru-RU" sz="1700" dirty="0" err="1"/>
              <a:t>встановленої</a:t>
            </a:r>
            <a:r>
              <a:rPr lang="ru-RU" sz="1700" dirty="0"/>
              <a:t> законом на 1 </a:t>
            </a:r>
            <a:r>
              <a:rPr lang="ru-RU" sz="1700" dirty="0" err="1"/>
              <a:t>січня</a:t>
            </a:r>
            <a:r>
              <a:rPr lang="ru-RU" sz="1700" dirty="0"/>
              <a:t> </a:t>
            </a:r>
            <a:r>
              <a:rPr lang="ru-RU" sz="1700" dirty="0" err="1"/>
              <a:t>податкового</a:t>
            </a:r>
            <a:r>
              <a:rPr lang="ru-RU" sz="1700" dirty="0"/>
              <a:t> (</a:t>
            </a:r>
            <a:r>
              <a:rPr lang="ru-RU" sz="1700" dirty="0" err="1"/>
              <a:t>звітного</a:t>
            </a:r>
            <a:r>
              <a:rPr lang="ru-RU" sz="1700" dirty="0"/>
              <a:t>) року. не </a:t>
            </a:r>
            <a:r>
              <a:rPr lang="ru-RU" sz="1700" dirty="0" err="1"/>
              <a:t>поширюється</a:t>
            </a:r>
            <a:r>
              <a:rPr lang="ru-RU" sz="1700" dirty="0"/>
              <a:t> на </a:t>
            </a:r>
            <a:r>
              <a:rPr lang="ru-RU" sz="1700" dirty="0" err="1"/>
              <a:t>фізичних</a:t>
            </a:r>
            <a:r>
              <a:rPr lang="ru-RU" sz="1700" dirty="0"/>
              <a:t> </a:t>
            </a:r>
            <a:r>
              <a:rPr lang="ru-RU" sz="1700" dirty="0" err="1"/>
              <a:t>осіб</a:t>
            </a:r>
            <a:r>
              <a:rPr lang="ru-RU" sz="1700" dirty="0"/>
              <a:t> - </a:t>
            </a:r>
            <a:r>
              <a:rPr lang="ru-RU" sz="1700" dirty="0" err="1"/>
              <a:t>підприємців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надають</a:t>
            </a:r>
            <a:r>
              <a:rPr lang="ru-RU" sz="1700" dirty="0"/>
              <a:t> </a:t>
            </a:r>
            <a:r>
              <a:rPr lang="ru-RU" sz="1700" dirty="0" err="1"/>
              <a:t>посередницькі</a:t>
            </a:r>
            <a:r>
              <a:rPr lang="ru-RU" sz="1700" dirty="0"/>
              <a:t> </a:t>
            </a:r>
            <a:r>
              <a:rPr lang="ru-RU" sz="1700" dirty="0" err="1"/>
              <a:t>послуги</a:t>
            </a:r>
            <a:r>
              <a:rPr lang="ru-RU" sz="1700" dirty="0"/>
              <a:t> з </a:t>
            </a:r>
            <a:r>
              <a:rPr lang="ru-RU" sz="1700" dirty="0" err="1"/>
              <a:t>купівлі</a:t>
            </a:r>
            <a:r>
              <a:rPr lang="ru-RU" sz="1700" dirty="0"/>
              <a:t>, продажу, </a:t>
            </a:r>
            <a:r>
              <a:rPr lang="ru-RU" sz="1700" dirty="0" err="1"/>
              <a:t>оренди</a:t>
            </a:r>
            <a:r>
              <a:rPr lang="ru-RU" sz="1700" dirty="0"/>
              <a:t> та </a:t>
            </a:r>
            <a:r>
              <a:rPr lang="ru-RU" sz="1700" dirty="0" err="1"/>
              <a:t>оцінювання</a:t>
            </a:r>
            <a:r>
              <a:rPr lang="ru-RU" sz="1700" dirty="0"/>
              <a:t> </a:t>
            </a:r>
            <a:r>
              <a:rPr lang="ru-RU" sz="1700" dirty="0" err="1"/>
              <a:t>нерухомого</a:t>
            </a:r>
            <a:r>
              <a:rPr lang="ru-RU" sz="1700" dirty="0"/>
              <a:t> майна (</a:t>
            </a:r>
            <a:r>
              <a:rPr lang="ru-RU" sz="1700" dirty="0" err="1"/>
              <a:t>група</a:t>
            </a:r>
            <a:r>
              <a:rPr lang="ru-RU" sz="1700" dirty="0"/>
              <a:t> 70.31 КВЕД ДК 009:2005), </a:t>
            </a:r>
            <a:r>
              <a:rPr lang="ru-RU" sz="1700" dirty="0" err="1"/>
              <a:t>послуги</a:t>
            </a:r>
            <a:r>
              <a:rPr lang="ru-RU" sz="1700" dirty="0"/>
              <a:t> з </a:t>
            </a:r>
            <a:r>
              <a:rPr lang="ru-RU" sz="1700" dirty="0" err="1"/>
              <a:t>надання</a:t>
            </a:r>
            <a:r>
              <a:rPr lang="ru-RU" sz="1700" dirty="0"/>
              <a:t> доступу до </a:t>
            </a:r>
            <a:r>
              <a:rPr lang="ru-RU" sz="1700" dirty="0" err="1"/>
              <a:t>мережі</a:t>
            </a:r>
            <a:r>
              <a:rPr lang="ru-RU" sz="1700" dirty="0"/>
              <a:t> </a:t>
            </a:r>
            <a:r>
              <a:rPr lang="ru-RU" sz="1700" dirty="0" err="1"/>
              <a:t>Інтернет</a:t>
            </a:r>
            <a:r>
              <a:rPr lang="ru-RU" sz="1700" dirty="0"/>
              <a:t>, а </a:t>
            </a:r>
            <a:r>
              <a:rPr lang="ru-RU" sz="1700" dirty="0" err="1"/>
              <a:t>також</a:t>
            </a:r>
            <a:r>
              <a:rPr lang="ru-RU" sz="1700" dirty="0"/>
              <a:t> </a:t>
            </a:r>
            <a:r>
              <a:rPr lang="ru-RU" sz="1700" dirty="0" err="1"/>
              <a:t>здійснюють</a:t>
            </a:r>
            <a:r>
              <a:rPr lang="ru-RU" sz="1700" dirty="0"/>
              <a:t> </a:t>
            </a:r>
            <a:r>
              <a:rPr lang="ru-RU" sz="1700" dirty="0" err="1"/>
              <a:t>діяльність</a:t>
            </a:r>
            <a:r>
              <a:rPr lang="ru-RU" sz="1700" dirty="0"/>
              <a:t> з </a:t>
            </a:r>
            <a:r>
              <a:rPr lang="ru-RU" sz="1700" dirty="0" err="1"/>
              <a:t>виробництва</a:t>
            </a:r>
            <a:r>
              <a:rPr lang="ru-RU" sz="1700" dirty="0"/>
              <a:t>, </a:t>
            </a:r>
            <a:r>
              <a:rPr lang="ru-RU" sz="1700" dirty="0" err="1"/>
              <a:t>постачання</a:t>
            </a:r>
            <a:r>
              <a:rPr lang="ru-RU" sz="1700" dirty="0"/>
              <a:t>, продажу (</a:t>
            </a:r>
            <a:r>
              <a:rPr lang="ru-RU" sz="1700" dirty="0" err="1"/>
              <a:t>реалізації</a:t>
            </a:r>
            <a:r>
              <a:rPr lang="ru-RU" sz="1700" dirty="0"/>
              <a:t>) </a:t>
            </a:r>
            <a:r>
              <a:rPr lang="ru-RU" sz="1700" dirty="0" err="1"/>
              <a:t>ювелірних</a:t>
            </a:r>
            <a:r>
              <a:rPr lang="ru-RU" sz="1700" dirty="0"/>
              <a:t> та </a:t>
            </a:r>
            <a:r>
              <a:rPr lang="ru-RU" sz="1700" dirty="0" err="1"/>
              <a:t>побутових</a:t>
            </a:r>
            <a:r>
              <a:rPr lang="ru-RU" sz="1700" dirty="0"/>
              <a:t> </a:t>
            </a:r>
            <a:r>
              <a:rPr lang="ru-RU" sz="1700" dirty="0" err="1"/>
              <a:t>виробів</a:t>
            </a:r>
            <a:r>
              <a:rPr lang="ru-RU" sz="1700" dirty="0"/>
              <a:t> з </a:t>
            </a:r>
            <a:r>
              <a:rPr lang="ru-RU" sz="1700" dirty="0" err="1"/>
              <a:t>дорогоцінних</a:t>
            </a:r>
            <a:r>
              <a:rPr lang="ru-RU" sz="1700" dirty="0"/>
              <a:t> </a:t>
            </a:r>
            <a:r>
              <a:rPr lang="ru-RU" sz="1700" dirty="0" err="1"/>
              <a:t>металів</a:t>
            </a:r>
            <a:r>
              <a:rPr lang="ru-RU" sz="1700" dirty="0"/>
              <a:t>, </a:t>
            </a:r>
            <a:r>
              <a:rPr lang="ru-RU" sz="1700" dirty="0" err="1"/>
              <a:t>дорогоцінного</a:t>
            </a:r>
            <a:r>
              <a:rPr lang="ru-RU" sz="1700" dirty="0"/>
              <a:t> </a:t>
            </a:r>
            <a:r>
              <a:rPr lang="ru-RU" sz="1700" dirty="0" err="1"/>
              <a:t>каміння</a:t>
            </a:r>
            <a:r>
              <a:rPr lang="ru-RU" sz="1700" dirty="0"/>
              <a:t>, </a:t>
            </a:r>
            <a:r>
              <a:rPr lang="ru-RU" sz="1700" dirty="0" err="1"/>
              <a:t>дорогоцінного</a:t>
            </a:r>
            <a:r>
              <a:rPr lang="ru-RU" sz="1700" dirty="0"/>
              <a:t> </a:t>
            </a:r>
            <a:r>
              <a:rPr lang="ru-RU" sz="1700" dirty="0" err="1"/>
              <a:t>каміння</a:t>
            </a:r>
            <a:r>
              <a:rPr lang="ru-RU" sz="1700" dirty="0"/>
              <a:t> органогенного </a:t>
            </a:r>
            <a:r>
              <a:rPr lang="ru-RU" sz="1700" dirty="0" err="1"/>
              <a:t>утворення</a:t>
            </a:r>
            <a:r>
              <a:rPr lang="ru-RU" sz="1700" dirty="0"/>
              <a:t> та </a:t>
            </a:r>
            <a:r>
              <a:rPr lang="ru-RU" sz="1700" dirty="0" err="1"/>
              <a:t>напівдорогоцінного</a:t>
            </a:r>
            <a:r>
              <a:rPr lang="ru-RU" sz="1700" dirty="0"/>
              <a:t> </a:t>
            </a:r>
            <a:r>
              <a:rPr lang="ru-RU" sz="1700" dirty="0" err="1"/>
              <a:t>каміння</a:t>
            </a:r>
            <a:r>
              <a:rPr lang="ru-RU" sz="1700" dirty="0"/>
              <a:t>. </a:t>
            </a:r>
            <a:r>
              <a:rPr lang="ru-RU" sz="1700" dirty="0" err="1"/>
              <a:t>Такі</a:t>
            </a:r>
            <a:r>
              <a:rPr lang="ru-RU" sz="1700" dirty="0"/>
              <a:t> </a:t>
            </a:r>
            <a:r>
              <a:rPr lang="ru-RU" sz="1700" dirty="0" err="1"/>
              <a:t>фізичні</a:t>
            </a:r>
            <a:r>
              <a:rPr lang="ru-RU" sz="1700" dirty="0"/>
              <a:t> особи - </a:t>
            </a:r>
            <a:r>
              <a:rPr lang="ru-RU" sz="1700" dirty="0" err="1"/>
              <a:t>підприємці</a:t>
            </a:r>
            <a:r>
              <a:rPr lang="ru-RU" sz="1700" dirty="0"/>
              <a:t> належать </a:t>
            </a:r>
            <a:r>
              <a:rPr lang="ru-RU" sz="1700" dirty="0" err="1"/>
              <a:t>виключно</a:t>
            </a:r>
            <a:r>
              <a:rPr lang="ru-RU" sz="1700" dirty="0"/>
              <a:t> до </a:t>
            </a:r>
            <a:r>
              <a:rPr lang="ru-RU" sz="1700" dirty="0" err="1"/>
              <a:t>третьої</a:t>
            </a:r>
            <a:r>
              <a:rPr lang="ru-RU" sz="1700" dirty="0"/>
              <a:t> </a:t>
            </a:r>
            <a:r>
              <a:rPr lang="ru-RU" sz="1700" dirty="0" err="1"/>
              <a:t>групи</a:t>
            </a:r>
            <a:r>
              <a:rPr lang="ru-RU" sz="1700" dirty="0"/>
              <a:t> </a:t>
            </a:r>
            <a:r>
              <a:rPr lang="ru-RU" sz="1700" dirty="0" err="1"/>
              <a:t>платників</a:t>
            </a:r>
            <a:r>
              <a:rPr lang="ru-RU" sz="1700" dirty="0"/>
              <a:t> </a:t>
            </a:r>
            <a:r>
              <a:rPr lang="ru-RU" sz="1700" dirty="0" err="1"/>
              <a:t>єдиного</a:t>
            </a:r>
            <a:r>
              <a:rPr lang="ru-RU" sz="1700" dirty="0"/>
              <a:t> </a:t>
            </a:r>
            <a:r>
              <a:rPr lang="ru-RU" sz="1700" dirty="0" err="1"/>
              <a:t>податку</a:t>
            </a:r>
            <a:r>
              <a:rPr lang="ru-RU" sz="1700" dirty="0"/>
              <a:t>, </a:t>
            </a:r>
            <a:r>
              <a:rPr lang="ru-RU" sz="1700" dirty="0" err="1"/>
              <a:t>якщо</a:t>
            </a:r>
            <a:r>
              <a:rPr lang="ru-RU" sz="1700" dirty="0"/>
              <a:t> </a:t>
            </a:r>
            <a:r>
              <a:rPr lang="ru-RU" sz="1700" dirty="0" err="1"/>
              <a:t>відповідають</a:t>
            </a:r>
            <a:r>
              <a:rPr lang="ru-RU" sz="1700" dirty="0"/>
              <a:t> </a:t>
            </a:r>
            <a:r>
              <a:rPr lang="ru-RU" sz="1700" dirty="0" err="1"/>
              <a:t>вимогам</a:t>
            </a:r>
            <a:r>
              <a:rPr lang="ru-RU" sz="1700" dirty="0"/>
              <a:t>, </a:t>
            </a:r>
            <a:r>
              <a:rPr lang="ru-RU" sz="1700" dirty="0" err="1"/>
              <a:t>встановленим</a:t>
            </a:r>
            <a:r>
              <a:rPr lang="ru-RU" sz="1700" dirty="0"/>
              <a:t> для </a:t>
            </a:r>
            <a:r>
              <a:rPr lang="ru-RU" sz="1700" dirty="0" err="1"/>
              <a:t>такої</a:t>
            </a:r>
            <a:r>
              <a:rPr lang="ru-RU" sz="1700" dirty="0"/>
              <a:t> </a:t>
            </a:r>
            <a:r>
              <a:rPr lang="ru-RU" sz="1700" dirty="0" err="1"/>
              <a:t>групи</a:t>
            </a:r>
            <a:r>
              <a:rPr lang="ru-RU" sz="1700" dirty="0"/>
              <a:t>;</a:t>
            </a:r>
            <a:endParaRPr lang="uk-UA" altLang="ru-RU" sz="17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4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2400" dirty="0"/>
              <a:t>3) </a:t>
            </a:r>
            <a:r>
              <a:rPr lang="ru-RU" sz="2400" dirty="0" err="1"/>
              <a:t>третя</a:t>
            </a:r>
            <a:r>
              <a:rPr lang="ru-RU" sz="2400" dirty="0"/>
              <a:t> </a:t>
            </a:r>
            <a:r>
              <a:rPr lang="ru-RU" sz="2400" dirty="0" err="1"/>
              <a:t>група</a:t>
            </a:r>
            <a:r>
              <a:rPr lang="ru-RU" sz="2400" dirty="0"/>
              <a:t> - </a:t>
            </a:r>
            <a:r>
              <a:rPr lang="ru-RU" sz="2400" dirty="0" err="1"/>
              <a:t>фізичні</a:t>
            </a:r>
            <a:r>
              <a:rPr lang="ru-RU" sz="2400" dirty="0"/>
              <a:t> особи - </a:t>
            </a:r>
            <a:r>
              <a:rPr lang="ru-RU" sz="2400" dirty="0" err="1"/>
              <a:t>підприємці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не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працю</a:t>
            </a:r>
            <a:r>
              <a:rPr lang="ru-RU" sz="2400" dirty="0"/>
              <a:t> </a:t>
            </a:r>
            <a:r>
              <a:rPr lang="ru-RU" sz="2400" dirty="0" err="1"/>
              <a:t>найманих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перебувають</a:t>
            </a:r>
            <a:r>
              <a:rPr lang="ru-RU" sz="2400" dirty="0"/>
              <a:t> з ними у </a:t>
            </a:r>
            <a:r>
              <a:rPr lang="ru-RU" sz="2400" dirty="0" err="1"/>
              <a:t>трудових</a:t>
            </a:r>
            <a:r>
              <a:rPr lang="ru-RU" sz="2400" dirty="0"/>
              <a:t> </a:t>
            </a:r>
            <a:r>
              <a:rPr lang="ru-RU" sz="2400" dirty="0" err="1"/>
              <a:t>відносинах</a:t>
            </a:r>
            <a:r>
              <a:rPr lang="ru-RU" sz="2400" dirty="0"/>
              <a:t>, не </a:t>
            </a:r>
            <a:r>
              <a:rPr lang="ru-RU" sz="2400" dirty="0" err="1"/>
              <a:t>обмежена</a:t>
            </a:r>
            <a:r>
              <a:rPr lang="ru-RU" sz="2400" dirty="0"/>
              <a:t> та </a:t>
            </a:r>
            <a:r>
              <a:rPr lang="ru-RU" sz="2400" dirty="0" err="1"/>
              <a:t>юридичні</a:t>
            </a:r>
            <a:r>
              <a:rPr lang="ru-RU" sz="2400" dirty="0"/>
              <a:t> особи - </a:t>
            </a:r>
            <a:r>
              <a:rPr lang="ru-RU" sz="2400" dirty="0" err="1"/>
              <a:t>суб’єкти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 будь-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організаційно-правової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, у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календарного року </a:t>
            </a:r>
            <a:r>
              <a:rPr lang="ru-RU" sz="2400" dirty="0" err="1"/>
              <a:t>обсяг</a:t>
            </a:r>
            <a:r>
              <a:rPr lang="ru-RU" sz="2400" dirty="0"/>
              <a:t> доходу не </a:t>
            </a:r>
            <a:r>
              <a:rPr lang="ru-RU" sz="2400" dirty="0" err="1"/>
              <a:t>перевищує</a:t>
            </a:r>
            <a:r>
              <a:rPr lang="ru-RU" sz="2400" dirty="0"/>
              <a:t> 1167 </a:t>
            </a:r>
            <a:r>
              <a:rPr lang="ru-RU" sz="2400" dirty="0" err="1"/>
              <a:t>розмірів</a:t>
            </a:r>
            <a:r>
              <a:rPr lang="ru-RU" sz="2400" dirty="0"/>
              <a:t> </a:t>
            </a:r>
            <a:r>
              <a:rPr lang="ru-RU" sz="2400" dirty="0" err="1"/>
              <a:t>мінімальної</a:t>
            </a:r>
            <a:r>
              <a:rPr lang="ru-RU" sz="2400" dirty="0"/>
              <a:t> </a:t>
            </a:r>
            <a:r>
              <a:rPr lang="ru-RU" sz="2400" dirty="0" err="1"/>
              <a:t>заробітної</a:t>
            </a:r>
            <a:r>
              <a:rPr lang="ru-RU" sz="2400" dirty="0"/>
              <a:t> плати, </a:t>
            </a:r>
            <a:r>
              <a:rPr lang="ru-RU" sz="2400" dirty="0" err="1"/>
              <a:t>встановленої</a:t>
            </a:r>
            <a:r>
              <a:rPr lang="ru-RU" sz="2400" dirty="0"/>
              <a:t> законом на 1 </a:t>
            </a:r>
            <a:r>
              <a:rPr lang="ru-RU" sz="2400" dirty="0" err="1"/>
              <a:t>січня</a:t>
            </a:r>
            <a:r>
              <a:rPr lang="ru-RU" sz="2400" dirty="0"/>
              <a:t> </a:t>
            </a:r>
            <a:r>
              <a:rPr lang="ru-RU" sz="2400" dirty="0" err="1"/>
              <a:t>податкового</a:t>
            </a:r>
            <a:r>
              <a:rPr lang="ru-RU" sz="2400" dirty="0"/>
              <a:t> (</a:t>
            </a:r>
            <a:r>
              <a:rPr lang="ru-RU" sz="2400" dirty="0" err="1"/>
              <a:t>звітного</a:t>
            </a:r>
            <a:r>
              <a:rPr lang="ru-RU" sz="2400" dirty="0"/>
              <a:t>) року;</a:t>
            </a:r>
            <a:endParaRPr lang="uk-UA" altLang="ru-RU" sz="24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5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4) </a:t>
            </a:r>
            <a:r>
              <a:rPr lang="ru-RU" dirty="0" err="1"/>
              <a:t>четверта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- </a:t>
            </a:r>
            <a:r>
              <a:rPr lang="ru-RU" dirty="0" err="1"/>
              <a:t>сільськогосподарські</a:t>
            </a:r>
            <a:r>
              <a:rPr lang="ru-RU" dirty="0"/>
              <a:t> </a:t>
            </a:r>
            <a:r>
              <a:rPr lang="ru-RU" dirty="0" err="1"/>
              <a:t>товаровиробники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dirty="0" err="1"/>
              <a:t>юридичні</a:t>
            </a:r>
            <a:r>
              <a:rPr lang="ru-RU" dirty="0"/>
              <a:t> особи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організаційно-правової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товаровиробництва</a:t>
            </a:r>
            <a:r>
              <a:rPr lang="ru-RU" dirty="0"/>
              <a:t> за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податковий</a:t>
            </a:r>
            <a:r>
              <a:rPr lang="ru-RU" dirty="0"/>
              <a:t> (</a:t>
            </a:r>
            <a:r>
              <a:rPr lang="ru-RU" dirty="0" err="1"/>
              <a:t>звітний</a:t>
            </a:r>
            <a:r>
              <a:rPr lang="ru-RU" dirty="0"/>
              <a:t>)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75 </a:t>
            </a:r>
            <a:r>
              <a:rPr lang="ru-RU" dirty="0" err="1"/>
              <a:t>відсотків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 err="1"/>
              <a:t>фізичні</a:t>
            </a:r>
            <a:r>
              <a:rPr lang="ru-RU" dirty="0"/>
              <a:t> особи - </a:t>
            </a:r>
            <a:r>
              <a:rPr lang="ru-RU" dirty="0" err="1"/>
              <a:t>підприємці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провадять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в межах </a:t>
            </a:r>
            <a:r>
              <a:rPr lang="ru-RU" dirty="0" err="1"/>
              <a:t>фермерського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зареєстрованого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Закону </a:t>
            </a:r>
            <a:r>
              <a:rPr lang="ru-RU" dirty="0" err="1"/>
              <a:t>України</a:t>
            </a:r>
            <a:r>
              <a:rPr lang="ru-RU" dirty="0"/>
              <a:t> "Про </a:t>
            </a:r>
            <a:r>
              <a:rPr lang="ru-RU" dirty="0" err="1"/>
              <a:t>фермерське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",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сукупності</a:t>
            </a:r>
            <a:r>
              <a:rPr lang="ru-RU" dirty="0"/>
              <a:t> таких </a:t>
            </a:r>
            <a:r>
              <a:rPr lang="ru-RU" dirty="0" err="1"/>
              <a:t>вимог</a:t>
            </a:r>
            <a:r>
              <a:rPr lang="ru-RU" dirty="0"/>
              <a:t>: -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, </a:t>
            </a:r>
            <a:r>
              <a:rPr lang="ru-RU" dirty="0" err="1"/>
              <a:t>відгодовування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збирання</a:t>
            </a:r>
            <a:r>
              <a:rPr lang="ru-RU" dirty="0"/>
              <a:t>, </a:t>
            </a:r>
            <a:r>
              <a:rPr lang="ru-RU" dirty="0" err="1"/>
              <a:t>вилов</a:t>
            </a:r>
            <a:r>
              <a:rPr lang="ru-RU" dirty="0"/>
              <a:t>, </a:t>
            </a:r>
            <a:r>
              <a:rPr lang="ru-RU" dirty="0" err="1"/>
              <a:t>переробку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власновирощеної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відгодованої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продаж; - </a:t>
            </a:r>
            <a:r>
              <a:rPr lang="ru-RU" dirty="0" err="1"/>
              <a:t>провадять</a:t>
            </a:r>
            <a:r>
              <a:rPr lang="ru-RU" dirty="0"/>
              <a:t>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)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податкової</a:t>
            </a:r>
            <a:r>
              <a:rPr lang="ru-RU" dirty="0"/>
              <a:t> </a:t>
            </a:r>
            <a:r>
              <a:rPr lang="ru-RU" dirty="0" err="1"/>
              <a:t>адреси</a:t>
            </a:r>
            <a:r>
              <a:rPr lang="ru-RU" dirty="0"/>
              <a:t>; - не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 </a:t>
            </a:r>
            <a:r>
              <a:rPr lang="ru-RU" dirty="0" err="1"/>
              <a:t>найманих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606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- не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 </a:t>
            </a:r>
            <a:r>
              <a:rPr lang="ru-RU" dirty="0" err="1"/>
              <a:t>найманих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членами </a:t>
            </a:r>
            <a:r>
              <a:rPr lang="ru-RU" dirty="0" err="1"/>
              <a:t>фермерського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особи є </a:t>
            </a:r>
            <a:r>
              <a:rPr lang="ru-RU" dirty="0" err="1"/>
              <a:t>лише</a:t>
            </a:r>
            <a:r>
              <a:rPr lang="ru-RU" dirty="0"/>
              <a:t> члени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 у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3 </a:t>
            </a:r>
            <a:r>
              <a:rPr lang="ru-RU" dirty="0" err="1"/>
              <a:t>Сімейного</a:t>
            </a:r>
            <a:r>
              <a:rPr lang="ru-RU" dirty="0"/>
              <a:t> кодексу </a:t>
            </a:r>
            <a:r>
              <a:rPr lang="ru-RU" dirty="0" err="1"/>
              <a:t>України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земель водного фонду у </a:t>
            </a:r>
            <a:r>
              <a:rPr lang="ru-RU" dirty="0" err="1"/>
              <a:t>власності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користуванні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фермерського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становить не </a:t>
            </a:r>
            <a:r>
              <a:rPr lang="ru-RU" dirty="0" err="1"/>
              <a:t>менше</a:t>
            </a:r>
            <a:r>
              <a:rPr lang="ru-RU" dirty="0"/>
              <a:t> 0,5 гектара, але не </a:t>
            </a:r>
            <a:r>
              <a:rPr lang="ru-RU" dirty="0" err="1"/>
              <a:t>більше</a:t>
            </a:r>
            <a:r>
              <a:rPr lang="ru-RU" dirty="0"/>
              <a:t> 20 </a:t>
            </a:r>
            <a:r>
              <a:rPr lang="ru-RU" dirty="0" err="1"/>
              <a:t>гектарів</a:t>
            </a:r>
            <a:r>
              <a:rPr lang="ru-RU" dirty="0"/>
              <a:t> </a:t>
            </a:r>
            <a:r>
              <a:rPr lang="ru-RU" dirty="0" err="1"/>
              <a:t>сукупно</a:t>
            </a:r>
            <a:r>
              <a:rPr lang="ru-RU" dirty="0"/>
              <a:t>. При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відносинах</a:t>
            </a:r>
            <a:r>
              <a:rPr lang="ru-RU" dirty="0"/>
              <a:t> з </a:t>
            </a:r>
            <a:r>
              <a:rPr lang="ru-RU" dirty="0" err="1"/>
              <a:t>платником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- </a:t>
            </a:r>
            <a:r>
              <a:rPr lang="ru-RU" dirty="0" err="1"/>
              <a:t>фізичною</a:t>
            </a:r>
            <a:r>
              <a:rPr lang="ru-RU" dirty="0"/>
              <a:t> особою, не </a:t>
            </a:r>
            <a:r>
              <a:rPr lang="ru-RU" dirty="0" err="1"/>
              <a:t>враховуються</a:t>
            </a:r>
            <a:r>
              <a:rPr lang="ru-RU" dirty="0"/>
              <a:t> </a:t>
            </a:r>
            <a:r>
              <a:rPr lang="ru-RU" dirty="0" err="1"/>
              <a:t>наймані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відпустці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вагітністю</a:t>
            </a:r>
            <a:r>
              <a:rPr lang="ru-RU" dirty="0"/>
              <a:t> і пологами та у </a:t>
            </a:r>
            <a:r>
              <a:rPr lang="ru-RU" dirty="0" err="1"/>
              <a:t>відпустці</a:t>
            </a:r>
            <a:r>
              <a:rPr lang="ru-RU" dirty="0"/>
              <a:t> по догляду за </a:t>
            </a:r>
            <a:r>
              <a:rPr lang="ru-RU" dirty="0" err="1"/>
              <a:t>дитиною</a:t>
            </a:r>
            <a:r>
              <a:rPr lang="ru-RU" dirty="0"/>
              <a:t> до </a:t>
            </a:r>
            <a:r>
              <a:rPr lang="ru-RU" dirty="0" err="1"/>
              <a:t>досягнення</a:t>
            </a:r>
            <a:r>
              <a:rPr lang="ru-RU" dirty="0"/>
              <a:t> нею </a:t>
            </a:r>
            <a:r>
              <a:rPr lang="ru-RU" dirty="0" err="1"/>
              <a:t>передбаченого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, </a:t>
            </a:r>
            <a:r>
              <a:rPr lang="ru-RU" dirty="0" err="1"/>
              <a:t>призвані</a:t>
            </a:r>
            <a:r>
              <a:rPr lang="ru-RU" dirty="0"/>
              <a:t> на </a:t>
            </a:r>
            <a:r>
              <a:rPr lang="ru-RU" dirty="0" err="1"/>
              <a:t>військову</a:t>
            </a:r>
            <a:r>
              <a:rPr lang="ru-RU" dirty="0"/>
              <a:t> службу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мобілізації</a:t>
            </a:r>
            <a:r>
              <a:rPr lang="ru-RU" dirty="0"/>
              <a:t>, на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37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Не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платниками</a:t>
            </a:r>
            <a:r>
              <a:rPr lang="ru-RU" dirty="0"/>
              <a:t> ЄП 1-3 </a:t>
            </a:r>
            <a:r>
              <a:rPr lang="ru-RU" dirty="0" err="1"/>
              <a:t>груп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: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азартних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, лотерей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лотерей), </a:t>
            </a:r>
            <a:r>
              <a:rPr lang="ru-RU" dirty="0" err="1"/>
              <a:t>парі</a:t>
            </a:r>
            <a:r>
              <a:rPr lang="ru-RU" dirty="0"/>
              <a:t> (</a:t>
            </a:r>
            <a:r>
              <a:rPr lang="ru-RU" dirty="0" err="1"/>
              <a:t>букмекерське</a:t>
            </a:r>
            <a:r>
              <a:rPr lang="ru-RU" dirty="0"/>
              <a:t> </a:t>
            </a:r>
            <a:r>
              <a:rPr lang="ru-RU" dirty="0" err="1"/>
              <a:t>парі</a:t>
            </a:r>
            <a:r>
              <a:rPr lang="ru-RU" dirty="0"/>
              <a:t>, </a:t>
            </a:r>
            <a:r>
              <a:rPr lang="ru-RU" dirty="0" err="1"/>
              <a:t>парі</a:t>
            </a:r>
            <a:r>
              <a:rPr lang="ru-RU" dirty="0"/>
              <a:t> </a:t>
            </a:r>
            <a:r>
              <a:rPr lang="ru-RU" dirty="0" err="1"/>
              <a:t>тоталізатора</a:t>
            </a:r>
            <a:r>
              <a:rPr lang="ru-RU" dirty="0"/>
              <a:t>);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;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err="1" smtClean="0"/>
              <a:t>виробництво</a:t>
            </a:r>
            <a:r>
              <a:rPr lang="ru-RU" dirty="0"/>
              <a:t>, </a:t>
            </a:r>
            <a:r>
              <a:rPr lang="ru-RU" dirty="0" err="1"/>
              <a:t>експорт</a:t>
            </a:r>
            <a:r>
              <a:rPr lang="ru-RU" dirty="0"/>
              <a:t>, </a:t>
            </a:r>
            <a:r>
              <a:rPr lang="ru-RU" dirty="0" err="1"/>
              <a:t>імпорт</a:t>
            </a:r>
            <a:r>
              <a:rPr lang="ru-RU" dirty="0"/>
              <a:t>, продаж </a:t>
            </a:r>
            <a:r>
              <a:rPr lang="ru-RU" dirty="0" err="1"/>
              <a:t>підакцизних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роздрібного</a:t>
            </a:r>
            <a:r>
              <a:rPr lang="ru-RU" dirty="0"/>
              <a:t> продажу </a:t>
            </a:r>
            <a:r>
              <a:rPr lang="ru-RU" dirty="0" err="1"/>
              <a:t>паливно-мастильних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в </a:t>
            </a:r>
            <a:r>
              <a:rPr lang="ru-RU" dirty="0" err="1"/>
              <a:t>ємностях</a:t>
            </a:r>
            <a:r>
              <a:rPr lang="ru-RU" dirty="0"/>
              <a:t> до 20 </a:t>
            </a:r>
            <a:r>
              <a:rPr lang="ru-RU" dirty="0" err="1"/>
              <a:t>літрів</a:t>
            </a:r>
            <a:r>
              <a:rPr lang="ru-RU" dirty="0"/>
              <a:t> та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пов’язаної</a:t>
            </a:r>
            <a:r>
              <a:rPr lang="ru-RU" dirty="0"/>
              <a:t> з </a:t>
            </a:r>
            <a:r>
              <a:rPr lang="ru-RU" dirty="0" err="1"/>
              <a:t>роздрібним</a:t>
            </a:r>
            <a:r>
              <a:rPr lang="ru-RU" dirty="0"/>
              <a:t> </a:t>
            </a:r>
            <a:r>
              <a:rPr lang="ru-RU" dirty="0" err="1"/>
              <a:t>продажем</a:t>
            </a:r>
            <a:r>
              <a:rPr lang="ru-RU" dirty="0"/>
              <a:t> пива, сидру, </a:t>
            </a:r>
            <a:r>
              <a:rPr lang="ru-RU" dirty="0" err="1"/>
              <a:t>пері</a:t>
            </a:r>
            <a:r>
              <a:rPr lang="ru-RU" dirty="0"/>
              <a:t> (без </a:t>
            </a:r>
            <a:r>
              <a:rPr lang="ru-RU" dirty="0" err="1"/>
              <a:t>додання</a:t>
            </a:r>
            <a:r>
              <a:rPr lang="ru-RU" dirty="0"/>
              <a:t> спирту) та </a:t>
            </a:r>
            <a:r>
              <a:rPr lang="ru-RU" dirty="0" err="1"/>
              <a:t>столових</a:t>
            </a:r>
            <a:r>
              <a:rPr lang="ru-RU" dirty="0"/>
              <a:t> вин);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err="1" smtClean="0"/>
              <a:t>видобуток</a:t>
            </a:r>
            <a:r>
              <a:rPr lang="ru-RU" dirty="0"/>
              <a:t>, </a:t>
            </a:r>
            <a:r>
              <a:rPr lang="ru-RU" dirty="0" err="1"/>
              <a:t>виробництво</a:t>
            </a:r>
            <a:r>
              <a:rPr lang="ru-RU" dirty="0"/>
              <a:t>,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дорогоцінних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і </a:t>
            </a:r>
            <a:r>
              <a:rPr lang="ru-RU" dirty="0" err="1"/>
              <a:t>дорогоцінного</a:t>
            </a:r>
            <a:r>
              <a:rPr lang="ru-RU" dirty="0"/>
              <a:t> </a:t>
            </a:r>
            <a:r>
              <a:rPr lang="ru-RU" dirty="0" err="1"/>
              <a:t>каміння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органогенного </a:t>
            </a:r>
            <a:r>
              <a:rPr lang="ru-RU" dirty="0" err="1"/>
              <a:t>утворення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постачання</a:t>
            </a:r>
            <a:r>
              <a:rPr lang="ru-RU" dirty="0"/>
              <a:t>, продажу (</a:t>
            </a:r>
            <a:r>
              <a:rPr lang="ru-RU" dirty="0" err="1"/>
              <a:t>реалізації</a:t>
            </a:r>
            <a:r>
              <a:rPr lang="ru-RU" dirty="0"/>
              <a:t>) </a:t>
            </a:r>
            <a:r>
              <a:rPr lang="ru-RU" dirty="0" err="1"/>
              <a:t>ювелірних</a:t>
            </a:r>
            <a:r>
              <a:rPr lang="ru-RU" dirty="0"/>
              <a:t> та </a:t>
            </a:r>
            <a:r>
              <a:rPr lang="ru-RU" dirty="0" err="1"/>
              <a:t>побутових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з </a:t>
            </a:r>
            <a:r>
              <a:rPr lang="ru-RU" dirty="0" err="1"/>
              <a:t>дорогоцінних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r>
              <a:rPr lang="ru-RU" dirty="0" err="1"/>
              <a:t>дорогоцінного</a:t>
            </a:r>
            <a:r>
              <a:rPr lang="ru-RU" dirty="0"/>
              <a:t> </a:t>
            </a:r>
            <a:r>
              <a:rPr lang="ru-RU" dirty="0" err="1"/>
              <a:t>каміння</a:t>
            </a:r>
            <a:r>
              <a:rPr lang="ru-RU" dirty="0"/>
              <a:t>, </a:t>
            </a:r>
            <a:r>
              <a:rPr lang="ru-RU" dirty="0" err="1"/>
              <a:t>дорогоцінного</a:t>
            </a:r>
            <a:r>
              <a:rPr lang="ru-RU" dirty="0"/>
              <a:t> </a:t>
            </a:r>
            <a:r>
              <a:rPr lang="ru-RU" dirty="0" err="1"/>
              <a:t>каміння</a:t>
            </a:r>
            <a:r>
              <a:rPr lang="ru-RU" dirty="0"/>
              <a:t> органогенного </a:t>
            </a:r>
            <a:r>
              <a:rPr lang="ru-RU" dirty="0" err="1"/>
              <a:t>утворення</a:t>
            </a:r>
            <a:r>
              <a:rPr lang="ru-RU" dirty="0"/>
              <a:t> та </a:t>
            </a:r>
            <a:r>
              <a:rPr lang="ru-RU" dirty="0" err="1"/>
              <a:t>напівдорогоцінного</a:t>
            </a:r>
            <a:r>
              <a:rPr lang="ru-RU" dirty="0"/>
              <a:t> </a:t>
            </a:r>
            <a:r>
              <a:rPr lang="ru-RU" dirty="0" err="1"/>
              <a:t>каміння</a:t>
            </a:r>
            <a:r>
              <a:rPr lang="ru-RU" dirty="0"/>
              <a:t>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80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5) </a:t>
            </a:r>
            <a:r>
              <a:rPr lang="ru-RU" dirty="0" err="1"/>
              <a:t>видобуток</a:t>
            </a:r>
            <a:r>
              <a:rPr lang="ru-RU" dirty="0"/>
              <a:t>,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</a:t>
            </a:r>
            <a:r>
              <a:rPr lang="ru-RU" dirty="0" err="1"/>
              <a:t>діяльність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</a:t>
            </a:r>
            <a:r>
              <a:rPr lang="ru-RU" dirty="0" err="1"/>
              <a:t>посередництва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, яка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страховими</a:t>
            </a:r>
            <a:r>
              <a:rPr lang="ru-RU" dirty="0"/>
              <a:t> агентами, </a:t>
            </a:r>
            <a:r>
              <a:rPr lang="ru-RU" dirty="0" err="1"/>
              <a:t>визначеними</a:t>
            </a:r>
            <a:r>
              <a:rPr lang="ru-RU" dirty="0"/>
              <a:t> Законом </a:t>
            </a:r>
            <a:r>
              <a:rPr lang="ru-RU" dirty="0" err="1"/>
              <a:t>України</a:t>
            </a:r>
            <a:r>
              <a:rPr lang="ru-RU" dirty="0"/>
              <a:t> "Про </a:t>
            </a:r>
            <a:r>
              <a:rPr lang="ru-RU" dirty="0" err="1"/>
              <a:t>страхування</a:t>
            </a:r>
            <a:r>
              <a:rPr lang="ru-RU" dirty="0"/>
              <a:t>", </a:t>
            </a:r>
            <a:r>
              <a:rPr lang="ru-RU" dirty="0" err="1"/>
              <a:t>сюрвейєрами</a:t>
            </a:r>
            <a:r>
              <a:rPr lang="ru-RU" dirty="0"/>
              <a:t>, </a:t>
            </a:r>
            <a:r>
              <a:rPr lang="ru-RU" dirty="0" err="1"/>
              <a:t>аварійними</a:t>
            </a:r>
            <a:r>
              <a:rPr lang="ru-RU" dirty="0"/>
              <a:t> </a:t>
            </a:r>
            <a:r>
              <a:rPr lang="ru-RU" dirty="0" err="1"/>
              <a:t>комісарами</a:t>
            </a:r>
            <a:r>
              <a:rPr lang="ru-RU" dirty="0"/>
              <a:t> та </a:t>
            </a:r>
            <a:r>
              <a:rPr lang="ru-RU" dirty="0" err="1"/>
              <a:t>аджастерами</a:t>
            </a:r>
            <a:r>
              <a:rPr lang="ru-RU" dirty="0"/>
              <a:t>, </a:t>
            </a:r>
            <a:r>
              <a:rPr lang="ru-RU" dirty="0" err="1"/>
              <a:t>визначеними</a:t>
            </a:r>
            <a:r>
              <a:rPr lang="ru-RU" dirty="0"/>
              <a:t> </a:t>
            </a:r>
            <a:r>
              <a:rPr lang="ru-RU" dirty="0" err="1"/>
              <a:t>розділом</a:t>
            </a:r>
            <a:r>
              <a:rPr lang="ru-RU" dirty="0"/>
              <a:t> </a:t>
            </a:r>
            <a:r>
              <a:rPr lang="en-US" dirty="0"/>
              <a:t>III </a:t>
            </a:r>
            <a:r>
              <a:rPr lang="ru-RU" dirty="0"/>
              <a:t>ПКУ;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</a:t>
            </a:r>
            <a:r>
              <a:rPr lang="ru-RU" dirty="0"/>
              <a:t>)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8</a:t>
            </a:r>
            <a:r>
              <a:rPr lang="ru-RU" dirty="0"/>
              <a:t>)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пошти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кур’єрської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),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фіксованого</a:t>
            </a:r>
            <a:r>
              <a:rPr lang="ru-RU" dirty="0"/>
              <a:t> телефонного </a:t>
            </a:r>
            <a:r>
              <a:rPr lang="ru-RU" dirty="0" err="1"/>
              <a:t>зв’язку</a:t>
            </a:r>
            <a:r>
              <a:rPr lang="ru-RU" dirty="0"/>
              <a:t> з правом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та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телекомунікаційних</a:t>
            </a:r>
            <a:r>
              <a:rPr lang="ru-RU" dirty="0"/>
              <a:t> мереж і </a:t>
            </a:r>
            <a:r>
              <a:rPr lang="ru-RU" dirty="0" err="1"/>
              <a:t>надання</a:t>
            </a:r>
            <a:r>
              <a:rPr lang="ru-RU" dirty="0"/>
              <a:t> в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електрозв’язку</a:t>
            </a:r>
            <a:r>
              <a:rPr lang="ru-RU" dirty="0"/>
              <a:t> (</a:t>
            </a:r>
            <a:r>
              <a:rPr lang="ru-RU" dirty="0" err="1"/>
              <a:t>місцевого</a:t>
            </a:r>
            <a:r>
              <a:rPr lang="ru-RU" dirty="0"/>
              <a:t>, </a:t>
            </a:r>
            <a:r>
              <a:rPr lang="ru-RU" dirty="0" err="1"/>
              <a:t>міжміського</a:t>
            </a:r>
            <a:r>
              <a:rPr lang="ru-RU" dirty="0"/>
              <a:t>, </a:t>
            </a:r>
            <a:r>
              <a:rPr lang="ru-RU" dirty="0" err="1"/>
              <a:t>міжнародного</a:t>
            </a:r>
            <a:r>
              <a:rPr lang="ru-RU" dirty="0"/>
              <a:t>),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фіксованого</a:t>
            </a:r>
            <a:r>
              <a:rPr lang="ru-RU" dirty="0"/>
              <a:t> телефонного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безпроводового</a:t>
            </a:r>
            <a:r>
              <a:rPr lang="ru-RU" dirty="0"/>
              <a:t> доступу до </a:t>
            </a:r>
            <a:r>
              <a:rPr lang="ru-RU" dirty="0" err="1"/>
              <a:t>телекомунікаційної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з правом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і </a:t>
            </a:r>
            <a:r>
              <a:rPr lang="ru-RU" dirty="0" err="1"/>
              <a:t>надання</a:t>
            </a:r>
            <a:r>
              <a:rPr lang="ru-RU" dirty="0"/>
              <a:t> в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електрозв’язку</a:t>
            </a:r>
            <a:r>
              <a:rPr lang="ru-RU" dirty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29999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177</TotalTime>
  <Words>3305</Words>
  <Application>Microsoft Office PowerPoint</Application>
  <PresentationFormat>Широкоэкранный</PresentationFormat>
  <Paragraphs>116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Tw Cen MT</vt:lpstr>
      <vt:lpstr>Капля</vt:lpstr>
      <vt:lpstr>Тема 4.</vt:lpstr>
      <vt:lpstr>Загальне визначення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</dc:title>
  <dc:creator>Учетная запись Майкрософт</dc:creator>
  <cp:lastModifiedBy>Учетная запись Майкрософт</cp:lastModifiedBy>
  <cp:revision>47</cp:revision>
  <dcterms:created xsi:type="dcterms:W3CDTF">2023-02-07T15:46:36Z</dcterms:created>
  <dcterms:modified xsi:type="dcterms:W3CDTF">2023-03-15T10:30:24Z</dcterms:modified>
</cp:coreProperties>
</file>