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86" autoAdjust="0"/>
    <p:restoredTop sz="94660"/>
  </p:normalViewPr>
  <p:slideViewPr>
    <p:cSldViewPr snapToGrid="0">
      <p:cViewPr varScale="1">
        <p:scale>
          <a:sx n="65" d="100"/>
          <a:sy n="65" d="100"/>
        </p:scale>
        <p:origin x="8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51CDB6-63BC-4528-8638-080BCE01B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D5FAF3-03F9-41D0-B369-1CB917ACA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A1A24F-F64B-4451-B1DA-445E58AD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3B2D-F898-4A3C-A1DB-A7921CA175D3}" type="datetimeFigureOut">
              <a:rPr lang="uk-UA" smtClean="0"/>
              <a:t>24.02.2022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60A466-B2E1-4298-ADAA-75AFE26B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CBBF8B-3EB9-4765-963C-A2958EB1D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8F6-1F8B-44D1-9B87-2838C28424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379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298D0-EFEE-4803-ABC1-28A96021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1A1988-48FA-4EBF-B46B-555DFE9D3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666148-A629-4D9A-B9AB-D85CB7ADE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3B2D-F898-4A3C-A1DB-A7921CA175D3}" type="datetimeFigureOut">
              <a:rPr lang="uk-UA" smtClean="0"/>
              <a:t>24.02.2022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C71A02-3778-4603-9962-694A24F71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0A532B-C5E2-454B-BBF9-62D42300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8F6-1F8B-44D1-9B87-2838C28424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724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94391F-00D2-4F23-B076-8A68901317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17892E-524E-4009-8CCC-A18314414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A6399A-62D3-48FC-B097-49BA14AA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3B2D-F898-4A3C-A1DB-A7921CA175D3}" type="datetimeFigureOut">
              <a:rPr lang="uk-UA" smtClean="0"/>
              <a:t>24.02.2022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7B8F71-42E9-4175-B2B5-50D282C65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ED1C7-D07D-4302-B390-67B1EE2DD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8F6-1F8B-44D1-9B87-2838C28424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177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D9892-C0D1-4B11-BA5B-685C4DCD3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2690EA-A9A5-473D-8FB2-046A80246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FA4728-C84C-46DE-97A5-83103820F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3B2D-F898-4A3C-A1DB-A7921CA175D3}" type="datetimeFigureOut">
              <a:rPr lang="uk-UA" smtClean="0"/>
              <a:t>24.02.2022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858D3-C800-481E-B42C-8A55926DE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F35661-93DF-404D-A208-9E5CDAD0F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8F6-1F8B-44D1-9B87-2838C28424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524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3F973-44C6-499C-99F6-E329ECA66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EE8F20-2188-467A-A9F0-2A5990559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77FDC7-3450-4DDB-87BE-F2803BFAF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3B2D-F898-4A3C-A1DB-A7921CA175D3}" type="datetimeFigureOut">
              <a:rPr lang="uk-UA" smtClean="0"/>
              <a:t>24.02.2022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804A77-2813-4E68-A52E-883DCBCB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457731-AE8E-4BCA-A08E-285B6C776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8F6-1F8B-44D1-9B87-2838C28424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827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A89A32-6A88-4415-B28E-8CE4E813F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2163BD-C0B1-4B96-BFA1-CB24EEA75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2B531B-4C0A-41AF-A531-5417FD85B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2B637F-428B-49EC-96B2-C375C6B33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3B2D-F898-4A3C-A1DB-A7921CA175D3}" type="datetimeFigureOut">
              <a:rPr lang="uk-UA" smtClean="0"/>
              <a:t>24.02.2022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E49B5D-A3F5-45F6-BCC5-1DDDF8219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7ECADB-E9B5-4398-AD58-2F4886E2D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8F6-1F8B-44D1-9B87-2838C28424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927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A4085-7488-4080-BBC6-BECACB25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9B3A5B-30D3-4009-AD16-5EEE7948C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C55FE0-C25A-43DD-B347-749890478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B2DB866-7A5F-4A48-AE00-0097F104FD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5B2A7A-8AC6-45B4-BB32-7C0B0EFBB4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A90DEC-CDB6-4B6E-A870-D4C91CDAB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3B2D-F898-4A3C-A1DB-A7921CA175D3}" type="datetimeFigureOut">
              <a:rPr lang="uk-UA" smtClean="0"/>
              <a:t>24.02.2022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46018E-D84A-46C3-9230-222520BAC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D5482D-8704-45E0-809C-EED53B86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8F6-1F8B-44D1-9B87-2838C28424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20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89E9F-286A-4B92-98AD-7147A4591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94FFAC-25E1-45C8-8DCD-955D381A0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3B2D-F898-4A3C-A1DB-A7921CA175D3}" type="datetimeFigureOut">
              <a:rPr lang="uk-UA" smtClean="0"/>
              <a:t>24.02.2022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AD9E0C-0CBD-47B7-8642-42829EE58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51BB82-9F5C-4CE9-9A6E-F62BB650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8F6-1F8B-44D1-9B87-2838C28424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2899D07-3B0E-48B5-BA7F-50FD556D4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3B2D-F898-4A3C-A1DB-A7921CA175D3}" type="datetimeFigureOut">
              <a:rPr lang="uk-UA" smtClean="0"/>
              <a:t>24.02.2022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D244B1B-3444-4BA8-BB65-2DDE60C7B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91D3C3-BCA3-413C-8995-33D78EE8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8F6-1F8B-44D1-9B87-2838C28424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286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1E228-7219-4835-9AB6-E56812E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B7FBE8-B9BC-4DA7-9DDB-168401817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03AFF5-3C8F-4966-951C-025FA8436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378472-8A34-4DB2-B635-BEE97D39C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3B2D-F898-4A3C-A1DB-A7921CA175D3}" type="datetimeFigureOut">
              <a:rPr lang="uk-UA" smtClean="0"/>
              <a:t>24.02.2022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4009DF-5AD8-4196-9B0B-0004DEB8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6041B6-B058-42B0-9D6C-617F0CD68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8F6-1F8B-44D1-9B87-2838C28424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975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479DF-712B-420D-8C81-F5F51DED4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53DF436-AFD8-4F05-93FE-8F1F492A10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E76C8D-3336-4F23-AEDB-AA1CCEDEA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FA8764-E3CD-439C-9431-FFF4BE6DF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3B2D-F898-4A3C-A1DB-A7921CA175D3}" type="datetimeFigureOut">
              <a:rPr lang="uk-UA" smtClean="0"/>
              <a:t>24.02.2022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39DC5A-F7E3-40D5-9821-7D7716DC0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9C2FD1-378F-49EE-91FE-FF5B764ED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8F6-1F8B-44D1-9B87-2838C28424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383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C772B-3C95-4B5C-8A8D-16C202205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396CD4-7981-4624-8136-E726468A4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20A2CC-6B88-45CF-91F8-C049FCECE0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23B2D-F898-4A3C-A1DB-A7921CA175D3}" type="datetimeFigureOut">
              <a:rPr lang="uk-UA" smtClean="0"/>
              <a:t>24.02.2022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56B838-B255-4986-B6F5-26D391B36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055B01-C636-4548-B51D-27DF4B3F2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3D8F6-1F8B-44D1-9B87-2838C28424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014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apple.com/augmented-reality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s.google.com/ar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vuforia.com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asyar.com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lensstudio.snapchat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sparkar.facebook.com/ar-studio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pple.com/arkit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google.com/ar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/index.php?title=%D0%A1%D0%B8%D1%81%D1%82%D0%B5%D0%BC%D0%B0_%D0%BA%D0%BE%D0%BC%D0%BF%D1%8C%D1%8E%D1%82%D0%B5%D1%80%D0%BD%D0%BE%D0%B3%D0%BE_%D0%B7%D1%80%D0%B5%D0%BD%D0%B8%D1%8F&amp;action=edit&amp;redlink=1" TargetMode="External"/><Relationship Id="rId2" Type="http://schemas.openxmlformats.org/officeDocument/2006/relationships/hyperlink" Target="https://ru.wikipedia.org/wiki/Kinect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s.unity3d.com/ru/current/Manual/ProjectView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s.unity3d.com/ru/current/Manual/Hierarchy.htm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s.unity3d.com/ru/current/Manual/UsingTheInspector.htm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s.unity3d.com/ru/current/Manual/Toolbar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9F723-3578-495F-AE90-12A644EE2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4533" y="0"/>
            <a:ext cx="9533467" cy="4622800"/>
          </a:xfrm>
        </p:spPr>
        <p:txBody>
          <a:bodyPr>
            <a:normAutofit/>
          </a:bodyPr>
          <a:lstStyle/>
          <a:p>
            <a:r>
              <a:rPr lang="uk-UA" dirty="0"/>
              <a:t>Лекція </a:t>
            </a:r>
            <a:r>
              <a:rPr lang="en-US" dirty="0"/>
              <a:t>2</a:t>
            </a:r>
            <a:br>
              <a:rPr lang="en-US" dirty="0"/>
            </a:br>
            <a:r>
              <a:rPr lang="uk-UA" dirty="0"/>
              <a:t>Що таке </a:t>
            </a:r>
            <a:r>
              <a:rPr lang="en-US" dirty="0"/>
              <a:t>augmented reality</a:t>
            </a:r>
            <a:br>
              <a:rPr lang="uk-UA" dirty="0"/>
            </a:br>
            <a:r>
              <a:rPr lang="uk-UA" sz="4000" dirty="0"/>
              <a:t>Принципи організації середовищ розробки додатків Доповненої реальності</a:t>
            </a:r>
            <a:br>
              <a:rPr lang="uk-UA" sz="4000" dirty="0"/>
            </a:br>
            <a:r>
              <a:rPr lang="en-US" sz="4000" dirty="0"/>
              <a:t>Vuforia Engine + Unity 3D</a:t>
            </a:r>
            <a:endParaRPr lang="uk-UA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BB7F72-880C-4D08-BF74-F230C0065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9466" y="5723466"/>
            <a:ext cx="3776133" cy="840051"/>
          </a:xfrm>
        </p:spPr>
        <p:txBody>
          <a:bodyPr/>
          <a:lstStyle/>
          <a:p>
            <a:r>
              <a:rPr lang="uk-UA" dirty="0"/>
              <a:t>Викладач </a:t>
            </a:r>
            <a:r>
              <a:rPr lang="en-US" dirty="0"/>
              <a:t>PhD </a:t>
            </a:r>
            <a:r>
              <a:rPr lang="uk-UA" dirty="0"/>
              <a:t>Граф М.С.</a:t>
            </a:r>
          </a:p>
        </p:txBody>
      </p:sp>
    </p:spTree>
    <p:extLst>
      <p:ext uri="{BB962C8B-B14F-4D97-AF65-F5344CB8AC3E}">
        <p14:creationId xmlns:p14="http://schemas.microsoft.com/office/powerpoint/2010/main" val="2502709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297934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0" dirty="0">
                <a:solidFill>
                  <a:srgbClr val="333A4D"/>
                </a:solidFill>
                <a:effectLst/>
                <a:latin typeface="var(--header-font)"/>
              </a:rPr>
              <a:t>Види </a:t>
            </a:r>
            <a:r>
              <a:rPr lang="en-US" sz="2800" b="1" i="0" dirty="0">
                <a:solidFill>
                  <a:srgbClr val="333A4D"/>
                </a:solidFill>
                <a:effectLst/>
                <a:latin typeface="var(--header-font)"/>
              </a:rPr>
              <a:t>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7C9318-BFDA-4A4B-A6B4-0284AD9B0065}"/>
              </a:ext>
            </a:extLst>
          </p:cNvPr>
          <p:cNvSpPr txBox="1"/>
          <p:nvPr/>
        </p:nvSpPr>
        <p:spPr>
          <a:xfrm>
            <a:off x="846667" y="1095570"/>
            <a:ext cx="922866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2400" b="0" i="0" dirty="0">
                <a:effectLst/>
                <a:latin typeface="Roboto" panose="02000000000000000000" pitchFamily="2" charset="0"/>
              </a:rPr>
              <a:t>Зазвичай розглядають чотири типи доповненої реальності:</a:t>
            </a:r>
          </a:p>
          <a:p>
            <a:pPr algn="l"/>
            <a:endParaRPr lang="uk-UA" sz="2400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400" b="0" i="0" dirty="0">
                <a:effectLst/>
                <a:latin typeface="Roboto" panose="02000000000000000000" pitchFamily="2" charset="0"/>
              </a:rPr>
              <a:t>на основі маркера (</a:t>
            </a:r>
            <a:r>
              <a:rPr lang="en-US" sz="2400" b="0" i="0" dirty="0">
                <a:effectLst/>
                <a:latin typeface="Roboto" panose="02000000000000000000" pitchFamily="2" charset="0"/>
              </a:rPr>
              <a:t>marker-based),</a:t>
            </a:r>
            <a:endParaRPr lang="uk-UA" sz="2400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400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400" b="0" i="0" dirty="0" err="1">
                <a:effectLst/>
                <a:latin typeface="Roboto" panose="02000000000000000000" pitchFamily="2" charset="0"/>
              </a:rPr>
              <a:t>безмаркерна</a:t>
            </a:r>
            <a:r>
              <a:rPr lang="uk-UA" sz="2400" b="0" i="0" dirty="0">
                <a:effectLst/>
                <a:latin typeface="Roboto" panose="02000000000000000000" pitchFamily="2" charset="0"/>
              </a:rPr>
              <a:t> (</a:t>
            </a:r>
            <a:r>
              <a:rPr lang="en-US" sz="2400" b="0" i="0" dirty="0" err="1">
                <a:effectLst/>
                <a:latin typeface="Roboto" panose="02000000000000000000" pitchFamily="2" charset="0"/>
              </a:rPr>
              <a:t>markerless</a:t>
            </a:r>
            <a:r>
              <a:rPr lang="en-US" sz="2400" b="0" i="0" dirty="0">
                <a:effectLst/>
                <a:latin typeface="Roboto" panose="02000000000000000000" pitchFamily="2" charset="0"/>
              </a:rPr>
              <a:t>),</a:t>
            </a:r>
            <a:endParaRPr lang="uk-UA" sz="2400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400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400" b="0" i="0" dirty="0">
                <a:effectLst/>
                <a:latin typeface="Roboto" panose="02000000000000000000" pitchFamily="2" charset="0"/>
              </a:rPr>
              <a:t>на основі проекції (</a:t>
            </a:r>
            <a:r>
              <a:rPr lang="en-US" sz="2400" b="0" i="0" dirty="0">
                <a:effectLst/>
                <a:latin typeface="Roboto" panose="02000000000000000000" pitchFamily="2" charset="0"/>
              </a:rPr>
              <a:t>projection-based),</a:t>
            </a:r>
            <a:endParaRPr lang="uk-UA" sz="2400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400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400" b="0" i="0" dirty="0">
                <a:effectLst/>
                <a:latin typeface="Roboto" panose="02000000000000000000" pitchFamily="2" charset="0"/>
              </a:rPr>
              <a:t>на основі суперпозиції (</a:t>
            </a:r>
            <a:r>
              <a:rPr lang="en-US" sz="2400" b="0" i="0" dirty="0">
                <a:effectLst/>
                <a:latin typeface="Roboto" panose="02000000000000000000" pitchFamily="2" charset="0"/>
              </a:rPr>
              <a:t>superimposition-based).</a:t>
            </a:r>
          </a:p>
        </p:txBody>
      </p:sp>
    </p:spTree>
    <p:extLst>
      <p:ext uri="{BB962C8B-B14F-4D97-AF65-F5344CB8AC3E}">
        <p14:creationId xmlns:p14="http://schemas.microsoft.com/office/powerpoint/2010/main" val="3920685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297934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0" dirty="0">
                <a:solidFill>
                  <a:srgbClr val="333A4D"/>
                </a:solidFill>
                <a:effectLst/>
                <a:latin typeface="var(--header-font)"/>
              </a:rPr>
              <a:t>Види </a:t>
            </a:r>
            <a:r>
              <a:rPr lang="en-US" sz="2800" b="1" i="0" dirty="0">
                <a:solidFill>
                  <a:srgbClr val="333A4D"/>
                </a:solidFill>
                <a:effectLst/>
                <a:latin typeface="var(--header-font)"/>
              </a:rPr>
              <a:t>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50EE46-1E85-4102-9A4C-6C24FBB85734}"/>
              </a:ext>
            </a:extLst>
          </p:cNvPr>
          <p:cNvSpPr txBox="1"/>
          <p:nvPr/>
        </p:nvSpPr>
        <p:spPr>
          <a:xfrm>
            <a:off x="812799" y="1036935"/>
            <a:ext cx="104986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 err="1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marker</a:t>
            </a:r>
            <a:r>
              <a:rPr lang="ru-RU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u-RU" b="1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-</a:t>
            </a:r>
            <a:r>
              <a:rPr lang="ru-RU" b="1" i="0" dirty="0" err="1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based</a:t>
            </a:r>
            <a:r>
              <a:rPr lang="ru-RU" b="1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 AR</a:t>
            </a:r>
            <a:r>
              <a:rPr lang="ru-RU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u-RU" b="0" i="0" dirty="0" err="1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потрібен</a:t>
            </a:r>
            <a:r>
              <a:rPr lang="ru-RU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конкретний</a:t>
            </a:r>
            <a:r>
              <a:rPr lang="ru-RU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 шаблон, маркер, </a:t>
            </a:r>
            <a:r>
              <a:rPr lang="ru-RU" b="0" i="0" dirty="0" err="1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наприклад</a:t>
            </a:r>
            <a:r>
              <a:rPr lang="ru-RU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, QR-код, поверх </a:t>
            </a:r>
            <a:r>
              <a:rPr lang="ru-RU" b="0" i="0" dirty="0" err="1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якого</a:t>
            </a:r>
            <a:r>
              <a:rPr lang="ru-RU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накладається</a:t>
            </a:r>
            <a:r>
              <a:rPr lang="ru-RU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віртуальний</a:t>
            </a:r>
            <a:r>
              <a:rPr lang="ru-RU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об'єкт</a:t>
            </a:r>
            <a:r>
              <a:rPr lang="ru-RU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.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1A3682-F29B-48DA-80F9-749C77BD9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048" y="1899047"/>
            <a:ext cx="7006167" cy="43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96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297934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0" dirty="0">
                <a:solidFill>
                  <a:srgbClr val="333A4D"/>
                </a:solidFill>
                <a:effectLst/>
                <a:latin typeface="var(--header-font)"/>
              </a:rPr>
              <a:t>Види </a:t>
            </a:r>
            <a:r>
              <a:rPr lang="en-US" sz="2800" b="1" i="0" dirty="0">
                <a:solidFill>
                  <a:srgbClr val="333A4D"/>
                </a:solidFill>
                <a:effectLst/>
                <a:latin typeface="var(--header-font)"/>
              </a:rPr>
              <a:t>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50EE46-1E85-4102-9A4C-6C24FBB85734}"/>
              </a:ext>
            </a:extLst>
          </p:cNvPr>
          <p:cNvSpPr txBox="1"/>
          <p:nvPr/>
        </p:nvSpPr>
        <p:spPr>
          <a:xfrm>
            <a:off x="812799" y="1036935"/>
            <a:ext cx="104986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Roboto" panose="02000000000000000000" pitchFamily="2" charset="0"/>
              </a:rPr>
              <a:t>Як видно з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назви</a:t>
            </a:r>
            <a:r>
              <a:rPr lang="ru-RU" b="0" i="0" dirty="0">
                <a:effectLst/>
                <a:latin typeface="Roboto" panose="02000000000000000000" pitchFamily="2" charset="0"/>
              </a:rPr>
              <a:t>, для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розробки</a:t>
            </a:r>
            <a:r>
              <a:rPr lang="ru-RU" b="0" i="0" dirty="0">
                <a:effectLst/>
                <a:latin typeface="Roboto" panose="02000000000000000000" pitchFamily="2" charset="0"/>
              </a:rPr>
              <a:t> </a:t>
            </a:r>
            <a:r>
              <a:rPr lang="ru-RU" b="1" i="0" dirty="0" err="1">
                <a:effectLst/>
                <a:latin typeface="Roboto" panose="02000000000000000000" pitchFamily="2" charset="0"/>
              </a:rPr>
              <a:t>markerless</a:t>
            </a:r>
            <a:r>
              <a:rPr lang="ru-RU" b="0" i="0" dirty="0">
                <a:effectLst/>
                <a:latin typeface="Roboto" panose="02000000000000000000" pitchFamily="2" charset="0"/>
              </a:rPr>
              <a:t> 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програми</a:t>
            </a:r>
            <a:r>
              <a:rPr lang="ru-RU" b="0" i="0" dirty="0">
                <a:effectLst/>
                <a:latin typeface="Roboto" panose="02000000000000000000" pitchFamily="2" charset="0"/>
              </a:rPr>
              <a:t> маркер не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потрібний</a:t>
            </a:r>
            <a:r>
              <a:rPr lang="ru-RU" b="0" i="0" dirty="0">
                <a:effectLst/>
                <a:latin typeface="Roboto" panose="02000000000000000000" pitchFamily="2" charset="0"/>
              </a:rPr>
              <a:t>. На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довкілля</a:t>
            </a:r>
            <a:r>
              <a:rPr lang="ru-RU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накладається</a:t>
            </a:r>
            <a:r>
              <a:rPr lang="ru-RU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сітка</a:t>
            </a:r>
            <a:r>
              <a:rPr lang="ru-RU" b="0" i="0" dirty="0">
                <a:effectLst/>
                <a:latin typeface="Roboto" panose="02000000000000000000" pitchFamily="2" charset="0"/>
              </a:rPr>
              <a:t> і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виявляються</a:t>
            </a:r>
            <a:r>
              <a:rPr lang="ru-RU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ключові</a:t>
            </a:r>
            <a:r>
              <a:rPr lang="ru-RU" b="0" i="0" dirty="0">
                <a:effectLst/>
                <a:latin typeface="Roboto" panose="02000000000000000000" pitchFamily="2" charset="0"/>
              </a:rPr>
              <a:t> точки,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яких</a:t>
            </a:r>
            <a:r>
              <a:rPr lang="ru-RU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прив'язується</a:t>
            </a:r>
            <a:r>
              <a:rPr lang="ru-RU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віртуальна</a:t>
            </a:r>
            <a:r>
              <a:rPr lang="ru-RU" b="0" i="0" dirty="0">
                <a:effectLst/>
                <a:latin typeface="Roboto" panose="02000000000000000000" pitchFamily="2" charset="0"/>
              </a:rPr>
              <a:t> модель.</a:t>
            </a: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077538-D4C6-4D0E-9EDD-FB16A4384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94" y="1797566"/>
            <a:ext cx="84486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20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297934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0" dirty="0">
                <a:solidFill>
                  <a:srgbClr val="333A4D"/>
                </a:solidFill>
                <a:effectLst/>
                <a:latin typeface="var(--header-font)"/>
              </a:rPr>
              <a:t>Види </a:t>
            </a:r>
            <a:r>
              <a:rPr lang="en-US" sz="2800" b="1" i="0" dirty="0">
                <a:solidFill>
                  <a:srgbClr val="333A4D"/>
                </a:solidFill>
                <a:effectLst/>
                <a:latin typeface="var(--header-font)"/>
              </a:rPr>
              <a:t>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50EE46-1E85-4102-9A4C-6C24FBB85734}"/>
              </a:ext>
            </a:extLst>
          </p:cNvPr>
          <p:cNvSpPr txBox="1"/>
          <p:nvPr/>
        </p:nvSpPr>
        <p:spPr>
          <a:xfrm>
            <a:off x="812799" y="1036935"/>
            <a:ext cx="104986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effectLst/>
                <a:latin typeface="Roboto" panose="02000000000000000000" pitchFamily="2" charset="0"/>
              </a:rPr>
              <a:t>Projection-based AR</a:t>
            </a:r>
            <a:r>
              <a:rPr lang="en-US" b="0" i="0" dirty="0">
                <a:effectLst/>
                <a:latin typeface="Roboto" panose="02000000000000000000" pitchFamily="2" charset="0"/>
              </a:rPr>
              <a:t> </a:t>
            </a:r>
            <a:r>
              <a:rPr lang="uk-UA" b="0" i="0" dirty="0">
                <a:effectLst/>
                <a:latin typeface="Roboto" panose="02000000000000000000" pitchFamily="2" charset="0"/>
              </a:rPr>
              <a:t>розроблений для того, щоб зробити заводські підприємства розумнішими, безпечнішими та ефективнішими. Проектор усуває необхідність паперових інструкцій, створюючи цифровий шар практично на будь-якій робочій поверхні.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1802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297934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0" dirty="0">
                <a:solidFill>
                  <a:srgbClr val="333A4D"/>
                </a:solidFill>
                <a:effectLst/>
                <a:latin typeface="var(--header-font)"/>
              </a:rPr>
              <a:t>Види </a:t>
            </a:r>
            <a:r>
              <a:rPr lang="en-US" sz="2800" b="1" i="0" dirty="0">
                <a:solidFill>
                  <a:srgbClr val="333A4D"/>
                </a:solidFill>
                <a:effectLst/>
                <a:latin typeface="var(--header-font)"/>
              </a:rPr>
              <a:t>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50EE46-1E85-4102-9A4C-6C24FBB85734}"/>
              </a:ext>
            </a:extLst>
          </p:cNvPr>
          <p:cNvSpPr txBox="1"/>
          <p:nvPr/>
        </p:nvSpPr>
        <p:spPr>
          <a:xfrm>
            <a:off x="812799" y="1036935"/>
            <a:ext cx="104986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effectLst/>
                <a:latin typeface="Roboto" panose="02000000000000000000" pitchFamily="2" charset="0"/>
              </a:rPr>
              <a:t>Superimposition-based AR</a:t>
            </a:r>
            <a:r>
              <a:rPr lang="en-US" b="0" i="0" dirty="0">
                <a:effectLst/>
                <a:latin typeface="Roboto" panose="02000000000000000000" pitchFamily="2" charset="0"/>
              </a:rPr>
              <a:t> </a:t>
            </a:r>
            <a:r>
              <a:rPr lang="uk-UA" b="0" i="0" dirty="0">
                <a:effectLst/>
                <a:latin typeface="Roboto" panose="02000000000000000000" pitchFamily="2" charset="0"/>
              </a:rPr>
              <a:t>частково або повністю замінює вихідне уявлення об'єкта доповненим уявленням того самого об'єкта.</a:t>
            </a:r>
            <a:endParaRPr lang="uk-UA" dirty="0"/>
          </a:p>
        </p:txBody>
      </p:sp>
      <p:pic>
        <p:nvPicPr>
          <p:cNvPr id="3" name="Ikea Augmented Reality Instructions">
            <a:hlinkClick r:id="" action="ppaction://media"/>
            <a:extLst>
              <a:ext uri="{FF2B5EF4-FFF2-40B4-BE49-F238E27FC236}">
                <a16:creationId xmlns:a16="http://schemas.microsoft.com/office/drawing/2014/main" id="{AE1534D9-6C09-4E3B-AE2D-E6D3213D2EC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8132" y="1984064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4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297934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0" dirty="0" err="1">
                <a:solidFill>
                  <a:srgbClr val="333A4D"/>
                </a:solidFill>
                <a:effectLst/>
                <a:latin typeface="var(--header-font)"/>
              </a:rPr>
              <a:t>Софт</a:t>
            </a:r>
            <a:r>
              <a:rPr lang="uk-UA" sz="2800" b="1" i="0" dirty="0">
                <a:solidFill>
                  <a:srgbClr val="333A4D"/>
                </a:solidFill>
                <a:effectLst/>
                <a:latin typeface="var(--header-font)"/>
              </a:rPr>
              <a:t> для </a:t>
            </a:r>
            <a:r>
              <a:rPr lang="en-US" sz="2800" b="1" i="0" dirty="0">
                <a:solidFill>
                  <a:srgbClr val="333A4D"/>
                </a:solidFill>
                <a:effectLst/>
                <a:latin typeface="var(--header-font)"/>
              </a:rPr>
              <a:t>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FC070F-981B-40A3-B3E8-E39D1F7CA9B2}"/>
              </a:ext>
            </a:extLst>
          </p:cNvPr>
          <p:cNvSpPr txBox="1"/>
          <p:nvPr/>
        </p:nvSpPr>
        <p:spPr>
          <a:xfrm>
            <a:off x="186267" y="1060946"/>
            <a:ext cx="1143846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b="0" i="0" dirty="0">
                <a:effectLst/>
                <a:latin typeface="Roboto" panose="02000000000000000000" pitchFamily="2" charset="0"/>
              </a:rPr>
              <a:t>Щоб створити програму доповненої реальності, знадобиться набір засобів розробки (</a:t>
            </a:r>
            <a:r>
              <a:rPr lang="en-US" b="0" i="0" dirty="0">
                <a:effectLst/>
                <a:latin typeface="Roboto" panose="02000000000000000000" pitchFamily="2" charset="0"/>
              </a:rPr>
              <a:t>software development kit, SDK). </a:t>
            </a:r>
            <a:r>
              <a:rPr lang="uk-UA" b="0" i="0" dirty="0">
                <a:effectLst/>
                <a:latin typeface="Roboto" panose="02000000000000000000" pitchFamily="2" charset="0"/>
              </a:rPr>
              <a:t>Нижче ми розглянули найпопулярніші </a:t>
            </a:r>
            <a:r>
              <a:rPr lang="en-US" b="0" i="0" dirty="0">
                <a:effectLst/>
                <a:latin typeface="Roboto" panose="02000000000000000000" pitchFamily="2" charset="0"/>
              </a:rPr>
              <a:t>SDK.</a:t>
            </a:r>
          </a:p>
          <a:p>
            <a:pPr algn="l"/>
            <a:endParaRPr lang="en-US" b="0" i="0" dirty="0">
              <a:effectLst/>
              <a:latin typeface="Roboto" panose="02000000000000000000" pitchFamily="2" charset="0"/>
            </a:endParaRPr>
          </a:p>
          <a:p>
            <a:pPr algn="l"/>
            <a:r>
              <a:rPr lang="en-US" sz="3600" b="1" i="0" dirty="0" err="1">
                <a:effectLst/>
                <a:latin typeface="var(--header-font)"/>
              </a:rPr>
              <a:t>ARKit</a:t>
            </a:r>
            <a:endParaRPr lang="en-US" sz="3600" b="1" i="0" dirty="0">
              <a:effectLst/>
              <a:latin typeface="var(--header-font)"/>
            </a:endParaRPr>
          </a:p>
          <a:p>
            <a:pPr algn="l"/>
            <a:r>
              <a:rPr lang="en-US" b="0" i="0" u="none" strike="noStrike" dirty="0" err="1"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ARKit</a:t>
            </a:r>
            <a:r>
              <a:rPr lang="en-US" b="0" i="0" dirty="0">
                <a:effectLst/>
                <a:latin typeface="Roboto" panose="02000000000000000000" pitchFamily="2" charset="0"/>
              </a:rPr>
              <a:t> – </a:t>
            </a:r>
            <a:r>
              <a:rPr lang="uk-UA" b="0" i="0" dirty="0">
                <a:effectLst/>
                <a:latin typeface="Roboto" panose="02000000000000000000" pitchFamily="2" charset="0"/>
              </a:rPr>
              <a:t>це </a:t>
            </a:r>
            <a:r>
              <a:rPr lang="en-US" b="0" i="0" dirty="0">
                <a:effectLst/>
                <a:latin typeface="Roboto" panose="02000000000000000000" pitchFamily="2" charset="0"/>
              </a:rPr>
              <a:t>SDK </a:t>
            </a:r>
            <a:r>
              <a:rPr lang="uk-UA" b="0" i="0" dirty="0">
                <a:effectLst/>
                <a:latin typeface="Roboto" panose="02000000000000000000" pitchFamily="2" charset="0"/>
              </a:rPr>
              <a:t>для створення додатків доповненої реальності та ігор для </a:t>
            </a:r>
            <a:r>
              <a:rPr lang="en-US" b="0" i="0" dirty="0">
                <a:effectLst/>
                <a:latin typeface="Roboto" panose="02000000000000000000" pitchFamily="2" charset="0"/>
              </a:rPr>
              <a:t>iPhone </a:t>
            </a:r>
            <a:r>
              <a:rPr lang="uk-UA" b="0" i="0" dirty="0">
                <a:effectLst/>
                <a:latin typeface="Roboto" panose="02000000000000000000" pitchFamily="2" charset="0"/>
              </a:rPr>
              <a:t>та </a:t>
            </a:r>
            <a:r>
              <a:rPr lang="en-US" b="0" i="0" dirty="0">
                <a:effectLst/>
                <a:latin typeface="Roboto" panose="02000000000000000000" pitchFamily="2" charset="0"/>
              </a:rPr>
              <a:t>iPad. </a:t>
            </a:r>
            <a:r>
              <a:rPr lang="uk-UA" b="0" i="0" dirty="0">
                <a:effectLst/>
                <a:latin typeface="Roboto" panose="02000000000000000000" pitchFamily="2" charset="0"/>
              </a:rPr>
              <a:t>Для нього характерні такі риси: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effectLst/>
                <a:latin typeface="Roboto" panose="02000000000000000000" pitchFamily="2" charset="0"/>
              </a:rPr>
              <a:t>Надійне відстеження обличчя – легко застосовувати ефекти для обличчя або створювати мімічні вирази.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effectLst/>
                <a:latin typeface="Roboto" panose="02000000000000000000" pitchFamily="2" charset="0"/>
              </a:rPr>
              <a:t>Відстежує рівень освітленості середовища для коректної постановки світлового оточення віртуальних об'єктів.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effectLst/>
                <a:latin typeface="Roboto" panose="02000000000000000000" pitchFamily="2" charset="0"/>
              </a:rPr>
              <a:t>Виявлення 2</a:t>
            </a:r>
            <a:r>
              <a:rPr lang="en-US" b="0" i="0" dirty="0">
                <a:effectLst/>
                <a:latin typeface="Roboto" panose="02000000000000000000" pitchFamily="2" charset="0"/>
              </a:rPr>
              <a:t>D-</a:t>
            </a:r>
            <a:r>
              <a:rPr lang="uk-UA" b="0" i="0" dirty="0">
                <a:effectLst/>
                <a:latin typeface="Roboto" panose="02000000000000000000" pitchFamily="2" charset="0"/>
              </a:rPr>
              <a:t>об'єктів: горизонтальних, вертикальних та похилих </a:t>
            </a:r>
            <a:r>
              <a:rPr lang="uk-UA" b="0" i="0" dirty="0" err="1">
                <a:effectLst/>
                <a:latin typeface="Roboto" panose="02000000000000000000" pitchFamily="2" charset="0"/>
              </a:rPr>
              <a:t>площин</a:t>
            </a:r>
            <a:r>
              <a:rPr lang="uk-UA" b="0" i="0" dirty="0">
                <a:effectLst/>
                <a:latin typeface="Roboto" panose="02000000000000000000" pitchFamily="2" charset="0"/>
              </a:rPr>
              <a:t>. Тобто, наприклад, столів та стін.</a:t>
            </a:r>
            <a:br>
              <a:rPr lang="uk-UA" b="0" i="0" dirty="0">
                <a:effectLst/>
                <a:latin typeface="Roboto" panose="02000000000000000000" pitchFamily="2" charset="0"/>
              </a:rPr>
            </a:br>
            <a:endParaRPr lang="uk-UA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effectLst/>
                <a:latin typeface="Roboto" panose="02000000000000000000" pitchFamily="2" charset="0"/>
              </a:rPr>
              <a:t>Інтеграція з </a:t>
            </a:r>
            <a:r>
              <a:rPr lang="en-US" b="0" i="0" dirty="0">
                <a:effectLst/>
                <a:latin typeface="Roboto" panose="02000000000000000000" pitchFamily="2" charset="0"/>
              </a:rPr>
              <a:t>Unity </a:t>
            </a:r>
            <a:r>
              <a:rPr lang="uk-UA" b="0" i="0" dirty="0">
                <a:effectLst/>
                <a:latin typeface="Roboto" panose="02000000000000000000" pitchFamily="2" charset="0"/>
              </a:rPr>
              <a:t>та </a:t>
            </a:r>
            <a:r>
              <a:rPr lang="en-US" b="0" i="0" dirty="0">
                <a:effectLst/>
                <a:latin typeface="Roboto" panose="02000000000000000000" pitchFamily="2" charset="0"/>
              </a:rPr>
              <a:t>Unreal Engine.</a:t>
            </a:r>
          </a:p>
          <a:p>
            <a:pPr algn="l"/>
            <a:r>
              <a:rPr lang="en-US" b="1" i="0" dirty="0">
                <a:effectLst/>
                <a:latin typeface="Roboto" panose="02000000000000000000" pitchFamily="2" charset="0"/>
              </a:rPr>
              <a:t>Reality Composer</a:t>
            </a:r>
            <a:r>
              <a:rPr lang="en-US" b="0" i="0" dirty="0">
                <a:effectLst/>
                <a:latin typeface="Roboto" panose="02000000000000000000" pitchFamily="2" charset="0"/>
              </a:rPr>
              <a:t> – </a:t>
            </a:r>
            <a:r>
              <a:rPr lang="uk-UA" b="0" i="0" dirty="0">
                <a:effectLst/>
                <a:latin typeface="Roboto" panose="02000000000000000000" pitchFamily="2" charset="0"/>
              </a:rPr>
              <a:t>редактор для створення 3</a:t>
            </a:r>
            <a:r>
              <a:rPr lang="en-US" b="0" i="0" dirty="0">
                <a:effectLst/>
                <a:latin typeface="Roboto" panose="02000000000000000000" pitchFamily="2" charset="0"/>
              </a:rPr>
              <a:t>D </a:t>
            </a:r>
            <a:r>
              <a:rPr lang="uk-UA" b="0" i="0" dirty="0">
                <a:effectLst/>
                <a:latin typeface="Roboto" panose="02000000000000000000" pitchFamily="2" charset="0"/>
              </a:rPr>
              <a:t>моделей.</a:t>
            </a:r>
          </a:p>
          <a:p>
            <a:pPr algn="l"/>
            <a:r>
              <a:rPr lang="en-US" b="1" i="0" dirty="0" err="1">
                <a:effectLst/>
                <a:latin typeface="Roboto" panose="02000000000000000000" pitchFamily="2" charset="0"/>
              </a:rPr>
              <a:t>RealityKit</a:t>
            </a:r>
            <a:r>
              <a:rPr lang="en-US" b="0" i="0" dirty="0">
                <a:effectLst/>
                <a:latin typeface="Roboto" panose="02000000000000000000" pitchFamily="2" charset="0"/>
              </a:rPr>
              <a:t> – </a:t>
            </a:r>
            <a:r>
              <a:rPr lang="uk-UA" b="0" i="0" dirty="0" err="1">
                <a:effectLst/>
                <a:latin typeface="Roboto" panose="02000000000000000000" pitchFamily="2" charset="0"/>
              </a:rPr>
              <a:t>рендеринг</a:t>
            </a:r>
            <a:r>
              <a:rPr lang="uk-UA" b="0" i="0" dirty="0">
                <a:effectLst/>
                <a:latin typeface="Roboto" panose="02000000000000000000" pitchFamily="2" charset="0"/>
              </a:rPr>
              <a:t> та анімація.</a:t>
            </a:r>
          </a:p>
          <a:p>
            <a:pPr algn="l"/>
            <a:r>
              <a:rPr lang="uk-UA" b="0" i="0" dirty="0">
                <a:effectLst/>
                <a:latin typeface="Roboto" panose="02000000000000000000" pitchFamily="2" charset="0"/>
              </a:rPr>
              <a:t>Підтримувані платформи: </a:t>
            </a:r>
            <a:r>
              <a:rPr lang="en-US" b="0" i="0" dirty="0">
                <a:effectLst/>
                <a:latin typeface="Roboto" panose="02000000000000000000" pitchFamily="2" charset="0"/>
              </a:rPr>
              <a:t>iOS 11.0 </a:t>
            </a:r>
            <a:r>
              <a:rPr lang="uk-UA" b="0" i="0" dirty="0">
                <a:effectLst/>
                <a:latin typeface="Roboto" panose="02000000000000000000" pitchFamily="2" charset="0"/>
              </a:rPr>
              <a:t>та вище.</a:t>
            </a:r>
          </a:p>
          <a:p>
            <a:pPr algn="l"/>
            <a:r>
              <a:rPr lang="uk-UA" b="1" i="0" dirty="0">
                <a:effectLst/>
                <a:latin typeface="Roboto" panose="02000000000000000000" pitchFamily="2" charset="0"/>
              </a:rPr>
              <a:t>Ціна</a:t>
            </a:r>
            <a:r>
              <a:rPr lang="uk-UA" b="0" i="0" dirty="0">
                <a:effectLst/>
                <a:latin typeface="Roboto" panose="02000000000000000000" pitchFamily="2" charset="0"/>
              </a:rPr>
              <a:t> : безкоштовно.</a:t>
            </a:r>
          </a:p>
        </p:txBody>
      </p:sp>
    </p:spTree>
    <p:extLst>
      <p:ext uri="{BB962C8B-B14F-4D97-AF65-F5344CB8AC3E}">
        <p14:creationId xmlns:p14="http://schemas.microsoft.com/office/powerpoint/2010/main" val="821947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297934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0" dirty="0" err="1">
                <a:solidFill>
                  <a:srgbClr val="333A4D"/>
                </a:solidFill>
                <a:effectLst/>
                <a:latin typeface="var(--header-font)"/>
              </a:rPr>
              <a:t>Софт</a:t>
            </a:r>
            <a:r>
              <a:rPr lang="uk-UA" sz="2800" b="1" i="0" dirty="0">
                <a:solidFill>
                  <a:srgbClr val="333A4D"/>
                </a:solidFill>
                <a:effectLst/>
                <a:latin typeface="var(--header-font)"/>
              </a:rPr>
              <a:t> для </a:t>
            </a:r>
            <a:r>
              <a:rPr lang="en-US" sz="2800" b="1" i="0" dirty="0">
                <a:solidFill>
                  <a:srgbClr val="333A4D"/>
                </a:solidFill>
                <a:effectLst/>
                <a:latin typeface="var(--header-font)"/>
              </a:rPr>
              <a:t>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6AC063-A1B4-4B16-BF14-CD9D07382043}"/>
              </a:ext>
            </a:extLst>
          </p:cNvPr>
          <p:cNvSpPr txBox="1"/>
          <p:nvPr/>
        </p:nvSpPr>
        <p:spPr>
          <a:xfrm>
            <a:off x="253999" y="612845"/>
            <a:ext cx="11057465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dirty="0" err="1">
                <a:effectLst/>
                <a:latin typeface="var(--header-font)"/>
              </a:rPr>
              <a:t>ARCore</a:t>
            </a:r>
            <a:endParaRPr lang="en-US" sz="3200" b="1" i="0" dirty="0">
              <a:effectLst/>
              <a:latin typeface="var(--header-font)"/>
            </a:endParaRPr>
          </a:p>
          <a:p>
            <a:pPr algn="l"/>
            <a:r>
              <a:rPr lang="uk-UA" sz="2000" b="0" i="0" dirty="0">
                <a:effectLst/>
                <a:latin typeface="Roboto" panose="02000000000000000000" pitchFamily="2" charset="0"/>
              </a:rPr>
              <a:t>На </a:t>
            </a:r>
            <a:r>
              <a:rPr lang="en-US" sz="2000" b="0" i="0" dirty="0" err="1">
                <a:effectLst/>
                <a:latin typeface="Roboto" panose="02000000000000000000" pitchFamily="2" charset="0"/>
              </a:rPr>
              <a:t>ARKit</a:t>
            </a:r>
            <a:r>
              <a:rPr lang="en-US" sz="2000" b="0" i="0" dirty="0">
                <a:effectLst/>
                <a:latin typeface="Roboto" panose="02000000000000000000" pitchFamily="2" charset="0"/>
              </a:rPr>
              <a:t> </a:t>
            </a:r>
            <a:r>
              <a:rPr lang="uk-UA" sz="2000" b="0" i="0" dirty="0">
                <a:effectLst/>
                <a:latin typeface="Roboto" panose="02000000000000000000" pitchFamily="2" charset="0"/>
              </a:rPr>
              <a:t>компанія </a:t>
            </a:r>
            <a:r>
              <a:rPr lang="en-US" sz="2000" b="0" i="0" dirty="0">
                <a:effectLst/>
                <a:latin typeface="Roboto" panose="02000000000000000000" pitchFamily="2" charset="0"/>
              </a:rPr>
              <a:t>Google </a:t>
            </a:r>
            <a:r>
              <a:rPr lang="uk-UA" sz="2000" b="0" i="0" dirty="0">
                <a:effectLst/>
                <a:latin typeface="Roboto" panose="02000000000000000000" pitchFamily="2" charset="0"/>
              </a:rPr>
              <a:t>відповіла своєю розробкою – </a:t>
            </a:r>
            <a:r>
              <a:rPr lang="en-US" sz="2000" b="0" i="0" u="none" strike="noStrike" dirty="0" err="1"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ARCore</a:t>
            </a:r>
            <a:r>
              <a:rPr lang="en-US" sz="2000" b="0" i="0" dirty="0">
                <a:effectLst/>
                <a:latin typeface="Roboto" panose="02000000000000000000" pitchFamily="2" charset="0"/>
              </a:rPr>
              <a:t> .</a:t>
            </a:r>
          </a:p>
          <a:p>
            <a:pPr algn="l"/>
            <a:endParaRPr lang="en-US" sz="2000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  <a:latin typeface="Roboto" panose="02000000000000000000" pitchFamily="2" charset="0"/>
              </a:rPr>
              <a:t>ARCore</a:t>
            </a:r>
            <a:r>
              <a:rPr lang="en-US" sz="2000" b="0" i="0" dirty="0">
                <a:effectLst/>
                <a:latin typeface="Roboto" panose="02000000000000000000" pitchFamily="2" charset="0"/>
              </a:rPr>
              <a:t> </a:t>
            </a:r>
            <a:r>
              <a:rPr lang="uk-UA" sz="2000" b="0" i="0" dirty="0">
                <a:effectLst/>
                <a:latin typeface="Roboto" panose="02000000000000000000" pitchFamily="2" charset="0"/>
              </a:rPr>
              <a:t>використовує камеру телефону для визначення функціональних точок та зміни їх положення у часі. Візуальна інформація комбінується з даними, отриманими від датчиків, для обчислення положення та орієнтації телефону у просторі.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000" b="0" i="0" dirty="0">
                <a:effectLst/>
                <a:latin typeface="Roboto" panose="02000000000000000000" pitchFamily="2" charset="0"/>
              </a:rPr>
              <a:t>Виявлення плоских та похилих поверхонь.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000" b="0" i="0" dirty="0">
                <a:effectLst/>
                <a:latin typeface="Roboto" panose="02000000000000000000" pitchFamily="2" charset="0"/>
              </a:rPr>
              <a:t>Автоматичне регулювання освітлення. Наприклад, якщо ви перебуваєте в кімнаті з тьмяним освітленням, </a:t>
            </a:r>
            <a:r>
              <a:rPr lang="en-US" sz="2000" b="0" i="0" dirty="0" err="1">
                <a:effectLst/>
                <a:latin typeface="Roboto" panose="02000000000000000000" pitchFamily="2" charset="0"/>
              </a:rPr>
              <a:t>ARCore</a:t>
            </a:r>
            <a:r>
              <a:rPr lang="en-US" sz="2000" b="0" i="0" dirty="0">
                <a:effectLst/>
                <a:latin typeface="Roboto" panose="02000000000000000000" pitchFamily="2" charset="0"/>
              </a:rPr>
              <a:t> </a:t>
            </a:r>
            <a:r>
              <a:rPr lang="uk-UA" sz="2000" b="0" i="0" dirty="0">
                <a:effectLst/>
                <a:latin typeface="Roboto" panose="02000000000000000000" pitchFamily="2" charset="0"/>
              </a:rPr>
              <a:t>автоматично скоригує зображення.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000" b="0" i="0" dirty="0">
                <a:effectLst/>
                <a:latin typeface="Roboto" panose="02000000000000000000" pitchFamily="2" charset="0"/>
              </a:rPr>
              <a:t>Прив'язка віртуальних об'єктів (кошеня) до фізичних об'єктів (стіл). Якщо вийти з кімнати та повернутися, кошеня залишиться на колишньому місці.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000" b="0" i="0" dirty="0">
                <a:effectLst/>
                <a:latin typeface="Roboto" panose="02000000000000000000" pitchFamily="2" charset="0"/>
              </a:rPr>
              <a:t>Інтеграція з </a:t>
            </a:r>
            <a:r>
              <a:rPr lang="en-US" sz="2000" b="0" i="0" dirty="0">
                <a:effectLst/>
                <a:latin typeface="Roboto" panose="02000000000000000000" pitchFamily="2" charset="0"/>
              </a:rPr>
              <a:t>Unity </a:t>
            </a:r>
            <a:r>
              <a:rPr lang="uk-UA" sz="2000" b="0" i="0" dirty="0">
                <a:effectLst/>
                <a:latin typeface="Roboto" panose="02000000000000000000" pitchFamily="2" charset="0"/>
              </a:rPr>
              <a:t>та </a:t>
            </a:r>
            <a:r>
              <a:rPr lang="en-US" sz="2000" b="0" i="0" dirty="0">
                <a:effectLst/>
                <a:latin typeface="Roboto" panose="02000000000000000000" pitchFamily="2" charset="0"/>
              </a:rPr>
              <a:t>Unreal Engine.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000" b="0" i="0" dirty="0">
              <a:effectLst/>
              <a:latin typeface="Roboto" panose="02000000000000000000" pitchFamily="2" charset="0"/>
            </a:endParaRPr>
          </a:p>
          <a:p>
            <a:pPr algn="l"/>
            <a:r>
              <a:rPr lang="uk-UA" sz="2000" b="0" i="0" dirty="0">
                <a:effectLst/>
                <a:latin typeface="Roboto" panose="02000000000000000000" pitchFamily="2" charset="0"/>
              </a:rPr>
              <a:t>Підтримувані платформи: </a:t>
            </a:r>
            <a:r>
              <a:rPr lang="en-US" sz="2000" b="0" i="0" dirty="0">
                <a:effectLst/>
                <a:latin typeface="Roboto" panose="02000000000000000000" pitchFamily="2" charset="0"/>
              </a:rPr>
              <a:t>Android 7.0 </a:t>
            </a:r>
            <a:r>
              <a:rPr lang="uk-UA" sz="2000" b="0" i="0" dirty="0">
                <a:effectLst/>
                <a:latin typeface="Roboto" panose="02000000000000000000" pitchFamily="2" charset="0"/>
              </a:rPr>
              <a:t>та вище, </a:t>
            </a:r>
            <a:r>
              <a:rPr lang="en-US" sz="2000" b="0" i="0" dirty="0">
                <a:effectLst/>
                <a:latin typeface="Roboto" panose="02000000000000000000" pitchFamily="2" charset="0"/>
              </a:rPr>
              <a:t>iOS 11 </a:t>
            </a:r>
            <a:r>
              <a:rPr lang="uk-UA" sz="2000" b="0" i="0" dirty="0">
                <a:effectLst/>
                <a:latin typeface="Roboto" panose="02000000000000000000" pitchFamily="2" charset="0"/>
              </a:rPr>
              <a:t>та вище.</a:t>
            </a:r>
            <a:endParaRPr lang="en-US" sz="2000" b="0" i="0" dirty="0">
              <a:effectLst/>
              <a:latin typeface="Roboto" panose="02000000000000000000" pitchFamily="2" charset="0"/>
            </a:endParaRPr>
          </a:p>
          <a:p>
            <a:pPr algn="l"/>
            <a:endParaRPr lang="uk-UA" sz="2000" b="0" i="0" dirty="0">
              <a:effectLst/>
              <a:latin typeface="Roboto" panose="02000000000000000000" pitchFamily="2" charset="0"/>
            </a:endParaRPr>
          </a:p>
          <a:p>
            <a:pPr algn="l"/>
            <a:r>
              <a:rPr lang="uk-UA" sz="2000" b="1" i="0" dirty="0">
                <a:effectLst/>
                <a:latin typeface="Roboto" panose="02000000000000000000" pitchFamily="2" charset="0"/>
              </a:rPr>
              <a:t>Ціна</a:t>
            </a:r>
            <a:r>
              <a:rPr lang="uk-UA" sz="2000" b="0" i="0" dirty="0">
                <a:effectLst/>
                <a:latin typeface="Roboto" panose="02000000000000000000" pitchFamily="2" charset="0"/>
              </a:rPr>
              <a:t> : безкоштовно.</a:t>
            </a:r>
          </a:p>
        </p:txBody>
      </p:sp>
    </p:spTree>
    <p:extLst>
      <p:ext uri="{BB962C8B-B14F-4D97-AF65-F5344CB8AC3E}">
        <p14:creationId xmlns:p14="http://schemas.microsoft.com/office/powerpoint/2010/main" val="2371486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297934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0" dirty="0" err="1">
                <a:solidFill>
                  <a:srgbClr val="333A4D"/>
                </a:solidFill>
                <a:effectLst/>
                <a:latin typeface="var(--header-font)"/>
              </a:rPr>
              <a:t>Софт</a:t>
            </a:r>
            <a:r>
              <a:rPr lang="uk-UA" sz="2800" b="1" i="0" dirty="0">
                <a:solidFill>
                  <a:srgbClr val="333A4D"/>
                </a:solidFill>
                <a:effectLst/>
                <a:latin typeface="var(--header-font)"/>
              </a:rPr>
              <a:t> для </a:t>
            </a:r>
            <a:r>
              <a:rPr lang="en-US" sz="2800" b="1" i="0" dirty="0">
                <a:solidFill>
                  <a:srgbClr val="333A4D"/>
                </a:solidFill>
                <a:effectLst/>
                <a:latin typeface="var(--header-font)"/>
              </a:rPr>
              <a:t>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B2505C-04E3-40EF-B5BE-AC7804FF6A0A}"/>
              </a:ext>
            </a:extLst>
          </p:cNvPr>
          <p:cNvSpPr txBox="1"/>
          <p:nvPr/>
        </p:nvSpPr>
        <p:spPr>
          <a:xfrm>
            <a:off x="355599" y="1042245"/>
            <a:ext cx="11057466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3200" b="1" i="0" dirty="0" err="1">
                <a:effectLst/>
                <a:latin typeface="var(--header-font)"/>
              </a:rPr>
              <a:t>Вуфорія</a:t>
            </a:r>
            <a:endParaRPr lang="uk-UA" sz="3200" b="1" i="0" dirty="0">
              <a:effectLst/>
              <a:latin typeface="var(--header-font)"/>
            </a:endParaRPr>
          </a:p>
          <a:p>
            <a:pPr algn="l"/>
            <a:r>
              <a:rPr lang="uk-UA" b="0" i="0" u="none" strike="noStrike" dirty="0"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Офіційний сайт</a:t>
            </a:r>
            <a:r>
              <a:rPr lang="uk-UA" b="0" i="0" dirty="0">
                <a:effectLst/>
                <a:latin typeface="Roboto" panose="02000000000000000000" pitchFamily="2" charset="0"/>
              </a:rPr>
              <a:t> . особливості:</a:t>
            </a:r>
            <a:br>
              <a:rPr lang="uk-UA" b="0" i="0" dirty="0">
                <a:effectLst/>
                <a:latin typeface="Roboto" panose="02000000000000000000" pitchFamily="2" charset="0"/>
              </a:rPr>
            </a:br>
            <a:endParaRPr lang="uk-UA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effectLst/>
                <a:latin typeface="Roboto" panose="02000000000000000000" pitchFamily="2" charset="0"/>
              </a:rPr>
              <a:t>Розпізнавання тексту та різних типів візуальних об'єктів (коробка, циліндр, площина).</a:t>
            </a:r>
            <a:br>
              <a:rPr lang="uk-UA" b="0" i="0" dirty="0">
                <a:effectLst/>
                <a:latin typeface="Roboto" panose="02000000000000000000" pitchFamily="2" charset="0"/>
              </a:rPr>
            </a:br>
            <a:endParaRPr lang="uk-UA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effectLst/>
                <a:latin typeface="Roboto" panose="02000000000000000000" pitchFamily="2" charset="0"/>
              </a:rPr>
              <a:t>Підтримує створення маркерних та </a:t>
            </a:r>
            <a:r>
              <a:rPr lang="uk-UA" b="0" i="0" dirty="0" err="1">
                <a:effectLst/>
                <a:latin typeface="Roboto" panose="02000000000000000000" pitchFamily="2" charset="0"/>
              </a:rPr>
              <a:t>безмаркерних</a:t>
            </a:r>
            <a:r>
              <a:rPr lang="uk-UA" b="0" i="0" dirty="0">
                <a:effectLst/>
                <a:latin typeface="Roboto" panose="02000000000000000000" pitchFamily="2" charset="0"/>
              </a:rPr>
              <a:t> </a:t>
            </a:r>
            <a:r>
              <a:rPr lang="en-US" b="0" i="0" dirty="0">
                <a:effectLst/>
                <a:latin typeface="Roboto" panose="02000000000000000000" pitchFamily="2" charset="0"/>
              </a:rPr>
              <a:t>AR.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Roboto" panose="02000000000000000000" pitchFamily="2" charset="0"/>
              </a:rPr>
              <a:t>3D-</a:t>
            </a:r>
            <a:r>
              <a:rPr lang="uk-UA" b="0" i="0" dirty="0">
                <a:effectLst/>
                <a:latin typeface="Roboto" panose="02000000000000000000" pitchFamily="2" charset="0"/>
              </a:rPr>
              <a:t>сканування оточення.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effectLst/>
                <a:latin typeface="Roboto" panose="02000000000000000000" pitchFamily="2" charset="0"/>
              </a:rPr>
              <a:t>Виявлення кількох об'єктів.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effectLst/>
                <a:latin typeface="Roboto" panose="02000000000000000000" pitchFamily="2" charset="0"/>
              </a:rPr>
              <a:t>Режим </a:t>
            </a:r>
            <a:r>
              <a:rPr lang="en-US" b="0" i="0" dirty="0">
                <a:effectLst/>
                <a:latin typeface="Roboto" panose="02000000000000000000" pitchFamily="2" charset="0"/>
              </a:rPr>
              <a:t>Simulation Play, </a:t>
            </a:r>
            <a:r>
              <a:rPr lang="uk-UA" b="0" i="0" dirty="0">
                <a:effectLst/>
                <a:latin typeface="Roboto" panose="02000000000000000000" pitchFamily="2" charset="0"/>
              </a:rPr>
              <a:t>що дозволяє проходити крізь або навколо 3</a:t>
            </a:r>
            <a:r>
              <a:rPr lang="en-US" b="0" i="0" dirty="0">
                <a:effectLst/>
                <a:latin typeface="Roboto" panose="02000000000000000000" pitchFamily="2" charset="0"/>
              </a:rPr>
              <a:t>D-</a:t>
            </a:r>
            <a:r>
              <a:rPr lang="uk-UA" b="0" i="0" dirty="0">
                <a:effectLst/>
                <a:latin typeface="Roboto" panose="02000000000000000000" pitchFamily="2" charset="0"/>
              </a:rPr>
              <a:t>моделі та спостерігати за цим на комп'ютері.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Roboto" panose="02000000000000000000" pitchFamily="2" charset="0"/>
              </a:rPr>
              <a:t>API: C# </a:t>
            </a:r>
            <a:r>
              <a:rPr lang="uk-UA" b="0" i="0" dirty="0">
                <a:effectLst/>
                <a:latin typeface="Roboto" panose="02000000000000000000" pitchFamily="2" charset="0"/>
              </a:rPr>
              <a:t>для </a:t>
            </a:r>
            <a:r>
              <a:rPr lang="en-US" b="0" i="0" dirty="0">
                <a:effectLst/>
                <a:latin typeface="Roboto" panose="02000000000000000000" pitchFamily="2" charset="0"/>
              </a:rPr>
              <a:t>Unity, C++ </a:t>
            </a:r>
            <a:r>
              <a:rPr lang="uk-UA" b="0" i="0" dirty="0">
                <a:effectLst/>
                <a:latin typeface="Roboto" panose="02000000000000000000" pitchFamily="2" charset="0"/>
              </a:rPr>
              <a:t>для </a:t>
            </a:r>
            <a:r>
              <a:rPr lang="en-US" b="0" i="0" dirty="0">
                <a:effectLst/>
                <a:latin typeface="Roboto" panose="02000000000000000000" pitchFamily="2" charset="0"/>
              </a:rPr>
              <a:t>iOS, Java </a:t>
            </a:r>
            <a:r>
              <a:rPr lang="uk-UA" b="0" i="0" dirty="0">
                <a:effectLst/>
                <a:latin typeface="Roboto" panose="02000000000000000000" pitchFamily="2" charset="0"/>
              </a:rPr>
              <a:t>для </a:t>
            </a:r>
            <a:r>
              <a:rPr lang="en-US" b="0" i="0" dirty="0">
                <a:effectLst/>
                <a:latin typeface="Roboto" panose="02000000000000000000" pitchFamily="2" charset="0"/>
              </a:rPr>
              <a:t>Android.</a:t>
            </a:r>
            <a:br>
              <a:rPr lang="en-US" b="0" i="0" dirty="0">
                <a:effectLst/>
                <a:latin typeface="Roboto" panose="02000000000000000000" pitchFamily="2" charset="0"/>
              </a:rPr>
            </a:br>
            <a:endParaRPr lang="en-US" b="0" i="0" dirty="0">
              <a:effectLst/>
              <a:latin typeface="Roboto" panose="02000000000000000000" pitchFamily="2" charset="0"/>
            </a:endParaRPr>
          </a:p>
          <a:p>
            <a:pPr algn="l"/>
            <a:r>
              <a:rPr lang="uk-UA" b="0" i="0" dirty="0">
                <a:effectLst/>
                <a:latin typeface="Roboto" panose="02000000000000000000" pitchFamily="2" charset="0"/>
              </a:rPr>
              <a:t>Підтримувані платформи: </a:t>
            </a:r>
            <a:r>
              <a:rPr lang="en-US" b="0" i="0" dirty="0">
                <a:effectLst/>
                <a:latin typeface="Roboto" panose="02000000000000000000" pitchFamily="2" charset="0"/>
              </a:rPr>
              <a:t>Android 4.4.4 </a:t>
            </a:r>
            <a:r>
              <a:rPr lang="uk-UA" b="0" i="0" dirty="0">
                <a:effectLst/>
                <a:latin typeface="Roboto" panose="02000000000000000000" pitchFamily="2" charset="0"/>
              </a:rPr>
              <a:t>та вище, </a:t>
            </a:r>
            <a:r>
              <a:rPr lang="en-US" b="0" i="0" dirty="0">
                <a:effectLst/>
                <a:latin typeface="Roboto" panose="02000000000000000000" pitchFamily="2" charset="0"/>
              </a:rPr>
              <a:t>iOS 11 </a:t>
            </a:r>
            <a:r>
              <a:rPr lang="uk-UA" b="0" i="0" dirty="0">
                <a:effectLst/>
                <a:latin typeface="Roboto" panose="02000000000000000000" pitchFamily="2" charset="0"/>
              </a:rPr>
              <a:t>та вище.</a:t>
            </a:r>
            <a:br>
              <a:rPr lang="uk-UA" b="0" i="0" dirty="0">
                <a:effectLst/>
                <a:latin typeface="Roboto" panose="02000000000000000000" pitchFamily="2" charset="0"/>
              </a:rPr>
            </a:br>
            <a:endParaRPr lang="uk-UA" b="0" i="0" dirty="0"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4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297934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0" dirty="0" err="1">
                <a:solidFill>
                  <a:srgbClr val="333A4D"/>
                </a:solidFill>
                <a:effectLst/>
                <a:latin typeface="var(--header-font)"/>
              </a:rPr>
              <a:t>Софт</a:t>
            </a:r>
            <a:r>
              <a:rPr lang="uk-UA" sz="2800" b="1" i="0" dirty="0">
                <a:solidFill>
                  <a:srgbClr val="333A4D"/>
                </a:solidFill>
                <a:effectLst/>
                <a:latin typeface="var(--header-font)"/>
              </a:rPr>
              <a:t> для </a:t>
            </a:r>
            <a:r>
              <a:rPr lang="en-US" sz="2800" b="1" i="0" dirty="0">
                <a:solidFill>
                  <a:srgbClr val="333A4D"/>
                </a:solidFill>
                <a:effectLst/>
                <a:latin typeface="var(--header-font)"/>
              </a:rPr>
              <a:t>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312DFE-EB02-4E6F-997A-5E2CCA6FC1EC}"/>
              </a:ext>
            </a:extLst>
          </p:cNvPr>
          <p:cNvSpPr txBox="1"/>
          <p:nvPr/>
        </p:nvSpPr>
        <p:spPr>
          <a:xfrm>
            <a:off x="567267" y="1136009"/>
            <a:ext cx="11057466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dirty="0" err="1">
                <a:solidFill>
                  <a:srgbClr val="333A4D"/>
                </a:solidFill>
                <a:effectLst/>
                <a:latin typeface="var(--header-font)"/>
              </a:rPr>
              <a:t>EasyAR</a:t>
            </a:r>
            <a:endParaRPr lang="en-US" sz="3200" b="1" i="0" dirty="0">
              <a:solidFill>
                <a:srgbClr val="333A4D"/>
              </a:solidFill>
              <a:effectLst/>
              <a:latin typeface="var(--header-font)"/>
            </a:endParaRPr>
          </a:p>
          <a:p>
            <a:pPr algn="l"/>
            <a:endParaRPr lang="en-US" sz="3200" b="1" i="0" dirty="0">
              <a:solidFill>
                <a:srgbClr val="333A4D"/>
              </a:solidFill>
              <a:effectLst/>
              <a:latin typeface="var(--header-font)"/>
            </a:endParaRPr>
          </a:p>
          <a:p>
            <a:pPr algn="l"/>
            <a:r>
              <a:rPr lang="uk-UA" sz="2000" b="0" i="0" u="none" strike="noStrike" dirty="0">
                <a:solidFill>
                  <a:srgbClr val="333A4D"/>
                </a:solidFill>
                <a:effectLst/>
                <a:latin typeface="Roboto" panose="02000000000000000000" pitchFamily="2" charset="0"/>
                <a:hlinkClick r:id="rId2"/>
              </a:rPr>
              <a:t>Офіційний сайт</a:t>
            </a:r>
            <a:r>
              <a:rPr lang="uk-UA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 . Характеристики:</a:t>
            </a:r>
            <a:endParaRPr lang="en-US" sz="2000" b="0" i="0" dirty="0">
              <a:solidFill>
                <a:srgbClr val="333A4D"/>
              </a:solidFill>
              <a:effectLst/>
              <a:latin typeface="Roboto" panose="02000000000000000000" pitchFamily="2" charset="0"/>
            </a:endParaRPr>
          </a:p>
          <a:p>
            <a:pPr algn="l"/>
            <a:endParaRPr lang="uk-UA" sz="2000" b="0" i="0" dirty="0">
              <a:solidFill>
                <a:srgbClr val="333A4D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Сканування середовища та генерація 3</a:t>
            </a:r>
            <a:r>
              <a:rPr lang="en-US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D-</a:t>
            </a:r>
            <a:r>
              <a:rPr lang="uk-UA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сітки в реальному часі.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Сумісність із </a:t>
            </a:r>
            <a:r>
              <a:rPr lang="en-US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Android </a:t>
            </a:r>
            <a:r>
              <a:rPr lang="uk-UA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смартфонами, які </a:t>
            </a:r>
            <a:r>
              <a:rPr lang="en-US" sz="2000" b="0" i="0" dirty="0" err="1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ARCore</a:t>
            </a:r>
            <a:r>
              <a:rPr lang="en-US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uk-UA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не підтримує.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Відстеження 3</a:t>
            </a:r>
            <a:r>
              <a:rPr lang="en-US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D-</a:t>
            </a:r>
            <a:r>
              <a:rPr lang="uk-UA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об'єктів.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Розпізнавання та відстеження плоских зображень у режимі реального часу.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Записує екран у форматах </a:t>
            </a:r>
            <a:r>
              <a:rPr lang="en-US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H.264/AAC/MP4.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Інтеграція з </a:t>
            </a:r>
            <a:r>
              <a:rPr lang="en-US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Unity.</a:t>
            </a:r>
            <a:br>
              <a:rPr lang="en-US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</a:br>
            <a:endParaRPr lang="en-US" sz="2000" b="0" i="0" dirty="0">
              <a:solidFill>
                <a:srgbClr val="333A4D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uk-UA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Підтримувані платформи: </a:t>
            </a:r>
            <a:r>
              <a:rPr lang="en-US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Android, iOS.</a:t>
            </a:r>
            <a:br>
              <a:rPr lang="en-US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</a:br>
            <a:endParaRPr lang="en-US" sz="2000" b="0" i="0" dirty="0">
              <a:solidFill>
                <a:srgbClr val="333A4D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uk-UA" sz="2000" b="1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Ціна</a:t>
            </a:r>
            <a:r>
              <a:rPr lang="uk-UA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 : безкоштовно.</a:t>
            </a:r>
          </a:p>
        </p:txBody>
      </p:sp>
    </p:spTree>
    <p:extLst>
      <p:ext uri="{BB962C8B-B14F-4D97-AF65-F5344CB8AC3E}">
        <p14:creationId xmlns:p14="http://schemas.microsoft.com/office/powerpoint/2010/main" val="3801516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297934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0" dirty="0" err="1">
                <a:solidFill>
                  <a:srgbClr val="333A4D"/>
                </a:solidFill>
                <a:effectLst/>
                <a:latin typeface="var(--header-font)"/>
              </a:rPr>
              <a:t>Софт</a:t>
            </a:r>
            <a:r>
              <a:rPr lang="uk-UA" sz="2800" b="1" i="0" dirty="0">
                <a:solidFill>
                  <a:srgbClr val="333A4D"/>
                </a:solidFill>
                <a:effectLst/>
                <a:latin typeface="var(--header-font)"/>
              </a:rPr>
              <a:t> для </a:t>
            </a:r>
            <a:r>
              <a:rPr lang="en-US" sz="2800" b="1" i="0" dirty="0">
                <a:solidFill>
                  <a:srgbClr val="333A4D"/>
                </a:solidFill>
                <a:effectLst/>
                <a:latin typeface="var(--header-font)"/>
              </a:rPr>
              <a:t>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7682AF-8B0C-456B-9242-1E32626590E1}"/>
              </a:ext>
            </a:extLst>
          </p:cNvPr>
          <p:cNvSpPr txBox="1"/>
          <p:nvPr/>
        </p:nvSpPr>
        <p:spPr>
          <a:xfrm>
            <a:off x="567267" y="1413008"/>
            <a:ext cx="112776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3600" b="1" i="0" dirty="0">
                <a:effectLst/>
                <a:latin typeface="var(--header-font)"/>
              </a:rPr>
              <a:t>Студія об'єктива</a:t>
            </a:r>
          </a:p>
          <a:p>
            <a:pPr algn="l"/>
            <a:r>
              <a:rPr lang="uk-UA" sz="2400" b="0" i="0" u="none" strike="noStrike" dirty="0"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Офіційний сайт</a:t>
            </a:r>
            <a:r>
              <a:rPr lang="uk-UA" sz="2400" b="0" i="0" dirty="0">
                <a:effectLst/>
                <a:latin typeface="Roboto" panose="02000000000000000000" pitchFamily="2" charset="0"/>
              </a:rPr>
              <a:t> . Можливості: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400" b="0" i="0" dirty="0">
                <a:effectLst/>
                <a:latin typeface="Roboto" panose="02000000000000000000" pitchFamily="2" charset="0"/>
              </a:rPr>
              <a:t>Відстеження обличчя, шиї, ліктів, рук.</a:t>
            </a:r>
            <a:br>
              <a:rPr lang="uk-UA" sz="2400" b="0" i="0" dirty="0">
                <a:effectLst/>
                <a:latin typeface="Roboto" panose="02000000000000000000" pitchFamily="2" charset="0"/>
              </a:rPr>
            </a:br>
            <a:endParaRPr lang="uk-UA" sz="2400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400" b="0" i="0" dirty="0">
                <a:effectLst/>
                <a:latin typeface="Roboto" panose="02000000000000000000" pitchFamily="2" charset="0"/>
              </a:rPr>
              <a:t>Зміна кольору волосся та накладання масок на обличчя.</a:t>
            </a:r>
            <a:br>
              <a:rPr lang="uk-UA" sz="2400" b="0" i="0" dirty="0">
                <a:effectLst/>
                <a:latin typeface="Roboto" panose="02000000000000000000" pitchFamily="2" charset="0"/>
              </a:rPr>
            </a:br>
            <a:endParaRPr lang="uk-UA" sz="2400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400" b="0" i="0" dirty="0">
                <a:effectLst/>
                <a:latin typeface="Roboto" panose="02000000000000000000" pitchFamily="2" charset="0"/>
              </a:rPr>
              <a:t>Відкладена публікація "лінз".</a:t>
            </a:r>
            <a:br>
              <a:rPr lang="uk-UA" sz="2400" b="0" i="0" dirty="0">
                <a:effectLst/>
                <a:latin typeface="Roboto" panose="02000000000000000000" pitchFamily="2" charset="0"/>
              </a:rPr>
            </a:br>
            <a:endParaRPr lang="uk-UA" sz="2400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400" b="0" i="0" dirty="0">
                <a:effectLst/>
                <a:latin typeface="Roboto" panose="02000000000000000000" pitchFamily="2" charset="0"/>
              </a:rPr>
              <a:t>Створення 3</a:t>
            </a:r>
            <a:r>
              <a:rPr lang="en-US" sz="2400" b="0" i="0" dirty="0">
                <a:effectLst/>
                <a:latin typeface="Roboto" panose="02000000000000000000" pitchFamily="2" charset="0"/>
              </a:rPr>
              <a:t>D-</a:t>
            </a:r>
            <a:r>
              <a:rPr lang="uk-UA" sz="2400" b="0" i="0" dirty="0">
                <a:effectLst/>
                <a:latin typeface="Roboto" panose="02000000000000000000" pitchFamily="2" charset="0"/>
              </a:rPr>
              <a:t>моделей без написання коду </a:t>
            </a:r>
            <a:r>
              <a:rPr lang="en-US" sz="2400" b="0" i="0" dirty="0">
                <a:effectLst/>
                <a:latin typeface="Roboto" panose="02000000000000000000" pitchFamily="2" charset="0"/>
              </a:rPr>
              <a:t>Material Editor.</a:t>
            </a:r>
          </a:p>
          <a:p>
            <a:pPr algn="l"/>
            <a:r>
              <a:rPr lang="uk-UA" sz="2400" b="0" i="0" dirty="0">
                <a:effectLst/>
                <a:latin typeface="Roboto" panose="02000000000000000000" pitchFamily="2" charset="0"/>
              </a:rPr>
              <a:t>Підтримувані платформи: </a:t>
            </a:r>
            <a:r>
              <a:rPr lang="en-US" sz="2400" b="0" i="0" dirty="0">
                <a:effectLst/>
                <a:latin typeface="Roboto" panose="02000000000000000000" pitchFamily="2" charset="0"/>
              </a:rPr>
              <a:t>Snapchat.</a:t>
            </a:r>
          </a:p>
          <a:p>
            <a:pPr algn="l"/>
            <a:r>
              <a:rPr lang="uk-UA" sz="2400" b="1" i="0" dirty="0">
                <a:effectLst/>
                <a:latin typeface="Roboto" panose="02000000000000000000" pitchFamily="2" charset="0"/>
              </a:rPr>
              <a:t>Ціна</a:t>
            </a:r>
            <a:r>
              <a:rPr lang="uk-UA" sz="2400" b="0" i="0" dirty="0">
                <a:effectLst/>
                <a:latin typeface="Roboto" panose="02000000000000000000" pitchFamily="2" charset="0"/>
              </a:rPr>
              <a:t> : безкоштовно</a:t>
            </a:r>
          </a:p>
        </p:txBody>
      </p:sp>
    </p:spTree>
    <p:extLst>
      <p:ext uri="{BB962C8B-B14F-4D97-AF65-F5344CB8AC3E}">
        <p14:creationId xmlns:p14="http://schemas.microsoft.com/office/powerpoint/2010/main" val="2495637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D89E11-92A2-476A-AB39-FC93FE4E3443}"/>
              </a:ext>
            </a:extLst>
          </p:cNvPr>
          <p:cNvSpPr txBox="1"/>
          <p:nvPr/>
        </p:nvSpPr>
        <p:spPr>
          <a:xfrm>
            <a:off x="-220133" y="487402"/>
            <a:ext cx="11531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00325" algn="l"/>
            <a:r>
              <a:rPr lang="ru-RU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Що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таке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[ 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комп'ютерний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] 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зір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?</a:t>
            </a:r>
            <a:endParaRPr lang="ru-RU" sz="11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021715" indent="-6350" algn="ctr"/>
            <a:r>
              <a:rPr lang="ru-RU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 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Прийняті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поняття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та 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визначення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…)</a:t>
            </a:r>
            <a:endParaRPr lang="ru-RU" sz="11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D072DB-D04B-4619-8AE3-8ABEDC6DCC14}"/>
              </a:ext>
            </a:extLst>
          </p:cNvPr>
          <p:cNvSpPr txBox="1"/>
          <p:nvPr/>
        </p:nvSpPr>
        <p:spPr>
          <a:xfrm>
            <a:off x="776748" y="1907458"/>
            <a:ext cx="106876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dirty="0"/>
              <a:t>Обробка зображень (</a:t>
            </a:r>
            <a:r>
              <a:rPr lang="en-US" dirty="0"/>
              <a:t>Image processing</a:t>
            </a:r>
            <a:r>
              <a:rPr lang="uk-UA" dirty="0"/>
              <a:t>)</a:t>
            </a:r>
          </a:p>
          <a:p>
            <a:r>
              <a:rPr lang="uk-UA" dirty="0"/>
              <a:t>	На вході та на виході зображення</a:t>
            </a:r>
          </a:p>
          <a:p>
            <a:pPr marL="285750" indent="-285750">
              <a:buFontTx/>
              <a:buChar char="-"/>
            </a:pPr>
            <a:r>
              <a:rPr lang="uk-UA" dirty="0"/>
              <a:t>Аналіз зображень (</a:t>
            </a:r>
            <a:r>
              <a:rPr lang="en-US" dirty="0"/>
              <a:t>Image analysis</a:t>
            </a:r>
            <a:r>
              <a:rPr lang="uk-UA" dirty="0"/>
              <a:t>)</a:t>
            </a:r>
            <a:endParaRPr lang="en-US" dirty="0"/>
          </a:p>
          <a:p>
            <a:r>
              <a:rPr lang="en-US" dirty="0"/>
              <a:t>	</a:t>
            </a:r>
            <a:r>
              <a:rPr lang="uk-UA" dirty="0"/>
              <a:t>Фокусується на роботу з </a:t>
            </a:r>
            <a:r>
              <a:rPr lang="en-US" dirty="0"/>
              <a:t>2D </a:t>
            </a:r>
            <a:r>
              <a:rPr lang="uk-UA" dirty="0"/>
              <a:t>зображеннями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uk-UA" dirty="0"/>
              <a:t>Розпізнавання образів (</a:t>
            </a:r>
            <a:r>
              <a:rPr lang="en-US" dirty="0"/>
              <a:t>Pattern recognition</a:t>
            </a:r>
            <a:r>
              <a:rPr lang="uk-UA" dirty="0"/>
              <a:t>)</a:t>
            </a:r>
          </a:p>
          <a:p>
            <a:r>
              <a:rPr lang="uk-UA" dirty="0"/>
              <a:t>	Розпізнавання, навчання на </a:t>
            </a:r>
            <a:r>
              <a:rPr lang="uk-UA" dirty="0" err="1"/>
              <a:t>абстраткних</a:t>
            </a:r>
            <a:r>
              <a:rPr lang="uk-UA" dirty="0"/>
              <a:t> числових величинах, отриманих в тому числі і з зображень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uk-UA" dirty="0"/>
              <a:t>Комп</a:t>
            </a:r>
            <a:r>
              <a:rPr lang="en-US" dirty="0"/>
              <a:t>’</a:t>
            </a:r>
            <a:r>
              <a:rPr lang="uk-UA" dirty="0" err="1"/>
              <a:t>ютерний</a:t>
            </a:r>
            <a:r>
              <a:rPr lang="uk-UA" dirty="0"/>
              <a:t> зір (</a:t>
            </a:r>
            <a:r>
              <a:rPr lang="en-US" dirty="0"/>
              <a:t>Computer vision</a:t>
            </a:r>
            <a:r>
              <a:rPr lang="uk-UA" dirty="0"/>
              <a:t>)</a:t>
            </a:r>
          </a:p>
          <a:p>
            <a:r>
              <a:rPr lang="uk-UA" dirty="0"/>
              <a:t>	Початково відновлення 3д структури по 2д зображенням,  зараз ширше, як прийняття рішень про фізичні об</a:t>
            </a:r>
            <a:r>
              <a:rPr lang="en-US" dirty="0"/>
              <a:t>’</a:t>
            </a:r>
            <a:r>
              <a:rPr lang="uk-UA" dirty="0" err="1"/>
              <a:t>єкти</a:t>
            </a:r>
            <a:r>
              <a:rPr lang="uk-UA" dirty="0"/>
              <a:t>, засновуючись на їх зображеннях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uk-UA" dirty="0"/>
              <a:t>Фотограмметрія (</a:t>
            </a:r>
            <a:r>
              <a:rPr lang="en-US" dirty="0"/>
              <a:t>Photogrammetry</a:t>
            </a:r>
            <a:r>
              <a:rPr lang="uk-UA" dirty="0"/>
              <a:t>)</a:t>
            </a:r>
          </a:p>
          <a:p>
            <a:r>
              <a:rPr lang="uk-UA" dirty="0"/>
              <a:t>	Історично – вимірювання відстані між об</a:t>
            </a:r>
            <a:r>
              <a:rPr lang="en-US" dirty="0"/>
              <a:t>’</a:t>
            </a:r>
            <a:r>
              <a:rPr lang="uk-UA" dirty="0" err="1"/>
              <a:t>єктами</a:t>
            </a:r>
            <a:r>
              <a:rPr lang="uk-UA" dirty="0"/>
              <a:t> по 2</a:t>
            </a:r>
            <a:r>
              <a:rPr lang="en-US" dirty="0"/>
              <a:t>D</a:t>
            </a:r>
            <a:r>
              <a:rPr lang="uk-UA" dirty="0"/>
              <a:t> зображенням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uk-UA" dirty="0"/>
              <a:t>Машинний зір (</a:t>
            </a:r>
            <a:r>
              <a:rPr lang="en-US" dirty="0"/>
              <a:t>Machine vision</a:t>
            </a:r>
            <a:r>
              <a:rPr lang="uk-UA" dirty="0"/>
              <a:t>)</a:t>
            </a:r>
          </a:p>
          <a:p>
            <a:r>
              <a:rPr lang="uk-UA" dirty="0"/>
              <a:t>	Зазвичай розуміється як рішення промислових, виробничих задач</a:t>
            </a:r>
          </a:p>
          <a:p>
            <a:pPr marL="742950" lvl="1" indent="-285750">
              <a:buFontTx/>
              <a:buChar char="-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7708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297934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0" dirty="0" err="1">
                <a:solidFill>
                  <a:srgbClr val="333A4D"/>
                </a:solidFill>
                <a:effectLst/>
                <a:latin typeface="var(--header-font)"/>
              </a:rPr>
              <a:t>Софт</a:t>
            </a:r>
            <a:r>
              <a:rPr lang="uk-UA" sz="2800" b="1" i="0" dirty="0">
                <a:solidFill>
                  <a:srgbClr val="333A4D"/>
                </a:solidFill>
                <a:effectLst/>
                <a:latin typeface="var(--header-font)"/>
              </a:rPr>
              <a:t> для </a:t>
            </a:r>
            <a:r>
              <a:rPr lang="en-US" sz="2800" b="1" i="0" dirty="0">
                <a:solidFill>
                  <a:srgbClr val="333A4D"/>
                </a:solidFill>
                <a:effectLst/>
                <a:latin typeface="var(--header-font)"/>
              </a:rPr>
              <a:t>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E72166-FBCB-44BE-84E4-9DFDF7B72578}"/>
              </a:ext>
            </a:extLst>
          </p:cNvPr>
          <p:cNvSpPr txBox="1"/>
          <p:nvPr/>
        </p:nvSpPr>
        <p:spPr>
          <a:xfrm>
            <a:off x="1159933" y="1642239"/>
            <a:ext cx="104648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dirty="0">
                <a:solidFill>
                  <a:srgbClr val="333A4D"/>
                </a:solidFill>
                <a:effectLst/>
                <a:latin typeface="var(--header-font)"/>
              </a:rPr>
              <a:t>Spark AR</a:t>
            </a:r>
          </a:p>
          <a:p>
            <a:pPr algn="l"/>
            <a:r>
              <a:rPr lang="uk-UA" sz="2400" b="0" i="0" u="none" strike="noStrike" dirty="0">
                <a:solidFill>
                  <a:srgbClr val="333A4D"/>
                </a:solidFill>
                <a:effectLst/>
                <a:latin typeface="Roboto" panose="02000000000000000000" pitchFamily="2" charset="0"/>
                <a:hlinkClick r:id="rId2"/>
              </a:rPr>
              <a:t>Офіційний сайт</a:t>
            </a:r>
            <a:r>
              <a:rPr lang="uk-UA" sz="24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 . Функції: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4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Створення масок для </a:t>
            </a:r>
            <a:r>
              <a:rPr lang="en-US" sz="24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Instagram.</a:t>
            </a:r>
            <a:br>
              <a:rPr lang="en-US" sz="24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</a:br>
            <a:endParaRPr lang="en-US" sz="2400" b="0" i="0" dirty="0">
              <a:solidFill>
                <a:srgbClr val="333A4D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4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Фільтри кольорів.</a:t>
            </a:r>
            <a:br>
              <a:rPr lang="uk-UA" sz="24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</a:br>
            <a:endParaRPr lang="uk-UA" sz="2400" b="0" i="0" dirty="0">
              <a:solidFill>
                <a:srgbClr val="333A4D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400" b="0" i="0" dirty="0" err="1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Трекінг</a:t>
            </a:r>
            <a:r>
              <a:rPr lang="uk-UA" sz="24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 особи, частин тіла.</a:t>
            </a:r>
            <a:br>
              <a:rPr lang="uk-UA" sz="24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</a:br>
            <a:endParaRPr lang="uk-UA" sz="2400" b="0" i="0" dirty="0">
              <a:solidFill>
                <a:srgbClr val="333A4D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uk-UA" sz="24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Підтримувані платформи: </a:t>
            </a:r>
            <a:r>
              <a:rPr lang="en-US" sz="24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Instagram.</a:t>
            </a:r>
          </a:p>
          <a:p>
            <a:pPr algn="l"/>
            <a:r>
              <a:rPr lang="uk-UA" sz="2400" b="1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Ціна</a:t>
            </a:r>
            <a:r>
              <a:rPr lang="uk-UA" sz="24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 : безкоштовно</a:t>
            </a:r>
          </a:p>
        </p:txBody>
      </p:sp>
    </p:spTree>
    <p:extLst>
      <p:ext uri="{BB962C8B-B14F-4D97-AF65-F5344CB8AC3E}">
        <p14:creationId xmlns:p14="http://schemas.microsoft.com/office/powerpoint/2010/main" val="2640184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297934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425"/>
              </a:spcAft>
            </a:pPr>
            <a:r>
              <a:rPr lang="ru-RU" sz="28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Варіанти реалізації платформ розробки Додатків ДР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D0C047-D48E-417B-9566-25173A3F3629}"/>
              </a:ext>
            </a:extLst>
          </p:cNvPr>
          <p:cNvSpPr txBox="1"/>
          <p:nvPr/>
        </p:nvSpPr>
        <p:spPr>
          <a:xfrm>
            <a:off x="567267" y="821154"/>
            <a:ext cx="11303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</a:t>
            </a:r>
            <a:r>
              <a:rPr lang="uk-UA" sz="5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  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Єдиний комплекс, що реалізує весь функціонал для різноманітних пристроїв одного виду , наприклад , 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ARKit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для пристроїв , що працюють під керуванням ОС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iOS .</a:t>
            </a: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377BEE-001F-4F81-9C59-EA5D71642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716" y="1577552"/>
            <a:ext cx="7490883" cy="4688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90E981-CCCC-4BA7-81A2-D156D2BB9C7D}"/>
              </a:ext>
            </a:extLst>
          </p:cNvPr>
          <p:cNvSpPr txBox="1"/>
          <p:nvPr/>
        </p:nvSpPr>
        <p:spPr>
          <a:xfrm>
            <a:off x="4588933" y="63754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https://developer.apple.com/arkit/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62517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297934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425"/>
              </a:spcAft>
            </a:pPr>
            <a:r>
              <a:rPr lang="ru-RU" sz="28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Варіанти реалізації платформ розробки Додатків ДР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BF2A8CF-F3D8-4972-B8C6-590AD8708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25" y="821154"/>
            <a:ext cx="11429048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36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• 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Єдиний комплекс, що реалізує весь функціонал розробки AR Програм для різноманітних пристроїв одного виду , наприклад </a:t>
            </a:r>
            <a:r>
              <a:rPr kumimoji="0" lang="uk-UA" altLang="uk-UA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ARCore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для </a:t>
            </a:r>
            <a:r>
              <a:rPr kumimoji="0" lang="uk-UA" altLang="uk-UA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Google</a:t>
            </a:r>
            <a:r>
              <a:rPr kumimoji="0" lang="uk-UA" altLang="uk-UA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uk-UA" altLang="uk-UA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Chrome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орієнтованих пристроїв під керуванням ОС </a:t>
            </a:r>
            <a:r>
              <a:rPr kumimoji="0" lang="uk-UA" altLang="uk-UA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Android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.        </a:t>
            </a:r>
            <a:endParaRPr kumimoji="0" lang="uk-UA" alt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36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ARCore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- це набір для розробки програмного забезпечення , розроблений </a:t>
            </a:r>
            <a:r>
              <a:rPr kumimoji="0" lang="uk-UA" altLang="uk-UA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Google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, який дозволяє створювати програми доповненої реальності . </a:t>
            </a:r>
            <a:r>
              <a:rPr kumimoji="0" lang="uk-UA" altLang="uk-UA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ARCore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використовує три ключові технології для інтеграції віртуального контенту з реальним світом, як видно через камеру вашого телефону:</a:t>
            </a:r>
            <a:endParaRPr kumimoji="0" lang="uk-UA" alt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36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• 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Відстеження руху . Використовуючи камеру телефону для відстеження опорних точок у кімнаті ( </a:t>
            </a:r>
            <a:r>
              <a:rPr kumimoji="0" lang="uk-UA" altLang="uk-UA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п.п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 ці точки визначають місце , де буде розташований віртуальний об'єкт ) та даних гіроскопа , </a:t>
            </a:r>
            <a:r>
              <a:rPr kumimoji="0" lang="uk-UA" altLang="uk-UA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ARCore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визначає положення та орієнтацію пристрою під час руху . При цьому віртуальні об'єкти залишаються саме там, де ви їх розташували .</a:t>
            </a:r>
            <a:endParaRPr kumimoji="0" lang="uk-UA" alt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36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• 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Розпізнавання навколишнього середовища . Зазвичай об'єкти доповненої реальності розміщуються на підлозі чи столі. </a:t>
            </a:r>
            <a:r>
              <a:rPr kumimoji="0" lang="uk-UA" altLang="uk-UA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ARCore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може розпізнавати горизонтальні поверхні , використовуючи ті ж опорні точки, що й під час відстеження руху .</a:t>
            </a:r>
            <a:endParaRPr kumimoji="0" lang="uk-UA" alt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36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• 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Оцінка освітлення . </a:t>
            </a:r>
            <a:r>
              <a:rPr kumimoji="0" lang="uk-UA" altLang="uk-UA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ARCore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визначає рівень освітленості навколишнього середовища та дає можливість розробникам висвітлювати віртуальні об'єкти відповідно до обстановки навколо . _ Завдяки цьому вони виглядають ще більш реалістичними .</a:t>
            </a:r>
            <a:endParaRPr kumimoji="0" lang="uk-UA" alt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914EC8-4A19-425A-97EA-E260EC4D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2605" y="929522"/>
            <a:ext cx="4161865" cy="41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398172-0504-4D6E-841E-6C1001900F3C}"/>
              </a:ext>
            </a:extLst>
          </p:cNvPr>
          <p:cNvSpPr txBox="1"/>
          <p:nvPr/>
        </p:nvSpPr>
        <p:spPr>
          <a:xfrm>
            <a:off x="4402667" y="6299577"/>
            <a:ext cx="1300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https://developers.google.com/ar/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14016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297934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425"/>
              </a:spcAft>
            </a:pP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Варіанти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платформ (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Додатків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ДР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914EC8-4A19-425A-97EA-E260EC4D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2605" y="929522"/>
            <a:ext cx="4161865" cy="41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8E188D-3CC0-4B03-8287-242613829D71}"/>
              </a:ext>
            </a:extLst>
          </p:cNvPr>
          <p:cNvSpPr txBox="1"/>
          <p:nvPr/>
        </p:nvSpPr>
        <p:spPr>
          <a:xfrm>
            <a:off x="372533" y="1061535"/>
            <a:ext cx="10871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Набір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програмних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засобів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реалізації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AR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Додатків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для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спеціалізованих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пристроїв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Доповненої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реальності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(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пристрої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,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що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носяться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–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окуляри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).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D5D84E-173B-41ED-B4A7-64F00D239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037" y="1948247"/>
            <a:ext cx="8910208" cy="2759220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D19EBDB8-99F7-47B6-9CAC-05A676BDF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67" y="4969879"/>
            <a:ext cx="5342466" cy="12670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«…накладає тривимірні комп'ютерні зображення на об'єкти реального світу, шляхом проектування цифрового світлового поля в око користувача.»</a:t>
            </a:r>
            <a:r>
              <a:rPr kumimoji="0" lang="uk-UA" altLang="uk-UA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0B7649F-2C15-451F-86B8-0212AB260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2269" y="4956260"/>
            <a:ext cx="5545805" cy="12670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Для розробки тривимірних програм сама Microsoft рекомендує двигун </a:t>
            </a:r>
            <a:r>
              <a:rPr kumimoji="0" lang="uk-UA" altLang="uk-UA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Unity</a:t>
            </a:r>
            <a:r>
              <a:rPr kumimoji="0" lang="uk-UA" altLang="uk-UA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а також </a:t>
            </a:r>
            <a:r>
              <a:rPr kumimoji="0" lang="uk-UA" altLang="uk-UA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Vuforia</a:t>
            </a:r>
            <a:r>
              <a:rPr kumimoji="0" lang="uk-UA" altLang="uk-UA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SDK (</a:t>
            </a:r>
            <a:r>
              <a:rPr kumimoji="0" lang="uk-UA" altLang="uk-UA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Engine</a:t>
            </a:r>
            <a:r>
              <a:rPr kumimoji="0" lang="uk-UA" altLang="uk-UA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), призначений спеціально для додатків доповненої реальності.</a:t>
            </a:r>
            <a:r>
              <a:rPr kumimoji="0" lang="uk-UA" altLang="uk-UA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88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297934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425"/>
              </a:spcAft>
            </a:pP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Варіанти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платформ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Додатків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ДР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914EC8-4A19-425A-97EA-E260EC4D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2605" y="929522"/>
            <a:ext cx="4161865" cy="41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012115-C199-436E-A89B-0F7C819A3665}"/>
              </a:ext>
            </a:extLst>
          </p:cNvPr>
          <p:cNvSpPr txBox="1"/>
          <p:nvPr/>
        </p:nvSpPr>
        <p:spPr>
          <a:xfrm>
            <a:off x="406399" y="994635"/>
            <a:ext cx="109389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Vuforia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–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це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платформа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доповненої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реальності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та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інструментарій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розробника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програмного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забезпечення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доповненої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реальності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:</a:t>
            </a:r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B17D42-CC69-42FE-AD39-2822750611D9}"/>
              </a:ext>
            </a:extLst>
          </p:cNvPr>
          <p:cNvSpPr txBox="1"/>
          <p:nvPr/>
        </p:nvSpPr>
        <p:spPr>
          <a:xfrm>
            <a:off x="9723120" y="1790899"/>
            <a:ext cx="221488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хмарне рішення</a:t>
            </a:r>
            <a:endParaRPr lang="uk-UA" sz="105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Application as a Service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ліцензійний менеджер у хмарі – ліцензія на сеанс роботи розробника імпортується до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Unity 3D;</a:t>
            </a:r>
            <a:endParaRPr lang="en-US" sz="105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БД 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таргетів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у хмарі – пакет для роботи формується та імпортується в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Unity 3D.  </a:t>
            </a:r>
            <a:endParaRPr lang="en-US" sz="105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CAF74C-ED55-4DC6-9167-6C0AE16331E5}"/>
              </a:ext>
            </a:extLst>
          </p:cNvPr>
          <p:cNvSpPr txBox="1"/>
          <p:nvPr/>
        </p:nvSpPr>
        <p:spPr>
          <a:xfrm>
            <a:off x="689186" y="5263200"/>
            <a:ext cx="79264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Зв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’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язок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між хмарним веденням проекту (в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Vuforia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та локальною проробкою сцен Застосунку ДР має бути виконана за рахунок імпорту підготовлених об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’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єктів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проекту з хмари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Vuforia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до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середовища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редактора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Unity-3D</a:t>
            </a:r>
            <a:endParaRPr lang="en-US" sz="105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83E1A42-DBDD-4419-AA75-C1181DE1D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607" y="1971332"/>
            <a:ext cx="71056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51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297934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425"/>
              </a:spcAft>
            </a:pP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Варіанти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платформ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Додатків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ДР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914EC8-4A19-425A-97EA-E260EC4D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2605" y="929522"/>
            <a:ext cx="4161865" cy="41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E80786-C482-499B-A5F3-4A256B329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97" y="1961220"/>
            <a:ext cx="6704542" cy="41347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F425D0-A3A7-4527-A919-22091AFC7B4D}"/>
              </a:ext>
            </a:extLst>
          </p:cNvPr>
          <p:cNvSpPr txBox="1"/>
          <p:nvPr/>
        </p:nvSpPr>
        <p:spPr>
          <a:xfrm>
            <a:off x="372533" y="929522"/>
            <a:ext cx="87968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Vuforia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–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це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платформа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доповненої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реальності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та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інструментарій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розробника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програмного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забезпечення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доповненої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реальності</a:t>
            </a:r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244F9F-5186-4D8A-8FC0-9EC3011387C0}"/>
              </a:ext>
            </a:extLst>
          </p:cNvPr>
          <p:cNvSpPr txBox="1"/>
          <p:nvPr/>
        </p:nvSpPr>
        <p:spPr>
          <a:xfrm>
            <a:off x="7298072" y="1625798"/>
            <a:ext cx="4800600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279400" indent="-6350" algn="just"/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Власне додаток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 ( « App »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фрейм ) це сформований на порталі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developer.vuforia.com ( « Developer » ,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помаранчеві символи ) _ _ _ _ _ _ _     </a:t>
            </a:r>
            <a:endParaRPr lang="uk-UA" sz="105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6350" marR="270510" indent="-6350" algn="r"/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пояснювальних текстів , готових заздалегідь</a:t>
            </a:r>
            <a:endParaRPr lang="uk-UA" sz="105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32715" marR="137795" indent="-6350" algn="l">
              <a:spcAft>
                <a:spcPts val="1190"/>
              </a:spcAft>
            </a:pP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D-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моделей ("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Objects "), 2D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зображень ("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Images "),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додаткової інформаційної складової по сцені (" 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Со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ntent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").</a:t>
            </a:r>
            <a:endParaRPr lang="en-US" sz="105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32715" indent="-6350" algn="l">
              <a:spcAft>
                <a:spcPts val="160"/>
              </a:spcAft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Vuforia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відповідає за 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трекінг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спеціальних міток , 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рендер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2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контенту або 3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моделей щодо положення мітки , відстеження додатком просторового розміщення («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Position »),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розпізнавання (« 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Reco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»),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та режиму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on-line (« Event »).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Отримана в результаті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Web-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програма пакетується в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Unity 3D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і розміщується для доступу   [в тому числі і по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Web ]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у мобільних пристроях .</a:t>
            </a:r>
            <a:endParaRPr lang="uk-UA" sz="105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504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365569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425"/>
              </a:spcAft>
            </a:pP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застосунків ДР в середовищі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Vuforia Engine – Unity 3D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914EC8-4A19-425A-97EA-E260EC4D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2605" y="929522"/>
            <a:ext cx="4161865" cy="41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33C7FE-129F-45CC-9A9F-334236F7D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57" y="929522"/>
            <a:ext cx="9883775" cy="53148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8D7714-968A-45A0-9142-D7A2C0836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3858" y="6309201"/>
            <a:ext cx="31908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04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365569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425"/>
              </a:spcAft>
            </a:pP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застосунків ДР в середовищі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Vuforia Engine – Unity 3D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914EC8-4A19-425A-97EA-E260EC4D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2605" y="929522"/>
            <a:ext cx="4161865" cy="41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423D7D-3408-4FF9-82F3-242F7A772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67" y="830318"/>
            <a:ext cx="10591800" cy="54363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C7A8FA-27BF-4BB2-B76C-6CE2DBF2A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3858" y="6309201"/>
            <a:ext cx="31908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15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365569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425"/>
              </a:spcAft>
            </a:pP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застосунків ДР в середовищі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Vuforia Engine – Unity 3D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914EC8-4A19-425A-97EA-E260EC4D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2605" y="929522"/>
            <a:ext cx="4161865" cy="41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DA75DC-2A91-4B31-9F57-CDE9BD7F8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858" y="6309201"/>
            <a:ext cx="3190875" cy="3714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C01AB7-0B71-4C79-A6CD-00268D685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789" y="1141643"/>
            <a:ext cx="9886422" cy="491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8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365569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425"/>
              </a:spcAft>
            </a:pP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застосунків ДР в середовищі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Vuforia Engine – Unity 3D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914EC8-4A19-425A-97EA-E260EC4D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2605" y="929522"/>
            <a:ext cx="4161865" cy="41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C01AB7-0B71-4C79-A6CD-00268D685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98" y="997140"/>
            <a:ext cx="5878617" cy="29223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DBB329-B4F8-46D6-8B28-1E479A614DE3}"/>
              </a:ext>
            </a:extLst>
          </p:cNvPr>
          <p:cNvSpPr txBox="1"/>
          <p:nvPr/>
        </p:nvSpPr>
        <p:spPr>
          <a:xfrm>
            <a:off x="6685915" y="1288068"/>
            <a:ext cx="587861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17220" marR="890270" algn="just">
              <a:spcAft>
                <a:spcPts val="115"/>
              </a:spcAft>
            </a:pPr>
            <a:r>
              <a:rPr lang="uk-UA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Варіанти рішень від компанії 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PTC </a:t>
            </a:r>
            <a:r>
              <a:rPr lang="uk-UA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для промислового застосування базової конфігурації платформи Доповненої реальності  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Vuforia Engine + Unity 3d</a:t>
            </a:r>
            <a:endParaRPr lang="en-US" sz="105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0E86B7-82EA-43E8-8E56-95A45854016F}"/>
              </a:ext>
            </a:extLst>
          </p:cNvPr>
          <p:cNvSpPr txBox="1"/>
          <p:nvPr/>
        </p:nvSpPr>
        <p:spPr>
          <a:xfrm>
            <a:off x="291939" y="3995678"/>
            <a:ext cx="1190006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marR="95250" indent="-6350" algn="l">
              <a:spcAft>
                <a:spcPts val="25"/>
              </a:spcAft>
            </a:pP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Компанія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PTC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пропонує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Vuforia Engine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для розробки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 -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посібників користувача . Для вирішення такого завдання 3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D-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моделі природно повинні бути взяті з САПР, а не з банків « ігрових » моделей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Unity 3D.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Для вирішення цього першого завдання компанія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PT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 готова запропонувати свій САПР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CREO Parametric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з модулем розширення   експорту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CREO-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моделей у форматі пакета для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Unity 3D.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Схематично така модифікована структура платформи розробки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VUFORIA Engine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виглядатиме так, як показано на малюнку .</a:t>
            </a:r>
            <a:endParaRPr lang="uk-UA" sz="11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84138" marR="95250" indent="-6350" algn="l">
              <a:spcAft>
                <a:spcPts val="25"/>
              </a:spcAft>
            </a:pP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Використання САПР-моделей збірок для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 -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посібників та інструкцій у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Vuforia Engine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вимагає експорту до форматів доповненої реальності платформи розробки . У разі застосування САПР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CREO Parametric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сама процедура експорту може виконуватись безпосередньо в САПР конструктора.</a:t>
            </a:r>
            <a:endParaRPr lang="uk-UA" sz="11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735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B730BD-FF51-46E1-9907-09498DBE0D00}"/>
              </a:ext>
            </a:extLst>
          </p:cNvPr>
          <p:cNvSpPr txBox="1"/>
          <p:nvPr/>
        </p:nvSpPr>
        <p:spPr>
          <a:xfrm>
            <a:off x="2726266" y="60273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 таке комп'ютерний зір ?</a:t>
            </a:r>
            <a:endParaRPr lang="uk-UA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712165-0BE7-437B-B753-126111489961}"/>
              </a:ext>
            </a:extLst>
          </p:cNvPr>
          <p:cNvSpPr txBox="1"/>
          <p:nvPr/>
        </p:nvSpPr>
        <p:spPr>
          <a:xfrm>
            <a:off x="287867" y="1302777"/>
            <a:ext cx="10989733" cy="2867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0700" marR="153670" indent="-228600" algn="l">
              <a:spcAft>
                <a:spcPts val="1145"/>
              </a:spcAft>
            </a:pPr>
            <a:r>
              <a:rPr lang="uk-UA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</a:t>
            </a:r>
            <a:r>
              <a:rPr lang="uk-UA" sz="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</a:t>
            </a:r>
            <a:r>
              <a:rPr lang="uk-UA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Комп'ютерний зір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( інакше </a:t>
            </a:r>
            <a:r>
              <a:rPr lang="uk-UA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технічний зір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) — теорія та технологія створення машин, які можуть здійснювати </a:t>
            </a:r>
            <a:r>
              <a:rPr lang="uk-UA" sz="18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виявлення , відстеження та класифікацію об'єктів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.</a:t>
            </a:r>
            <a:endParaRPr lang="uk-UA" sz="9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520700" marR="153670" indent="-228600" algn="l">
              <a:spcAft>
                <a:spcPts val="1115"/>
              </a:spcAft>
            </a:pPr>
            <a:r>
              <a:rPr lang="uk-UA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</a:t>
            </a:r>
            <a:r>
              <a:rPr lang="uk-UA" sz="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Як наукова дисципліна , комп'ютерний зір відноситься до теорії та технології створення штучних систем (СІІ?), </a:t>
            </a:r>
            <a:r>
              <a:rPr lang="uk-UA" sz="18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які отримують інформацію з зображень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. Відеодані можуть бути представлені безліччю форм, таких як 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відеопослідовність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, зображення з різних камер або тривимірними даними , наприклад з пристрою </a:t>
            </a:r>
            <a:r>
              <a:rPr lang="en-US" sz="1800" b="0" i="0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Kinect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чи медичного сканера.</a:t>
            </a:r>
            <a:endParaRPr lang="uk-UA" sz="9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520700" marR="153670" indent="-228600" algn="l">
              <a:spcAft>
                <a:spcPts val="1115"/>
              </a:spcAft>
            </a:pPr>
            <a:r>
              <a:rPr lang="uk-UA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</a:t>
            </a:r>
            <a:r>
              <a:rPr lang="uk-UA" sz="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Як технологічна дисципліна , комп'ютерний зір прагне застосувати теорії та моделі комп'ютерного зору для створення </a:t>
            </a:r>
            <a:r>
              <a:rPr lang="uk-UA" sz="1800" b="0" i="0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систем комп'ютерного зору</a:t>
            </a:r>
            <a:r>
              <a:rPr lang="uk-UA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 .</a:t>
            </a:r>
            <a:endParaRPr lang="uk-UA" sz="9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153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365569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425"/>
              </a:spcAft>
            </a:pP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Unity 3D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914EC8-4A19-425A-97EA-E260EC4D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2605" y="929522"/>
            <a:ext cx="4161865" cy="41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0A43AA-6E12-4ECE-9F63-5F0A5DDEE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91" y="1024491"/>
            <a:ext cx="7153276" cy="51967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6BD17F-B2CA-4EA8-92B3-9EFF2660B941}"/>
              </a:ext>
            </a:extLst>
          </p:cNvPr>
          <p:cNvSpPr txBox="1"/>
          <p:nvPr/>
        </p:nvSpPr>
        <p:spPr>
          <a:xfrm>
            <a:off x="7840133" y="1346312"/>
            <a:ext cx="31824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The Project Window </a:t>
            </a:r>
            <a:endParaRPr lang="uk-UA" sz="2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9FF3B1-801D-464E-B5CA-85E01F599E8A}"/>
              </a:ext>
            </a:extLst>
          </p:cNvPr>
          <p:cNvSpPr txBox="1"/>
          <p:nvPr/>
        </p:nvSpPr>
        <p:spPr>
          <a:xfrm>
            <a:off x="3823229" y="6309400"/>
            <a:ext cx="1300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The Project window - Unity Manual (unity3d.com)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35800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365569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425"/>
              </a:spcAft>
            </a:pP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Unity 3D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914EC8-4A19-425A-97EA-E260EC4D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2605" y="929522"/>
            <a:ext cx="4161865" cy="41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6BD17F-B2CA-4EA8-92B3-9EFF2660B941}"/>
              </a:ext>
            </a:extLst>
          </p:cNvPr>
          <p:cNvSpPr txBox="1"/>
          <p:nvPr/>
        </p:nvSpPr>
        <p:spPr>
          <a:xfrm>
            <a:off x="8856133" y="3295175"/>
            <a:ext cx="31824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Assets (</a:t>
            </a:r>
            <a:r>
              <a:rPr lang="uk-UA" sz="2800" b="1" dirty="0"/>
              <a:t>актив)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5F7FD9-1631-4EF6-85E5-399895608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66" y="885109"/>
            <a:ext cx="8104115" cy="560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95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365569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425"/>
              </a:spcAft>
            </a:pP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Unity 3D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914EC8-4A19-425A-97EA-E260EC4D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2605" y="929522"/>
            <a:ext cx="4161865" cy="41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6BD17F-B2CA-4EA8-92B3-9EFF2660B941}"/>
              </a:ext>
            </a:extLst>
          </p:cNvPr>
          <p:cNvSpPr txBox="1"/>
          <p:nvPr/>
        </p:nvSpPr>
        <p:spPr>
          <a:xfrm>
            <a:off x="8856133" y="3295175"/>
            <a:ext cx="31824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Scene View</a:t>
            </a:r>
            <a:endParaRPr lang="uk-UA" sz="28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442E38-DF9C-4215-8569-0CE7A2668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67" y="1129795"/>
            <a:ext cx="8016345" cy="510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01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365569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425"/>
              </a:spcAft>
            </a:pP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Unity 3D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914EC8-4A19-425A-97EA-E260EC4D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2605" y="929522"/>
            <a:ext cx="4161865" cy="41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6BD17F-B2CA-4EA8-92B3-9EFF2660B941}"/>
              </a:ext>
            </a:extLst>
          </p:cNvPr>
          <p:cNvSpPr txBox="1"/>
          <p:nvPr/>
        </p:nvSpPr>
        <p:spPr>
          <a:xfrm>
            <a:off x="8889999" y="2160642"/>
            <a:ext cx="31824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The Hierarchy Window</a:t>
            </a:r>
            <a:endParaRPr lang="uk-UA" sz="28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202281-A22A-47B1-9FB5-F14316394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79" y="929522"/>
            <a:ext cx="8057621" cy="52604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B05D74-4494-46F5-B7BF-778507674ACE}"/>
              </a:ext>
            </a:extLst>
          </p:cNvPr>
          <p:cNvSpPr txBox="1"/>
          <p:nvPr/>
        </p:nvSpPr>
        <p:spPr>
          <a:xfrm>
            <a:off x="4555066" y="6307765"/>
            <a:ext cx="1300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hlinkClick r:id="rId4"/>
              </a:rPr>
              <a:t>Иерархия</a:t>
            </a:r>
            <a:r>
              <a:rPr lang="en-US" dirty="0">
                <a:hlinkClick r:id="rId4"/>
              </a:rPr>
              <a:t> - Unity Manual (unity3d.com)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844315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365569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425"/>
              </a:spcAft>
            </a:pP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Unity 3D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914EC8-4A19-425A-97EA-E260EC4D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2605" y="929522"/>
            <a:ext cx="4161865" cy="41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6BD17F-B2CA-4EA8-92B3-9EFF2660B941}"/>
              </a:ext>
            </a:extLst>
          </p:cNvPr>
          <p:cNvSpPr txBox="1"/>
          <p:nvPr/>
        </p:nvSpPr>
        <p:spPr>
          <a:xfrm>
            <a:off x="8889999" y="2160642"/>
            <a:ext cx="31824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The Inspector Window</a:t>
            </a:r>
            <a:endParaRPr lang="uk-UA" sz="28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A2CDEF-5E67-4258-AA1C-799E6E98E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998241"/>
            <a:ext cx="8436318" cy="50130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325EC2-2FF6-4D6C-8312-C349DDE8077E}"/>
              </a:ext>
            </a:extLst>
          </p:cNvPr>
          <p:cNvSpPr txBox="1"/>
          <p:nvPr/>
        </p:nvSpPr>
        <p:spPr>
          <a:xfrm>
            <a:off x="3826933" y="6307765"/>
            <a:ext cx="1300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The Inspector window - Unity Manual (unity3d.com)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629228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365569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425"/>
              </a:spcAft>
            </a:pP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Unity 3D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914EC8-4A19-425A-97EA-E260EC4D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2605" y="929522"/>
            <a:ext cx="4161865" cy="41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6BD17F-B2CA-4EA8-92B3-9EFF2660B941}"/>
              </a:ext>
            </a:extLst>
          </p:cNvPr>
          <p:cNvSpPr txBox="1"/>
          <p:nvPr/>
        </p:nvSpPr>
        <p:spPr>
          <a:xfrm>
            <a:off x="4695708" y="4568167"/>
            <a:ext cx="31824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The Toolbar</a:t>
            </a:r>
            <a:endParaRPr lang="uk-UA" sz="28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4D29E0-0BE5-4D4F-BA3D-2E0EA9449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67" y="2332673"/>
            <a:ext cx="11439292" cy="16281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EC34E4-10F4-4246-BD90-6FFC9DC8E0A7}"/>
              </a:ext>
            </a:extLst>
          </p:cNvPr>
          <p:cNvSpPr txBox="1"/>
          <p:nvPr/>
        </p:nvSpPr>
        <p:spPr>
          <a:xfrm>
            <a:off x="3996267" y="6123099"/>
            <a:ext cx="1300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hlinkClick r:id="rId4"/>
              </a:rPr>
              <a:t>Панель </a:t>
            </a:r>
            <a:r>
              <a:rPr lang="uk-UA" dirty="0" err="1">
                <a:hlinkClick r:id="rId4"/>
              </a:rPr>
              <a:t>инструментов</a:t>
            </a:r>
            <a:r>
              <a:rPr lang="uk-UA" dirty="0">
                <a:hlinkClick r:id="rId4"/>
              </a:rPr>
              <a:t> - </a:t>
            </a:r>
            <a:r>
              <a:rPr lang="en-US" dirty="0">
                <a:hlinkClick r:id="rId4"/>
              </a:rPr>
              <a:t>Unity Manual (unity3d.com)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0763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42F132-B2EF-4ECD-8DF7-E0678C587E59}"/>
              </a:ext>
            </a:extLst>
          </p:cNvPr>
          <p:cNvSpPr txBox="1"/>
          <p:nvPr/>
        </p:nvSpPr>
        <p:spPr>
          <a:xfrm>
            <a:off x="1303867" y="407023"/>
            <a:ext cx="10092266" cy="1090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925" indent="-6350" algn="l">
              <a:spcAft>
                <a:spcPts val="140"/>
              </a:spcAft>
            </a:pPr>
            <a:r>
              <a:rPr lang="ru-RU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Системи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комп'ютерного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зору</a:t>
            </a:r>
            <a:endParaRPr lang="en-US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8925" indent="-6350" algn="l">
              <a:spcAft>
                <a:spcPts val="140"/>
              </a:spcAft>
            </a:pPr>
            <a:r>
              <a:rPr lang="ru-RU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Прикладами 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застосування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таких систем 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можуть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бути :</a:t>
            </a:r>
            <a:endParaRPr lang="ru-RU" sz="11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5EDE56-E7ED-4557-871F-3028F74BB53C}"/>
              </a:ext>
            </a:extLst>
          </p:cNvPr>
          <p:cNvSpPr txBox="1"/>
          <p:nvPr/>
        </p:nvSpPr>
        <p:spPr>
          <a:xfrm>
            <a:off x="169334" y="1497065"/>
            <a:ext cx="11599333" cy="5106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0700" marR="153670" indent="-228600" algn="l">
              <a:spcAft>
                <a:spcPts val="920"/>
              </a:spcAft>
            </a:pPr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    Системи управління процесами ( промислові роботи , автономні транспортні засоби ).</a:t>
            </a:r>
          </a:p>
          <a:p>
            <a:pPr marL="520700" marR="153670" indent="-228600" algn="l">
              <a:spcAft>
                <a:spcPts val="920"/>
              </a:spcAft>
            </a:pPr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    Системи відеоспостереження .</a:t>
            </a:r>
          </a:p>
          <a:p>
            <a:pPr marL="520700" marR="153670" indent="-228600" algn="l">
              <a:spcAft>
                <a:spcPts val="920"/>
              </a:spcAft>
            </a:pPr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    Системи організації інформації (наприклад, для індексації баз даних зображень).</a:t>
            </a:r>
          </a:p>
          <a:p>
            <a:pPr marL="520700" marR="153670" indent="-228600" algn="l">
              <a:spcAft>
                <a:spcPts val="920"/>
              </a:spcAft>
            </a:pPr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    Системи моделювання об'єктів або навколишнього середовища ( аналіз медичних зображень , топографічне моделювання ).</a:t>
            </a:r>
          </a:p>
          <a:p>
            <a:pPr marL="520700" marR="153670" indent="-228600" algn="l">
              <a:spcAft>
                <a:spcPts val="1190"/>
              </a:spcAft>
            </a:pPr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    Системи взаємодії (наприклад, пристрої введення для системи людино -машинної взаємодії).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0700" marR="153670" indent="-228600" algn="l">
              <a:spcAft>
                <a:spcPts val="375"/>
              </a:spcAft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    </a:t>
            </a:r>
            <a:r>
              <a:rPr lang="ru-RU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доповненої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реальності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0700" marR="153670" indent="-228600" algn="l">
              <a:spcAft>
                <a:spcPts val="920"/>
              </a:spcAft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   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Обчислювальна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фотографія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для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з камерами</a:t>
            </a:r>
          </a:p>
          <a:p>
            <a:pPr marL="520700" marR="153670" indent="-228600" algn="l">
              <a:spcAft>
                <a:spcPts val="1190"/>
              </a:spcAft>
            </a:pPr>
            <a:endParaRPr lang="uk-UA" sz="11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505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E8D51-9933-41C2-AEC2-634B33189ECC}"/>
              </a:ext>
            </a:extLst>
          </p:cNvPr>
          <p:cNvSpPr txBox="1"/>
          <p:nvPr/>
        </p:nvSpPr>
        <p:spPr>
          <a:xfrm>
            <a:off x="508001" y="602734"/>
            <a:ext cx="110574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 таке комп'ютерний зір?</a:t>
            </a:r>
            <a:endParaRPr lang="en-US" sz="32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uk-UA" sz="3200" b="1" dirty="0">
                <a:solidFill>
                  <a:srgbClr val="000000"/>
                </a:solidFill>
                <a:latin typeface="Arial" panose="020B0604020202020204" pitchFamily="34" charset="0"/>
              </a:rPr>
              <a:t>отримуємо дані з зображення – як це використовується в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AR?)</a:t>
            </a:r>
            <a:endParaRPr lang="uk-UA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386EF8-EF36-40B1-A361-692A18253A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841"/>
          <a:stretch/>
        </p:blipFill>
        <p:spPr>
          <a:xfrm>
            <a:off x="1819275" y="2264292"/>
            <a:ext cx="8553450" cy="3239042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8F1E5199-908B-4724-8B5B-252DE424A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066" y="602666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9522" tIns="45720" rIns="91440" bIns="2856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Доповнена реальність та комп'ютерний зір (CV)       </a:t>
            </a:r>
            <a:r>
              <a:rPr kumimoji="0" lang="uk-UA" altLang="uk-UA" sz="2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                                                 </a:t>
            </a:r>
            <a:endParaRPr kumimoji="0" lang="uk-UA" altLang="uk-UA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49BB0F-FF19-47B2-BA85-C011DE414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542" y="5890656"/>
            <a:ext cx="3971925" cy="44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687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297934"/>
            <a:ext cx="110574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Функціональний склад гіпотетичної платформи розробки</a:t>
            </a:r>
          </a:p>
          <a:p>
            <a:pPr algn="ctr"/>
            <a:r>
              <a:rPr lang="uk-UA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Додатків Доповненої Реальності</a:t>
            </a:r>
            <a:endParaRPr lang="uk-UA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59F0AF-4622-43D8-A308-89AA150673B5}"/>
              </a:ext>
            </a:extLst>
          </p:cNvPr>
          <p:cNvSpPr txBox="1"/>
          <p:nvPr/>
        </p:nvSpPr>
        <p:spPr>
          <a:xfrm>
            <a:off x="287866" y="1506398"/>
            <a:ext cx="6112933" cy="4331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3675" marR="153670" algn="l">
              <a:spcAft>
                <a:spcPts val="3140"/>
              </a:spcAft>
            </a:pP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 У системах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використовуються такі основні методи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CV,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найбільш актуальні та швидко та ефективно реалізовані для завдань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AR:</a:t>
            </a:r>
            <a:endParaRPr lang="en-US" sz="1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80060" marR="153670" indent="-286385" algn="l">
              <a:spcAft>
                <a:spcPts val="3140"/>
              </a:spcAft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</a:t>
            </a:r>
            <a:r>
              <a:rPr lang="en-US" sz="5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  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Recognition –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розпізнавання мітки з урахуванням вимог останньої;</a:t>
            </a:r>
          </a:p>
          <a:p>
            <a:pPr marL="480060" marR="153670" indent="-286385" algn="l">
              <a:spcAft>
                <a:spcPts val="3135"/>
              </a:spcAft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  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Trekking Position –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відстеження взаємного розташування спостерігача ( виконавця ) та мітки ;</a:t>
            </a:r>
          </a:p>
          <a:p>
            <a:pPr marL="480060" marR="153670" indent="-286385" algn="l">
              <a:spcAft>
                <a:spcPts val="1110"/>
              </a:spcAft>
            </a:pPr>
            <a:r>
              <a:rPr lang="uk-UA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  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Класифікація віртуальних , що заміщають зображення мітки , об'єктів 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4B2087-CECE-4A72-AAEC-ADFB14AAD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335" y="1264402"/>
            <a:ext cx="4090581" cy="48159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4F93B6-5808-4D73-A1D1-EB1EF5F57FF9}"/>
              </a:ext>
            </a:extLst>
          </p:cNvPr>
          <p:cNvSpPr txBox="1"/>
          <p:nvPr/>
        </p:nvSpPr>
        <p:spPr>
          <a:xfrm>
            <a:off x="567268" y="6011539"/>
            <a:ext cx="6426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Крім того, системи 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 </a:t>
            </a:r>
            <a:r>
              <a:rPr lang="uk-UA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повинні мати інструментарій для реалізації специфічних функцій 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 </a:t>
            </a:r>
            <a:r>
              <a:rPr lang="uk-UA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Додатків</a:t>
            </a:r>
            <a:endParaRPr lang="uk-UA" dirty="0"/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590B7F04-144F-4AD4-B4C4-950C4BF89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991" y="6258504"/>
            <a:ext cx="397192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954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297934"/>
            <a:ext cx="110574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Функціональний склад гіпотетичної платформи розробки</a:t>
            </a:r>
          </a:p>
          <a:p>
            <a:pPr algn="ctr"/>
            <a:r>
              <a:rPr lang="uk-UA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Додатків Доповненої Реальності</a:t>
            </a:r>
            <a:endParaRPr lang="uk-UA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59F0AF-4622-43D8-A308-89AA150673B5}"/>
              </a:ext>
            </a:extLst>
          </p:cNvPr>
          <p:cNvSpPr txBox="1"/>
          <p:nvPr/>
        </p:nvSpPr>
        <p:spPr>
          <a:xfrm>
            <a:off x="287866" y="1506398"/>
            <a:ext cx="6112933" cy="3872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53670" algn="l">
              <a:spcAft>
                <a:spcPts val="920"/>
              </a:spcAft>
            </a:pP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 Специфічні функції платформи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AR:</a:t>
            </a:r>
          </a:p>
          <a:p>
            <a:pPr marL="228600" marR="1066165" indent="-228600" algn="just">
              <a:spcAft>
                <a:spcPts val="515"/>
              </a:spcAft>
              <a:tabLst>
                <a:tab pos="896938" algn="l"/>
              </a:tabLst>
            </a:pP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РЕДАКТОР сцен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Програми – розробка сцен із заміщенням позначок , що розпізнаються , на віртуальні об'єкти в області перегляду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камери . Встановлення 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зв'язків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з іншими системами, які можуть бути джерелами цих віртуальних об'єктів , наприклад : Інтернет ,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GPS,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САПР і 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т.д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marL="228600" marR="1066165" indent="-228600" algn="just">
              <a:spcAft>
                <a:spcPts val="515"/>
              </a:spcAft>
              <a:tabLst>
                <a:tab pos="271463" algn="l"/>
              </a:tabLst>
            </a:pPr>
            <a:r>
              <a:rPr lang="uk-UA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КОМПІЛЯТОР AR-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Додатків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створені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сцени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д.б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представлені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вигляді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AR-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програми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, доступного   для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відтворення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на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кінцевому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пристрої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(смартфон, планшет,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окуляри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ДР);</a:t>
            </a:r>
            <a:endParaRPr lang="uk-UA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DE4FA5-8BB0-40A6-9422-536DD0618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991" y="1319372"/>
            <a:ext cx="3971925" cy="469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87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297934"/>
            <a:ext cx="110574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Функціональний склад гіпотетичної платформи розробки</a:t>
            </a:r>
          </a:p>
          <a:p>
            <a:pPr algn="ctr"/>
            <a:r>
              <a:rPr lang="uk-UA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Додатків Доповненої Реальності</a:t>
            </a:r>
            <a:endParaRPr lang="uk-UA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59F0AF-4622-43D8-A308-89AA150673B5}"/>
              </a:ext>
            </a:extLst>
          </p:cNvPr>
          <p:cNvSpPr txBox="1"/>
          <p:nvPr/>
        </p:nvSpPr>
        <p:spPr>
          <a:xfrm>
            <a:off x="287866" y="1506398"/>
            <a:ext cx="6112933" cy="4573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53670" algn="l">
              <a:spcAft>
                <a:spcPts val="765"/>
              </a:spcAft>
            </a:pP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 Специфічні функції платформи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</a:t>
            </a:r>
          </a:p>
          <a:p>
            <a:pPr marR="153670" algn="l">
              <a:spcAft>
                <a:spcPts val="920"/>
              </a:spcAft>
            </a:pP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Для РЕДАКТОРА та КОМПІЛЯТОРА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Додатків важливе наступне :</a:t>
            </a:r>
          </a:p>
          <a:p>
            <a:pPr marL="228600" marR="153670" indent="-228600" algn="l"/>
            <a:r>
              <a:rPr lang="uk-UA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Можливість роботи з різними типами даних ( графічні , текстові , відео , 2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D-</a:t>
            </a:r>
          </a:p>
          <a:p>
            <a:pPr marL="228600" marR="153670" algn="l">
              <a:spcAft>
                <a:spcPts val="920"/>
              </a:spcAft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3D-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моделі, і 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т.д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);</a:t>
            </a:r>
          </a:p>
          <a:p>
            <a:pPr marL="228600" marR="153670" algn="l">
              <a:spcAft>
                <a:spcPts val="330"/>
              </a:spcAft>
            </a:pPr>
            <a:r>
              <a:rPr lang="uk-UA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Наявність розширюваного набору прийомів роботи зі сценами, бібліотеками , процедурами – шаблони, ефекти: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рендеринг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, 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поліморфінг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, трансформація та</a:t>
            </a:r>
          </a:p>
          <a:p>
            <a:pPr marL="228600" marR="153670" algn="l">
              <a:spcAft>
                <a:spcPts val="920"/>
              </a:spcAft>
            </a:pPr>
            <a:r>
              <a:rPr lang="uk-UA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т.д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.;</a:t>
            </a:r>
          </a:p>
          <a:p>
            <a:pPr marL="228600" marR="153670" indent="-228600" algn="l">
              <a:spcAft>
                <a:spcPts val="920"/>
              </a:spcAft>
            </a:pPr>
            <a:r>
              <a:rPr lang="uk-UA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Орієнтація на широкий набір кінцевих пристроїв  - смартфони , планшети , пристрої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</a:t>
            </a:r>
          </a:p>
          <a:p>
            <a:pPr marL="228600" marR="153670" indent="-228600" algn="l"/>
            <a:endParaRPr lang="uk-UA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8D01D8-4BB4-457C-AD19-04E4D1C7B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396" y="1252041"/>
            <a:ext cx="4297337" cy="50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87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297934"/>
            <a:ext cx="110574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Функціональний склад гіпотетичної платформи розробки</a:t>
            </a:r>
          </a:p>
          <a:p>
            <a:pPr algn="ctr"/>
            <a:r>
              <a:rPr lang="uk-UA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Додатків Доповненої Реальності</a:t>
            </a:r>
            <a:endParaRPr lang="uk-UA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FABFB5-6E6D-486A-ACDE-04C1A154C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393" y="1151095"/>
            <a:ext cx="8939213" cy="561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493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2078</Words>
  <Application>Microsoft Office PowerPoint</Application>
  <PresentationFormat>Широкоэкранный</PresentationFormat>
  <Paragraphs>188</Paragraphs>
  <Slides>35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inherit</vt:lpstr>
      <vt:lpstr>Roboto</vt:lpstr>
      <vt:lpstr>Times New Roman</vt:lpstr>
      <vt:lpstr>var(--header-font)</vt:lpstr>
      <vt:lpstr>Тема Office</vt:lpstr>
      <vt:lpstr>Лекція 2 Що таке augmented reality Принципи організації середовищ розробки додатків Доповненої реальності Vuforia Engine + Unity 3D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 Що таке augmented reality Принципи організації середовищ розробки додатків Доповненої реальності Vuforia Engine + Unity 3D</dc:title>
  <dc:creator>Maryna Graf</dc:creator>
  <cp:lastModifiedBy>Maryna Graf</cp:lastModifiedBy>
  <cp:revision>10</cp:revision>
  <dcterms:created xsi:type="dcterms:W3CDTF">2022-02-14T08:38:30Z</dcterms:created>
  <dcterms:modified xsi:type="dcterms:W3CDTF">2022-02-23T23:09:24Z</dcterms:modified>
</cp:coreProperties>
</file>