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70"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549806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160868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7737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4133189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45153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10429557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905855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73001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102174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E6C9D44-BC21-42D3-8907-118E79707D63}" type="datetimeFigureOut">
              <a:rPr lang="uk-UA" smtClean="0"/>
              <a:t>02.09.2021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66277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E6C9D44-BC21-42D3-8907-118E79707D63}" type="datetimeFigureOut">
              <a:rPr lang="uk-UA" smtClean="0"/>
              <a:t>02.09.2021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3179175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E6C9D44-BC21-42D3-8907-118E79707D63}" type="datetimeFigureOut">
              <a:rPr lang="uk-UA" smtClean="0"/>
              <a:t>02.09.2021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4133152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E6C9D44-BC21-42D3-8907-118E79707D63}" type="datetimeFigureOut">
              <a:rPr lang="uk-UA" smtClean="0"/>
              <a:t>02.09.2021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763711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6C9D44-BC21-42D3-8907-118E79707D63}" type="datetimeFigureOut">
              <a:rPr lang="uk-UA" smtClean="0"/>
              <a:t>02.09.2021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1629461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E6C9D44-BC21-42D3-8907-118E79707D63}" type="datetimeFigureOut">
              <a:rPr lang="uk-UA" smtClean="0"/>
              <a:t>02.09.2021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2327070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E6C9D44-BC21-42D3-8907-118E79707D63}" type="datetimeFigureOut">
              <a:rPr lang="uk-UA" smtClean="0"/>
              <a:t>02.09.2021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298F9E0-5FC2-4728-A115-18676B6FCDE4}" type="slidenum">
              <a:rPr lang="uk-UA" smtClean="0"/>
              <a:t>‹#›</a:t>
            </a:fld>
            <a:endParaRPr lang="uk-UA"/>
          </a:p>
        </p:txBody>
      </p:sp>
    </p:spTree>
    <p:extLst>
      <p:ext uri="{BB962C8B-B14F-4D97-AF65-F5344CB8AC3E}">
        <p14:creationId xmlns:p14="http://schemas.microsoft.com/office/powerpoint/2010/main" val="2789102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6C9D44-BC21-42D3-8907-118E79707D63}" type="datetimeFigureOut">
              <a:rPr lang="uk-UA" smtClean="0"/>
              <a:t>02.09.2021</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298F9E0-5FC2-4728-A115-18676B6FCDE4}" type="slidenum">
              <a:rPr lang="uk-UA" smtClean="0"/>
              <a:t>‹#›</a:t>
            </a:fld>
            <a:endParaRPr lang="uk-UA"/>
          </a:p>
        </p:txBody>
      </p:sp>
    </p:spTree>
    <p:extLst>
      <p:ext uri="{BB962C8B-B14F-4D97-AF65-F5344CB8AC3E}">
        <p14:creationId xmlns:p14="http://schemas.microsoft.com/office/powerpoint/2010/main" val="152025344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4F86EB-B781-40A1-B41E-908324D71E1B}"/>
              </a:ext>
            </a:extLst>
          </p:cNvPr>
          <p:cNvSpPr>
            <a:spLocks noGrp="1"/>
          </p:cNvSpPr>
          <p:nvPr>
            <p:ph type="ctrTitle"/>
          </p:nvPr>
        </p:nvSpPr>
        <p:spPr/>
        <p:txBody>
          <a:bodyPr/>
          <a:lstStyle/>
          <a:p>
            <a:r>
              <a:rPr lang="ru-RU" dirty="0" err="1"/>
              <a:t>Економічна</a:t>
            </a:r>
            <a:r>
              <a:rPr lang="ru-RU" dirty="0"/>
              <a:t> </a:t>
            </a:r>
            <a:r>
              <a:rPr lang="ru-RU" dirty="0" err="1"/>
              <a:t>сутність</a:t>
            </a:r>
            <a:r>
              <a:rPr lang="ru-RU" dirty="0"/>
              <a:t> та </a:t>
            </a:r>
            <a:r>
              <a:rPr lang="ru-RU" dirty="0" err="1"/>
              <a:t>особливості</a:t>
            </a:r>
            <a:r>
              <a:rPr lang="ru-RU" dirty="0"/>
              <a:t> </a:t>
            </a:r>
            <a:r>
              <a:rPr lang="ru-RU" dirty="0" err="1"/>
              <a:t>послуг</a:t>
            </a:r>
            <a:r>
              <a:rPr lang="ru-RU" dirty="0"/>
              <a:t> як товару</a:t>
            </a:r>
            <a:endParaRPr lang="uk-UA" dirty="0"/>
          </a:p>
        </p:txBody>
      </p:sp>
      <p:sp>
        <p:nvSpPr>
          <p:cNvPr id="3" name="Подзаголовок 2">
            <a:extLst>
              <a:ext uri="{FF2B5EF4-FFF2-40B4-BE49-F238E27FC236}">
                <a16:creationId xmlns:a16="http://schemas.microsoft.com/office/drawing/2014/main" id="{61FD4A2C-B4B5-4C7C-B84F-B6B3F38AEAA0}"/>
              </a:ext>
            </a:extLst>
          </p:cNvPr>
          <p:cNvSpPr>
            <a:spLocks noGrp="1"/>
          </p:cNvSpPr>
          <p:nvPr>
            <p:ph type="subTitle" idx="1"/>
          </p:nvPr>
        </p:nvSpPr>
        <p:spPr/>
        <p:txBody>
          <a:bodyPr/>
          <a:lstStyle/>
          <a:p>
            <a:r>
              <a:rPr lang="uk-UA" dirty="0"/>
              <a:t>Тема 1 з навчальної дисципліни «Підприємництво у сфері послуг»</a:t>
            </a:r>
          </a:p>
        </p:txBody>
      </p:sp>
    </p:spTree>
    <p:extLst>
      <p:ext uri="{BB962C8B-B14F-4D97-AF65-F5344CB8AC3E}">
        <p14:creationId xmlns:p14="http://schemas.microsoft.com/office/powerpoint/2010/main" val="853623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B92AF2C-C1F9-4A11-BC93-C548F5460A73}"/>
              </a:ext>
            </a:extLst>
          </p:cNvPr>
          <p:cNvSpPr/>
          <p:nvPr/>
        </p:nvSpPr>
        <p:spPr>
          <a:xfrm>
            <a:off x="914400" y="1859340"/>
            <a:ext cx="9304256" cy="2031325"/>
          </a:xfrm>
          <a:prstGeom prst="rect">
            <a:avLst/>
          </a:prstGeom>
        </p:spPr>
        <p:txBody>
          <a:bodyPr wrap="square">
            <a:spAutoFit/>
          </a:bodyPr>
          <a:lstStyle/>
          <a:p>
            <a:r>
              <a:rPr lang="uk-UA" dirty="0"/>
              <a:t>У літературі можна також зустріти розподіл сфери послуг на три сектори:</a:t>
            </a:r>
          </a:p>
          <a:p>
            <a:endParaRPr lang="uk-UA" dirty="0"/>
          </a:p>
          <a:p>
            <a:r>
              <a:rPr lang="uk-UA" dirty="0"/>
              <a:t>- інфраструктурний (транспорт, зв'язок, передача електрики і тепла);</a:t>
            </a:r>
          </a:p>
          <a:p>
            <a:endParaRPr lang="uk-UA" dirty="0"/>
          </a:p>
          <a:p>
            <a:r>
              <a:rPr lang="uk-UA" dirty="0"/>
              <a:t>- </a:t>
            </a:r>
            <a:r>
              <a:rPr lang="uk-UA" dirty="0" err="1"/>
              <a:t>розподільчо</a:t>
            </a:r>
            <a:r>
              <a:rPr lang="uk-UA" dirty="0"/>
              <a:t>-обмінний (торгівля, страхування, фінанси);</a:t>
            </a:r>
          </a:p>
          <a:p>
            <a:endParaRPr lang="uk-UA" dirty="0"/>
          </a:p>
          <a:p>
            <a:r>
              <a:rPr lang="uk-UA" dirty="0"/>
              <a:t>- соціально-управлінський (управління, наука, освіта, охорона здоров'я, мистецтво).</a:t>
            </a:r>
          </a:p>
        </p:txBody>
      </p:sp>
    </p:spTree>
    <p:extLst>
      <p:ext uri="{BB962C8B-B14F-4D97-AF65-F5344CB8AC3E}">
        <p14:creationId xmlns:p14="http://schemas.microsoft.com/office/powerpoint/2010/main" val="3145311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BE74267-9DF4-46D7-8D26-A9193532D549}"/>
              </a:ext>
            </a:extLst>
          </p:cNvPr>
          <p:cNvSpPr/>
          <p:nvPr/>
        </p:nvSpPr>
        <p:spPr>
          <a:xfrm>
            <a:off x="688156" y="2050778"/>
            <a:ext cx="9464511" cy="2031325"/>
          </a:xfrm>
          <a:prstGeom prst="rect">
            <a:avLst/>
          </a:prstGeom>
        </p:spPr>
        <p:txBody>
          <a:bodyPr wrap="square">
            <a:spAutoFit/>
          </a:bodyPr>
          <a:lstStyle/>
          <a:p>
            <a:r>
              <a:rPr lang="uk-UA" dirty="0"/>
              <a:t>Оригінальний підхід до структуризації сфери послуг висунув американський економіст-</a:t>
            </a:r>
            <a:r>
              <a:rPr lang="uk-UA" dirty="0" err="1"/>
              <a:t>інституціоналіст</a:t>
            </a:r>
            <a:r>
              <a:rPr lang="uk-UA" dirty="0"/>
              <a:t> Дуглас </a:t>
            </a:r>
            <a:r>
              <a:rPr lang="uk-UA" dirty="0" err="1"/>
              <a:t>Норт</a:t>
            </a:r>
            <a:r>
              <a:rPr lang="uk-UA" dirty="0"/>
              <a:t>. Щоб підкреслити більшу роль інститутів у житті суспільства, він запропонував виділяти в економіці </a:t>
            </a:r>
            <a:r>
              <a:rPr lang="uk-UA" b="1" dirty="0"/>
              <a:t>трансформаційний сектор </a:t>
            </a:r>
            <a:r>
              <a:rPr lang="uk-UA" dirty="0"/>
              <a:t>(зміна фізичних характеристик економічних благ) і </a:t>
            </a:r>
            <a:r>
              <a:rPr lang="uk-UA" b="1" dirty="0" err="1"/>
              <a:t>трансакціонний</a:t>
            </a:r>
            <a:r>
              <a:rPr lang="uk-UA" b="1" dirty="0"/>
              <a:t> сектор </a:t>
            </a:r>
            <a:r>
              <a:rPr lang="uk-UA" dirty="0"/>
              <a:t>(зміна чисто соціальних характеристик - належності економічних благ кому-небудь). При такому підході частина сфери послуг входить у трансформаційний сектор (транспорт, освіта), а частина - у </a:t>
            </a:r>
            <a:r>
              <a:rPr lang="uk-UA" dirty="0" err="1"/>
              <a:t>трансакціонний</a:t>
            </a:r>
            <a:r>
              <a:rPr lang="uk-UA" dirty="0"/>
              <a:t> (торгівля, управління, фінанси)</a:t>
            </a:r>
          </a:p>
        </p:txBody>
      </p:sp>
    </p:spTree>
    <p:extLst>
      <p:ext uri="{BB962C8B-B14F-4D97-AF65-F5344CB8AC3E}">
        <p14:creationId xmlns:p14="http://schemas.microsoft.com/office/powerpoint/2010/main" val="1700311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FD2C635-AC47-4E8E-9867-BEAB89D60245}"/>
              </a:ext>
            </a:extLst>
          </p:cNvPr>
          <p:cNvSpPr/>
          <p:nvPr/>
        </p:nvSpPr>
        <p:spPr>
          <a:xfrm>
            <a:off x="854697" y="889843"/>
            <a:ext cx="10118103" cy="4801314"/>
          </a:xfrm>
          <a:prstGeom prst="rect">
            <a:avLst/>
          </a:prstGeom>
        </p:spPr>
        <p:txBody>
          <a:bodyPr wrap="square">
            <a:spAutoFit/>
          </a:bodyPr>
          <a:lstStyle/>
          <a:p>
            <a:r>
              <a:rPr lang="uk-UA" dirty="0"/>
              <a:t>Оцінюючи розвиток сфери послуг двох останніх десятиліть у світовому масштабі, можна відзначити, що визначальними факторами є науково-технічна революція й структурно-технологічна перебудова матеріального виробництва. Так, науково-технічна революція стимулює вихід на ринок широкого спектру нових послуг, пов'язаних з інформаційними технологіями, комп'ютеризацією, новими способами комунікацій. Крім цього, науково-технічний прогрес знімає бар'єри при передачі послуг на відстані, надаючи їм міжнародний характер.</a:t>
            </a:r>
          </a:p>
          <a:p>
            <a:endParaRPr lang="uk-UA" dirty="0"/>
          </a:p>
          <a:p>
            <a:r>
              <a:rPr lang="uk-UA" dirty="0"/>
              <a:t>Також в якості причин, що пояснюють швидкий розвиток сфери послуг, можна виділити такі:</a:t>
            </a:r>
          </a:p>
          <a:p>
            <a:endParaRPr lang="uk-UA" dirty="0"/>
          </a:p>
          <a:p>
            <a:r>
              <a:rPr lang="uk-UA" dirty="0"/>
              <a:t>- перетікання працюючих із виробничої сфери в сферу послуг;</a:t>
            </a:r>
          </a:p>
          <a:p>
            <a:r>
              <a:rPr lang="uk-UA" dirty="0"/>
              <a:t>- автоматизація сільського господарства, що сприяє вивільненню робочої сили для сектора послуг;</a:t>
            </a:r>
          </a:p>
          <a:p>
            <a:r>
              <a:rPr lang="uk-UA" dirty="0"/>
              <a:t>- зростання доходів на душу населення;</a:t>
            </a:r>
          </a:p>
          <a:p>
            <a:r>
              <a:rPr lang="uk-UA" dirty="0"/>
              <a:t>- розширення міжнародної торгівлі;</a:t>
            </a:r>
          </a:p>
          <a:p>
            <a:r>
              <a:rPr lang="uk-UA" dirty="0"/>
              <a:t>- розширення спектру послуг, що супроводжують виробництво.</a:t>
            </a:r>
          </a:p>
        </p:txBody>
      </p:sp>
    </p:spTree>
    <p:extLst>
      <p:ext uri="{BB962C8B-B14F-4D97-AF65-F5344CB8AC3E}">
        <p14:creationId xmlns:p14="http://schemas.microsoft.com/office/powerpoint/2010/main" val="645646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C0D782C-84EA-45CF-83DC-94FEE63A484C}"/>
              </a:ext>
            </a:extLst>
          </p:cNvPr>
          <p:cNvSpPr/>
          <p:nvPr/>
        </p:nvSpPr>
        <p:spPr>
          <a:xfrm>
            <a:off x="820132" y="1443814"/>
            <a:ext cx="8964890" cy="3139321"/>
          </a:xfrm>
          <a:prstGeom prst="rect">
            <a:avLst/>
          </a:prstGeom>
        </p:spPr>
        <p:txBody>
          <a:bodyPr wrap="square">
            <a:spAutoFit/>
          </a:bodyPr>
          <a:lstStyle/>
          <a:p>
            <a:pPr algn="ctr"/>
            <a:r>
              <a:rPr lang="uk-UA" b="1" dirty="0"/>
              <a:t>1.2. Поняття і сутність послуги. Особливості послуги як специфічного товару</a:t>
            </a:r>
          </a:p>
          <a:p>
            <a:endParaRPr lang="uk-UA" dirty="0"/>
          </a:p>
          <a:p>
            <a:r>
              <a:rPr lang="ru-RU" dirty="0" err="1"/>
              <a:t>Існує</a:t>
            </a:r>
            <a:r>
              <a:rPr lang="ru-RU" dirty="0"/>
              <a:t> </a:t>
            </a:r>
            <a:r>
              <a:rPr lang="ru-RU" dirty="0" err="1"/>
              <a:t>чимало</a:t>
            </a:r>
            <a:r>
              <a:rPr lang="ru-RU" dirty="0"/>
              <a:t> </a:t>
            </a:r>
            <a:r>
              <a:rPr lang="ru-RU" dirty="0" err="1"/>
              <a:t>визначень</a:t>
            </a:r>
            <a:r>
              <a:rPr lang="ru-RU" dirty="0"/>
              <a:t> </a:t>
            </a:r>
            <a:r>
              <a:rPr lang="ru-RU" dirty="0" err="1"/>
              <a:t>поняття</a:t>
            </a:r>
            <a:r>
              <a:rPr lang="ru-RU" dirty="0"/>
              <a:t> "</a:t>
            </a:r>
            <a:r>
              <a:rPr lang="ru-RU" dirty="0" err="1"/>
              <a:t>послуги</a:t>
            </a:r>
            <a:r>
              <a:rPr lang="ru-RU" dirty="0"/>
              <a:t>". </a:t>
            </a:r>
            <a:r>
              <a:rPr lang="ru-RU" dirty="0" err="1"/>
              <a:t>Аналізуючи</a:t>
            </a:r>
            <a:r>
              <a:rPr lang="ru-RU" dirty="0"/>
              <a:t> </a:t>
            </a:r>
            <a:r>
              <a:rPr lang="ru-RU" dirty="0" err="1"/>
              <a:t>їх</a:t>
            </a:r>
            <a:r>
              <a:rPr lang="ru-RU" dirty="0"/>
              <a:t> </a:t>
            </a:r>
            <a:r>
              <a:rPr lang="ru-RU" dirty="0" err="1"/>
              <a:t>можна</a:t>
            </a:r>
            <a:r>
              <a:rPr lang="ru-RU" dirty="0"/>
              <a:t> </a:t>
            </a:r>
            <a:r>
              <a:rPr lang="ru-RU" dirty="0" err="1"/>
              <a:t>виділити</a:t>
            </a:r>
            <a:r>
              <a:rPr lang="ru-RU" dirty="0"/>
              <a:t> два </a:t>
            </a:r>
            <a:r>
              <a:rPr lang="ru-RU" dirty="0" err="1"/>
              <a:t>підходи</a:t>
            </a:r>
            <a:r>
              <a:rPr lang="ru-RU" dirty="0"/>
              <a:t> до </a:t>
            </a:r>
            <a:r>
              <a:rPr lang="ru-RU" dirty="0" err="1"/>
              <a:t>визначення</a:t>
            </a:r>
            <a:r>
              <a:rPr lang="ru-RU" dirty="0"/>
              <a:t> </a:t>
            </a:r>
            <a:r>
              <a:rPr lang="ru-RU" dirty="0" err="1"/>
              <a:t>послуги</a:t>
            </a:r>
            <a:r>
              <a:rPr lang="ru-RU" dirty="0"/>
              <a:t>: </a:t>
            </a:r>
          </a:p>
          <a:p>
            <a:endParaRPr lang="ru-RU" dirty="0"/>
          </a:p>
          <a:p>
            <a:pPr marL="342900" indent="-342900">
              <a:buAutoNum type="arabicParenR"/>
            </a:pPr>
            <a:r>
              <a:rPr lang="ru-RU" dirty="0"/>
              <a:t>"</a:t>
            </a:r>
            <a:r>
              <a:rPr lang="ru-RU" dirty="0" err="1"/>
              <a:t>послуга</a:t>
            </a:r>
            <a:r>
              <a:rPr lang="ru-RU" dirty="0"/>
              <a:t>" як </a:t>
            </a:r>
            <a:r>
              <a:rPr lang="ru-RU" dirty="0" err="1"/>
              <a:t>дія</a:t>
            </a:r>
            <a:r>
              <a:rPr lang="ru-RU" dirty="0"/>
              <a:t>, </a:t>
            </a:r>
            <a:r>
              <a:rPr lang="ru-RU" dirty="0" err="1"/>
              <a:t>що</a:t>
            </a:r>
            <a:r>
              <a:rPr lang="ru-RU" dirty="0"/>
              <a:t> приносить </a:t>
            </a:r>
            <a:r>
              <a:rPr lang="ru-RU" dirty="0" err="1"/>
              <a:t>користь</a:t>
            </a:r>
            <a:r>
              <a:rPr lang="ru-RU" dirty="0"/>
              <a:t>, </a:t>
            </a:r>
            <a:r>
              <a:rPr lang="ru-RU" dirty="0" err="1"/>
              <a:t>допомогу</a:t>
            </a:r>
            <a:r>
              <a:rPr lang="ru-RU" dirty="0"/>
              <a:t> </a:t>
            </a:r>
            <a:r>
              <a:rPr lang="ru-RU" dirty="0" err="1"/>
              <a:t>іншому</a:t>
            </a:r>
            <a:r>
              <a:rPr lang="ru-RU" dirty="0"/>
              <a:t>; </a:t>
            </a:r>
          </a:p>
          <a:p>
            <a:pPr marL="342900" indent="-342900">
              <a:buAutoNum type="arabicParenR"/>
            </a:pPr>
            <a:endParaRPr lang="ru-RU" dirty="0"/>
          </a:p>
          <a:p>
            <a:r>
              <a:rPr lang="ru-RU" dirty="0"/>
              <a:t>2) "</a:t>
            </a:r>
            <a:r>
              <a:rPr lang="ru-RU" dirty="0" err="1"/>
              <a:t>послуга</a:t>
            </a:r>
            <a:r>
              <a:rPr lang="ru-RU" dirty="0"/>
              <a:t>" як продукт (результат) </a:t>
            </a:r>
            <a:r>
              <a:rPr lang="ru-RU" dirty="0" err="1"/>
              <a:t>діяльності</a:t>
            </a:r>
            <a:r>
              <a:rPr lang="ru-RU" dirty="0"/>
              <a:t> </a:t>
            </a:r>
            <a:r>
              <a:rPr lang="ru-RU" dirty="0" err="1"/>
              <a:t>сервісного</a:t>
            </a:r>
            <a:r>
              <a:rPr lang="ru-RU" dirty="0"/>
              <a:t> </a:t>
            </a:r>
            <a:r>
              <a:rPr lang="ru-RU" dirty="0" err="1"/>
              <a:t>підприємства</a:t>
            </a:r>
            <a:r>
              <a:rPr lang="ru-RU" dirty="0"/>
              <a:t>.</a:t>
            </a:r>
          </a:p>
          <a:p>
            <a:endParaRPr lang="ru-RU" dirty="0"/>
          </a:p>
          <a:p>
            <a:r>
              <a:rPr lang="ru-RU" b="1" dirty="0" err="1"/>
              <a:t>Послуга</a:t>
            </a:r>
            <a:r>
              <a:rPr lang="ru-RU" dirty="0"/>
              <a:t> - </a:t>
            </a:r>
            <a:r>
              <a:rPr lang="ru-RU" dirty="0" err="1"/>
              <a:t>це</a:t>
            </a:r>
            <a:r>
              <a:rPr lang="ru-RU" dirty="0"/>
              <a:t> "</a:t>
            </a:r>
            <a:r>
              <a:rPr lang="ru-RU" dirty="0" err="1"/>
              <a:t>невидимий</a:t>
            </a:r>
            <a:r>
              <a:rPr lang="ru-RU" dirty="0"/>
              <a:t> товар" - </a:t>
            </a:r>
            <a:r>
              <a:rPr lang="ru-RU" dirty="0" err="1"/>
              <a:t>це</a:t>
            </a:r>
            <a:r>
              <a:rPr lang="ru-RU" dirty="0"/>
              <a:t> "те, </a:t>
            </a:r>
            <a:r>
              <a:rPr lang="ru-RU" dirty="0" err="1"/>
              <a:t>що</a:t>
            </a:r>
            <a:r>
              <a:rPr lang="ru-RU" dirty="0"/>
              <a:t> </a:t>
            </a:r>
            <a:r>
              <a:rPr lang="ru-RU" dirty="0" err="1"/>
              <a:t>можна</a:t>
            </a:r>
            <a:r>
              <a:rPr lang="ru-RU" dirty="0"/>
              <a:t> </a:t>
            </a:r>
            <a:r>
              <a:rPr lang="ru-RU" dirty="0" err="1"/>
              <a:t>купити</a:t>
            </a:r>
            <a:r>
              <a:rPr lang="ru-RU" dirty="0"/>
              <a:t>, але не </a:t>
            </a:r>
            <a:r>
              <a:rPr lang="ru-RU" dirty="0" err="1"/>
              <a:t>можна</a:t>
            </a:r>
            <a:r>
              <a:rPr lang="ru-RU" dirty="0"/>
              <a:t> </a:t>
            </a:r>
            <a:r>
              <a:rPr lang="ru-RU" dirty="0" err="1"/>
              <a:t>фізично</a:t>
            </a:r>
            <a:r>
              <a:rPr lang="ru-RU" dirty="0"/>
              <a:t> </a:t>
            </a:r>
            <a:r>
              <a:rPr lang="ru-RU" dirty="0" err="1"/>
              <a:t>відчути</a:t>
            </a:r>
            <a:r>
              <a:rPr lang="ru-RU" dirty="0"/>
              <a:t>", </a:t>
            </a:r>
            <a:r>
              <a:rPr lang="ru-RU" dirty="0" err="1"/>
              <a:t>що</a:t>
            </a:r>
            <a:r>
              <a:rPr lang="ru-RU" dirty="0"/>
              <a:t> </a:t>
            </a:r>
            <a:r>
              <a:rPr lang="ru-RU" dirty="0" err="1"/>
              <a:t>продасться</a:t>
            </a:r>
            <a:r>
              <a:rPr lang="ru-RU" dirty="0"/>
              <a:t> не як результат </a:t>
            </a:r>
            <a:r>
              <a:rPr lang="ru-RU" dirty="0" err="1"/>
              <a:t>виробництва</a:t>
            </a:r>
            <a:r>
              <a:rPr lang="ru-RU" dirty="0"/>
              <a:t>, а як </a:t>
            </a:r>
            <a:r>
              <a:rPr lang="ru-RU" dirty="0" err="1"/>
              <a:t>діяльність</a:t>
            </a:r>
            <a:r>
              <a:rPr lang="ru-RU" dirty="0"/>
              <a:t>.</a:t>
            </a:r>
            <a:endParaRPr lang="uk-UA" dirty="0"/>
          </a:p>
        </p:txBody>
      </p:sp>
    </p:spTree>
    <p:extLst>
      <p:ext uri="{BB962C8B-B14F-4D97-AF65-F5344CB8AC3E}">
        <p14:creationId xmlns:p14="http://schemas.microsoft.com/office/powerpoint/2010/main" val="2721732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401093A-9F41-4CAE-9E5A-14D08E060186}"/>
              </a:ext>
            </a:extLst>
          </p:cNvPr>
          <p:cNvSpPr/>
          <p:nvPr/>
        </p:nvSpPr>
        <p:spPr>
          <a:xfrm>
            <a:off x="829556" y="609196"/>
            <a:ext cx="9125148" cy="5909310"/>
          </a:xfrm>
          <a:prstGeom prst="rect">
            <a:avLst/>
          </a:prstGeom>
        </p:spPr>
        <p:txBody>
          <a:bodyPr wrap="square">
            <a:spAutoFit/>
          </a:bodyPr>
          <a:lstStyle/>
          <a:p>
            <a:r>
              <a:rPr lang="uk-UA" b="1" dirty="0"/>
              <a:t>Головними особливостями послуг як спеціального виду товару </a:t>
            </a:r>
            <a:r>
              <a:rPr lang="uk-UA" dirty="0"/>
              <a:t>є їх </a:t>
            </a:r>
            <a:r>
              <a:rPr lang="uk-UA" i="1" dirty="0"/>
              <a:t>невідчутність, невіддільність виробництва і споживання, нездатність до зберігання й висока ступінь невизначеності або мінливості.</a:t>
            </a:r>
          </a:p>
          <a:p>
            <a:endParaRPr lang="uk-UA" dirty="0"/>
          </a:p>
          <a:p>
            <a:r>
              <a:rPr lang="uk-UA" b="1" dirty="0"/>
              <a:t>Невідчутність (нематеріальний характер) послуг. </a:t>
            </a:r>
            <a:r>
              <a:rPr lang="uk-UA" dirty="0"/>
              <a:t>Це означає, що послуги неможливо продемонструвати, побачити, спробувати, транспортувати, зберігати, упаковувати або вивчати до моменту їх отримання.</a:t>
            </a:r>
          </a:p>
          <a:p>
            <a:r>
              <a:rPr lang="uk-UA" dirty="0"/>
              <a:t>Невідчутність послуг створює суттєві проблеми в організації торгівлі ними як для продавців послуг, так і для споживачів. У процесі продажу послуг підприємствам, які їх реалізують, складно продемонструвати клієнтам свій товар (послугу) і ще складніше обґрунтувати її собівартість і ціну продажу. Продавець може тільки описати переваги, які отримає клієнт внаслідок набуття послуги, а якість послуги може бути оціненою тільки після її виконання. Тому в процесі виробництва нематеріальних послуг ефективними є такі прийоми:</a:t>
            </a:r>
          </a:p>
          <a:p>
            <a:r>
              <a:rPr lang="uk-UA" dirty="0"/>
              <a:t>- посилення відчутності послуги за допомогою присутності у будь-якій формі елемента товару в ній;</a:t>
            </a:r>
          </a:p>
          <a:p>
            <a:r>
              <a:rPr lang="uk-UA" dirty="0"/>
              <a:t>- підкреслення корисність або вигоду, яку одержить споживач послуги;</a:t>
            </a:r>
          </a:p>
          <a:p>
            <a:r>
              <a:rPr lang="uk-UA" dirty="0"/>
              <a:t>- зосередження уваги на перевагах технології надання послуги конкретним підприємством;</a:t>
            </a:r>
          </a:p>
          <a:p>
            <a:r>
              <a:rPr lang="uk-UA" dirty="0"/>
              <a:t>- залучення до рекламування послуги провідних рекламних агентств, впливових засобів масової інформації та ін.</a:t>
            </a:r>
          </a:p>
        </p:txBody>
      </p:sp>
    </p:spTree>
    <p:extLst>
      <p:ext uri="{BB962C8B-B14F-4D97-AF65-F5344CB8AC3E}">
        <p14:creationId xmlns:p14="http://schemas.microsoft.com/office/powerpoint/2010/main" val="2432146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4D747D4-0257-4C3A-9CAC-1FBD66E58FBB}"/>
              </a:ext>
            </a:extLst>
          </p:cNvPr>
          <p:cNvSpPr/>
          <p:nvPr/>
        </p:nvSpPr>
        <p:spPr>
          <a:xfrm>
            <a:off x="631596" y="394692"/>
            <a:ext cx="10237509" cy="6463308"/>
          </a:xfrm>
          <a:prstGeom prst="rect">
            <a:avLst/>
          </a:prstGeom>
        </p:spPr>
        <p:txBody>
          <a:bodyPr wrap="square">
            <a:spAutoFit/>
          </a:bodyPr>
          <a:lstStyle/>
          <a:p>
            <a:r>
              <a:rPr lang="uk-UA" b="1" dirty="0"/>
              <a:t>Невіддільність виробництва і споживання послуг </a:t>
            </a:r>
            <a:r>
              <a:rPr lang="uk-UA" dirty="0"/>
              <a:t>означає, що послуги здебільшого виробляються і споживаються одночасно, тобто розпочинати надання послуг можна тільки після отримання замовлення або з появою клієнта. Саме тому виробництво і споживання послуг тісно взаємопов'язані.</a:t>
            </a:r>
          </a:p>
          <a:p>
            <a:r>
              <a:rPr lang="uk-UA" dirty="0"/>
              <a:t>Взаємопов'язаність виробництва і споживання нематеріальних послуг є найхарактернішою особливістю, яка відрізняє їх від інших об'єктів комерційної діяльності. У зв'язку з невіддільністю виробництва і споживання послуг у процесі їх купівлі-продажу контакти між суб'єктом, який надає послуги, і суб'єктом, який набуває їх (клієнтом), можуть мати такі особливості:</a:t>
            </a:r>
          </a:p>
          <a:p>
            <a:r>
              <a:rPr lang="uk-UA" dirty="0"/>
              <a:t>- відокремленість послуг від споживача, тобто надання послуг без особистої його присутності (хімічна чистка одягу, прання білизни, ремонт помешкань), а також надання послуг за допомогою письмових комунікацій (навчальний курс), технічних засобів (комп'ютерні інформаційні системи, банко мати);</a:t>
            </a:r>
          </a:p>
          <a:p>
            <a:r>
              <a:rPr lang="uk-UA" dirty="0"/>
              <a:t>- </a:t>
            </a:r>
            <a:r>
              <a:rPr lang="uk-UA" dirty="0" err="1"/>
              <a:t>невідокремленість</a:t>
            </a:r>
            <a:r>
              <a:rPr lang="uk-UA" dirty="0"/>
              <a:t> послуг від споживача (стоматологічні послуги, послуги з дошкільного виховання, послуги пасажирського транспорту та ін.);</a:t>
            </a:r>
          </a:p>
          <a:p>
            <a:r>
              <a:rPr lang="uk-UA" dirty="0"/>
              <a:t>- відокремленість послуг від працівників сфери обслуговування (послуги електронної торгівлі, реалізація товарів за допомогою торговельних автоматів, дистанційна форма навчання та ін.);</a:t>
            </a:r>
          </a:p>
          <a:p>
            <a:r>
              <a:rPr lang="uk-UA" dirty="0"/>
              <a:t>- </a:t>
            </a:r>
            <a:r>
              <a:rPr lang="uk-UA" dirty="0" err="1"/>
              <a:t>невідокремленість</a:t>
            </a:r>
            <a:r>
              <a:rPr lang="uk-UA" dirty="0"/>
              <a:t> послуг від працівників сфери обслуговування (лікувально-оздоровчі послуги, особисте обслуговування в готелях та ін.).</a:t>
            </a:r>
          </a:p>
          <a:p>
            <a:r>
              <a:rPr lang="uk-UA" dirty="0"/>
              <a:t>Включення покупця у процес виробництва і надання послуг означає, що їх реалізація, на відміну від торгівлі товарами, потребує особистої участі, більшої уваги, контактів, отримання інформації від споживача.</a:t>
            </a:r>
          </a:p>
        </p:txBody>
      </p:sp>
    </p:spTree>
    <p:extLst>
      <p:ext uri="{BB962C8B-B14F-4D97-AF65-F5344CB8AC3E}">
        <p14:creationId xmlns:p14="http://schemas.microsoft.com/office/powerpoint/2010/main" val="85151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52F25A-8DC3-48CD-9CFE-366C3EC480DE}"/>
              </a:ext>
            </a:extLst>
          </p:cNvPr>
          <p:cNvSpPr/>
          <p:nvPr/>
        </p:nvSpPr>
        <p:spPr>
          <a:xfrm>
            <a:off x="914400" y="1166842"/>
            <a:ext cx="9426804" cy="4247317"/>
          </a:xfrm>
          <a:prstGeom prst="rect">
            <a:avLst/>
          </a:prstGeom>
        </p:spPr>
        <p:txBody>
          <a:bodyPr wrap="square">
            <a:spAutoFit/>
          </a:bodyPr>
          <a:lstStyle/>
          <a:p>
            <a:r>
              <a:rPr lang="uk-UA" b="1" dirty="0"/>
              <a:t>Нездатність послуг до зберігання. </a:t>
            </a:r>
            <a:r>
              <a:rPr lang="uk-UA" dirty="0"/>
              <a:t>Послуги неможливо зробити завчасно та зберігати для подальшої реалізації. Наприклад, незайняті кімнати у готелі, непродані авіаквитки не можуть бути відновленими. У зв'язку з цим, якщо потужності щодо надання послуг переважають попит на них, це спричинює зниження дохідності або вартості послуг.</a:t>
            </a:r>
          </a:p>
          <a:p>
            <a:r>
              <a:rPr lang="uk-UA" dirty="0"/>
              <a:t>Коливання попиту на послуги поширюється майже на всі їх види і різновиди. Як правило, він змінюється залежно від пори року, днів тижня. Таке коливання може спричинити серйозні проблеми для фірм, що надають певні послуги. Наприклад, влітку зі збільшенням потоку пасажирів необхідно істотно збільшити кількість транспортних засобів, щоб задовольнити попит на пасажирські перевезення. Нездатність послуг до зберігання в умовах постійного попиту не є неподоланною проблемою, оскільки завжди можна оновити технологію, удосконалити систему їх надання, а відтак збільшити обсяги робіт, підвищити їх дохідність. Це потребує від фірм-виробників ефективної, постійно оновленої стратегії, покликаної забезпечити відповідність попиту і пропозиції на послуги різними шляхами.</a:t>
            </a:r>
          </a:p>
        </p:txBody>
      </p:sp>
    </p:spTree>
    <p:extLst>
      <p:ext uri="{BB962C8B-B14F-4D97-AF65-F5344CB8AC3E}">
        <p14:creationId xmlns:p14="http://schemas.microsoft.com/office/powerpoint/2010/main" val="1635427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603E50E-E7F7-4A3F-A690-B8657D751D4A}"/>
              </a:ext>
            </a:extLst>
          </p:cNvPr>
          <p:cNvSpPr/>
          <p:nvPr/>
        </p:nvSpPr>
        <p:spPr>
          <a:xfrm>
            <a:off x="1187777" y="1366990"/>
            <a:ext cx="8870623" cy="3693319"/>
          </a:xfrm>
          <a:prstGeom prst="rect">
            <a:avLst/>
          </a:prstGeom>
        </p:spPr>
        <p:txBody>
          <a:bodyPr wrap="square">
            <a:spAutoFit/>
          </a:bodyPr>
          <a:lstStyle/>
          <a:p>
            <a:r>
              <a:rPr lang="uk-UA" b="1" dirty="0"/>
              <a:t>Мінливість послуг. </a:t>
            </a:r>
            <a:r>
              <a:rPr lang="uk-UA" dirty="0"/>
              <a:t>Ця особливість послуг виражається в тому, що якість послуг коливається в широких межах залежно від їх виробників, часу і місця надання послуг, від існуючих на підприємстві стандартів системи обслуговування, тобто від рівня сервісу на конкретному підприємстві та й від багатьох інших факторів. Для зменшення змінюваності послуг необхідно з'ясувати її причини. Переважно вони пов'язані з відсутністю конкуренції, кваліфікаційним рівнем персоналу й ефективністю заходів щодо підвищення його кваліфікації, розвитком комунікацій і кругообігом інформації, підтримкою менеджерами невиробничої сфери тощо. Не менш важливим джерелом змінюваності послуг є споживач, його унікальність, що зумовлює ступінь індивідуалізації послуг відповідно до потреб клієнтів. Із цим пов'язана необхідність управління поведінкою споживачів у процесі надання послуг, обліку комунікаційних факторів у роботі з ними, а також це унеможливлює масовість виробництва багатьох видів послуг.</a:t>
            </a:r>
          </a:p>
        </p:txBody>
      </p:sp>
    </p:spTree>
    <p:extLst>
      <p:ext uri="{BB962C8B-B14F-4D97-AF65-F5344CB8AC3E}">
        <p14:creationId xmlns:p14="http://schemas.microsoft.com/office/powerpoint/2010/main" val="499545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8015FC0-19BB-48BB-9A47-00E69D2748C3}"/>
              </a:ext>
            </a:extLst>
          </p:cNvPr>
          <p:cNvSpPr/>
          <p:nvPr/>
        </p:nvSpPr>
        <p:spPr>
          <a:xfrm>
            <a:off x="1018095" y="1448928"/>
            <a:ext cx="8880050" cy="3693319"/>
          </a:xfrm>
          <a:prstGeom prst="rect">
            <a:avLst/>
          </a:prstGeom>
        </p:spPr>
        <p:txBody>
          <a:bodyPr wrap="square">
            <a:spAutoFit/>
          </a:bodyPr>
          <a:lstStyle/>
          <a:p>
            <a:r>
              <a:rPr lang="ru-RU" dirty="0" err="1"/>
              <a:t>Саме</a:t>
            </a:r>
            <a:r>
              <a:rPr lang="ru-RU" dirty="0"/>
              <a:t> в силу </a:t>
            </a:r>
            <a:r>
              <a:rPr lang="ru-RU" dirty="0" err="1"/>
              <a:t>своєї</a:t>
            </a:r>
            <a:r>
              <a:rPr lang="ru-RU" dirty="0"/>
              <a:t> </a:t>
            </a:r>
            <a:r>
              <a:rPr lang="ru-RU" dirty="0" err="1"/>
              <a:t>невизначеності</a:t>
            </a:r>
            <a:r>
              <a:rPr lang="ru-RU" dirty="0"/>
              <a:t> </a:t>
            </a:r>
            <a:r>
              <a:rPr lang="ru-RU" dirty="0" err="1"/>
              <a:t>або</a:t>
            </a:r>
            <a:r>
              <a:rPr lang="ru-RU" dirty="0"/>
              <a:t> </a:t>
            </a:r>
            <a:r>
              <a:rPr lang="ru-RU" dirty="0" err="1"/>
              <a:t>мінливості</a:t>
            </a:r>
            <a:r>
              <a:rPr lang="ru-RU" dirty="0"/>
              <a:t>, сфера </a:t>
            </a:r>
            <a:r>
              <a:rPr lang="ru-RU" dirty="0" err="1"/>
              <a:t>послуг</a:t>
            </a:r>
            <a:r>
              <a:rPr lang="ru-RU" dirty="0"/>
              <a:t> </a:t>
            </a:r>
            <a:r>
              <a:rPr lang="ru-RU" dirty="0" err="1"/>
              <a:t>потребує</a:t>
            </a:r>
            <a:r>
              <a:rPr lang="ru-RU" dirty="0"/>
              <a:t> державного </a:t>
            </a:r>
            <a:r>
              <a:rPr lang="ru-RU" dirty="0" err="1"/>
              <a:t>регулювання</a:t>
            </a:r>
            <a:r>
              <a:rPr lang="ru-RU" dirty="0"/>
              <a:t> </a:t>
            </a:r>
            <a:r>
              <a:rPr lang="ru-RU" dirty="0" err="1"/>
              <a:t>більшою</a:t>
            </a:r>
            <a:r>
              <a:rPr lang="ru-RU" dirty="0"/>
              <a:t> </a:t>
            </a:r>
            <a:r>
              <a:rPr lang="ru-RU" dirty="0" err="1"/>
              <a:t>мірою</a:t>
            </a:r>
            <a:r>
              <a:rPr lang="ru-RU" dirty="0"/>
              <a:t>, </a:t>
            </a:r>
            <a:r>
              <a:rPr lang="ru-RU" dirty="0" err="1"/>
              <a:t>ніж</a:t>
            </a:r>
            <a:r>
              <a:rPr lang="ru-RU" dirty="0"/>
              <a:t> ринки </a:t>
            </a:r>
            <a:r>
              <a:rPr lang="ru-RU" dirty="0" err="1"/>
              <a:t>інших</a:t>
            </a:r>
            <a:r>
              <a:rPr lang="ru-RU" dirty="0"/>
              <a:t> </a:t>
            </a:r>
            <a:r>
              <a:rPr lang="ru-RU" dirty="0" err="1"/>
              <a:t>товарів</a:t>
            </a:r>
            <a:r>
              <a:rPr lang="ru-RU" dirty="0"/>
              <a:t>. </a:t>
            </a:r>
            <a:r>
              <a:rPr lang="ru-RU" dirty="0" err="1"/>
              <a:t>Найчастіше</a:t>
            </a:r>
            <a:r>
              <a:rPr lang="ru-RU" dirty="0"/>
              <a:t> </a:t>
            </a:r>
            <a:r>
              <a:rPr lang="ru-RU" dirty="0" err="1"/>
              <a:t>державне</a:t>
            </a:r>
            <a:r>
              <a:rPr lang="ru-RU" dirty="0"/>
              <a:t> </a:t>
            </a:r>
            <a:r>
              <a:rPr lang="ru-RU" dirty="0" err="1"/>
              <a:t>втручання</a:t>
            </a:r>
            <a:r>
              <a:rPr lang="ru-RU" dirty="0"/>
              <a:t> у </a:t>
            </a:r>
            <a:r>
              <a:rPr lang="ru-RU" dirty="0" err="1"/>
              <a:t>функціонування</a:t>
            </a:r>
            <a:r>
              <a:rPr lang="ru-RU" dirty="0"/>
              <a:t> ринку </a:t>
            </a:r>
            <a:r>
              <a:rPr lang="ru-RU" dirty="0" err="1"/>
              <a:t>послуг</a:t>
            </a:r>
            <a:r>
              <a:rPr lang="ru-RU" dirty="0"/>
              <a:t> </a:t>
            </a:r>
            <a:r>
              <a:rPr lang="ru-RU" dirty="0" err="1"/>
              <a:t>викликається</a:t>
            </a:r>
            <a:r>
              <a:rPr lang="ru-RU" dirty="0"/>
              <a:t> не </a:t>
            </a:r>
            <a:r>
              <a:rPr lang="ru-RU" dirty="0" err="1"/>
              <a:t>тільки</a:t>
            </a:r>
            <a:r>
              <a:rPr lang="ru-RU" dirty="0"/>
              <a:t> </a:t>
            </a:r>
            <a:r>
              <a:rPr lang="ru-RU" dirty="0" err="1"/>
              <a:t>економічними</a:t>
            </a:r>
            <a:r>
              <a:rPr lang="ru-RU" dirty="0"/>
              <a:t>, але й </a:t>
            </a:r>
            <a:r>
              <a:rPr lang="ru-RU" dirty="0" err="1"/>
              <a:t>політичними</a:t>
            </a:r>
            <a:r>
              <a:rPr lang="ru-RU" dirty="0"/>
              <a:t> та </a:t>
            </a:r>
            <a:r>
              <a:rPr lang="ru-RU" dirty="0" err="1"/>
              <a:t>соціальними</a:t>
            </a:r>
            <a:r>
              <a:rPr lang="ru-RU" dirty="0"/>
              <a:t> причинами. </a:t>
            </a:r>
            <a:r>
              <a:rPr lang="ru-RU" dirty="0" err="1"/>
              <a:t>Наприклад</a:t>
            </a:r>
            <a:r>
              <a:rPr lang="ru-RU" dirty="0"/>
              <a:t>, </a:t>
            </a:r>
            <a:r>
              <a:rPr lang="ru-RU" dirty="0" err="1"/>
              <a:t>встановлення</a:t>
            </a:r>
            <a:r>
              <a:rPr lang="ru-RU" dirty="0"/>
              <a:t> контролю </a:t>
            </a:r>
            <a:r>
              <a:rPr lang="ru-RU" dirty="0" err="1"/>
              <a:t>або</a:t>
            </a:r>
            <a:r>
              <a:rPr lang="ru-RU" dirty="0"/>
              <a:t> </a:t>
            </a:r>
            <a:r>
              <a:rPr lang="ru-RU" dirty="0" err="1"/>
              <a:t>домінування</a:t>
            </a:r>
            <a:r>
              <a:rPr lang="ru-RU" dirty="0"/>
              <a:t> будь-</a:t>
            </a:r>
            <a:r>
              <a:rPr lang="ru-RU" dirty="0" err="1"/>
              <a:t>яких</a:t>
            </a:r>
            <a:r>
              <a:rPr lang="ru-RU" dirty="0"/>
              <a:t> </a:t>
            </a:r>
            <a:r>
              <a:rPr lang="ru-RU" dirty="0" err="1"/>
              <a:t>підприємницьких</a:t>
            </a:r>
            <a:r>
              <a:rPr lang="ru-RU" dirty="0"/>
              <a:t> структур у таких сегментах ринку </a:t>
            </a:r>
            <a:r>
              <a:rPr lang="ru-RU" dirty="0" err="1"/>
              <a:t>послуг</a:t>
            </a:r>
            <a:r>
              <a:rPr lang="ru-RU" dirty="0"/>
              <a:t>, як </a:t>
            </a:r>
            <a:r>
              <a:rPr lang="ru-RU" dirty="0" err="1"/>
              <a:t>банківська</a:t>
            </a:r>
            <a:r>
              <a:rPr lang="ru-RU" dirty="0"/>
              <a:t> справа, </a:t>
            </a:r>
            <a:r>
              <a:rPr lang="ru-RU" dirty="0" err="1"/>
              <a:t>інформація</a:t>
            </a:r>
            <a:r>
              <a:rPr lang="ru-RU" dirty="0"/>
              <a:t> і </a:t>
            </a:r>
            <a:r>
              <a:rPr lang="ru-RU" dirty="0" err="1"/>
              <a:t>телекомунікації</a:t>
            </a:r>
            <a:r>
              <a:rPr lang="ru-RU" dirty="0"/>
              <a:t> </a:t>
            </a:r>
            <a:r>
              <a:rPr lang="ru-RU" dirty="0" err="1"/>
              <a:t>тощо</a:t>
            </a:r>
            <a:r>
              <a:rPr lang="ru-RU" dirty="0"/>
              <a:t>, </a:t>
            </a:r>
            <a:r>
              <a:rPr lang="ru-RU" dirty="0" err="1"/>
              <a:t>може</a:t>
            </a:r>
            <a:r>
              <a:rPr lang="ru-RU" dirty="0"/>
              <a:t> </a:t>
            </a:r>
            <a:r>
              <a:rPr lang="ru-RU" dirty="0" err="1"/>
              <a:t>становити</a:t>
            </a:r>
            <a:r>
              <a:rPr lang="ru-RU" dirty="0"/>
              <a:t> </a:t>
            </a:r>
            <a:r>
              <a:rPr lang="ru-RU" dirty="0" err="1"/>
              <a:t>реальну</a:t>
            </a:r>
            <a:r>
              <a:rPr lang="ru-RU" dirty="0"/>
              <a:t> </a:t>
            </a:r>
            <a:r>
              <a:rPr lang="ru-RU" dirty="0" err="1"/>
              <a:t>загрозу</a:t>
            </a:r>
            <a:r>
              <a:rPr lang="ru-RU" dirty="0"/>
              <a:t> </a:t>
            </a:r>
            <a:r>
              <a:rPr lang="ru-RU" dirty="0" err="1"/>
              <a:t>національному</a:t>
            </a:r>
            <a:r>
              <a:rPr lang="ru-RU" dirty="0"/>
              <a:t> </a:t>
            </a:r>
            <a:r>
              <a:rPr lang="ru-RU" dirty="0" err="1"/>
              <a:t>суверенітету</a:t>
            </a:r>
            <a:r>
              <a:rPr lang="ru-RU" dirty="0"/>
              <a:t> і </a:t>
            </a:r>
            <a:r>
              <a:rPr lang="ru-RU" dirty="0" err="1"/>
              <a:t>безпеці</a:t>
            </a:r>
            <a:r>
              <a:rPr lang="ru-RU" dirty="0"/>
              <a:t> </a:t>
            </a:r>
            <a:r>
              <a:rPr lang="ru-RU" dirty="0" err="1"/>
              <a:t>країни</a:t>
            </a:r>
            <a:r>
              <a:rPr lang="ru-RU" dirty="0"/>
              <a:t>. Тому практично у </a:t>
            </a:r>
            <a:r>
              <a:rPr lang="ru-RU" dirty="0" err="1"/>
              <a:t>всіх</a:t>
            </a:r>
            <a:r>
              <a:rPr lang="ru-RU" dirty="0"/>
              <a:t> </a:t>
            </a:r>
            <a:r>
              <a:rPr lang="ru-RU" dirty="0" err="1"/>
              <a:t>країнах</a:t>
            </a:r>
            <a:r>
              <a:rPr lang="ru-RU" dirty="0"/>
              <a:t> </a:t>
            </a:r>
            <a:r>
              <a:rPr lang="ru-RU" dirty="0" err="1"/>
              <a:t>розробляються</a:t>
            </a:r>
            <a:r>
              <a:rPr lang="ru-RU" dirty="0"/>
              <a:t> заходи для державного </a:t>
            </a:r>
            <a:r>
              <a:rPr lang="ru-RU" dirty="0" err="1"/>
              <a:t>регулювання</a:t>
            </a:r>
            <a:r>
              <a:rPr lang="ru-RU" dirty="0"/>
              <a:t> </a:t>
            </a:r>
            <a:r>
              <a:rPr lang="ru-RU" dirty="0" err="1"/>
              <a:t>сфери</a:t>
            </a:r>
            <a:r>
              <a:rPr lang="ru-RU" dirty="0"/>
              <a:t> </a:t>
            </a:r>
            <a:r>
              <a:rPr lang="ru-RU" dirty="0" err="1"/>
              <a:t>послуг</a:t>
            </a:r>
            <a:r>
              <a:rPr lang="ru-RU" dirty="0"/>
              <a:t> і </a:t>
            </a:r>
            <a:r>
              <a:rPr lang="ru-RU" dirty="0" err="1"/>
              <a:t>встановлення</a:t>
            </a:r>
            <a:r>
              <a:rPr lang="ru-RU" dirty="0"/>
              <a:t> </a:t>
            </a:r>
            <a:r>
              <a:rPr lang="ru-RU" dirty="0" err="1"/>
              <a:t>певних</a:t>
            </a:r>
            <a:r>
              <a:rPr lang="ru-RU" dirty="0"/>
              <a:t> </a:t>
            </a:r>
            <a:r>
              <a:rPr lang="ru-RU" dirty="0" err="1"/>
              <a:t>стандартів</a:t>
            </a:r>
            <a:r>
              <a:rPr lang="ru-RU" dirty="0"/>
              <a:t>, </a:t>
            </a:r>
            <a:r>
              <a:rPr lang="ru-RU" dirty="0" err="1"/>
              <a:t>що</a:t>
            </a:r>
            <a:r>
              <a:rPr lang="ru-RU" dirty="0"/>
              <a:t> </a:t>
            </a:r>
            <a:r>
              <a:rPr lang="ru-RU" dirty="0" err="1"/>
              <a:t>регламентують</a:t>
            </a:r>
            <a:r>
              <a:rPr lang="ru-RU" dirty="0"/>
              <a:t> </a:t>
            </a:r>
            <a:r>
              <a:rPr lang="ru-RU" dirty="0" err="1"/>
              <a:t>зміст</a:t>
            </a:r>
            <a:r>
              <a:rPr lang="ru-RU" dirty="0"/>
              <a:t> </a:t>
            </a:r>
            <a:r>
              <a:rPr lang="ru-RU" dirty="0" err="1"/>
              <a:t>послуг</a:t>
            </a:r>
            <a:r>
              <a:rPr lang="ru-RU" dirty="0"/>
              <a:t> та </a:t>
            </a:r>
            <a:r>
              <a:rPr lang="ru-RU" dirty="0" err="1"/>
              <a:t>якість</a:t>
            </a:r>
            <a:r>
              <a:rPr lang="ru-RU" dirty="0"/>
              <a:t> </a:t>
            </a:r>
            <a:r>
              <a:rPr lang="ru-RU" dirty="0" err="1"/>
              <a:t>їх</a:t>
            </a:r>
            <a:r>
              <a:rPr lang="ru-RU" dirty="0"/>
              <a:t> </a:t>
            </a:r>
            <a:r>
              <a:rPr lang="ru-RU" dirty="0" err="1"/>
              <a:t>надання</a:t>
            </a:r>
            <a:r>
              <a:rPr lang="ru-RU" dirty="0"/>
              <a:t>. Особливо </a:t>
            </a:r>
            <a:r>
              <a:rPr lang="ru-RU" dirty="0" err="1"/>
              <a:t>важливі</a:t>
            </a:r>
            <a:r>
              <a:rPr lang="ru-RU" dirty="0"/>
              <a:t> </a:t>
            </a:r>
            <a:r>
              <a:rPr lang="ru-RU" dirty="0" err="1"/>
              <a:t>ці</a:t>
            </a:r>
            <a:r>
              <a:rPr lang="ru-RU" dirty="0"/>
              <a:t> </a:t>
            </a:r>
            <a:r>
              <a:rPr lang="ru-RU" dirty="0" err="1"/>
              <a:t>стандарти</a:t>
            </a:r>
            <a:r>
              <a:rPr lang="ru-RU" dirty="0"/>
              <a:t> в таких секторах </a:t>
            </a:r>
            <a:r>
              <a:rPr lang="ru-RU" dirty="0" err="1"/>
              <a:t>сфери</a:t>
            </a:r>
            <a:r>
              <a:rPr lang="ru-RU" dirty="0"/>
              <a:t> </a:t>
            </a:r>
            <a:r>
              <a:rPr lang="ru-RU" dirty="0" err="1"/>
              <a:t>послуг</a:t>
            </a:r>
            <a:r>
              <a:rPr lang="ru-RU" dirty="0"/>
              <a:t>, як </a:t>
            </a:r>
            <a:r>
              <a:rPr lang="ru-RU" dirty="0" err="1"/>
              <a:t>охорона</a:t>
            </a:r>
            <a:r>
              <a:rPr lang="ru-RU" dirty="0"/>
              <a:t> </a:t>
            </a:r>
            <a:r>
              <a:rPr lang="ru-RU" dirty="0" err="1"/>
              <a:t>здоров'я</a:t>
            </a:r>
            <a:r>
              <a:rPr lang="ru-RU" dirty="0"/>
              <a:t>, </a:t>
            </a:r>
            <a:r>
              <a:rPr lang="ru-RU" dirty="0" err="1"/>
              <a:t>освіта</a:t>
            </a:r>
            <a:r>
              <a:rPr lang="ru-RU" dirty="0"/>
              <a:t>, </a:t>
            </a:r>
            <a:r>
              <a:rPr lang="ru-RU" dirty="0" err="1"/>
              <a:t>телекомунікації</a:t>
            </a:r>
            <a:r>
              <a:rPr lang="ru-RU" dirty="0"/>
              <a:t>, </a:t>
            </a:r>
            <a:r>
              <a:rPr lang="ru-RU" dirty="0" err="1"/>
              <a:t>діяльність</a:t>
            </a:r>
            <a:r>
              <a:rPr lang="ru-RU" dirty="0"/>
              <a:t> </a:t>
            </a:r>
            <a:r>
              <a:rPr lang="ru-RU" dirty="0" err="1"/>
              <a:t>фінансових</a:t>
            </a:r>
            <a:r>
              <a:rPr lang="ru-RU" dirty="0"/>
              <a:t> </a:t>
            </a:r>
            <a:r>
              <a:rPr lang="ru-RU" dirty="0" err="1"/>
              <a:t>посередників</a:t>
            </a:r>
            <a:r>
              <a:rPr lang="ru-RU" dirty="0"/>
              <a:t> на фондовому і кредитному ринках </a:t>
            </a:r>
            <a:r>
              <a:rPr lang="ru-RU" dirty="0" err="1"/>
              <a:t>тощо</a:t>
            </a:r>
            <a:r>
              <a:rPr lang="ru-RU" dirty="0"/>
              <a:t>.</a:t>
            </a:r>
            <a:endParaRPr lang="uk-UA" dirty="0"/>
          </a:p>
        </p:txBody>
      </p:sp>
    </p:spTree>
    <p:extLst>
      <p:ext uri="{BB962C8B-B14F-4D97-AF65-F5344CB8AC3E}">
        <p14:creationId xmlns:p14="http://schemas.microsoft.com/office/powerpoint/2010/main" val="24366481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E664D63-11C8-4D48-BDAA-F0D70CF6CC17}"/>
              </a:ext>
            </a:extLst>
          </p:cNvPr>
          <p:cNvSpPr/>
          <p:nvPr/>
        </p:nvSpPr>
        <p:spPr>
          <a:xfrm>
            <a:off x="1517715" y="1656290"/>
            <a:ext cx="7984504" cy="2585323"/>
          </a:xfrm>
          <a:prstGeom prst="rect">
            <a:avLst/>
          </a:prstGeom>
        </p:spPr>
        <p:txBody>
          <a:bodyPr wrap="square">
            <a:spAutoFit/>
          </a:bodyPr>
          <a:lstStyle/>
          <a:p>
            <a:r>
              <a:rPr lang="uk-UA" dirty="0"/>
              <a:t>Стандарт обслуговування встановлює формальні критерії, за якими оцінюють рівень обслуговування клієнтів і професійну діяльність працівників фірми. Він може бути </a:t>
            </a:r>
            <a:r>
              <a:rPr lang="uk-UA" b="1" dirty="0"/>
              <a:t>фірмовим</a:t>
            </a:r>
            <a:r>
              <a:rPr lang="uk-UA" dirty="0"/>
              <a:t> (наприклад, послуги ресторанів "Макдональдс"), </a:t>
            </a:r>
            <a:r>
              <a:rPr lang="uk-UA" b="1" dirty="0"/>
              <a:t>галузевим</a:t>
            </a:r>
            <a:r>
              <a:rPr lang="uk-UA" dirty="0"/>
              <a:t> (наприклад, галузевий стандарт освіти), </a:t>
            </a:r>
            <a:r>
              <a:rPr lang="uk-UA" b="1" dirty="0"/>
              <a:t>міжнародним</a:t>
            </a:r>
            <a:r>
              <a:rPr lang="uk-UA" dirty="0"/>
              <a:t> (готельний сервіс).</a:t>
            </a:r>
          </a:p>
          <a:p>
            <a:endParaRPr lang="uk-UA" dirty="0"/>
          </a:p>
          <a:p>
            <a:r>
              <a:rPr lang="ru-RU" b="1" dirty="0"/>
              <a:t>Стандарт </a:t>
            </a:r>
            <a:r>
              <a:rPr lang="ru-RU" b="1" dirty="0" err="1"/>
              <a:t>обслуговування</a:t>
            </a:r>
            <a:r>
              <a:rPr lang="ru-RU" b="1" dirty="0"/>
              <a:t> </a:t>
            </a:r>
            <a:r>
              <a:rPr lang="ru-RU" dirty="0"/>
              <a:t>- </a:t>
            </a:r>
            <a:r>
              <a:rPr lang="ru-RU" dirty="0" err="1"/>
              <a:t>це</a:t>
            </a:r>
            <a:r>
              <a:rPr lang="ru-RU" dirty="0"/>
              <a:t> комплекс </a:t>
            </a:r>
            <a:r>
              <a:rPr lang="ru-RU" dirty="0" err="1"/>
              <a:t>обов'язкових</a:t>
            </a:r>
            <a:r>
              <a:rPr lang="ru-RU" dirty="0"/>
              <a:t> для </a:t>
            </a:r>
            <a:r>
              <a:rPr lang="ru-RU" dirty="0" err="1"/>
              <a:t>виконання</a:t>
            </a:r>
            <a:r>
              <a:rPr lang="ru-RU" dirty="0"/>
              <a:t> правил </a:t>
            </a:r>
            <a:r>
              <a:rPr lang="ru-RU" dirty="0" err="1"/>
              <a:t>обслуговування</a:t>
            </a:r>
            <a:r>
              <a:rPr lang="ru-RU" dirty="0"/>
              <a:t> </a:t>
            </a:r>
            <a:r>
              <a:rPr lang="ru-RU" dirty="0" err="1"/>
              <a:t>клієнтів</a:t>
            </a:r>
            <a:r>
              <a:rPr lang="ru-RU" dirty="0"/>
              <a:t>, </a:t>
            </a:r>
            <a:r>
              <a:rPr lang="ru-RU" dirty="0" err="1"/>
              <a:t>покликаних</a:t>
            </a:r>
            <a:r>
              <a:rPr lang="ru-RU" dirty="0"/>
              <a:t> </a:t>
            </a:r>
            <a:r>
              <a:rPr lang="ru-RU" dirty="0" err="1"/>
              <a:t>гарантувати</a:t>
            </a:r>
            <a:r>
              <a:rPr lang="ru-RU" dirty="0"/>
              <a:t> </a:t>
            </a:r>
            <a:r>
              <a:rPr lang="ru-RU" dirty="0" err="1"/>
              <a:t>встановлений</a:t>
            </a:r>
            <a:r>
              <a:rPr lang="ru-RU" dirty="0"/>
              <a:t> </a:t>
            </a:r>
            <a:r>
              <a:rPr lang="ru-RU" dirty="0" err="1"/>
              <a:t>рівень</a:t>
            </a:r>
            <a:r>
              <a:rPr lang="ru-RU" dirty="0"/>
              <a:t> </a:t>
            </a:r>
            <a:r>
              <a:rPr lang="ru-RU" dirty="0" err="1"/>
              <a:t>якості</a:t>
            </a:r>
            <a:r>
              <a:rPr lang="ru-RU" dirty="0"/>
              <a:t> </a:t>
            </a:r>
            <a:r>
              <a:rPr lang="ru-RU" dirty="0" err="1"/>
              <a:t>всіх</a:t>
            </a:r>
            <a:r>
              <a:rPr lang="ru-RU" dirty="0"/>
              <a:t> </a:t>
            </a:r>
            <a:r>
              <a:rPr lang="ru-RU" dirty="0" err="1"/>
              <a:t>технологічних</a:t>
            </a:r>
            <a:r>
              <a:rPr lang="ru-RU" dirty="0"/>
              <a:t> і </a:t>
            </a:r>
            <a:r>
              <a:rPr lang="ru-RU" dirty="0" err="1"/>
              <a:t>торговельних</a:t>
            </a:r>
            <a:r>
              <a:rPr lang="ru-RU" dirty="0"/>
              <a:t> </a:t>
            </a:r>
            <a:r>
              <a:rPr lang="ru-RU" dirty="0" err="1"/>
              <a:t>операцій</a:t>
            </a:r>
            <a:r>
              <a:rPr lang="ru-RU" dirty="0"/>
              <a:t>.</a:t>
            </a:r>
            <a:endParaRPr lang="uk-UA" dirty="0"/>
          </a:p>
        </p:txBody>
      </p:sp>
    </p:spTree>
    <p:extLst>
      <p:ext uri="{BB962C8B-B14F-4D97-AF65-F5344CB8AC3E}">
        <p14:creationId xmlns:p14="http://schemas.microsoft.com/office/powerpoint/2010/main" val="602954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A43B3DBE-6BC2-4976-8E3F-27D3704D2CCD}"/>
              </a:ext>
            </a:extLst>
          </p:cNvPr>
          <p:cNvSpPr/>
          <p:nvPr/>
        </p:nvSpPr>
        <p:spPr>
          <a:xfrm>
            <a:off x="1649691" y="1951672"/>
            <a:ext cx="8210746" cy="1754326"/>
          </a:xfrm>
          <a:prstGeom prst="rect">
            <a:avLst/>
          </a:prstGeom>
        </p:spPr>
        <p:txBody>
          <a:bodyPr wrap="square">
            <a:spAutoFit/>
          </a:bodyPr>
          <a:lstStyle/>
          <a:p>
            <a:pPr algn="ctr"/>
            <a:r>
              <a:rPr lang="ru-RU" b="1" dirty="0"/>
              <a:t>План</a:t>
            </a:r>
          </a:p>
          <a:p>
            <a:pPr algn="ctr"/>
            <a:endParaRPr lang="ru-RU" dirty="0"/>
          </a:p>
          <a:p>
            <a:r>
              <a:rPr lang="ru-RU" dirty="0"/>
              <a:t>1.1. Роль </a:t>
            </a:r>
            <a:r>
              <a:rPr lang="ru-RU" dirty="0" err="1"/>
              <a:t>сфери</a:t>
            </a:r>
            <a:r>
              <a:rPr lang="ru-RU" dirty="0"/>
              <a:t> </a:t>
            </a:r>
            <a:r>
              <a:rPr lang="ru-RU" dirty="0" err="1"/>
              <a:t>послуг</a:t>
            </a:r>
            <a:r>
              <a:rPr lang="ru-RU" dirty="0"/>
              <a:t> в </a:t>
            </a:r>
            <a:r>
              <a:rPr lang="ru-RU" dirty="0" err="1"/>
              <a:t>економічній</a:t>
            </a:r>
            <a:r>
              <a:rPr lang="ru-RU" dirty="0"/>
              <a:t> </a:t>
            </a:r>
            <a:r>
              <a:rPr lang="ru-RU" dirty="0" err="1"/>
              <a:t>системі</a:t>
            </a:r>
            <a:r>
              <a:rPr lang="ru-RU" dirty="0"/>
              <a:t> </a:t>
            </a:r>
            <a:r>
              <a:rPr lang="ru-RU" dirty="0" err="1"/>
              <a:t>країни</a:t>
            </a:r>
            <a:endParaRPr lang="ru-RU" dirty="0"/>
          </a:p>
          <a:p>
            <a:r>
              <a:rPr lang="ru-RU" dirty="0"/>
              <a:t>1.2. </a:t>
            </a:r>
            <a:r>
              <a:rPr lang="ru-RU" dirty="0" err="1"/>
              <a:t>Поняття</a:t>
            </a:r>
            <a:r>
              <a:rPr lang="ru-RU" dirty="0"/>
              <a:t> і </a:t>
            </a:r>
            <a:r>
              <a:rPr lang="ru-RU" dirty="0" err="1"/>
              <a:t>сутність</a:t>
            </a:r>
            <a:r>
              <a:rPr lang="ru-RU" dirty="0"/>
              <a:t> </a:t>
            </a:r>
            <a:r>
              <a:rPr lang="ru-RU" dirty="0" err="1"/>
              <a:t>послуги</a:t>
            </a:r>
            <a:r>
              <a:rPr lang="ru-RU" dirty="0"/>
              <a:t>.  </a:t>
            </a:r>
            <a:r>
              <a:rPr lang="ru-RU" dirty="0" err="1"/>
              <a:t>Особливості</a:t>
            </a:r>
            <a:r>
              <a:rPr lang="ru-RU" dirty="0"/>
              <a:t> </a:t>
            </a:r>
            <a:r>
              <a:rPr lang="ru-RU" dirty="0" err="1"/>
              <a:t>послуги</a:t>
            </a:r>
            <a:r>
              <a:rPr lang="ru-RU" dirty="0"/>
              <a:t> як </a:t>
            </a:r>
            <a:r>
              <a:rPr lang="ru-RU" dirty="0" err="1"/>
              <a:t>специфічного</a:t>
            </a:r>
            <a:r>
              <a:rPr lang="ru-RU" dirty="0"/>
              <a:t> виду товару</a:t>
            </a:r>
          </a:p>
          <a:p>
            <a:r>
              <a:rPr lang="ru-RU" dirty="0"/>
              <a:t>1.3. </a:t>
            </a:r>
            <a:r>
              <a:rPr lang="ru-RU" dirty="0" err="1"/>
              <a:t>Підприємства</a:t>
            </a:r>
            <a:r>
              <a:rPr lang="ru-RU" dirty="0"/>
              <a:t> </a:t>
            </a:r>
            <a:r>
              <a:rPr lang="ru-RU" dirty="0" err="1"/>
              <a:t>сфери</a:t>
            </a:r>
            <a:r>
              <a:rPr lang="ru-RU" dirty="0"/>
              <a:t> </a:t>
            </a:r>
            <a:r>
              <a:rPr lang="ru-RU" dirty="0" err="1"/>
              <a:t>послуг</a:t>
            </a:r>
            <a:r>
              <a:rPr lang="ru-RU" dirty="0"/>
              <a:t> як </a:t>
            </a:r>
            <a:r>
              <a:rPr lang="ru-RU" dirty="0" err="1"/>
              <a:t>соціально-економічна</a:t>
            </a:r>
            <a:r>
              <a:rPr lang="ru-RU" dirty="0"/>
              <a:t> система</a:t>
            </a:r>
            <a:endParaRPr lang="uk-UA" dirty="0"/>
          </a:p>
        </p:txBody>
      </p:sp>
    </p:spTree>
    <p:extLst>
      <p:ext uri="{BB962C8B-B14F-4D97-AF65-F5344CB8AC3E}">
        <p14:creationId xmlns:p14="http://schemas.microsoft.com/office/powerpoint/2010/main" val="1885097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9A48E94-53E3-469A-B004-A51D89C5DDA1}"/>
              </a:ext>
            </a:extLst>
          </p:cNvPr>
          <p:cNvSpPr/>
          <p:nvPr/>
        </p:nvSpPr>
        <p:spPr>
          <a:xfrm>
            <a:off x="1291471" y="1859340"/>
            <a:ext cx="8917757" cy="2585323"/>
          </a:xfrm>
          <a:prstGeom prst="rect">
            <a:avLst/>
          </a:prstGeom>
        </p:spPr>
        <p:txBody>
          <a:bodyPr wrap="square">
            <a:spAutoFit/>
          </a:bodyPr>
          <a:lstStyle/>
          <a:p>
            <a:r>
              <a:rPr lang="uk-UA" dirty="0"/>
              <a:t>Нині більшість вітчизняних сервісних підприємств уже засвоїли основні правила обслуговування клієнтів, які лежать в основі стандартів, це:</a:t>
            </a:r>
          </a:p>
          <a:p>
            <a:endParaRPr lang="uk-UA" dirty="0"/>
          </a:p>
          <a:p>
            <a:r>
              <a:rPr lang="uk-UA" dirty="0"/>
              <a:t>- максимальна увага до клієнтів;</a:t>
            </a:r>
          </a:p>
          <a:p>
            <a:r>
              <a:rPr lang="uk-UA" dirty="0"/>
              <a:t>- висока якість комплексу послуг;</a:t>
            </a:r>
          </a:p>
          <a:p>
            <a:r>
              <a:rPr lang="uk-UA" dirty="0"/>
              <a:t>- постійне підвищення освітнього і кваліфікаційного рівня спеціалістів та обслуговуючого персоналу;</a:t>
            </a:r>
          </a:p>
          <a:p>
            <a:r>
              <a:rPr lang="uk-UA" dirty="0"/>
              <a:t>- грамотне й оперативне застосування форм і методів </a:t>
            </a:r>
            <a:r>
              <a:rPr lang="uk-UA" dirty="0" err="1"/>
              <a:t>паблик</a:t>
            </a:r>
            <a:r>
              <a:rPr lang="uk-UA" dirty="0"/>
              <a:t> </a:t>
            </a:r>
            <a:r>
              <a:rPr lang="uk-UA" dirty="0" err="1"/>
              <a:t>рилейшинз</a:t>
            </a:r>
            <a:r>
              <a:rPr lang="uk-UA" dirty="0"/>
              <a:t> з метою підвищення популярності в суспільстві.</a:t>
            </a:r>
          </a:p>
        </p:txBody>
      </p:sp>
    </p:spTree>
    <p:extLst>
      <p:ext uri="{BB962C8B-B14F-4D97-AF65-F5344CB8AC3E}">
        <p14:creationId xmlns:p14="http://schemas.microsoft.com/office/powerpoint/2010/main" val="1122937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7D99DB-0D05-469D-A588-568E2CE10403}"/>
              </a:ext>
            </a:extLst>
          </p:cNvPr>
          <p:cNvSpPr/>
          <p:nvPr/>
        </p:nvSpPr>
        <p:spPr>
          <a:xfrm>
            <a:off x="1140644" y="1120676"/>
            <a:ext cx="8578392" cy="2585323"/>
          </a:xfrm>
          <a:prstGeom prst="rect">
            <a:avLst/>
          </a:prstGeom>
        </p:spPr>
        <p:txBody>
          <a:bodyPr wrap="square">
            <a:spAutoFit/>
          </a:bodyPr>
          <a:lstStyle/>
          <a:p>
            <a:pPr algn="ctr"/>
            <a:r>
              <a:rPr lang="uk-UA" b="1" dirty="0"/>
              <a:t>1.3. Підприємство сфери послуг як соціально-економічна система</a:t>
            </a:r>
          </a:p>
          <a:p>
            <a:pPr algn="ctr"/>
            <a:endParaRPr lang="uk-UA" b="1" dirty="0"/>
          </a:p>
          <a:p>
            <a:r>
              <a:rPr lang="uk-UA" dirty="0"/>
              <a:t>Сервісне підприємство є складним комплексом матеріально-технічних, трудових, інформаційних, фінансових та інших ресурсів, призначених для задоволення широкого кола потреб. Різноманіття застосовуваних ресурсів передбачає пошук шляхів раціонального сполучення й використання їх для того, щоб забезпечити досягнення намічених цілей підприємства. Внаслідок цього з'являється необхідність глибше розглянути процеси функціонування й розвитку підприємств сфери послуг.</a:t>
            </a:r>
          </a:p>
        </p:txBody>
      </p:sp>
    </p:spTree>
    <p:extLst>
      <p:ext uri="{BB962C8B-B14F-4D97-AF65-F5344CB8AC3E}">
        <p14:creationId xmlns:p14="http://schemas.microsoft.com/office/powerpoint/2010/main" val="1217314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F694425C-E2D5-4769-BDE6-4D79F949176E}"/>
              </a:ext>
            </a:extLst>
          </p:cNvPr>
          <p:cNvSpPr/>
          <p:nvPr/>
        </p:nvSpPr>
        <p:spPr>
          <a:xfrm>
            <a:off x="810705" y="713611"/>
            <a:ext cx="8936609" cy="923330"/>
          </a:xfrm>
          <a:prstGeom prst="rect">
            <a:avLst/>
          </a:prstGeom>
        </p:spPr>
        <p:txBody>
          <a:bodyPr wrap="square">
            <a:spAutoFit/>
          </a:bodyPr>
          <a:lstStyle/>
          <a:p>
            <a:r>
              <a:rPr lang="uk-UA" dirty="0"/>
              <a:t>Дослідження сервісного підприємства як системи, передбачає розгляд складових елементів, серед яких головними є клієнт (покупець), обслуговуючий персонал, система надання послуг та фізичне середовище. </a:t>
            </a:r>
          </a:p>
        </p:txBody>
      </p:sp>
      <p:pic>
        <p:nvPicPr>
          <p:cNvPr id="5" name="Рисунок 4">
            <a:extLst>
              <a:ext uri="{FF2B5EF4-FFF2-40B4-BE49-F238E27FC236}">
                <a16:creationId xmlns:a16="http://schemas.microsoft.com/office/drawing/2014/main" id="{111A9EF8-9B32-408E-A6A5-A4535C7CC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301" y="2086227"/>
            <a:ext cx="10729890" cy="3703641"/>
          </a:xfrm>
          <a:prstGeom prst="rect">
            <a:avLst/>
          </a:prstGeom>
        </p:spPr>
      </p:pic>
    </p:spTree>
    <p:extLst>
      <p:ext uri="{BB962C8B-B14F-4D97-AF65-F5344CB8AC3E}">
        <p14:creationId xmlns:p14="http://schemas.microsoft.com/office/powerpoint/2010/main" val="3268257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27C5CFB-FA01-4407-A66A-13AE6E128450}"/>
              </a:ext>
            </a:extLst>
          </p:cNvPr>
          <p:cNvSpPr/>
          <p:nvPr/>
        </p:nvSpPr>
        <p:spPr>
          <a:xfrm>
            <a:off x="1423447" y="1720840"/>
            <a:ext cx="8191893" cy="2585323"/>
          </a:xfrm>
          <a:prstGeom prst="rect">
            <a:avLst/>
          </a:prstGeom>
        </p:spPr>
        <p:txBody>
          <a:bodyPr wrap="square">
            <a:spAutoFit/>
          </a:bodyPr>
          <a:lstStyle/>
          <a:p>
            <a:r>
              <a:rPr lang="uk-UA" b="1" dirty="0"/>
              <a:t>Клієнт</a:t>
            </a:r>
            <a:r>
              <a:rPr lang="uk-UA" dirty="0"/>
              <a:t> є найважливішим елементом у системі взаємодії. Кінцевою метою процесу надання послуг є задоволення потреб клієнта. Оцінка покупцем якості послуги, його задоволення отриманою послугою і рішення відновити контакт із сервісним підприємством, повторивши покупку, - все це в певній мірі залежить від його сприйняття процесу надання послуги, тобто від виконавця послуги, фізичного оточення та системи надання. Тому розробка послуги і системи надання повинні бути організовані таким чином, щоб існувала можливість найефективнішого способу задовольнити потреби клієнта.</a:t>
            </a:r>
          </a:p>
        </p:txBody>
      </p:sp>
    </p:spTree>
    <p:extLst>
      <p:ext uri="{BB962C8B-B14F-4D97-AF65-F5344CB8AC3E}">
        <p14:creationId xmlns:p14="http://schemas.microsoft.com/office/powerpoint/2010/main" val="2175314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7D7A37-C2DF-4ECE-AB52-7EEE00E2E395}"/>
              </a:ext>
            </a:extLst>
          </p:cNvPr>
          <p:cNvSpPr/>
          <p:nvPr/>
        </p:nvSpPr>
        <p:spPr>
          <a:xfrm>
            <a:off x="1121790" y="1477927"/>
            <a:ext cx="8521831" cy="3416320"/>
          </a:xfrm>
          <a:prstGeom prst="rect">
            <a:avLst/>
          </a:prstGeom>
        </p:spPr>
        <p:txBody>
          <a:bodyPr wrap="square">
            <a:spAutoFit/>
          </a:bodyPr>
          <a:lstStyle/>
          <a:p>
            <a:r>
              <a:rPr lang="uk-UA" b="1" dirty="0"/>
              <a:t>Обслуговуючий персонал </a:t>
            </a:r>
            <a:r>
              <a:rPr lang="uk-UA" dirty="0"/>
              <a:t>є другим елементом системи надання послуг. Сервісний службовець є обличчям фірми, його слова й дії сприймаються як реалізація політики організації. Крім цього, передбачається, що він повинен діяти від імені та в інтересах покупця, тому що в процесі реалізації послуги покупець довірив себе або своє майно під його відповідальність. На дії виконавця і якість виконання послуги великий вплив здійснює існуюча на підприємстві система доставки й фізичне оточення, тому що службовець змушений протягом усього робочого часу використовувати обладнання підприємства, від справності (швидкості, надійності й ін.) якого може залежати задоволеність клієнта послугою. Зручність і оснащеність робочого місця (фізичне оточення) також сприяють підвищенню продуктивності обслуговуючого персоналу.</a:t>
            </a:r>
          </a:p>
        </p:txBody>
      </p:sp>
    </p:spTree>
    <p:extLst>
      <p:ext uri="{BB962C8B-B14F-4D97-AF65-F5344CB8AC3E}">
        <p14:creationId xmlns:p14="http://schemas.microsoft.com/office/powerpoint/2010/main" val="4275404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A88BE8E-6915-4293-8186-E374D26F8F60}"/>
              </a:ext>
            </a:extLst>
          </p:cNvPr>
          <p:cNvSpPr/>
          <p:nvPr/>
        </p:nvSpPr>
        <p:spPr>
          <a:xfrm>
            <a:off x="697582" y="1600476"/>
            <a:ext cx="8889477" cy="3139321"/>
          </a:xfrm>
          <a:prstGeom prst="rect">
            <a:avLst/>
          </a:prstGeom>
        </p:spPr>
        <p:txBody>
          <a:bodyPr wrap="square">
            <a:spAutoFit/>
          </a:bodyPr>
          <a:lstStyle/>
          <a:p>
            <a:r>
              <a:rPr lang="ru-RU" b="1" dirty="0"/>
              <a:t>Система </a:t>
            </a:r>
            <a:r>
              <a:rPr lang="ru-RU" b="1" dirty="0" err="1"/>
              <a:t>надання</a:t>
            </a:r>
            <a:r>
              <a:rPr lang="ru-RU" b="1" dirty="0"/>
              <a:t> </a:t>
            </a:r>
            <a:r>
              <a:rPr lang="ru-RU" b="1" dirty="0" err="1"/>
              <a:t>послуг</a:t>
            </a:r>
            <a:r>
              <a:rPr lang="ru-RU" b="1" dirty="0"/>
              <a:t> </a:t>
            </a:r>
            <a:r>
              <a:rPr lang="ru-RU" dirty="0" err="1"/>
              <a:t>складається</a:t>
            </a:r>
            <a:r>
              <a:rPr lang="ru-RU" dirty="0"/>
              <a:t> з </a:t>
            </a:r>
            <a:r>
              <a:rPr lang="ru-RU" dirty="0" err="1"/>
              <a:t>обладнання</a:t>
            </a:r>
            <a:r>
              <a:rPr lang="ru-RU" dirty="0"/>
              <a:t>, </a:t>
            </a:r>
            <a:r>
              <a:rPr lang="ru-RU" dirty="0" err="1"/>
              <a:t>засобів</a:t>
            </a:r>
            <a:r>
              <a:rPr lang="ru-RU" dirty="0"/>
              <a:t> </a:t>
            </a:r>
            <a:r>
              <a:rPr lang="ru-RU" dirty="0" err="1"/>
              <a:t>обслуговування</a:t>
            </a:r>
            <a:r>
              <a:rPr lang="ru-RU" dirty="0"/>
              <a:t>, </a:t>
            </a:r>
            <a:r>
              <a:rPr lang="ru-RU" dirty="0" err="1"/>
              <a:t>внутрішньоорганізаційних</a:t>
            </a:r>
            <a:r>
              <a:rPr lang="ru-RU" dirty="0"/>
              <a:t> правил і </a:t>
            </a:r>
            <a:r>
              <a:rPr lang="ru-RU" dirty="0" err="1"/>
              <a:t>організаційної</a:t>
            </a:r>
            <a:r>
              <a:rPr lang="ru-RU" dirty="0"/>
              <a:t> </a:t>
            </a:r>
            <a:r>
              <a:rPr lang="ru-RU" dirty="0" err="1"/>
              <a:t>культури</a:t>
            </a:r>
            <a:r>
              <a:rPr lang="ru-RU" dirty="0"/>
              <a:t>. Система </a:t>
            </a:r>
            <a:r>
              <a:rPr lang="ru-RU" dirty="0" err="1"/>
              <a:t>надання</a:t>
            </a:r>
            <a:r>
              <a:rPr lang="ru-RU" dirty="0"/>
              <a:t> на </a:t>
            </a:r>
            <a:r>
              <a:rPr lang="ru-RU" dirty="0" err="1"/>
              <a:t>сервісних</a:t>
            </a:r>
            <a:r>
              <a:rPr lang="ru-RU" dirty="0"/>
              <a:t> </a:t>
            </a:r>
            <a:r>
              <a:rPr lang="ru-RU" dirty="0" err="1"/>
              <a:t>підприємствах</a:t>
            </a:r>
            <a:r>
              <a:rPr lang="ru-RU" dirty="0"/>
              <a:t> повинна </a:t>
            </a:r>
            <a:r>
              <a:rPr lang="ru-RU" dirty="0" err="1"/>
              <a:t>розроблятися</a:t>
            </a:r>
            <a:r>
              <a:rPr lang="ru-RU" dirty="0"/>
              <a:t> з </a:t>
            </a:r>
            <a:r>
              <a:rPr lang="ru-RU" dirty="0" err="1"/>
              <a:t>урахуванням</a:t>
            </a:r>
            <a:r>
              <a:rPr lang="ru-RU" dirty="0"/>
              <a:t> </a:t>
            </a:r>
            <a:r>
              <a:rPr lang="ru-RU" dirty="0" err="1"/>
              <a:t>новітніх</a:t>
            </a:r>
            <a:r>
              <a:rPr lang="ru-RU" dirty="0"/>
              <a:t> </a:t>
            </a:r>
            <a:r>
              <a:rPr lang="ru-RU" dirty="0" err="1"/>
              <a:t>досягнень</a:t>
            </a:r>
            <a:r>
              <a:rPr lang="ru-RU" dirty="0"/>
              <a:t> у </a:t>
            </a:r>
            <a:r>
              <a:rPr lang="ru-RU" dirty="0" err="1"/>
              <a:t>цій</a:t>
            </a:r>
            <a:r>
              <a:rPr lang="ru-RU" dirty="0"/>
              <a:t> </a:t>
            </a:r>
            <a:r>
              <a:rPr lang="ru-RU" dirty="0" err="1"/>
              <a:t>сфері</a:t>
            </a:r>
            <a:r>
              <a:rPr lang="ru-RU" dirty="0"/>
              <a:t>, а </a:t>
            </a:r>
            <a:r>
              <a:rPr lang="ru-RU" dirty="0" err="1"/>
              <a:t>також</a:t>
            </a:r>
            <a:r>
              <a:rPr lang="ru-RU" dirty="0"/>
              <a:t> бути </a:t>
            </a:r>
            <a:r>
              <a:rPr lang="ru-RU" dirty="0" err="1"/>
              <a:t>орієнтована</a:t>
            </a:r>
            <a:r>
              <a:rPr lang="ru-RU" dirty="0"/>
              <a:t> на </a:t>
            </a:r>
            <a:r>
              <a:rPr lang="ru-RU" dirty="0" err="1"/>
              <a:t>зручність</a:t>
            </a:r>
            <a:r>
              <a:rPr lang="ru-RU" dirty="0"/>
              <a:t> </a:t>
            </a:r>
            <a:r>
              <a:rPr lang="ru-RU" dirty="0" err="1"/>
              <a:t>клієнта</a:t>
            </a:r>
            <a:r>
              <a:rPr lang="ru-RU" dirty="0"/>
              <a:t> й </a:t>
            </a:r>
            <a:r>
              <a:rPr lang="ru-RU" dirty="0" err="1"/>
              <a:t>сервісного</a:t>
            </a:r>
            <a:r>
              <a:rPr lang="ru-RU" dirty="0"/>
              <a:t> </a:t>
            </a:r>
            <a:r>
              <a:rPr lang="ru-RU" dirty="0" err="1"/>
              <a:t>службовця</a:t>
            </a:r>
            <a:r>
              <a:rPr lang="ru-RU" dirty="0"/>
              <a:t>, </a:t>
            </a:r>
            <a:r>
              <a:rPr lang="ru-RU" dirty="0" err="1"/>
              <a:t>обслуговуючу</a:t>
            </a:r>
            <a:r>
              <a:rPr lang="ru-RU" dirty="0"/>
              <a:t> систему доставки в </a:t>
            </a:r>
            <a:r>
              <a:rPr lang="ru-RU" dirty="0" err="1"/>
              <a:t>процесі</a:t>
            </a:r>
            <a:r>
              <a:rPr lang="ru-RU" dirty="0"/>
              <a:t> </a:t>
            </a:r>
            <a:r>
              <a:rPr lang="ru-RU" dirty="0" err="1"/>
              <a:t>надання</a:t>
            </a:r>
            <a:r>
              <a:rPr lang="ru-RU" dirty="0"/>
              <a:t> </a:t>
            </a:r>
            <a:r>
              <a:rPr lang="ru-RU" dirty="0" err="1"/>
              <a:t>послуги</a:t>
            </a:r>
            <a:r>
              <a:rPr lang="ru-RU" dirty="0"/>
              <a:t>. </a:t>
            </a:r>
            <a:r>
              <a:rPr lang="ru-RU" dirty="0" err="1"/>
              <a:t>Більшість</a:t>
            </a:r>
            <a:r>
              <a:rPr lang="ru-RU" dirty="0"/>
              <a:t> </a:t>
            </a:r>
            <a:r>
              <a:rPr lang="ru-RU" dirty="0" err="1"/>
              <a:t>підприємств</a:t>
            </a:r>
            <a:r>
              <a:rPr lang="ru-RU" dirty="0"/>
              <a:t> </a:t>
            </a:r>
            <a:r>
              <a:rPr lang="ru-RU" dirty="0" err="1"/>
              <a:t>сфери</a:t>
            </a:r>
            <a:r>
              <a:rPr lang="ru-RU" dirty="0"/>
              <a:t> </a:t>
            </a:r>
            <a:r>
              <a:rPr lang="ru-RU" dirty="0" err="1"/>
              <a:t>послуг</a:t>
            </a:r>
            <a:r>
              <a:rPr lang="ru-RU" dirty="0"/>
              <a:t> </a:t>
            </a:r>
            <a:r>
              <a:rPr lang="ru-RU" dirty="0" err="1"/>
              <a:t>здійснюють</a:t>
            </a:r>
            <a:r>
              <a:rPr lang="ru-RU" dirty="0"/>
              <a:t> </a:t>
            </a:r>
            <a:r>
              <a:rPr lang="ru-RU" dirty="0" err="1"/>
              <a:t>надання</a:t>
            </a:r>
            <a:r>
              <a:rPr lang="ru-RU" dirty="0"/>
              <a:t> не </a:t>
            </a:r>
            <a:r>
              <a:rPr lang="ru-RU" dirty="0" err="1"/>
              <a:t>однієї</a:t>
            </a:r>
            <a:r>
              <a:rPr lang="ru-RU" dirty="0"/>
              <a:t>, а </a:t>
            </a:r>
            <a:r>
              <a:rPr lang="ru-RU" dirty="0" err="1"/>
              <a:t>кількох</a:t>
            </a:r>
            <a:r>
              <a:rPr lang="ru-RU" dirty="0"/>
              <a:t> </a:t>
            </a:r>
            <a:r>
              <a:rPr lang="ru-RU" dirty="0" err="1"/>
              <a:t>послуг</a:t>
            </a:r>
            <a:r>
              <a:rPr lang="ru-RU" dirty="0"/>
              <a:t>, </a:t>
            </a:r>
            <a:r>
              <a:rPr lang="ru-RU" dirty="0" err="1"/>
              <a:t>які</a:t>
            </a:r>
            <a:r>
              <a:rPr lang="ru-RU" dirty="0"/>
              <a:t> </a:t>
            </a:r>
            <a:r>
              <a:rPr lang="ru-RU" dirty="0" err="1"/>
              <a:t>можна</a:t>
            </a:r>
            <a:r>
              <a:rPr lang="ru-RU" dirty="0"/>
              <a:t> </a:t>
            </a:r>
            <a:r>
              <a:rPr lang="ru-RU" dirty="0" err="1"/>
              <a:t>розділити</a:t>
            </a:r>
            <a:r>
              <a:rPr lang="ru-RU" dirty="0"/>
              <a:t> на </a:t>
            </a:r>
            <a:r>
              <a:rPr lang="ru-RU" dirty="0" err="1"/>
              <a:t>основні</a:t>
            </a:r>
            <a:r>
              <a:rPr lang="ru-RU" dirty="0"/>
              <a:t> й </a:t>
            </a:r>
            <a:r>
              <a:rPr lang="ru-RU" dirty="0" err="1"/>
              <a:t>додаткові</a:t>
            </a:r>
            <a:r>
              <a:rPr lang="ru-RU" dirty="0"/>
              <a:t> </a:t>
            </a:r>
            <a:r>
              <a:rPr lang="ru-RU" dirty="0" err="1"/>
              <a:t>послуги</a:t>
            </a:r>
            <a:r>
              <a:rPr lang="ru-RU" dirty="0"/>
              <a:t>. </a:t>
            </a:r>
            <a:r>
              <a:rPr lang="ru-RU" dirty="0" err="1"/>
              <a:t>Необхідною</a:t>
            </a:r>
            <a:r>
              <a:rPr lang="ru-RU" dirty="0"/>
              <a:t> </a:t>
            </a:r>
            <a:r>
              <a:rPr lang="ru-RU" dirty="0" err="1"/>
              <a:t>умовою</a:t>
            </a:r>
            <a:r>
              <a:rPr lang="ru-RU" dirty="0"/>
              <a:t> для </a:t>
            </a:r>
            <a:r>
              <a:rPr lang="ru-RU" dirty="0" err="1"/>
              <a:t>задоволеності</a:t>
            </a:r>
            <a:r>
              <a:rPr lang="ru-RU" dirty="0"/>
              <a:t> потреб </a:t>
            </a:r>
            <a:r>
              <a:rPr lang="ru-RU" dirty="0" err="1"/>
              <a:t>клієнта</a:t>
            </a:r>
            <a:r>
              <a:rPr lang="ru-RU" dirty="0"/>
              <a:t> є </a:t>
            </a:r>
            <a:r>
              <a:rPr lang="ru-RU" dirty="0" err="1"/>
              <a:t>бездоганне</a:t>
            </a:r>
            <a:r>
              <a:rPr lang="ru-RU" dirty="0"/>
              <a:t> </a:t>
            </a:r>
            <a:r>
              <a:rPr lang="ru-RU" dirty="0" err="1"/>
              <a:t>виконання</a:t>
            </a:r>
            <a:r>
              <a:rPr lang="ru-RU" dirty="0"/>
              <a:t> </a:t>
            </a:r>
            <a:r>
              <a:rPr lang="ru-RU" dirty="0" err="1"/>
              <a:t>основної</a:t>
            </a:r>
            <a:r>
              <a:rPr lang="ru-RU" dirty="0"/>
              <a:t> </a:t>
            </a:r>
            <a:r>
              <a:rPr lang="ru-RU" dirty="0" err="1"/>
              <a:t>послуги</a:t>
            </a:r>
            <a:r>
              <a:rPr lang="ru-RU" dirty="0"/>
              <a:t>, </a:t>
            </a:r>
            <a:r>
              <a:rPr lang="ru-RU" dirty="0" err="1"/>
              <a:t>надання</a:t>
            </a:r>
            <a:r>
              <a:rPr lang="ru-RU" dirty="0"/>
              <a:t> </a:t>
            </a:r>
            <a:r>
              <a:rPr lang="ru-RU" dirty="0" err="1"/>
              <a:t>якісних</a:t>
            </a:r>
            <a:r>
              <a:rPr lang="ru-RU" dirty="0"/>
              <a:t> </a:t>
            </a:r>
            <a:r>
              <a:rPr lang="ru-RU" dirty="0" err="1"/>
              <a:t>додаткових</a:t>
            </a:r>
            <a:r>
              <a:rPr lang="ru-RU" dirty="0"/>
              <a:t> </a:t>
            </a:r>
            <a:r>
              <a:rPr lang="ru-RU" dirty="0" err="1"/>
              <a:t>послуг</a:t>
            </a:r>
            <a:r>
              <a:rPr lang="ru-RU" dirty="0"/>
              <a:t> не буде </a:t>
            </a:r>
            <a:r>
              <a:rPr lang="ru-RU" dirty="0" err="1"/>
              <a:t>мати</a:t>
            </a:r>
            <a:r>
              <a:rPr lang="ru-RU" dirty="0"/>
              <a:t> </a:t>
            </a:r>
            <a:r>
              <a:rPr lang="ru-RU" dirty="0" err="1"/>
              <a:t>значення</a:t>
            </a:r>
            <a:r>
              <a:rPr lang="ru-RU" dirty="0"/>
              <a:t>, </a:t>
            </a:r>
            <a:r>
              <a:rPr lang="ru-RU" dirty="0" err="1"/>
              <a:t>якщо</a:t>
            </a:r>
            <a:r>
              <a:rPr lang="ru-RU" dirty="0"/>
              <a:t> не буде </a:t>
            </a:r>
            <a:r>
              <a:rPr lang="ru-RU" dirty="0" err="1"/>
              <a:t>якісно</a:t>
            </a:r>
            <a:r>
              <a:rPr lang="ru-RU" dirty="0"/>
              <a:t> </a:t>
            </a:r>
            <a:r>
              <a:rPr lang="ru-RU" dirty="0" err="1"/>
              <a:t>виконана</a:t>
            </a:r>
            <a:r>
              <a:rPr lang="ru-RU" dirty="0"/>
              <a:t> </a:t>
            </a:r>
            <a:r>
              <a:rPr lang="ru-RU" dirty="0" err="1"/>
              <a:t>основна</a:t>
            </a:r>
            <a:r>
              <a:rPr lang="ru-RU" dirty="0"/>
              <a:t> </a:t>
            </a:r>
            <a:r>
              <a:rPr lang="ru-RU" dirty="0" err="1"/>
              <a:t>послуга</a:t>
            </a:r>
            <a:r>
              <a:rPr lang="ru-RU" dirty="0"/>
              <a:t>. Тому систему доставки </a:t>
            </a:r>
            <a:r>
              <a:rPr lang="ru-RU" dirty="0" err="1"/>
              <a:t>необхідно</a:t>
            </a:r>
            <a:r>
              <a:rPr lang="ru-RU" dirty="0"/>
              <a:t> </a:t>
            </a:r>
            <a:r>
              <a:rPr lang="ru-RU" dirty="0" err="1"/>
              <a:t>проектувати</a:t>
            </a:r>
            <a:r>
              <a:rPr lang="ru-RU" dirty="0"/>
              <a:t>, </a:t>
            </a:r>
            <a:r>
              <a:rPr lang="ru-RU" dirty="0" err="1"/>
              <a:t>орієнтуючись</a:t>
            </a:r>
            <a:r>
              <a:rPr lang="ru-RU" dirty="0"/>
              <a:t> на </a:t>
            </a:r>
            <a:r>
              <a:rPr lang="ru-RU" dirty="0" err="1"/>
              <a:t>основну</a:t>
            </a:r>
            <a:r>
              <a:rPr lang="ru-RU" dirty="0"/>
              <a:t> </a:t>
            </a:r>
            <a:r>
              <a:rPr lang="ru-RU" dirty="0" err="1"/>
              <a:t>послугу</a:t>
            </a:r>
            <a:r>
              <a:rPr lang="ru-RU" dirty="0"/>
              <a:t>.</a:t>
            </a:r>
            <a:endParaRPr lang="uk-UA" dirty="0"/>
          </a:p>
        </p:txBody>
      </p:sp>
    </p:spTree>
    <p:extLst>
      <p:ext uri="{BB962C8B-B14F-4D97-AF65-F5344CB8AC3E}">
        <p14:creationId xmlns:p14="http://schemas.microsoft.com/office/powerpoint/2010/main" val="1395254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EF4E233-3FEB-4703-A39B-4A4F2C93010C}"/>
              </a:ext>
            </a:extLst>
          </p:cNvPr>
          <p:cNvSpPr/>
          <p:nvPr/>
        </p:nvSpPr>
        <p:spPr>
          <a:xfrm>
            <a:off x="1055801" y="1824535"/>
            <a:ext cx="8644379" cy="2308324"/>
          </a:xfrm>
          <a:prstGeom prst="rect">
            <a:avLst/>
          </a:prstGeom>
        </p:spPr>
        <p:txBody>
          <a:bodyPr wrap="square">
            <a:spAutoFit/>
          </a:bodyPr>
          <a:lstStyle/>
          <a:p>
            <a:r>
              <a:rPr lang="uk-UA" b="1" dirty="0"/>
              <a:t>Фізичне оточення </a:t>
            </a:r>
            <a:r>
              <a:rPr lang="uk-UA" dirty="0"/>
              <a:t>містить у собі всі відчутні аспекти купівельного пізнання послуги або сервісного підприємства. Фізичне оточення - це обстановка обслуговування, тобто інтер'єр будинку, у якому здійснюється надання послуги, паркування автомобілів, ландшафт, меблі й обладнання, освітлення, температура, рівень шуму в приміщенні, чистота, звукове оформлення, озеленення та ін. Фізичне оточення є дуже важливим фактором для успішної роботи підприємства сфери послуг, особливо для тих підприємств, які надають особисті послуги, при яких обов'язковим є присутність клієнта.</a:t>
            </a:r>
          </a:p>
        </p:txBody>
      </p:sp>
    </p:spTree>
    <p:extLst>
      <p:ext uri="{BB962C8B-B14F-4D97-AF65-F5344CB8AC3E}">
        <p14:creationId xmlns:p14="http://schemas.microsoft.com/office/powerpoint/2010/main" val="3329657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BE36AB-F0CA-4020-BBFE-139ACFCCD956}"/>
              </a:ext>
            </a:extLst>
          </p:cNvPr>
          <p:cNvSpPr>
            <a:spLocks noGrp="1"/>
          </p:cNvSpPr>
          <p:nvPr>
            <p:ph type="title"/>
          </p:nvPr>
        </p:nvSpPr>
        <p:spPr>
          <a:xfrm>
            <a:off x="677334" y="609600"/>
            <a:ext cx="8596668" cy="700726"/>
          </a:xfrm>
        </p:spPr>
        <p:txBody>
          <a:bodyPr/>
          <a:lstStyle/>
          <a:p>
            <a:r>
              <a:rPr lang="uk-UA" dirty="0"/>
              <a:t>Питання для обговорення</a:t>
            </a:r>
          </a:p>
        </p:txBody>
      </p:sp>
      <p:pic>
        <p:nvPicPr>
          <p:cNvPr id="5" name="Рисунок 4">
            <a:extLst>
              <a:ext uri="{FF2B5EF4-FFF2-40B4-BE49-F238E27FC236}">
                <a16:creationId xmlns:a16="http://schemas.microsoft.com/office/drawing/2014/main" id="{DBC87839-BA4B-4F1E-9EBD-611875942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283" y="1310326"/>
            <a:ext cx="8784495" cy="5155222"/>
          </a:xfrm>
          <a:prstGeom prst="rect">
            <a:avLst/>
          </a:prstGeom>
        </p:spPr>
      </p:pic>
    </p:spTree>
    <p:extLst>
      <p:ext uri="{BB962C8B-B14F-4D97-AF65-F5344CB8AC3E}">
        <p14:creationId xmlns:p14="http://schemas.microsoft.com/office/powerpoint/2010/main" val="3804312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4F3863-1C55-433A-851A-37C8D3F6AB0D}"/>
              </a:ext>
            </a:extLst>
          </p:cNvPr>
          <p:cNvSpPr>
            <a:spLocks noGrp="1"/>
          </p:cNvSpPr>
          <p:nvPr>
            <p:ph type="title"/>
          </p:nvPr>
        </p:nvSpPr>
        <p:spPr/>
        <p:txBody>
          <a:bodyPr/>
          <a:lstStyle/>
          <a:p>
            <a:r>
              <a:rPr lang="uk-UA" dirty="0"/>
              <a:t>Теми доповідей</a:t>
            </a:r>
          </a:p>
        </p:txBody>
      </p:sp>
      <p:sp>
        <p:nvSpPr>
          <p:cNvPr id="3" name="Объект 2">
            <a:extLst>
              <a:ext uri="{FF2B5EF4-FFF2-40B4-BE49-F238E27FC236}">
                <a16:creationId xmlns:a16="http://schemas.microsoft.com/office/drawing/2014/main" id="{781D0EC9-50C8-44B9-A788-45450531E435}"/>
              </a:ext>
            </a:extLst>
          </p:cNvPr>
          <p:cNvSpPr>
            <a:spLocks noGrp="1"/>
          </p:cNvSpPr>
          <p:nvPr>
            <p:ph idx="1"/>
          </p:nvPr>
        </p:nvSpPr>
        <p:spPr/>
        <p:txBody>
          <a:bodyPr/>
          <a:lstStyle/>
          <a:p>
            <a:pPr>
              <a:buAutoNum type="arabicPeriod"/>
            </a:pPr>
            <a:r>
              <a:rPr lang="uk-UA" dirty="0"/>
              <a:t>Еволюція сфери послуг.</a:t>
            </a:r>
          </a:p>
          <a:p>
            <a:pPr>
              <a:buAutoNum type="arabicPeriod"/>
            </a:pPr>
            <a:r>
              <a:rPr lang="uk-UA" dirty="0"/>
              <a:t>Основні риси </a:t>
            </a:r>
            <a:r>
              <a:rPr lang="uk-UA" dirty="0" err="1"/>
              <a:t>постіндустриального</a:t>
            </a:r>
            <a:r>
              <a:rPr lang="uk-UA" dirty="0"/>
              <a:t> суспільства.</a:t>
            </a:r>
          </a:p>
          <a:p>
            <a:pPr>
              <a:buAutoNum type="arabicPeriod"/>
            </a:pPr>
            <a:r>
              <a:rPr lang="uk-UA" dirty="0"/>
              <a:t>Новітні види послуг.</a:t>
            </a:r>
          </a:p>
          <a:p>
            <a:pPr marL="0" indent="0">
              <a:buNone/>
            </a:pPr>
            <a:r>
              <a:rPr lang="uk-UA" dirty="0"/>
              <a:t>Доповіді до 5 хвилин </a:t>
            </a:r>
            <a:r>
              <a:rPr lang="uk-UA"/>
              <a:t>з презентацією.</a:t>
            </a:r>
          </a:p>
        </p:txBody>
      </p:sp>
    </p:spTree>
    <p:extLst>
      <p:ext uri="{BB962C8B-B14F-4D97-AF65-F5344CB8AC3E}">
        <p14:creationId xmlns:p14="http://schemas.microsoft.com/office/powerpoint/2010/main" val="268770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E462889-02FF-4BCB-B687-B00F8E3E45F6}"/>
              </a:ext>
            </a:extLst>
          </p:cNvPr>
          <p:cNvSpPr/>
          <p:nvPr/>
        </p:nvSpPr>
        <p:spPr>
          <a:xfrm>
            <a:off x="688157" y="1439474"/>
            <a:ext cx="9153427" cy="1508105"/>
          </a:xfrm>
          <a:prstGeom prst="rect">
            <a:avLst/>
          </a:prstGeom>
        </p:spPr>
        <p:txBody>
          <a:bodyPr wrap="square">
            <a:spAutoFit/>
          </a:bodyPr>
          <a:lstStyle/>
          <a:p>
            <a:r>
              <a:rPr lang="uk-UA" sz="2000" b="1" dirty="0"/>
              <a:t>1.1. Роль сфери послуг в економічній системі країни</a:t>
            </a:r>
          </a:p>
          <a:p>
            <a:endParaRPr lang="uk-UA" dirty="0"/>
          </a:p>
          <a:p>
            <a:r>
              <a:rPr lang="uk-UA" b="1" dirty="0"/>
              <a:t>Сфера послуг </a:t>
            </a:r>
            <a:r>
              <a:rPr lang="uk-UA" dirty="0"/>
              <a:t>представляє собою сукупність галузей, підгалузей і видів діяльності, функціональне призначення яких у системі суспільного виробництва виражається у виробництві й реалізації послуг і духовних благ для населення.</a:t>
            </a:r>
          </a:p>
        </p:txBody>
      </p:sp>
    </p:spTree>
    <p:extLst>
      <p:ext uri="{BB962C8B-B14F-4D97-AF65-F5344CB8AC3E}">
        <p14:creationId xmlns:p14="http://schemas.microsoft.com/office/powerpoint/2010/main" val="332671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BA57CD8-4EE9-4513-ABAA-DB8CD4D3DEDE}"/>
              </a:ext>
            </a:extLst>
          </p:cNvPr>
          <p:cNvSpPr/>
          <p:nvPr/>
        </p:nvSpPr>
        <p:spPr>
          <a:xfrm>
            <a:off x="367646" y="915248"/>
            <a:ext cx="10605154" cy="5355312"/>
          </a:xfrm>
          <a:prstGeom prst="rect">
            <a:avLst/>
          </a:prstGeom>
        </p:spPr>
        <p:txBody>
          <a:bodyPr wrap="square">
            <a:spAutoFit/>
          </a:bodyPr>
          <a:lstStyle/>
          <a:p>
            <a:r>
              <a:rPr lang="uk-UA" dirty="0"/>
              <a:t>Відповідно до теорії суспільства Д. Белла, існує три стадії економічного розвитку суспільства - </a:t>
            </a:r>
            <a:r>
              <a:rPr lang="uk-UA" dirty="0" err="1"/>
              <a:t>доіндустріальна</a:t>
            </a:r>
            <a:r>
              <a:rPr lang="uk-UA" dirty="0"/>
              <a:t>, індустріальна і постіндустріальна. В умовах </a:t>
            </a:r>
            <a:r>
              <a:rPr lang="uk-UA" dirty="0" err="1"/>
              <a:t>доіндустріального</a:t>
            </a:r>
            <a:r>
              <a:rPr lang="uk-UA" dirty="0"/>
              <a:t> суспільства спостерігається використання робочої сили в добувних галузях: гірничодобувної промисловості, рибальстві, лісництві, сільському господарстві. Індустріальне суспільство, на думку Д. Белла, існує в умовах масового виробництва товарів. Зародження постіндустріального суспільства характеризується домінуванням у робочій силі професійного й технічного класу замість промислового пролетаріату. При цьому, перехід від індустріального до постіндустріального суспільства має кілька етапів:</a:t>
            </a:r>
          </a:p>
          <a:p>
            <a:endParaRPr lang="uk-UA" dirty="0"/>
          </a:p>
          <a:p>
            <a:r>
              <a:rPr lang="uk-UA" dirty="0"/>
              <a:t>перший - розвиток промисловості припускає експансію транспорту й суспільних служб як послуг, пов'язаних з рухом товарів;</a:t>
            </a:r>
          </a:p>
          <a:p>
            <a:endParaRPr lang="uk-UA" dirty="0"/>
          </a:p>
          <a:p>
            <a:r>
              <a:rPr lang="uk-UA" dirty="0"/>
              <a:t>другий етап - зростання сфери розподілу (оптової й роздрібної торгівлі), фінансового сектору, операцій з нерухомістю і страхуванням в умовах масового споживання благ;</a:t>
            </a:r>
          </a:p>
          <a:p>
            <a:endParaRPr lang="uk-UA" dirty="0"/>
          </a:p>
          <a:p>
            <a:r>
              <a:rPr lang="uk-UA" dirty="0"/>
              <a:t>на третьому етапі зростання національного доходу супроводжується зменшенням у населення частки видатків на харчування, а збільшений залишок направляється спочатку на придбання товарів тривалого користування, а потім предметів розкоші, на відпочинок і споживання інших послуг.</a:t>
            </a:r>
          </a:p>
        </p:txBody>
      </p:sp>
    </p:spTree>
    <p:extLst>
      <p:ext uri="{BB962C8B-B14F-4D97-AF65-F5344CB8AC3E}">
        <p14:creationId xmlns:p14="http://schemas.microsoft.com/office/powerpoint/2010/main" val="2437306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031F719-0128-4E6E-8009-F03C460DF30D}"/>
              </a:ext>
            </a:extLst>
          </p:cNvPr>
          <p:cNvSpPr/>
          <p:nvPr/>
        </p:nvSpPr>
        <p:spPr>
          <a:xfrm>
            <a:off x="565609" y="1166842"/>
            <a:ext cx="9794449" cy="4801314"/>
          </a:xfrm>
          <a:prstGeom prst="rect">
            <a:avLst/>
          </a:prstGeom>
        </p:spPr>
        <p:txBody>
          <a:bodyPr wrap="square">
            <a:spAutoFit/>
          </a:bodyPr>
          <a:lstStyle/>
          <a:p>
            <a:r>
              <a:rPr lang="uk-UA" dirty="0"/>
              <a:t>Слід зазначити, що в умовах постіндустріального суспільства такі особливості сфери послуг, як високий динамізм, територіальна сегментація й локальний характер, висока швидкість обороту капіталу внаслідок короткого виробничого циклу, їхня висока чутливість до ринкової кон'юнктури у зв'язку з неможливістю транспортувати й складування послуги, у процесі надання послуг відбувається особистий контакт виробника і споживача, індивідуальність і нестандартність надаваних послуг, висока диференціація продукту в одній галузі, невідповідність інформації у виробника і споживача.</a:t>
            </a:r>
          </a:p>
          <a:p>
            <a:endParaRPr lang="uk-UA" dirty="0"/>
          </a:p>
          <a:p>
            <a:r>
              <a:rPr lang="uk-UA" dirty="0"/>
              <a:t>Таким чином, сфера послуг визначається такими основними чинниками:</a:t>
            </a:r>
          </a:p>
          <a:p>
            <a:endParaRPr lang="uk-UA" dirty="0"/>
          </a:p>
          <a:p>
            <a:r>
              <a:rPr lang="uk-UA" dirty="0"/>
              <a:t>- економічними (зміна доходів населення, рівень цін, інфляція);</a:t>
            </a:r>
          </a:p>
          <a:p>
            <a:r>
              <a:rPr lang="uk-UA" dirty="0"/>
              <a:t>- науково-технічними;</a:t>
            </a:r>
          </a:p>
          <a:p>
            <a:r>
              <a:rPr lang="uk-UA" dirty="0"/>
              <a:t>- психологічними (суспільна думка, споживчі переваги, сприйнятливість споживачів до реклами);</a:t>
            </a:r>
          </a:p>
          <a:p>
            <a:r>
              <a:rPr lang="uk-UA" dirty="0"/>
              <a:t>- соціально-демографічними (динаміка народжуваності і смертності, міграції населення) та іншими.</a:t>
            </a:r>
          </a:p>
        </p:txBody>
      </p:sp>
    </p:spTree>
    <p:extLst>
      <p:ext uri="{BB962C8B-B14F-4D97-AF65-F5344CB8AC3E}">
        <p14:creationId xmlns:p14="http://schemas.microsoft.com/office/powerpoint/2010/main" val="3947782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89F9229-82FA-4475-B2BB-ACFDF8EDF3C8}"/>
              </a:ext>
            </a:extLst>
          </p:cNvPr>
          <p:cNvSpPr/>
          <p:nvPr/>
        </p:nvSpPr>
        <p:spPr>
          <a:xfrm>
            <a:off x="1046374" y="1109562"/>
            <a:ext cx="9756744" cy="4247317"/>
          </a:xfrm>
          <a:prstGeom prst="rect">
            <a:avLst/>
          </a:prstGeom>
        </p:spPr>
        <p:txBody>
          <a:bodyPr wrap="square">
            <a:spAutoFit/>
          </a:bodyPr>
          <a:lstStyle/>
          <a:p>
            <a:r>
              <a:rPr lang="uk-UA" b="1" dirty="0"/>
              <a:t>Функції сфери послуг </a:t>
            </a:r>
            <a:r>
              <a:rPr lang="uk-UA" dirty="0"/>
              <a:t>можна розділити на економічні та соціальні:</a:t>
            </a:r>
          </a:p>
          <a:p>
            <a:endParaRPr lang="uk-UA" dirty="0"/>
          </a:p>
          <a:p>
            <a:r>
              <a:rPr lang="uk-UA" b="1" dirty="0"/>
              <a:t>Економічні функції:</a:t>
            </a:r>
          </a:p>
          <a:p>
            <a:endParaRPr lang="uk-UA" dirty="0"/>
          </a:p>
          <a:p>
            <a:r>
              <a:rPr lang="uk-UA" dirty="0"/>
              <a:t>- обслуговування процесу виробництва матеріальних благ;</a:t>
            </a:r>
          </a:p>
          <a:p>
            <a:r>
              <a:rPr lang="uk-UA" dirty="0"/>
              <a:t>- відтворення робочої сили;</a:t>
            </a:r>
          </a:p>
          <a:p>
            <a:r>
              <a:rPr lang="uk-UA" dirty="0"/>
              <a:t>- створення додаткових матеріальних благ.</a:t>
            </a:r>
          </a:p>
          <a:p>
            <a:endParaRPr lang="uk-UA" dirty="0"/>
          </a:p>
          <a:p>
            <a:r>
              <a:rPr lang="uk-UA" b="1" dirty="0"/>
              <a:t>Соціальні функції:</a:t>
            </a:r>
          </a:p>
          <a:p>
            <a:endParaRPr lang="uk-UA" dirty="0"/>
          </a:p>
          <a:p>
            <a:r>
              <a:rPr lang="uk-UA" dirty="0"/>
              <a:t>- задоволення потреб населення в різних видах обслуговування;</a:t>
            </a:r>
          </a:p>
          <a:p>
            <a:r>
              <a:rPr lang="uk-UA" dirty="0"/>
              <a:t>- забезпечення зниження витрат і поліпшення умов праці в домашніх господарствах;</a:t>
            </a:r>
          </a:p>
          <a:p>
            <a:r>
              <a:rPr lang="uk-UA" dirty="0"/>
              <a:t>- реалізація вільного часу;</a:t>
            </a:r>
          </a:p>
          <a:p>
            <a:r>
              <a:rPr lang="uk-UA" dirty="0"/>
              <a:t>- забезпечення безпеки й нормального функціонування держави, охорони громадського порядку.</a:t>
            </a:r>
          </a:p>
        </p:txBody>
      </p:sp>
    </p:spTree>
    <p:extLst>
      <p:ext uri="{BB962C8B-B14F-4D97-AF65-F5344CB8AC3E}">
        <p14:creationId xmlns:p14="http://schemas.microsoft.com/office/powerpoint/2010/main" val="57934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0C52ED-4B20-4FD0-A562-6B83FB666A90}"/>
              </a:ext>
            </a:extLst>
          </p:cNvPr>
          <p:cNvSpPr/>
          <p:nvPr/>
        </p:nvSpPr>
        <p:spPr>
          <a:xfrm>
            <a:off x="782425" y="1051564"/>
            <a:ext cx="9869864" cy="5078313"/>
          </a:xfrm>
          <a:prstGeom prst="rect">
            <a:avLst/>
          </a:prstGeom>
        </p:spPr>
        <p:txBody>
          <a:bodyPr wrap="square">
            <a:spAutoFit/>
          </a:bodyPr>
          <a:lstStyle/>
          <a:p>
            <a:r>
              <a:rPr lang="uk-UA" dirty="0"/>
              <a:t>Під економічними функціями сфери послуг розуміється діяльність, спрямована на створення додаткових благ у формі матеріальних послуг, а також діяльність, що обслуговує процес матеріального виробництва і сприяє тим самим зростанню економічного потенціалу суспільства.</a:t>
            </a:r>
          </a:p>
          <a:p>
            <a:endParaRPr lang="uk-UA" dirty="0"/>
          </a:p>
          <a:p>
            <a:r>
              <a:rPr lang="uk-UA" dirty="0"/>
              <a:t>Першою економічною функцією є обслуговування процесу виробництва матеріальних благ. Передбачається надання різних послуг сфері матеріального виробництва, що має потребу в послугах транспорту й зв'язку, правових консультаціях або послугах технічного обслуговування устаткування.</a:t>
            </a:r>
          </a:p>
          <a:p>
            <a:endParaRPr lang="uk-UA" dirty="0"/>
          </a:p>
          <a:p>
            <a:r>
              <a:rPr lang="uk-UA" dirty="0"/>
              <a:t>Друга функція, що відноситься до економічних це - відтворення робочої сили - здійснюється за допомогою послуг, що надаються населенню. До них відносяться послуги освітніх і просвітних закладів і </a:t>
            </a:r>
            <a:r>
              <a:rPr lang="uk-UA" dirty="0" err="1"/>
              <a:t>т.д</a:t>
            </a:r>
            <a:r>
              <a:rPr lang="uk-UA" dirty="0"/>
              <a:t>.</a:t>
            </a:r>
          </a:p>
          <a:p>
            <a:endParaRPr lang="uk-UA" dirty="0"/>
          </a:p>
          <a:p>
            <a:r>
              <a:rPr lang="uk-UA" dirty="0"/>
              <a:t>До третьої функції відносять створення додаткових матеріальних благ шляхом виробництва на замовлення предметів тривалого користування або відновлення раніше втрачених ними споживчих властивостей. Цю функцію виконують підприємства побутового обслуговування.</a:t>
            </a:r>
          </a:p>
        </p:txBody>
      </p:sp>
    </p:spTree>
    <p:extLst>
      <p:ext uri="{BB962C8B-B14F-4D97-AF65-F5344CB8AC3E}">
        <p14:creationId xmlns:p14="http://schemas.microsoft.com/office/powerpoint/2010/main" val="1240450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CBA4626-AB84-4B29-88AA-A141668D8FDB}"/>
              </a:ext>
            </a:extLst>
          </p:cNvPr>
          <p:cNvSpPr/>
          <p:nvPr/>
        </p:nvSpPr>
        <p:spPr>
          <a:xfrm>
            <a:off x="933254" y="1402513"/>
            <a:ext cx="8710367" cy="3693319"/>
          </a:xfrm>
          <a:prstGeom prst="rect">
            <a:avLst/>
          </a:prstGeom>
        </p:spPr>
        <p:txBody>
          <a:bodyPr wrap="square">
            <a:spAutoFit/>
          </a:bodyPr>
          <a:lstStyle/>
          <a:p>
            <a:r>
              <a:rPr lang="uk-UA" dirty="0"/>
              <a:t>Соціальні функції сфери послуг включають, по-перше, задоволення потреб населення в різних видах обслуговування. По-друге, група соціальних функцій забезпечує зниження витрат і поліпшення умов праці в домашніх господарствах завдяки діяльності організацій житлово-комунального й побутового обслуговування.</a:t>
            </a:r>
          </a:p>
          <a:p>
            <a:endParaRPr lang="uk-UA" dirty="0"/>
          </a:p>
          <a:p>
            <a:r>
              <a:rPr lang="uk-UA" dirty="0"/>
              <a:t>Раціональне використання вільного часу, реалізується за допомогою послуг культурно-видовищних установ і визначає третю соціальну функцію сфери послуг.</a:t>
            </a:r>
          </a:p>
          <a:p>
            <a:endParaRPr lang="uk-UA" dirty="0"/>
          </a:p>
          <a:p>
            <a:r>
              <a:rPr lang="uk-UA" dirty="0"/>
              <a:t>Четверта соціальна функція відноситься до суспільства в цілому і полягає в забезпеченні безпеки і нормального функціонування держави, охороні громадського порядку.</a:t>
            </a:r>
          </a:p>
        </p:txBody>
      </p:sp>
    </p:spTree>
    <p:extLst>
      <p:ext uri="{BB962C8B-B14F-4D97-AF65-F5344CB8AC3E}">
        <p14:creationId xmlns:p14="http://schemas.microsoft.com/office/powerpoint/2010/main" val="2431529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877CEBE-6B56-4829-A850-97DC063CBC5A}"/>
              </a:ext>
            </a:extLst>
          </p:cNvPr>
          <p:cNvSpPr/>
          <p:nvPr/>
        </p:nvSpPr>
        <p:spPr>
          <a:xfrm>
            <a:off x="722721" y="494690"/>
            <a:ext cx="10746557" cy="5909310"/>
          </a:xfrm>
          <a:prstGeom prst="rect">
            <a:avLst/>
          </a:prstGeom>
        </p:spPr>
        <p:txBody>
          <a:bodyPr wrap="square">
            <a:spAutoFit/>
          </a:bodyPr>
          <a:lstStyle/>
          <a:p>
            <a:r>
              <a:rPr lang="uk-UA" b="1" dirty="0"/>
              <a:t>Структура сфери послуг</a:t>
            </a:r>
          </a:p>
          <a:p>
            <a:r>
              <a:rPr lang="uk-UA" dirty="0"/>
              <a:t>Залежно від того, у чому саме проявляються послуги, сферу обслуговування найчастіше умовно ділять на два </a:t>
            </a:r>
            <a:r>
              <a:rPr lang="uk-UA" dirty="0" err="1"/>
              <a:t>підсектори</a:t>
            </a:r>
            <a:r>
              <a:rPr lang="uk-UA" dirty="0"/>
              <a:t>:</a:t>
            </a:r>
          </a:p>
          <a:p>
            <a:r>
              <a:rPr lang="uk-UA" dirty="0"/>
              <a:t>- виробництво матеріальних послуг (транспорт, торгівля, житло-побутове обслуговування та інше.);</a:t>
            </a:r>
          </a:p>
          <a:p>
            <a:r>
              <a:rPr lang="uk-UA" dirty="0"/>
              <a:t>- виробництво нематеріальних послуг (управління, діяльність армії й органів безпеки, освіта, охорона здоров'я, наука, мистецтво, шоу-бізнес, соціальне обслуговування, маркетинг, аудит, кредитування, страхування і </a:t>
            </a:r>
            <a:r>
              <a:rPr lang="uk-UA" dirty="0" err="1"/>
              <a:t>т.п</a:t>
            </a:r>
            <a:r>
              <a:rPr lang="uk-UA" dirty="0"/>
              <a:t>.).</a:t>
            </a:r>
          </a:p>
          <a:p>
            <a:r>
              <a:rPr lang="uk-UA" dirty="0"/>
              <a:t>Виробництво матеріальних послуг невідривно пов'язане з матеріальними об'єктами: транспорт змінює положення предметів у просторі, торгівля - їх належність кому-небудь і </a:t>
            </a:r>
            <a:r>
              <a:rPr lang="uk-UA" dirty="0" err="1"/>
              <a:t>т.д</a:t>
            </a:r>
            <a:r>
              <a:rPr lang="uk-UA" dirty="0"/>
              <a:t>. На противагу їм, виробництво нематеріальних послуг (знань, безпеки, здоров'я, позитивних емоцій) набагато сильніше відірвано від матеріальних об'єктів. Тут об'єктом впливу стають не інші речі, а безпосередньо людина.</a:t>
            </a:r>
          </a:p>
          <a:p>
            <a:r>
              <a:rPr lang="uk-UA" dirty="0"/>
              <a:t>Втім, це протиставлення матеріального/нематеріального дуже відносно: скажімо, у торгівлі продавати можна нематеріальні послуги (наприклад, при покупці квитка в кінотеатр), а охорона здоров'я неможлива без використання цілком матеріальної апаратури. Багато конкретних видів сервісу з'єднують відразу обидва </a:t>
            </a:r>
            <a:r>
              <a:rPr lang="uk-UA" dirty="0" err="1"/>
              <a:t>підсектори</a:t>
            </a:r>
            <a:r>
              <a:rPr lang="uk-UA" dirty="0"/>
              <a:t>: наприклад, туризм включає і транспортні послуги, і культурну освіту (екскурсійне обслуговування). Тому, дотепер, серед фахівців немає єдності з приводу галузевого складу сфери послуг. Наприклад, транспорт одні зараховують до сфери послуг, а інші вважають за необхідне розглядати його як особливу галузь економіки, рівнозначну сільському господарству, промисловості і безпосередньо сфері послуг.</a:t>
            </a:r>
          </a:p>
        </p:txBody>
      </p:sp>
    </p:spTree>
    <p:extLst>
      <p:ext uri="{BB962C8B-B14F-4D97-AF65-F5344CB8AC3E}">
        <p14:creationId xmlns:p14="http://schemas.microsoft.com/office/powerpoint/2010/main" val="137573036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72</TotalTime>
  <Words>2778</Words>
  <Application>Microsoft Office PowerPoint</Application>
  <PresentationFormat>Широкоэкранный</PresentationFormat>
  <Paragraphs>125</Paragraphs>
  <Slides>28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28</vt:i4>
      </vt:variant>
    </vt:vector>
  </HeadingPairs>
  <TitlesOfParts>
    <vt:vector size="32" baseType="lpstr">
      <vt:lpstr>Arial</vt:lpstr>
      <vt:lpstr>Trebuchet MS</vt:lpstr>
      <vt:lpstr>Wingdings 3</vt:lpstr>
      <vt:lpstr>Аспект</vt:lpstr>
      <vt:lpstr>Економічна сутність та особливості послуг як товару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Питання для обговорення</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Економічна сутність та особливості послуг як товару</dc:title>
  <dc:creator>Катерина Бужимська</dc:creator>
  <cp:lastModifiedBy>Катерина Бужимська</cp:lastModifiedBy>
  <cp:revision>11</cp:revision>
  <dcterms:created xsi:type="dcterms:W3CDTF">2021-09-02T02:20:46Z</dcterms:created>
  <dcterms:modified xsi:type="dcterms:W3CDTF">2021-09-02T06:03:07Z</dcterms:modified>
</cp:coreProperties>
</file>