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66" r:id="rId32"/>
    <p:sldId id="288" r:id="rId33"/>
    <p:sldId id="289" r:id="rId34"/>
    <p:sldId id="290" r:id="rId35"/>
    <p:sldId id="291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10290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596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8891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0296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6619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4534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9052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1824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73972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B70F87-A115-470F-B0E7-C6DE65B07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452E144-9E8C-4761-9F68-6EDAED702E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4B1C13B-A4E1-46AC-B240-0F61A2877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5243976-A6F3-4666-860C-28403A575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F326B38-A2F6-4283-AFC4-006365FD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571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826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986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272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7107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398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357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198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062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1CEE76-F9F4-4B66-A886-9F2D3DDC245D}" type="datetimeFigureOut">
              <a:rPr lang="uk-UA" smtClean="0"/>
              <a:t>27.10.2025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A869DE6-207F-4A66-ABAA-B692B1A297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18825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3524E1-F827-4568-B60E-9B1026399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9963149" cy="1456267"/>
          </a:xfrm>
        </p:spPr>
        <p:txBody>
          <a:bodyPr>
            <a:normAutofit/>
          </a:bodyPr>
          <a:lstStyle/>
          <a:p>
            <a:pPr algn="ctr"/>
            <a:r>
              <a:rPr lang="uk-UA" b="1" dirty="0"/>
              <a:t>Репортаж: Визначення та Особливості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41385CD-7786-424E-B767-30C9DFA91C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i="1" dirty="0" err="1"/>
              <a:t>Огляд</a:t>
            </a:r>
            <a:r>
              <a:rPr lang="ru-RU" sz="2400" i="1" dirty="0"/>
              <a:t> жанру репортажу, </a:t>
            </a:r>
            <a:r>
              <a:rPr lang="ru-RU" sz="2400" i="1" dirty="0" err="1"/>
              <a:t>його</a:t>
            </a:r>
            <a:r>
              <a:rPr lang="ru-RU" sz="2400" i="1" dirty="0"/>
              <a:t> </a:t>
            </a:r>
            <a:r>
              <a:rPr lang="ru-RU" sz="2400" i="1" dirty="0" err="1"/>
              <a:t>відмінностей</a:t>
            </a:r>
            <a:r>
              <a:rPr lang="ru-RU" sz="2400" i="1" dirty="0"/>
              <a:t> </a:t>
            </a:r>
            <a:r>
              <a:rPr lang="ru-RU" sz="2400" i="1" dirty="0" err="1"/>
              <a:t>від</a:t>
            </a:r>
            <a:r>
              <a:rPr lang="ru-RU" sz="2400" i="1" dirty="0"/>
              <a:t> новин та </a:t>
            </a:r>
            <a:r>
              <a:rPr lang="ru-RU" sz="2400" i="1" dirty="0" err="1"/>
              <a:t>вимог</a:t>
            </a:r>
            <a:r>
              <a:rPr lang="ru-RU" sz="2400" i="1" dirty="0"/>
              <a:t> до </a:t>
            </a:r>
            <a:r>
              <a:rPr lang="ru-RU" sz="2400" i="1" dirty="0" err="1"/>
              <a:t>якісного</a:t>
            </a:r>
            <a:r>
              <a:rPr lang="ru-RU" sz="2400" i="1" dirty="0"/>
              <a:t> репортажу</a:t>
            </a:r>
            <a:endParaRPr lang="uk-UA" sz="2400" i="1" dirty="0"/>
          </a:p>
        </p:txBody>
      </p:sp>
    </p:spTree>
    <p:extLst>
      <p:ext uri="{BB962C8B-B14F-4D97-AF65-F5344CB8AC3E}">
        <p14:creationId xmlns:p14="http://schemas.microsoft.com/office/powerpoint/2010/main" val="1909975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C3B00-FF31-4E25-95D6-5EA4C08B4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err="1"/>
              <a:t>Рекомендація</a:t>
            </a:r>
            <a:r>
              <a:rPr lang="ru-RU" sz="4000" b="1" dirty="0"/>
              <a:t> перша: </a:t>
            </a:r>
            <a:r>
              <a:rPr lang="ru-RU" sz="4000" b="1" dirty="0" err="1"/>
              <a:t>Журналіст</a:t>
            </a:r>
            <a:r>
              <a:rPr lang="ru-RU" sz="4000" b="1" dirty="0"/>
              <a:t> як </a:t>
            </a:r>
            <a:r>
              <a:rPr lang="ru-RU" sz="4000" b="1" dirty="0" err="1"/>
              <a:t>свідок</a:t>
            </a:r>
            <a:endParaRPr lang="uk-UA" sz="4000" b="1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B4693CA-C82A-43AA-9373-C8C5599625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2000" dirty="0"/>
              <a:t>Рекомендація перша: </a:t>
            </a:r>
            <a:r>
              <a:rPr lang="uk-UA" sz="2000" b="1" dirty="0">
                <a:solidFill>
                  <a:srgbClr val="FFFF00"/>
                </a:solidFill>
              </a:rPr>
              <a:t>Журналіст повинен бути свідком описуваної події</a:t>
            </a:r>
            <a:r>
              <a:rPr lang="uk-UA" sz="2000" dirty="0"/>
              <a:t>.</a:t>
            </a:r>
          </a:p>
          <a:p>
            <a:pPr algn="just"/>
            <a:r>
              <a:rPr lang="uk-UA" sz="2000" dirty="0"/>
              <a:t>Це робить опис </a:t>
            </a:r>
            <a:r>
              <a:rPr lang="uk-UA" sz="2000" b="1" dirty="0">
                <a:solidFill>
                  <a:srgbClr val="FFFF00"/>
                </a:solidFill>
              </a:rPr>
              <a:t>автентичним</a:t>
            </a:r>
            <a:r>
              <a:rPr lang="uk-UA" sz="2000" dirty="0"/>
              <a:t>.</a:t>
            </a:r>
          </a:p>
          <a:p>
            <a:pPr algn="just"/>
            <a:r>
              <a:rPr lang="uk-UA" sz="2000" dirty="0"/>
              <a:t>Тобто читач отримує безпосереднє свідчення від людини, яка «була там», яка може сказати: «я сам усе бачив».</a:t>
            </a:r>
          </a:p>
          <a:p>
            <a:pPr algn="just"/>
            <a:r>
              <a:rPr lang="uk-UA" sz="2000" dirty="0"/>
              <a:t>Професійний журналіст раптом опиняється там, де мали б бути лише випадкові перехожі, можливо, група роззяв.</a:t>
            </a:r>
          </a:p>
          <a:p>
            <a:pPr algn="just"/>
            <a:r>
              <a:rPr lang="uk-UA" sz="2000" dirty="0"/>
              <a:t>До речі, журналіст має значно більше шансів опинитися на місці події, ніж звичайна людина, саме завдяки своїй професії.</a:t>
            </a:r>
          </a:p>
          <a:p>
            <a:pPr algn="just"/>
            <a:r>
              <a:rPr lang="uk-UA" sz="2000" dirty="0"/>
              <a:t>І що краще, що </a:t>
            </a:r>
            <a:r>
              <a:rPr lang="uk-UA" sz="2000" dirty="0" err="1"/>
              <a:t>професійніше</a:t>
            </a:r>
            <a:r>
              <a:rPr lang="uk-UA" sz="2000" dirty="0"/>
              <a:t> працює журналіст, то більше у нього шансів опинитися на місці події.</a:t>
            </a:r>
          </a:p>
        </p:txBody>
      </p:sp>
    </p:spTree>
    <p:extLst>
      <p:ext uri="{BB962C8B-B14F-4D97-AF65-F5344CB8AC3E}">
        <p14:creationId xmlns:p14="http://schemas.microsoft.com/office/powerpoint/2010/main" val="1553150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D88E8-E67C-4E33-9111-E6E314225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/>
              <a:t>Суб’єктивність репортажу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ADA3AD3-7510-47A7-9E5B-CC38407D26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sz="2000" dirty="0"/>
              <a:t>Стаття, написана у вигляді свідчення очевидця, набуває відтінку швидкого суб’єктивного опису.</a:t>
            </a:r>
          </a:p>
          <a:p>
            <a:pPr algn="just"/>
            <a:r>
              <a:rPr lang="uk-UA" sz="2000" dirty="0"/>
              <a:t>Вона не приховує від читача необ’єктивність автора, неповноту сприйняття ситуації.</a:t>
            </a:r>
          </a:p>
          <a:p>
            <a:pPr algn="just"/>
            <a:r>
              <a:rPr lang="uk-UA" sz="2000" dirty="0"/>
              <a:t>І цим підкреслюється відмінність репортажу від новини, де, навпаки, на перший план виходить прагнення бути об’єктивним, настільки, що новини не пишуться від першої особи: в об’єктивному (або такому, що прагне до об’єктивності) описі журналіста наче немає – він ховається за подіями.</a:t>
            </a:r>
          </a:p>
          <a:p>
            <a:pPr algn="just"/>
            <a:r>
              <a:rPr lang="uk-UA" sz="2000" dirty="0">
                <a:solidFill>
                  <a:srgbClr val="FFFF00"/>
                </a:solidFill>
              </a:rPr>
              <a:t>У репортажі, навпаки, «я» журналіста обов’язково присутнє.</a:t>
            </a:r>
          </a:p>
          <a:p>
            <a:pPr algn="just"/>
            <a:r>
              <a:rPr lang="uk-UA" sz="2000" dirty="0"/>
              <a:t>І саме це, попри очевидну однобічність опису, робить </a:t>
            </a:r>
            <a:r>
              <a:rPr lang="uk-UA" sz="2000" dirty="0" err="1"/>
              <a:t>репортажи</a:t>
            </a:r>
            <a:r>
              <a:rPr lang="uk-UA" sz="2000" dirty="0"/>
              <a:t> правдивими.</a:t>
            </a:r>
          </a:p>
          <a:p>
            <a:pPr algn="just"/>
            <a:r>
              <a:rPr lang="uk-UA" sz="2000" dirty="0"/>
              <a:t>Ми ніби кажемо читачу: </a:t>
            </a:r>
            <a:r>
              <a:rPr lang="uk-UA" sz="2000" i="1" dirty="0">
                <a:solidFill>
                  <a:srgbClr val="FFFF00"/>
                </a:solidFill>
              </a:rPr>
              <a:t>«Я був там. Тому я не міг бачити всього. Але я пишу про те, що сам бачив, і не претендую на більше».</a:t>
            </a:r>
          </a:p>
        </p:txBody>
      </p:sp>
    </p:spTree>
    <p:extLst>
      <p:ext uri="{BB962C8B-B14F-4D97-AF65-F5344CB8AC3E}">
        <p14:creationId xmlns:p14="http://schemas.microsoft.com/office/powerpoint/2010/main" val="3718209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9EE055-B395-4153-8F77-02ADB9384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err="1"/>
              <a:t>Рекомендація</a:t>
            </a:r>
            <a:r>
              <a:rPr lang="ru-RU" sz="4000" b="1" dirty="0"/>
              <a:t> друга: Час і </a:t>
            </a:r>
            <a:r>
              <a:rPr lang="ru-RU" sz="4000" b="1" dirty="0" err="1"/>
              <a:t>місце</a:t>
            </a:r>
            <a:endParaRPr lang="uk-UA" sz="4000" b="1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A262B7B-1666-437E-96E6-B599F6904A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2000" dirty="0"/>
              <a:t>Хороший репортаж повідомляє про щось, що сталося в певний </a:t>
            </a:r>
            <a:r>
              <a:rPr lang="uk-UA" sz="2000" b="1" dirty="0">
                <a:solidFill>
                  <a:srgbClr val="FFFF00"/>
                </a:solidFill>
              </a:rPr>
              <a:t>день і годину, в певному місці.</a:t>
            </a:r>
          </a:p>
          <a:p>
            <a:pPr algn="just"/>
            <a:r>
              <a:rPr lang="uk-UA" sz="2000" dirty="0"/>
              <a:t>Дуже бажано, щоб час і місце вказувалися в самій статті.</a:t>
            </a:r>
          </a:p>
          <a:p>
            <a:pPr algn="just"/>
            <a:r>
              <a:rPr lang="uk-UA" sz="2000" dirty="0"/>
              <a:t>Навіть якщо в репортажі розповідається не про конкретну подію, він усе одно повинен бути прив’язаний до певного часу і місця.</a:t>
            </a:r>
          </a:p>
          <a:p>
            <a:pPr algn="just"/>
            <a:r>
              <a:rPr lang="uk-UA" sz="2000" dirty="0"/>
              <a:t>Інакше втрачається відчуття реальності, репортаж сприймається як літературна розповідь про абстрактну подію.</a:t>
            </a:r>
          </a:p>
          <a:p>
            <a:pPr algn="just"/>
            <a:r>
              <a:rPr lang="uk-UA" sz="2000" dirty="0"/>
              <a:t>А чому потрібно вказувати час і місце в тексті?</a:t>
            </a:r>
          </a:p>
          <a:p>
            <a:pPr algn="just"/>
            <a:r>
              <a:rPr lang="uk-UA" sz="2000" dirty="0"/>
              <a:t>Журналіст, який пише репортаж, є приватною особою в суспільно значущому місці в значущий час.</a:t>
            </a:r>
          </a:p>
        </p:txBody>
      </p:sp>
    </p:spTree>
    <p:extLst>
      <p:ext uri="{BB962C8B-B14F-4D97-AF65-F5344CB8AC3E}">
        <p14:creationId xmlns:p14="http://schemas.microsoft.com/office/powerpoint/2010/main" val="3444616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C2FE7-0226-449A-B125-E8585E15A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/>
              <a:t>Значення координат події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B2F7E3C-0F63-4F4F-B883-2D972BDE87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Отже, те, про що пише журналіст, важливе для багатьох людей, яким потрібно дати можливість уявити подію в реально існуючих координатах.</a:t>
            </a:r>
          </a:p>
          <a:p>
            <a:pPr algn="just"/>
            <a:r>
              <a:rPr lang="uk-UA" sz="2000" dirty="0"/>
              <a:t>Нарешті, ваш репортаж може потрапити до читача через кілька років, і він повинен мати можливість зрозуміти, коли і як відбувалася описувана подія.</a:t>
            </a:r>
          </a:p>
        </p:txBody>
      </p:sp>
    </p:spTree>
    <p:extLst>
      <p:ext uri="{BB962C8B-B14F-4D97-AF65-F5344CB8AC3E}">
        <p14:creationId xmlns:p14="http://schemas.microsoft.com/office/powerpoint/2010/main" val="1684294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32692-D6CF-442C-A6CA-F73BC72B4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/>
              <a:t>Рекомендація третя: Писати одразу після події</a:t>
            </a:r>
            <a:endParaRPr lang="uk-UA" sz="4000" b="1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0FCFC74-0980-4AAB-ACAF-D3E0FC7820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dirty="0"/>
              <a:t>Це вимога пов’язана з кількома аспектами журналістської майстерності.</a:t>
            </a:r>
          </a:p>
          <a:p>
            <a:r>
              <a:rPr lang="uk-UA" sz="2000" dirty="0"/>
              <a:t>Власне, вона стосується не лише репортажів, а й усіх жанрів.</a:t>
            </a:r>
          </a:p>
          <a:p>
            <a:r>
              <a:rPr lang="uk-UA" sz="2000" dirty="0"/>
              <a:t>Що б ви не писали, записувати потрібно </a:t>
            </a:r>
            <a:r>
              <a:rPr lang="uk-UA" sz="2000" b="1" dirty="0">
                <a:solidFill>
                  <a:srgbClr val="FFFF00"/>
                </a:solidFill>
              </a:rPr>
              <a:t>одразу після події.</a:t>
            </a:r>
          </a:p>
        </p:txBody>
      </p:sp>
    </p:spTree>
    <p:extLst>
      <p:ext uri="{BB962C8B-B14F-4D97-AF65-F5344CB8AC3E}">
        <p14:creationId xmlns:p14="http://schemas.microsoft.com/office/powerpoint/2010/main" val="3105491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7E6BB5-6F38-4D0C-B51C-324549F8B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/>
              <a:t>Важливість деталей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DDEA186-9D7D-4B72-AC1E-7FCE407152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Коли репортаж пишеться одразу після події, у пам’яті журналіста ще свіжі деталі того, що сталося.</a:t>
            </a:r>
          </a:p>
          <a:p>
            <a:pPr algn="just"/>
            <a:r>
              <a:rPr lang="uk-UA" sz="2000" dirty="0"/>
              <a:t>А деталі в репортажі дуже важливі.</a:t>
            </a:r>
          </a:p>
          <a:p>
            <a:pPr algn="just"/>
            <a:r>
              <a:rPr lang="uk-UA" sz="2000" dirty="0"/>
              <a:t>Саме вони надають опису живості й безпосередності, роблять його цікавим і привабливим для читача.</a:t>
            </a:r>
          </a:p>
        </p:txBody>
      </p:sp>
    </p:spTree>
    <p:extLst>
      <p:ext uri="{BB962C8B-B14F-4D97-AF65-F5344CB8AC3E}">
        <p14:creationId xmlns:p14="http://schemas.microsoft.com/office/powerpoint/2010/main" val="2583425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A7717-CD16-427E-8790-E0247F3CB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/>
              <a:t>Приклад репортажу: Життя на Говерлі</a:t>
            </a:r>
            <a:endParaRPr lang="uk-UA" sz="4000" b="1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EBBE9A5-79D3-4E5C-80E9-C812ADA71A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dirty="0"/>
              <a:t>Ось уривок із репортажу про сім’ю, яка живе неподалік від вершини гори Говерла.</a:t>
            </a:r>
          </a:p>
          <a:p>
            <a:pPr algn="ctr"/>
            <a:r>
              <a:rPr lang="uk-UA" sz="2000" i="1" dirty="0"/>
              <a:t>Хліб печуть прямо на верхній поверхні печі. Піч розпалюють до червоного, а  Дзвінка («насправді мене звати </a:t>
            </a:r>
            <a:r>
              <a:rPr lang="uk-UA" sz="2000" i="1" dirty="0" err="1"/>
              <a:t>Дзвенислава</a:t>
            </a:r>
            <a:r>
              <a:rPr lang="uk-UA" sz="2000" i="1" dirty="0"/>
              <a:t>!») сідає перед невисоким столиком. Їй приносять скатану з тіста кульку, яку вона розкачує качалкою. Коли лист розкатаний, вона бере його, підкидає лівою рукою, круговим рухом правої ловить і тим же рухом підкидає знову. Ліва рука таким же рухом ловить-підкидає лист хліба. І так кілька разів, усе прискорюючи рухи, так що наприкінці руки миготять, залишаючи враження неможливої і незбагненної злагодженості.</a:t>
            </a:r>
          </a:p>
        </p:txBody>
      </p:sp>
    </p:spTree>
    <p:extLst>
      <p:ext uri="{BB962C8B-B14F-4D97-AF65-F5344CB8AC3E}">
        <p14:creationId xmlns:p14="http://schemas.microsoft.com/office/powerpoint/2010/main" val="4208906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7A27E7-3653-403B-83A4-3EF4F223F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Продовження репортажу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1F76BE8-3B90-467D-AB40-CB8E8F7BFF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i="1" dirty="0" err="1"/>
              <a:t>Потім</a:t>
            </a:r>
            <a:r>
              <a:rPr lang="ru-RU" sz="2000" i="1" dirty="0"/>
              <a:t> лист </a:t>
            </a:r>
            <a:r>
              <a:rPr lang="ru-RU" sz="2000" i="1" dirty="0" err="1"/>
              <a:t>передають</a:t>
            </a:r>
            <a:r>
              <a:rPr lang="ru-RU" sz="2000" i="1" dirty="0"/>
              <a:t> </a:t>
            </a:r>
            <a:r>
              <a:rPr lang="ru-RU" sz="2000" i="1" dirty="0" err="1"/>
              <a:t>Соломії</a:t>
            </a:r>
            <a:r>
              <a:rPr lang="ru-RU" sz="2000" i="1" dirty="0"/>
              <a:t>, яка </a:t>
            </a:r>
            <a:r>
              <a:rPr lang="ru-RU" sz="2000" i="1" dirty="0" err="1"/>
              <a:t>акуратно</a:t>
            </a:r>
            <a:r>
              <a:rPr lang="ru-RU" sz="2000" i="1" dirty="0"/>
              <a:t> кладе </a:t>
            </a:r>
            <a:r>
              <a:rPr lang="ru-RU" sz="2000" i="1" dirty="0" err="1"/>
              <a:t>його</a:t>
            </a:r>
            <a:r>
              <a:rPr lang="ru-RU" sz="2000" i="1" dirty="0"/>
              <a:t> на </a:t>
            </a:r>
            <a:r>
              <a:rPr lang="ru-RU" sz="2000" i="1" dirty="0" err="1"/>
              <a:t>поверхню</a:t>
            </a:r>
            <a:r>
              <a:rPr lang="ru-RU" sz="2000" i="1" dirty="0"/>
              <a:t> </a:t>
            </a:r>
            <a:r>
              <a:rPr lang="ru-RU" sz="2000" i="1" dirty="0" err="1"/>
              <a:t>печі</a:t>
            </a:r>
            <a:r>
              <a:rPr lang="ru-RU" sz="2000" i="1" dirty="0"/>
              <a:t>. </a:t>
            </a:r>
            <a:r>
              <a:rPr lang="ru-RU" sz="2000" i="1" dirty="0" err="1"/>
              <a:t>Він</a:t>
            </a:r>
            <a:r>
              <a:rPr lang="ru-RU" sz="2000" i="1" dirty="0"/>
              <a:t> </a:t>
            </a:r>
            <a:r>
              <a:rPr lang="ru-RU" sz="2000" i="1" dirty="0" err="1"/>
              <a:t>починає</a:t>
            </a:r>
            <a:r>
              <a:rPr lang="ru-RU" sz="2000" i="1" dirty="0"/>
              <a:t> </a:t>
            </a:r>
            <a:r>
              <a:rPr lang="ru-RU" sz="2000" i="1" dirty="0" err="1"/>
              <a:t>пузиритися</a:t>
            </a:r>
            <a:r>
              <a:rPr lang="ru-RU" sz="2000" i="1" dirty="0"/>
              <a:t> і </a:t>
            </a:r>
            <a:r>
              <a:rPr lang="ru-RU" sz="2000" i="1" dirty="0" err="1"/>
              <a:t>стискатися</a:t>
            </a:r>
            <a:r>
              <a:rPr lang="ru-RU" sz="2000" i="1" dirty="0"/>
              <a:t>. За </a:t>
            </a:r>
            <a:r>
              <a:rPr lang="ru-RU" sz="2000" i="1" dirty="0" err="1"/>
              <a:t>хвилину</a:t>
            </a:r>
            <a:r>
              <a:rPr lang="ru-RU" sz="2000" i="1" dirty="0"/>
              <a:t>-другу </a:t>
            </a:r>
            <a:r>
              <a:rPr lang="ru-RU" sz="2000" i="1" dirty="0" err="1"/>
              <a:t>його</a:t>
            </a:r>
            <a:r>
              <a:rPr lang="ru-RU" sz="2000" i="1" dirty="0"/>
              <a:t> </a:t>
            </a:r>
            <a:r>
              <a:rPr lang="ru-RU" sz="2000" i="1" dirty="0" err="1"/>
              <a:t>перевертають</a:t>
            </a:r>
            <a:r>
              <a:rPr lang="ru-RU" sz="2000" i="1" dirty="0"/>
              <a:t> (а </a:t>
            </a:r>
            <a:r>
              <a:rPr lang="uk-UA" sz="2000" i="1" dirty="0"/>
              <a:t>Дзвінка</a:t>
            </a:r>
            <a:r>
              <a:rPr lang="ru-RU" sz="2000" i="1" dirty="0"/>
              <a:t> </a:t>
            </a:r>
            <a:r>
              <a:rPr lang="ru-RU" sz="2000" i="1" dirty="0" err="1"/>
              <a:t>вже</a:t>
            </a:r>
            <a:r>
              <a:rPr lang="ru-RU" sz="2000" i="1" dirty="0"/>
              <a:t> </a:t>
            </a:r>
            <a:r>
              <a:rPr lang="ru-RU" sz="2000" i="1" dirty="0" err="1"/>
              <a:t>розкачує</a:t>
            </a:r>
            <a:r>
              <a:rPr lang="ru-RU" sz="2000" i="1" dirty="0"/>
              <a:t> </a:t>
            </a:r>
            <a:r>
              <a:rPr lang="ru-RU" sz="2000" i="1" dirty="0" err="1"/>
              <a:t>наступний</a:t>
            </a:r>
            <a:r>
              <a:rPr lang="ru-RU" sz="2000" i="1" dirty="0"/>
              <a:t>), </a:t>
            </a:r>
            <a:r>
              <a:rPr lang="ru-RU" sz="2000" i="1" dirty="0" err="1"/>
              <a:t>ще</a:t>
            </a:r>
            <a:r>
              <a:rPr lang="ru-RU" sz="2000" i="1" dirty="0"/>
              <a:t> за </a:t>
            </a:r>
            <a:r>
              <a:rPr lang="ru-RU" sz="2000" i="1" dirty="0" err="1"/>
              <a:t>хвилину</a:t>
            </a:r>
            <a:r>
              <a:rPr lang="ru-RU" sz="2000" i="1" dirty="0"/>
              <a:t> (а </a:t>
            </a:r>
            <a:r>
              <a:rPr lang="uk-UA" sz="2000" i="1" dirty="0"/>
              <a:t>Дзвінка</a:t>
            </a:r>
            <a:r>
              <a:rPr lang="ru-RU" sz="2000" i="1" dirty="0"/>
              <a:t> </a:t>
            </a:r>
            <a:r>
              <a:rPr lang="ru-RU" sz="2000" i="1" dirty="0" err="1"/>
              <a:t>починає</a:t>
            </a:r>
            <a:r>
              <a:rPr lang="ru-RU" sz="2000" i="1" dirty="0"/>
              <a:t> </a:t>
            </a:r>
            <a:r>
              <a:rPr lang="ru-RU" sz="2000" i="1" dirty="0" err="1"/>
              <a:t>чари</a:t>
            </a:r>
            <a:r>
              <a:rPr lang="ru-RU" sz="2000" i="1" dirty="0"/>
              <a:t> </a:t>
            </a:r>
            <a:r>
              <a:rPr lang="ru-RU" sz="2000" i="1" dirty="0" err="1"/>
              <a:t>плавних</a:t>
            </a:r>
            <a:r>
              <a:rPr lang="ru-RU" sz="2000" i="1" dirty="0"/>
              <a:t> </a:t>
            </a:r>
            <a:r>
              <a:rPr lang="ru-RU" sz="2000" i="1" dirty="0" err="1"/>
              <a:t>кругових</a:t>
            </a:r>
            <a:r>
              <a:rPr lang="ru-RU" sz="2000" i="1" dirty="0"/>
              <a:t> </a:t>
            </a:r>
            <a:r>
              <a:rPr lang="ru-RU" sz="2000" i="1" dirty="0" err="1"/>
              <a:t>рухів</a:t>
            </a:r>
            <a:r>
              <a:rPr lang="ru-RU" sz="2000" i="1" dirty="0"/>
              <a:t>) </a:t>
            </a:r>
            <a:r>
              <a:rPr lang="ru-RU" sz="2000" i="1" dirty="0" err="1"/>
              <a:t>готовий</a:t>
            </a:r>
            <a:r>
              <a:rPr lang="ru-RU" sz="2000" i="1" dirty="0"/>
              <a:t> лист </a:t>
            </a:r>
            <a:r>
              <a:rPr lang="ru-RU" sz="2000" i="1" dirty="0" err="1"/>
              <a:t>летить</a:t>
            </a:r>
            <a:r>
              <a:rPr lang="ru-RU" sz="2000" i="1" dirty="0"/>
              <a:t> на </a:t>
            </a:r>
            <a:r>
              <a:rPr lang="ru-RU" sz="2000" i="1" dirty="0" err="1"/>
              <a:t>розстелену</a:t>
            </a:r>
            <a:r>
              <a:rPr lang="ru-RU" sz="2000" i="1" dirty="0"/>
              <a:t> в кутку </a:t>
            </a:r>
            <a:r>
              <a:rPr lang="ru-RU" sz="2000" i="1" dirty="0" err="1"/>
              <a:t>простирадло</a:t>
            </a:r>
            <a:r>
              <a:rPr lang="ru-RU" sz="2000" i="1" dirty="0"/>
              <a:t>, а на </a:t>
            </a:r>
            <a:r>
              <a:rPr lang="ru-RU" sz="2000" i="1" dirty="0" err="1"/>
              <a:t>печі</a:t>
            </a:r>
            <a:r>
              <a:rPr lang="ru-RU" sz="2000" i="1" dirty="0"/>
              <a:t> </a:t>
            </a:r>
            <a:r>
              <a:rPr lang="ru-RU" sz="2000" i="1" dirty="0" err="1"/>
              <a:t>пузириться</a:t>
            </a:r>
            <a:r>
              <a:rPr lang="ru-RU" sz="2000" i="1" dirty="0"/>
              <a:t> </a:t>
            </a:r>
            <a:r>
              <a:rPr lang="ru-RU" sz="2000" i="1" dirty="0" err="1"/>
              <a:t>наступний</a:t>
            </a:r>
            <a:r>
              <a:rPr lang="ru-RU" sz="2000" i="1" dirty="0"/>
              <a:t>. «Ось так робили, – </a:t>
            </a:r>
            <a:r>
              <a:rPr lang="ru-RU" sz="2000" i="1" dirty="0" err="1"/>
              <a:t>каже</a:t>
            </a:r>
            <a:r>
              <a:rPr lang="ru-RU" sz="2000" i="1" dirty="0"/>
              <a:t> Ярема, </a:t>
            </a:r>
            <a:r>
              <a:rPr lang="ru-RU" sz="2000" i="1" dirty="0" err="1"/>
              <a:t>показуючи</a:t>
            </a:r>
            <a:r>
              <a:rPr lang="ru-RU" sz="2000" i="1" dirty="0"/>
              <a:t> на </a:t>
            </a:r>
            <a:r>
              <a:rPr lang="uk-UA" sz="2000" i="1" dirty="0"/>
              <a:t>Дзвінку</a:t>
            </a:r>
            <a:r>
              <a:rPr lang="ru-RU" sz="2000" i="1" dirty="0"/>
              <a:t>, – </a:t>
            </a:r>
            <a:r>
              <a:rPr lang="ru-RU" sz="2000" i="1" dirty="0" err="1"/>
              <a:t>старі</a:t>
            </a:r>
            <a:r>
              <a:rPr lang="ru-RU" sz="2000" i="1" dirty="0"/>
              <a:t> з Карпат». </a:t>
            </a:r>
            <a:r>
              <a:rPr lang="uk-UA" sz="2000" i="1" dirty="0"/>
              <a:t>Дзвінка</a:t>
            </a:r>
            <a:r>
              <a:rPr lang="ru-RU" sz="2000" i="1" dirty="0"/>
              <a:t> </a:t>
            </a:r>
            <a:r>
              <a:rPr lang="ru-RU" sz="2000" i="1" dirty="0" err="1"/>
              <a:t>негайно</a:t>
            </a:r>
            <a:r>
              <a:rPr lang="ru-RU" sz="2000" i="1" dirty="0"/>
              <a:t> </a:t>
            </a:r>
            <a:r>
              <a:rPr lang="ru-RU" sz="2000" i="1" dirty="0" err="1"/>
              <a:t>відгукується</a:t>
            </a:r>
            <a:r>
              <a:rPr lang="ru-RU" sz="2000" i="1" dirty="0"/>
              <a:t>: «</a:t>
            </a:r>
            <a:r>
              <a:rPr lang="ru-RU" sz="2000" i="1" dirty="0" err="1"/>
              <a:t>Чуєш</a:t>
            </a:r>
            <a:r>
              <a:rPr lang="ru-RU" sz="2000" i="1" dirty="0"/>
              <a:t>, </a:t>
            </a:r>
            <a:r>
              <a:rPr lang="ru-RU" sz="2000" i="1" dirty="0" err="1"/>
              <a:t>чоловіче</a:t>
            </a:r>
            <a:r>
              <a:rPr lang="ru-RU" sz="2000" i="1" dirty="0"/>
              <a:t>, </a:t>
            </a:r>
            <a:r>
              <a:rPr lang="ru-RU" sz="2000" i="1" dirty="0" err="1"/>
              <a:t>ти</a:t>
            </a:r>
            <a:r>
              <a:rPr lang="ru-RU" sz="2000" i="1" dirty="0"/>
              <a:t>, </a:t>
            </a:r>
            <a:r>
              <a:rPr lang="ru-RU" sz="2000" i="1" dirty="0" err="1"/>
              <a:t>виявляється</a:t>
            </a:r>
            <a:r>
              <a:rPr lang="ru-RU" sz="2000" i="1" dirty="0"/>
              <a:t>, </a:t>
            </a:r>
            <a:r>
              <a:rPr lang="ru-RU" sz="2000" i="1" dirty="0" err="1"/>
              <a:t>одружений</a:t>
            </a:r>
            <a:r>
              <a:rPr lang="ru-RU" sz="2000" i="1" dirty="0"/>
              <a:t> </a:t>
            </a:r>
            <a:r>
              <a:rPr lang="ru-RU" sz="2000" i="1" dirty="0" err="1"/>
              <a:t>зі</a:t>
            </a:r>
            <a:r>
              <a:rPr lang="ru-RU" sz="2000" i="1" dirty="0"/>
              <a:t> старою. Де </a:t>
            </a:r>
            <a:r>
              <a:rPr lang="ru-RU" sz="2000" i="1" dirty="0" err="1"/>
              <a:t>твої</a:t>
            </a:r>
            <a:r>
              <a:rPr lang="ru-RU" sz="2000" i="1" dirty="0"/>
              <a:t> </a:t>
            </a:r>
            <a:r>
              <a:rPr lang="ru-RU" sz="2000" i="1" dirty="0" err="1"/>
              <a:t>онуки</a:t>
            </a:r>
            <a:r>
              <a:rPr lang="ru-RU" sz="2000" i="1" dirty="0"/>
              <a:t>?» Ярема: «Значить, я Тарас Бульба! </a:t>
            </a:r>
            <a:r>
              <a:rPr lang="ru-RU" sz="2000" i="1" dirty="0" err="1"/>
              <a:t>Подивися</a:t>
            </a:r>
            <a:r>
              <a:rPr lang="ru-RU" sz="2000" i="1" dirty="0"/>
              <a:t>, </a:t>
            </a:r>
            <a:r>
              <a:rPr lang="ru-RU" sz="2000" i="1" dirty="0" err="1"/>
              <a:t>який</a:t>
            </a:r>
            <a:r>
              <a:rPr lang="ru-RU" sz="2000" i="1" dirty="0"/>
              <a:t> я </a:t>
            </a:r>
            <a:r>
              <a:rPr lang="ru-RU" sz="2000" i="1" dirty="0" err="1"/>
              <a:t>гарний</a:t>
            </a:r>
            <a:r>
              <a:rPr lang="ru-RU" sz="2000" i="1" dirty="0"/>
              <a:t>».</a:t>
            </a:r>
            <a:endParaRPr lang="uk-UA" sz="2000" i="1" dirty="0"/>
          </a:p>
        </p:txBody>
      </p:sp>
    </p:spTree>
    <p:extLst>
      <p:ext uri="{BB962C8B-B14F-4D97-AF65-F5344CB8AC3E}">
        <p14:creationId xmlns:p14="http://schemas.microsoft.com/office/powerpoint/2010/main" val="112387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E7422-4BC5-4A3F-BEDD-74286512B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/>
              <a:t>Значення деталей і цитат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47E35EC-2E4E-4EA5-8DC0-442966410F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Якби репортаж не записувався одразу після події, деякі деталі, наведені в ньому, могли б забутися.</a:t>
            </a:r>
          </a:p>
          <a:p>
            <a:pPr algn="just"/>
            <a:r>
              <a:rPr lang="uk-UA" sz="2000" dirty="0"/>
              <a:t>Але як прикрашають текст ці деталі!</a:t>
            </a:r>
          </a:p>
          <a:p>
            <a:pPr algn="just"/>
            <a:r>
              <a:rPr lang="uk-UA" sz="2000" dirty="0"/>
              <a:t>У наведеному уривку багато прямих цитат.</a:t>
            </a:r>
          </a:p>
          <a:p>
            <a:pPr algn="just"/>
            <a:r>
              <a:rPr lang="uk-UA" sz="2000" dirty="0"/>
              <a:t>Цитати полегшують текст, вносять у нього свободу і створюють ефект присутності.</a:t>
            </a:r>
          </a:p>
          <a:p>
            <a:pPr algn="just"/>
            <a:r>
              <a:rPr lang="uk-UA" sz="2000" dirty="0"/>
              <a:t>А коли репортаж пишеться одразу після події, ще свіжі в пам’яті слова, сказані тією чи іншою людиною, і ще добре пам’ятаються обставини, за яких ці слова були сказані.</a:t>
            </a:r>
          </a:p>
        </p:txBody>
      </p:sp>
    </p:spTree>
    <p:extLst>
      <p:ext uri="{BB962C8B-B14F-4D97-AF65-F5344CB8AC3E}">
        <p14:creationId xmlns:p14="http://schemas.microsoft.com/office/powerpoint/2010/main" val="1553537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1B694-932C-46D9-99F3-9DF2BB4E9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Цитати для правдивості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1D500E2-0096-49F5-9257-3743ABC3A0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/>
              <a:t>Таким чином, другим аспектом </a:t>
            </a:r>
            <a:r>
              <a:rPr lang="ru-RU" sz="2000" dirty="0" err="1"/>
              <a:t>хорошого</a:t>
            </a:r>
            <a:r>
              <a:rPr lang="ru-RU" sz="2000" dirty="0"/>
              <a:t> репортажу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визнати</a:t>
            </a:r>
            <a:r>
              <a:rPr lang="ru-RU" sz="2000" dirty="0"/>
              <a:t>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b="1" dirty="0" err="1">
                <a:solidFill>
                  <a:srgbClr val="FFFF00"/>
                </a:solidFill>
              </a:rPr>
              <a:t>прямих</a:t>
            </a:r>
            <a:r>
              <a:rPr lang="ru-RU" sz="2000" b="1" dirty="0">
                <a:solidFill>
                  <a:srgbClr val="FFFF00"/>
                </a:solidFill>
              </a:rPr>
              <a:t> цитат.</a:t>
            </a:r>
          </a:p>
          <a:p>
            <a:pPr algn="just"/>
            <a:r>
              <a:rPr lang="ru-RU" sz="2000" dirty="0" err="1"/>
              <a:t>Крім</a:t>
            </a:r>
            <a:r>
              <a:rPr lang="ru-RU" sz="2000" dirty="0"/>
              <a:t> того, </a:t>
            </a:r>
            <a:r>
              <a:rPr lang="ru-RU" sz="2000" dirty="0" err="1"/>
              <a:t>цитати</a:t>
            </a:r>
            <a:r>
              <a:rPr lang="ru-RU" sz="2000" dirty="0"/>
              <a:t> </a:t>
            </a:r>
            <a:r>
              <a:rPr lang="ru-RU" sz="2000" dirty="0" err="1"/>
              <a:t>роблять</a:t>
            </a:r>
            <a:r>
              <a:rPr lang="ru-RU" sz="2000" dirty="0"/>
              <a:t> текст </a:t>
            </a:r>
            <a:r>
              <a:rPr lang="ru-RU" sz="2000" dirty="0" err="1"/>
              <a:t>правдивішим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Як </a:t>
            </a:r>
            <a:r>
              <a:rPr lang="ru-RU" sz="2000" dirty="0" err="1"/>
              <a:t>саме</a:t>
            </a:r>
            <a:r>
              <a:rPr lang="ru-RU" sz="2000" dirty="0"/>
              <a:t>? </a:t>
            </a:r>
            <a:r>
              <a:rPr lang="ru-RU" sz="2000" dirty="0" err="1"/>
              <a:t>Прикладів</a:t>
            </a:r>
            <a:r>
              <a:rPr lang="ru-RU" sz="2000" dirty="0"/>
              <a:t> </a:t>
            </a:r>
            <a:r>
              <a:rPr lang="ru-RU" sz="2000" dirty="0" err="1"/>
              <a:t>дуже</a:t>
            </a:r>
            <a:r>
              <a:rPr lang="ru-RU" sz="2000" dirty="0"/>
              <a:t> </a:t>
            </a:r>
            <a:r>
              <a:rPr lang="ru-RU" sz="2000" dirty="0" err="1"/>
              <a:t>багато</a:t>
            </a:r>
            <a:r>
              <a:rPr lang="ru-RU" sz="2000" dirty="0"/>
              <a:t>. </a:t>
            </a:r>
            <a:r>
              <a:rPr lang="ru-RU" sz="2000" dirty="0" err="1"/>
              <a:t>Зазвичай</a:t>
            </a:r>
            <a:r>
              <a:rPr lang="ru-RU" sz="2000" dirty="0"/>
              <a:t> люди </a:t>
            </a:r>
            <a:r>
              <a:rPr lang="ru-RU" sz="2000" dirty="0" err="1"/>
              <a:t>розповідають</a:t>
            </a:r>
            <a:r>
              <a:rPr lang="ru-RU" sz="2000" dirty="0"/>
              <a:t> </a:t>
            </a:r>
            <a:r>
              <a:rPr lang="ru-RU" sz="2000" dirty="0" err="1"/>
              <a:t>журналістам</a:t>
            </a:r>
            <a:r>
              <a:rPr lang="ru-RU" sz="2000" dirty="0"/>
              <a:t> про те,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хвилює</a:t>
            </a:r>
            <a:r>
              <a:rPr lang="ru-RU" sz="2000" dirty="0"/>
              <a:t>, про </a:t>
            </a:r>
            <a:r>
              <a:rPr lang="ru-RU" sz="2000" dirty="0" err="1"/>
              <a:t>конфлікти</a:t>
            </a:r>
            <a:r>
              <a:rPr lang="ru-RU" sz="2000" dirty="0"/>
              <a:t> і </a:t>
            </a:r>
            <a:r>
              <a:rPr lang="ru-RU" sz="2000" dirty="0" err="1"/>
              <a:t>проблеми</a:t>
            </a:r>
            <a:r>
              <a:rPr lang="ru-RU" sz="2000" dirty="0"/>
              <a:t>. Часто </a:t>
            </a:r>
            <a:r>
              <a:rPr lang="ru-RU" sz="2000" dirty="0" err="1"/>
              <a:t>недосвідчені</a:t>
            </a:r>
            <a:r>
              <a:rPr lang="ru-RU" sz="2000" dirty="0"/>
              <a:t> </a:t>
            </a:r>
            <a:r>
              <a:rPr lang="ru-RU" sz="2000" dirty="0" err="1"/>
              <a:t>журналісти</a:t>
            </a:r>
            <a:r>
              <a:rPr lang="ru-RU" sz="2000" dirty="0"/>
              <a:t> </a:t>
            </a:r>
            <a:r>
              <a:rPr lang="ru-RU" sz="2000" dirty="0" err="1"/>
              <a:t>сприймають</a:t>
            </a:r>
            <a:r>
              <a:rPr lang="ru-RU" sz="2000" dirty="0"/>
              <a:t> </a:t>
            </a:r>
            <a:r>
              <a:rPr lang="ru-RU" sz="2000" dirty="0" err="1"/>
              <a:t>сказане</a:t>
            </a:r>
            <a:r>
              <a:rPr lang="ru-RU" sz="2000" dirty="0"/>
              <a:t> за </a:t>
            </a:r>
            <a:r>
              <a:rPr lang="ru-RU" sz="2000" dirty="0" err="1"/>
              <a:t>чисту</a:t>
            </a:r>
            <a:r>
              <a:rPr lang="ru-RU" sz="2000" dirty="0"/>
              <a:t> монету і </a:t>
            </a:r>
            <a:r>
              <a:rPr lang="ru-RU" sz="2000" dirty="0" err="1"/>
              <a:t>описують</a:t>
            </a:r>
            <a:r>
              <a:rPr lang="ru-RU" sz="2000" dirty="0"/>
              <a:t> </a:t>
            </a:r>
            <a:r>
              <a:rPr lang="ru-RU" sz="2000" dirty="0" err="1"/>
              <a:t>це</a:t>
            </a:r>
            <a:r>
              <a:rPr lang="ru-RU" sz="2000" dirty="0"/>
              <a:t> в </a:t>
            </a:r>
            <a:r>
              <a:rPr lang="ru-RU" sz="2000" dirty="0" err="1"/>
              <a:t>статтях</a:t>
            </a:r>
            <a:r>
              <a:rPr lang="ru-RU" sz="2000" dirty="0"/>
              <a:t> як правду, </a:t>
            </a:r>
            <a:r>
              <a:rPr lang="ru-RU" sz="2000" dirty="0" err="1"/>
              <a:t>забуваючи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просто не </a:t>
            </a:r>
            <a:r>
              <a:rPr lang="ru-RU" sz="2000" dirty="0" err="1"/>
              <a:t>знаючи</a:t>
            </a:r>
            <a:r>
              <a:rPr lang="ru-RU" sz="2000" dirty="0"/>
              <a:t> про </a:t>
            </a:r>
            <a:r>
              <a:rPr lang="ru-RU" sz="2000" dirty="0" err="1"/>
              <a:t>існування</a:t>
            </a:r>
            <a:r>
              <a:rPr lang="ru-RU" sz="2000" dirty="0"/>
              <a:t> правила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err="1"/>
              <a:t>джерел</a:t>
            </a:r>
            <a:r>
              <a:rPr lang="ru-RU" sz="2000" dirty="0"/>
              <a:t> (див. главу «</a:t>
            </a:r>
            <a:r>
              <a:rPr lang="ru-RU" sz="2000" dirty="0" err="1"/>
              <a:t>Пишемо</a:t>
            </a:r>
            <a:r>
              <a:rPr lang="ru-RU" sz="2000" dirty="0"/>
              <a:t> новину»).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8965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E0D92B-ECAE-4894-AF9C-19330E74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Визначення репортажу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B7E1DBB-C59D-4B44-A539-4959C89D5F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b="1" dirty="0">
                <a:solidFill>
                  <a:srgbClr val="FFFF00"/>
                </a:solidFill>
              </a:rPr>
              <a:t>Репортаж</a:t>
            </a:r>
            <a:r>
              <a:rPr lang="uk-UA" sz="2000" dirty="0"/>
              <a:t> – це повідомлення, розповідь про подію або події, які відбувалися на очах у журналіста.</a:t>
            </a:r>
          </a:p>
          <a:p>
            <a:pPr algn="just"/>
            <a:r>
              <a:rPr lang="uk-UA" sz="2000" dirty="0"/>
              <a:t>Як і інші жанри, ця характеристика потребує додаткового пояснення – адже в більшості випадків новинна журналістика складається саме з описів того, що відбувалося на очах у журналіста або когось іншого.</a:t>
            </a:r>
          </a:p>
          <a:p>
            <a:pPr algn="just"/>
            <a:r>
              <a:rPr lang="uk-UA" sz="2000" i="1" dirty="0">
                <a:solidFill>
                  <a:srgbClr val="FFFF00"/>
                </a:solidFill>
              </a:rPr>
              <a:t>То що ж – передане зі слів інших людей вважати новиною, а те, що бачив сам, репортажем?</a:t>
            </a:r>
          </a:p>
          <a:p>
            <a:pPr algn="just"/>
            <a:r>
              <a:rPr lang="uk-UA" sz="2000" dirty="0"/>
              <a:t>Звісно, ні. Але ж про побачене можна розповідати по-різному, використовуючи цілий арсенал засобів, доступних журналісту.</a:t>
            </a:r>
          </a:p>
          <a:p>
            <a:pPr algn="just"/>
            <a:r>
              <a:rPr lang="uk-UA" sz="2000" dirty="0"/>
              <a:t>Одним із цих засобів є репортаж.</a:t>
            </a:r>
          </a:p>
        </p:txBody>
      </p:sp>
    </p:spTree>
    <p:extLst>
      <p:ext uri="{BB962C8B-B14F-4D97-AF65-F5344CB8AC3E}">
        <p14:creationId xmlns:p14="http://schemas.microsoft.com/office/powerpoint/2010/main" val="3697899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AD1C-E81A-478A-8C3F-83828C94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Приклад із реконструкцією міста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3D63EEA-7EAC-4D52-94A7-CEBC342959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000" dirty="0"/>
              <a:t>У таких </a:t>
            </a:r>
            <a:r>
              <a:rPr lang="ru-RU" sz="2000" dirty="0" err="1"/>
              <a:t>випадках</a:t>
            </a:r>
            <a:r>
              <a:rPr lang="ru-RU" sz="2000" dirty="0"/>
              <a:t> </a:t>
            </a:r>
            <a:r>
              <a:rPr lang="ru-RU" sz="2000" dirty="0" err="1"/>
              <a:t>цитати</a:t>
            </a:r>
            <a:r>
              <a:rPr lang="ru-RU" sz="2000" dirty="0"/>
              <a:t> </a:t>
            </a:r>
            <a:r>
              <a:rPr lang="ru-RU" sz="2000" dirty="0" err="1"/>
              <a:t>допомагають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Порівняймо</a:t>
            </a:r>
            <a:r>
              <a:rPr lang="ru-RU" sz="2000" dirty="0"/>
              <a:t>: «… справа [</a:t>
            </a:r>
            <a:r>
              <a:rPr lang="ru-RU" sz="2000" dirty="0" err="1"/>
              <a:t>реконструкції</a:t>
            </a:r>
            <a:r>
              <a:rPr lang="ru-RU" sz="2000" dirty="0"/>
              <a:t> Ужгорода] не </a:t>
            </a:r>
            <a:r>
              <a:rPr lang="ru-RU" sz="2000" dirty="0" err="1"/>
              <a:t>йшла</a:t>
            </a:r>
            <a:r>
              <a:rPr lang="ru-RU" sz="2000" dirty="0"/>
              <a:t> </a:t>
            </a:r>
            <a:r>
              <a:rPr lang="ru-RU" sz="2000" dirty="0" err="1"/>
              <a:t>далі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переходили з одного </a:t>
            </a:r>
            <a:r>
              <a:rPr lang="ru-RU" sz="2000" dirty="0" err="1"/>
              <a:t>проєктного</a:t>
            </a:r>
            <a:r>
              <a:rPr lang="ru-RU" sz="2000" dirty="0"/>
              <a:t> </a:t>
            </a:r>
            <a:r>
              <a:rPr lang="ru-RU" sz="2000" dirty="0" err="1"/>
              <a:t>інституту</a:t>
            </a:r>
            <a:r>
              <a:rPr lang="ru-RU" sz="2000" dirty="0"/>
              <a:t> в </a:t>
            </a:r>
            <a:r>
              <a:rPr lang="ru-RU" sz="2000" dirty="0" err="1"/>
              <a:t>інший</a:t>
            </a:r>
            <a:r>
              <a:rPr lang="ru-RU" sz="2000" dirty="0"/>
              <a:t>, з року в </a:t>
            </a:r>
            <a:r>
              <a:rPr lang="ru-RU" sz="2000" dirty="0" err="1"/>
              <a:t>рік</a:t>
            </a:r>
            <a:r>
              <a:rPr lang="ru-RU" sz="2000" dirty="0"/>
              <a:t> </a:t>
            </a:r>
            <a:r>
              <a:rPr lang="ru-RU" sz="2000" dirty="0" err="1"/>
              <a:t>змінюючись</a:t>
            </a:r>
            <a:r>
              <a:rPr lang="ru-RU" sz="2000" dirty="0"/>
              <a:t>, але так і не ставши </a:t>
            </a:r>
            <a:r>
              <a:rPr lang="ru-RU" sz="2000" dirty="0" err="1"/>
              <a:t>дійсністю</a:t>
            </a:r>
            <a:r>
              <a:rPr lang="ru-RU" sz="2000" dirty="0"/>
              <a:t>, </a:t>
            </a:r>
            <a:r>
              <a:rPr lang="ru-RU" sz="2000" dirty="0" err="1"/>
              <a:t>нездійсненними</a:t>
            </a:r>
            <a:r>
              <a:rPr lang="ru-RU" sz="2000" dirty="0"/>
              <a:t> </a:t>
            </a:r>
            <a:r>
              <a:rPr lang="ru-RU" sz="2000" dirty="0" err="1"/>
              <a:t>проєктами</a:t>
            </a:r>
            <a:r>
              <a:rPr lang="ru-RU" sz="2000" dirty="0"/>
              <a:t> </a:t>
            </a:r>
            <a:r>
              <a:rPr lang="ru-RU" sz="2000" dirty="0" err="1"/>
              <a:t>старих</a:t>
            </a:r>
            <a:r>
              <a:rPr lang="ru-RU" sz="2000" dirty="0"/>
              <a:t> і </a:t>
            </a:r>
            <a:r>
              <a:rPr lang="ru-RU" sz="2000" dirty="0" err="1"/>
              <a:t>нових</a:t>
            </a:r>
            <a:r>
              <a:rPr lang="ru-RU" sz="2000" dirty="0"/>
              <a:t> </a:t>
            </a:r>
            <a:r>
              <a:rPr lang="ru-RU" sz="2000" dirty="0" err="1"/>
              <a:t>міст</a:t>
            </a:r>
            <a:r>
              <a:rPr lang="ru-RU" sz="2000" dirty="0"/>
              <a:t>. І так </a:t>
            </a:r>
            <a:r>
              <a:rPr lang="ru-RU" sz="2000" dirty="0" err="1"/>
              <a:t>було</a:t>
            </a:r>
            <a:r>
              <a:rPr lang="ru-RU" sz="2000" dirty="0"/>
              <a:t> до 1996 року, </a:t>
            </a:r>
            <a:r>
              <a:rPr lang="ru-RU" sz="2000" dirty="0" err="1"/>
              <a:t>поки</a:t>
            </a:r>
            <a:r>
              <a:rPr lang="ru-RU" sz="2000" dirty="0"/>
              <a:t> </a:t>
            </a:r>
            <a:r>
              <a:rPr lang="ru-RU" sz="2000" dirty="0" err="1"/>
              <a:t>міським</a:t>
            </a:r>
            <a:r>
              <a:rPr lang="ru-RU" sz="2000" dirty="0"/>
              <a:t> головою Ужгорода не став </a:t>
            </a:r>
            <a:r>
              <a:rPr lang="ru-RU" sz="2000" dirty="0" err="1"/>
              <a:t>Іван</a:t>
            </a:r>
            <a:r>
              <a:rPr lang="ru-RU" sz="2000" dirty="0"/>
              <a:t> Петренко» (Газета «</a:t>
            </a:r>
            <a:r>
              <a:rPr lang="ru-RU" sz="2000" dirty="0" err="1"/>
              <a:t>Закарпаття</a:t>
            </a:r>
            <a:r>
              <a:rPr lang="ru-RU" sz="2000" dirty="0"/>
              <a:t>», 24.08.2002).</a:t>
            </a:r>
          </a:p>
          <a:p>
            <a:pPr algn="just"/>
            <a:r>
              <a:rPr lang="ru-RU" sz="2000" dirty="0"/>
              <a:t>Як </a:t>
            </a:r>
            <a:r>
              <a:rPr lang="ru-RU" sz="2000" dirty="0" err="1"/>
              <a:t>повідомили</a:t>
            </a:r>
            <a:r>
              <a:rPr lang="ru-RU" sz="2000" dirty="0"/>
              <a:t> у </a:t>
            </a:r>
            <a:r>
              <a:rPr lang="ru-RU" sz="2000" dirty="0" err="1"/>
              <a:t>відділі</a:t>
            </a:r>
            <a:r>
              <a:rPr lang="ru-RU" sz="2000" dirty="0"/>
              <a:t> </a:t>
            </a:r>
            <a:r>
              <a:rPr lang="ru-RU" sz="2000" dirty="0" err="1"/>
              <a:t>зв’язків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громадськістю</a:t>
            </a:r>
            <a:r>
              <a:rPr lang="ru-RU" sz="2000" dirty="0"/>
              <a:t> </a:t>
            </a:r>
            <a:r>
              <a:rPr lang="ru-RU" sz="2000" dirty="0" err="1"/>
              <a:t>Ужгородської</a:t>
            </a:r>
            <a:r>
              <a:rPr lang="ru-RU" sz="2000" dirty="0"/>
              <a:t> </a:t>
            </a:r>
            <a:r>
              <a:rPr lang="ru-RU" sz="2000" dirty="0" err="1"/>
              <a:t>міськради</a:t>
            </a:r>
            <a:r>
              <a:rPr lang="ru-RU" sz="2000" dirty="0"/>
              <a:t>, «… справа [</a:t>
            </a:r>
            <a:r>
              <a:rPr lang="ru-RU" sz="2000" dirty="0" err="1"/>
              <a:t>реконструкції</a:t>
            </a:r>
            <a:r>
              <a:rPr lang="ru-RU" sz="2000" dirty="0"/>
              <a:t> Ужгорода] не </a:t>
            </a:r>
            <a:r>
              <a:rPr lang="ru-RU" sz="2000" dirty="0" err="1"/>
              <a:t>йшла</a:t>
            </a:r>
            <a:r>
              <a:rPr lang="ru-RU" sz="2000" dirty="0"/>
              <a:t> </a:t>
            </a:r>
            <a:r>
              <a:rPr lang="ru-RU" sz="2000" dirty="0" err="1"/>
              <a:t>далі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переходили з одного </a:t>
            </a:r>
            <a:r>
              <a:rPr lang="ru-RU" sz="2000" dirty="0" err="1"/>
              <a:t>проєктного</a:t>
            </a:r>
            <a:r>
              <a:rPr lang="ru-RU" sz="2000" dirty="0"/>
              <a:t> </a:t>
            </a:r>
            <a:r>
              <a:rPr lang="ru-RU" sz="2000" dirty="0" err="1"/>
              <a:t>інституту</a:t>
            </a:r>
            <a:r>
              <a:rPr lang="ru-RU" sz="2000" dirty="0"/>
              <a:t> в </a:t>
            </a:r>
            <a:r>
              <a:rPr lang="ru-RU" sz="2000" dirty="0" err="1"/>
              <a:t>інший</a:t>
            </a:r>
            <a:r>
              <a:rPr lang="ru-RU" sz="2000" dirty="0"/>
              <a:t>, з року в </a:t>
            </a:r>
            <a:r>
              <a:rPr lang="ru-RU" sz="2000" dirty="0" err="1"/>
              <a:t>рік</a:t>
            </a:r>
            <a:r>
              <a:rPr lang="ru-RU" sz="2000" dirty="0"/>
              <a:t> </a:t>
            </a:r>
            <a:r>
              <a:rPr lang="ru-RU" sz="2000" dirty="0" err="1"/>
              <a:t>змінюючись</a:t>
            </a:r>
            <a:r>
              <a:rPr lang="ru-RU" sz="2000" dirty="0"/>
              <a:t>, але так і не ставши </a:t>
            </a:r>
            <a:r>
              <a:rPr lang="ru-RU" sz="2000" dirty="0" err="1"/>
              <a:t>дійсністю</a:t>
            </a:r>
            <a:r>
              <a:rPr lang="ru-RU" sz="2000" dirty="0"/>
              <a:t>, </a:t>
            </a:r>
            <a:r>
              <a:rPr lang="ru-RU" sz="2000" dirty="0" err="1"/>
              <a:t>нездійсненними</a:t>
            </a:r>
            <a:r>
              <a:rPr lang="ru-RU" sz="2000" dirty="0"/>
              <a:t> </a:t>
            </a:r>
            <a:r>
              <a:rPr lang="ru-RU" sz="2000" dirty="0" err="1"/>
              <a:t>проєктами</a:t>
            </a:r>
            <a:r>
              <a:rPr lang="ru-RU" sz="2000" dirty="0"/>
              <a:t> </a:t>
            </a:r>
            <a:r>
              <a:rPr lang="ru-RU" sz="2000" dirty="0" err="1"/>
              <a:t>старих</a:t>
            </a:r>
            <a:r>
              <a:rPr lang="ru-RU" sz="2000" dirty="0"/>
              <a:t> і </a:t>
            </a:r>
            <a:r>
              <a:rPr lang="ru-RU" sz="2000" dirty="0" err="1"/>
              <a:t>нових</a:t>
            </a:r>
            <a:r>
              <a:rPr lang="ru-RU" sz="2000" dirty="0"/>
              <a:t> </a:t>
            </a:r>
            <a:r>
              <a:rPr lang="ru-RU" sz="2000" dirty="0" err="1"/>
              <a:t>міст</a:t>
            </a:r>
            <a:r>
              <a:rPr lang="ru-RU" sz="2000" dirty="0"/>
              <a:t>. І так </a:t>
            </a:r>
            <a:r>
              <a:rPr lang="ru-RU" sz="2000" dirty="0" err="1"/>
              <a:t>було</a:t>
            </a:r>
            <a:r>
              <a:rPr lang="ru-RU" sz="2000" dirty="0"/>
              <a:t> до 1996 року, </a:t>
            </a:r>
            <a:r>
              <a:rPr lang="ru-RU" sz="2000" dirty="0" err="1"/>
              <a:t>поки</a:t>
            </a:r>
            <a:r>
              <a:rPr lang="ru-RU" sz="2000" dirty="0"/>
              <a:t> </a:t>
            </a:r>
            <a:r>
              <a:rPr lang="ru-RU" sz="2000" dirty="0" err="1"/>
              <a:t>міським</a:t>
            </a:r>
            <a:r>
              <a:rPr lang="ru-RU" sz="2000" dirty="0"/>
              <a:t> головою Ужгорода не став </a:t>
            </a:r>
            <a:r>
              <a:rPr lang="ru-RU" sz="2000" dirty="0" err="1"/>
              <a:t>Іван</a:t>
            </a:r>
            <a:r>
              <a:rPr lang="ru-RU" sz="2000" dirty="0"/>
              <a:t> Петренко».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274597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ED2F24-F987-423F-B1A4-3AC12BCBB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Аналіз прикладу з Ужгородом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26CB40A-2F14-4DA4-9C9A-06B72755EA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000"/>
              <a:t>У першому прикладі журналіст бере на себе відповідальність повідомити читачам правду.</a:t>
            </a:r>
          </a:p>
          <a:p>
            <a:r>
              <a:rPr lang="uk-UA" sz="2000"/>
              <a:t>Але в результаті виходить доволі сумнівний текст, який не викликає довіри.</a:t>
            </a:r>
          </a:p>
          <a:p>
            <a:r>
              <a:rPr lang="uk-UA" sz="2000"/>
              <a:t>Твердження автора стають або голослівними, тобто взятими зі стелі, не підкріпленими прикладами, або за ними вгадується замовлення – у цьому випадку передвиборче замовлення міського голови Івана Петренка.</a:t>
            </a:r>
          </a:p>
          <a:p>
            <a:r>
              <a:rPr lang="uk-UA" sz="2000"/>
              <a:t>У другому ж випадку журналіст прямо вказує, звідки походить це твердження, відкрито зазначає джерело, зацікавлене в прославленні міського голови, оскільки саме воно є працівником міськради.</a:t>
            </a:r>
          </a:p>
          <a:p>
            <a:r>
              <a:rPr lang="uk-UA" sz="2000"/>
              <a:t>Звісно, підхід, пов’язаний із другим прикладом, вимагає перевірки інформації, а отже, і додаткової роботи.</a:t>
            </a:r>
          </a:p>
          <a:p>
            <a:r>
              <a:rPr lang="uk-UA" sz="2000"/>
              <a:t>Але зате він значно покращує якість статті.</a:t>
            </a:r>
          </a:p>
        </p:txBody>
      </p:sp>
    </p:spTree>
    <p:extLst>
      <p:ext uri="{BB962C8B-B14F-4D97-AF65-F5344CB8AC3E}">
        <p14:creationId xmlns:p14="http://schemas.microsoft.com/office/powerpoint/2010/main" val="2569992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ACC444-A044-4781-BA96-EB32A838F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/>
              <a:t>Приклад із </a:t>
            </a:r>
            <a:r>
              <a:rPr lang="uk-UA" sz="4000" b="1" dirty="0" err="1"/>
              <a:t>Джавахеті</a:t>
            </a:r>
            <a:endParaRPr lang="uk-UA" sz="4000" b="1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C7114EF-5D07-4ACB-8484-1766F6C49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000" i="1" dirty="0"/>
              <a:t>У вересні 1999 року я був у складі групи українських і грузинських журналістів, які відвідали </a:t>
            </a:r>
            <a:r>
              <a:rPr lang="uk-UA" sz="2000" i="1" dirty="0" err="1"/>
              <a:t>Джавахеті</a:t>
            </a:r>
            <a:r>
              <a:rPr lang="uk-UA" sz="2000" i="1" dirty="0"/>
              <a:t> (або – по-вірменськи – </a:t>
            </a:r>
            <a:r>
              <a:rPr lang="uk-UA" sz="2000" i="1" dirty="0" err="1"/>
              <a:t>Джавахк</a:t>
            </a:r>
            <a:r>
              <a:rPr lang="uk-UA" sz="2000" i="1" dirty="0"/>
              <a:t>). Це – віддалений і тоді зовсім занедбаний район Грузії, населений майже виключно вірменами. Ми прибули до головного міста регіону </a:t>
            </a:r>
            <a:r>
              <a:rPr lang="uk-UA" sz="2000" i="1" dirty="0" err="1"/>
              <a:t>Ахалкалаки</a:t>
            </a:r>
            <a:r>
              <a:rPr lang="uk-UA" sz="2000" i="1" dirty="0"/>
              <a:t>. Біля місцевої лікарні нас зустріли кілька людей, які протестували проти «</a:t>
            </a:r>
            <a:r>
              <a:rPr lang="uk-UA" sz="2000" i="1" dirty="0" err="1"/>
              <a:t>антивірменської</a:t>
            </a:r>
            <a:r>
              <a:rPr lang="uk-UA" sz="2000" i="1" dirty="0"/>
              <a:t> політики офіційного Тбілісі», який вирішив перенести лікарню з зручної гарної будівлі в непристосоване приміщення. Фраза, яку я щойно написав, досить ясно окреслює ситуацію.</a:t>
            </a:r>
          </a:p>
        </p:txBody>
      </p:sp>
    </p:spTree>
    <p:extLst>
      <p:ext uri="{BB962C8B-B14F-4D97-AF65-F5344CB8AC3E}">
        <p14:creationId xmlns:p14="http://schemas.microsoft.com/office/powerpoint/2010/main" val="1955705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776F1-1ABE-40ED-A50C-A07B9DBDE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Пряма мова для яскравості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14CC6D7-828C-4BC4-8BC0-9A94BC7E2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000" i="1" dirty="0"/>
              <a:t>Але наскільки яснішою і кращою була б стаття, якби я написав: «Біля місцевої лікарні нас зустріли кілька людей: “Ви повинні нам допомогти, – схвильовано кричали вони. – Ви наша остання надія. Влада хоче виселити нас звідси!”» Пряма мова додає опису події яскравості і безпосередності. Однак після перевірки виявилося, що проблема була в іншому – лікарня дійсно перебувала в старому, вологому приміщенні. Я побував у багатьох палатах, зайшов і до відділення реанімації. Воно розташовувалося на першому поверсі, де було холодно і незатишно.</a:t>
            </a:r>
          </a:p>
        </p:txBody>
      </p:sp>
    </p:spTree>
    <p:extLst>
      <p:ext uri="{BB962C8B-B14F-4D97-AF65-F5344CB8AC3E}">
        <p14:creationId xmlns:p14="http://schemas.microsoft.com/office/powerpoint/2010/main" val="7181509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899AC6-08CB-492E-8364-A27EE1177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Перевірка фактів у Джавахеті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AF06ADF-E122-4612-A2A2-02A494A269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i="1" dirty="0"/>
              <a:t>У </a:t>
            </a:r>
            <a:r>
              <a:rPr lang="ru-RU" sz="2000" i="1" dirty="0" err="1"/>
              <a:t>центрі</a:t>
            </a:r>
            <a:r>
              <a:rPr lang="ru-RU" sz="2000" i="1" dirty="0"/>
              <a:t> стояла </a:t>
            </a:r>
            <a:r>
              <a:rPr lang="ru-RU" sz="2000" i="1" dirty="0" err="1"/>
              <a:t>пічка</a:t>
            </a:r>
            <a:r>
              <a:rPr lang="ru-RU" sz="2000" i="1" dirty="0"/>
              <a:t>, в одному кутку </a:t>
            </a:r>
            <a:r>
              <a:rPr lang="ru-RU" sz="2000" i="1" dirty="0" err="1"/>
              <a:t>від</a:t>
            </a:r>
            <a:r>
              <a:rPr lang="ru-RU" sz="2000" i="1" dirty="0"/>
              <a:t> </a:t>
            </a:r>
            <a:r>
              <a:rPr lang="ru-RU" sz="2000" i="1" dirty="0" err="1"/>
              <a:t>інфаркту</a:t>
            </a:r>
            <a:r>
              <a:rPr lang="ru-RU" sz="2000" i="1" dirty="0"/>
              <a:t> помирав </a:t>
            </a:r>
            <a:r>
              <a:rPr lang="ru-RU" sz="2000" i="1" dirty="0" err="1"/>
              <a:t>сімдесятирічний</a:t>
            </a:r>
            <a:r>
              <a:rPr lang="ru-RU" sz="2000" i="1" dirty="0"/>
              <a:t> </a:t>
            </a:r>
            <a:r>
              <a:rPr lang="ru-RU" sz="2000" i="1" dirty="0" err="1"/>
              <a:t>чоловік</a:t>
            </a:r>
            <a:r>
              <a:rPr lang="ru-RU" sz="2000" i="1" dirty="0"/>
              <a:t>, а в </a:t>
            </a:r>
            <a:r>
              <a:rPr lang="ru-RU" sz="2000" i="1" dirty="0" err="1"/>
              <a:t>іншому</a:t>
            </a:r>
            <a:r>
              <a:rPr lang="ru-RU" sz="2000" i="1" dirty="0"/>
              <a:t> – за </a:t>
            </a:r>
            <a:r>
              <a:rPr lang="ru-RU" sz="2000" i="1" dirty="0" err="1"/>
              <a:t>завісою</a:t>
            </a:r>
            <a:r>
              <a:rPr lang="ru-RU" sz="2000" i="1" dirty="0"/>
              <a:t> з </a:t>
            </a:r>
            <a:r>
              <a:rPr lang="ru-RU" sz="2000" i="1" dirty="0" err="1"/>
              <a:t>простирадла</a:t>
            </a:r>
            <a:r>
              <a:rPr lang="ru-RU" sz="2000" i="1" dirty="0"/>
              <a:t> – </a:t>
            </a:r>
            <a:r>
              <a:rPr lang="ru-RU" sz="2000" i="1" dirty="0" err="1"/>
              <a:t>народжувала</a:t>
            </a:r>
            <a:r>
              <a:rPr lang="ru-RU" sz="2000" i="1" dirty="0"/>
              <a:t> молода </a:t>
            </a:r>
            <a:r>
              <a:rPr lang="ru-RU" sz="2000" i="1" dirty="0" err="1"/>
              <a:t>жінка</a:t>
            </a:r>
            <a:r>
              <a:rPr lang="ru-RU" sz="2000" i="1" dirty="0"/>
              <a:t>. Влада </a:t>
            </a:r>
            <a:r>
              <a:rPr lang="ru-RU" sz="2000" i="1" dirty="0" err="1"/>
              <a:t>пропонувала</a:t>
            </a:r>
            <a:r>
              <a:rPr lang="ru-RU" sz="2000" i="1" dirty="0"/>
              <a:t> </a:t>
            </a:r>
            <a:r>
              <a:rPr lang="ru-RU" sz="2000" i="1" dirty="0" err="1"/>
              <a:t>переселити</a:t>
            </a:r>
            <a:r>
              <a:rPr lang="ru-RU" sz="2000" i="1" dirty="0"/>
              <a:t> </a:t>
            </a:r>
            <a:r>
              <a:rPr lang="ru-RU" sz="2000" i="1" dirty="0" err="1"/>
              <a:t>лікарню</a:t>
            </a:r>
            <a:r>
              <a:rPr lang="ru-RU" sz="2000" i="1" dirty="0"/>
              <a:t> в </a:t>
            </a:r>
            <a:r>
              <a:rPr lang="ru-RU" sz="2000" i="1" dirty="0" err="1"/>
              <a:t>відносно</a:t>
            </a:r>
            <a:r>
              <a:rPr lang="ru-RU" sz="2000" i="1" dirty="0"/>
              <a:t> </a:t>
            </a:r>
            <a:r>
              <a:rPr lang="ru-RU" sz="2000" i="1" dirty="0" err="1"/>
              <a:t>нову</a:t>
            </a:r>
            <a:r>
              <a:rPr lang="ru-RU" sz="2000" i="1" dirty="0"/>
              <a:t> </a:t>
            </a:r>
            <a:r>
              <a:rPr lang="ru-RU" sz="2000" i="1" dirty="0" err="1"/>
              <a:t>будівлю</a:t>
            </a:r>
            <a:r>
              <a:rPr lang="ru-RU" sz="2000" i="1" dirty="0"/>
              <a:t>. Але </a:t>
            </a:r>
            <a:r>
              <a:rPr lang="ru-RU" sz="2000" i="1" dirty="0" err="1"/>
              <a:t>кілька</a:t>
            </a:r>
            <a:r>
              <a:rPr lang="ru-RU" sz="2000" i="1" dirty="0"/>
              <a:t> </a:t>
            </a:r>
            <a:r>
              <a:rPr lang="ru-RU" sz="2000" i="1" dirty="0" err="1"/>
              <a:t>лікарів</a:t>
            </a:r>
            <a:r>
              <a:rPr lang="ru-RU" sz="2000" i="1" dirty="0"/>
              <a:t> жили </a:t>
            </a:r>
            <a:r>
              <a:rPr lang="ru-RU" sz="2000" i="1" dirty="0" err="1"/>
              <a:t>поруч</a:t>
            </a:r>
            <a:r>
              <a:rPr lang="ru-RU" sz="2000" i="1" dirty="0"/>
              <a:t> </a:t>
            </a:r>
            <a:r>
              <a:rPr lang="ru-RU" sz="2000" i="1" dirty="0" err="1"/>
              <a:t>зі</a:t>
            </a:r>
            <a:r>
              <a:rPr lang="ru-RU" sz="2000" i="1" dirty="0"/>
              <a:t> старою </a:t>
            </a:r>
            <a:r>
              <a:rPr lang="ru-RU" sz="2000" i="1" dirty="0" err="1"/>
              <a:t>будівлею</a:t>
            </a:r>
            <a:r>
              <a:rPr lang="ru-RU" sz="2000" i="1" dirty="0"/>
              <a:t>, а нова </a:t>
            </a:r>
            <a:r>
              <a:rPr lang="ru-RU" sz="2000" i="1" dirty="0" err="1"/>
              <a:t>була</a:t>
            </a:r>
            <a:r>
              <a:rPr lang="ru-RU" sz="2000" i="1" dirty="0"/>
              <a:t> </a:t>
            </a:r>
            <a:r>
              <a:rPr lang="ru-RU" sz="2000" i="1" dirty="0" err="1"/>
              <a:t>досить</a:t>
            </a:r>
            <a:r>
              <a:rPr lang="ru-RU" sz="2000" i="1" dirty="0"/>
              <a:t> далеко </a:t>
            </a:r>
            <a:r>
              <a:rPr lang="ru-RU" sz="2000" i="1" dirty="0" err="1"/>
              <a:t>від</a:t>
            </a:r>
            <a:r>
              <a:rPr lang="ru-RU" sz="2000" i="1" dirty="0"/>
              <a:t> них. Ось вони й думали, </a:t>
            </a:r>
            <a:r>
              <a:rPr lang="ru-RU" sz="2000" i="1" dirty="0" err="1"/>
              <a:t>прикриваючись</a:t>
            </a:r>
            <a:r>
              <a:rPr lang="ru-RU" sz="2000" i="1" dirty="0"/>
              <a:t> </a:t>
            </a:r>
            <a:r>
              <a:rPr lang="ru-RU" sz="2000" i="1" dirty="0" err="1"/>
              <a:t>гучними</a:t>
            </a:r>
            <a:r>
              <a:rPr lang="ru-RU" sz="2000" i="1" dirty="0"/>
              <a:t> </a:t>
            </a:r>
            <a:r>
              <a:rPr lang="ru-RU" sz="2000" i="1" dirty="0" err="1"/>
              <a:t>гаслами</a:t>
            </a:r>
            <a:r>
              <a:rPr lang="ru-RU" sz="2000" i="1" dirty="0"/>
              <a:t>, </a:t>
            </a:r>
            <a:r>
              <a:rPr lang="ru-RU" sz="2000" i="1" dirty="0" err="1"/>
              <a:t>вирішити</a:t>
            </a:r>
            <a:r>
              <a:rPr lang="ru-RU" sz="2000" i="1" dirty="0"/>
              <a:t> свою проблему. </a:t>
            </a:r>
            <a:r>
              <a:rPr lang="ru-RU" sz="2000" i="1" dirty="0" err="1"/>
              <a:t>Звісно</a:t>
            </a:r>
            <a:r>
              <a:rPr lang="ru-RU" sz="2000" i="1" dirty="0"/>
              <a:t>, я про </a:t>
            </a:r>
            <a:r>
              <a:rPr lang="ru-RU" sz="2000" i="1" dirty="0" err="1"/>
              <a:t>це</a:t>
            </a:r>
            <a:r>
              <a:rPr lang="ru-RU" sz="2000" i="1" dirty="0"/>
              <a:t> написав.</a:t>
            </a:r>
            <a:endParaRPr lang="uk-UA" sz="2000" i="1" dirty="0"/>
          </a:p>
        </p:txBody>
      </p:sp>
    </p:spTree>
    <p:extLst>
      <p:ext uri="{BB962C8B-B14F-4D97-AF65-F5344CB8AC3E}">
        <p14:creationId xmlns:p14="http://schemas.microsoft.com/office/powerpoint/2010/main" val="2068335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59D6C-2C2A-4ABD-82B7-5A8ABB8CC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/>
              <a:t>Рекомендація четверта: Показувати, а не лише розповідати</a:t>
            </a:r>
            <a:endParaRPr lang="uk-UA" sz="4000" b="1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7B09009-370A-4AF6-8DFB-11950D4CC1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Це вимога безпосередньо пов’язана з майстерністю журналіста.</a:t>
            </a:r>
          </a:p>
          <a:p>
            <a:pPr algn="just"/>
            <a:r>
              <a:rPr lang="uk-UA" sz="2000" dirty="0"/>
              <a:t>Ось приклад тексту: «</a:t>
            </a:r>
            <a:r>
              <a:rPr lang="uk-UA" sz="2000" i="1" dirty="0"/>
              <a:t>У ізолятора шість корпусів. Шостий корпус відокремлюється маленьким коридорчиком від основного круглого корпусу, де особи, які перебувають під арештом, мають відносно більшу можливість спілкуватися один з одним і навіть стежити за працівниками ізолятора. А коридор шостого корпусу прямий, і там значно простіше забезпечувати ізольованість арештованих. Звернувшись до слідчих приміщень і «боксів», зазначимо, що вони розташовані на першому поверсі, і якщо в згаданих кімнатах до затриманих застосують навіть найжорстокіші тортури, то все одно інші арештовані, які утримуються на верхніх поверхах, не зможуть нічого почути, а отже, і протестувати».</a:t>
            </a:r>
          </a:p>
        </p:txBody>
      </p:sp>
    </p:spTree>
    <p:extLst>
      <p:ext uri="{BB962C8B-B14F-4D97-AF65-F5344CB8AC3E}">
        <p14:creationId xmlns:p14="http://schemas.microsoft.com/office/powerpoint/2010/main" val="1579294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A4F719-459B-4BDD-950B-8C72C22E9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Критика сухого стилю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652F4B0-6A26-474F-8873-88CF4932CA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«Бокс» є похмурим і вологим приміщенням розміром приблизно 28 квадратних метрів, освітлюваним маленьким віконцем (Газета «Україна», 19.07.2002).</a:t>
            </a:r>
          </a:p>
          <a:p>
            <a:pPr algn="just"/>
            <a:r>
              <a:rPr lang="uk-UA" sz="2000" dirty="0"/>
              <a:t>Цей текст </a:t>
            </a:r>
            <a:r>
              <a:rPr lang="uk-UA" sz="2000" dirty="0">
                <a:solidFill>
                  <a:srgbClr val="FFFF00"/>
                </a:solidFill>
              </a:rPr>
              <a:t>мертвий</a:t>
            </a:r>
            <a:r>
              <a:rPr lang="uk-UA" sz="2000" dirty="0"/>
              <a:t>.</a:t>
            </a:r>
          </a:p>
          <a:p>
            <a:pPr algn="just"/>
            <a:r>
              <a:rPr lang="uk-UA" sz="2000" dirty="0"/>
              <a:t>Він написаний незграбним канцелярським стилем. Автор не показує, як виглядає ізолятор, на що він схожий, ми не чуємо, що там відбувається, не бачимо охоронців, арештованих.</a:t>
            </a:r>
          </a:p>
        </p:txBody>
      </p:sp>
    </p:spTree>
    <p:extLst>
      <p:ext uri="{BB962C8B-B14F-4D97-AF65-F5344CB8AC3E}">
        <p14:creationId xmlns:p14="http://schemas.microsoft.com/office/powerpoint/2010/main" val="2679207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82A19-4C23-498B-9AA5-EE0C1B0BB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Яскравий приклад репортажу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D619F34-6D52-47E9-BAD1-8F6A507F6F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dirty="0"/>
              <a:t>Порівняймо з іншим репортажем – описом дверей, що ведуть до газової камери в Майданеку, концтаборі, де загинуло до півтора мільйона людей. Репортаж написаний 23 липня 1944 року британським журналістом </a:t>
            </a:r>
            <a:r>
              <a:rPr lang="uk-UA" sz="2000" dirty="0" err="1"/>
              <a:t>Александром</a:t>
            </a:r>
            <a:r>
              <a:rPr lang="uk-UA" sz="2000" dirty="0"/>
              <a:t> </a:t>
            </a:r>
            <a:r>
              <a:rPr lang="uk-UA" sz="2000" dirty="0" err="1"/>
              <a:t>Вертом</a:t>
            </a:r>
            <a:r>
              <a:rPr lang="uk-UA" sz="2000" dirty="0"/>
              <a:t>.</a:t>
            </a:r>
          </a:p>
          <a:p>
            <a:pPr algn="ctr"/>
            <a:r>
              <a:rPr lang="uk-UA" sz="2000" i="1" dirty="0"/>
              <a:t>Приміщення в газовій камері, яка називалася «баня і дезінфекція», були нудними цементними конструкціями, які, якби їхні двері були більшими, в іншому місці можна було б прийняти за ряд маленьких затишних гаражів. Але двері – двері! Тяжкі сталеві двері, і на кожних важкий сталевий засув. У центрі дверей вічко – круг діаметром три дюйми, складений із сотні маленьких дірочок. Чи могли люди в смертельній агонії бачити око есесівця, який за ними спостерігав?</a:t>
            </a:r>
          </a:p>
        </p:txBody>
      </p:sp>
    </p:spTree>
    <p:extLst>
      <p:ext uri="{BB962C8B-B14F-4D97-AF65-F5344CB8AC3E}">
        <p14:creationId xmlns:p14="http://schemas.microsoft.com/office/powerpoint/2010/main" val="2609124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368A93-EEE8-4B41-AE68-DE70A7E2B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Сила деталей у репортажі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9176818-40BC-4941-A921-1009DA2D7D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000" i="1" dirty="0"/>
              <a:t>У всіх випадках есесівцю не було чого боятися: його око було добре захищене сталевою сіточкою, що прикривала вічко. І подібно до того, як гордий виробник надійних сейфів ставить свій фірмовий знак на готовому виробі, виробник дверей зробив навколо вічка напис «</a:t>
            </a:r>
            <a:r>
              <a:rPr lang="tr-TR" sz="2000" i="1" dirty="0"/>
              <a:t>Auert, Berlin».</a:t>
            </a:r>
            <a:r>
              <a:rPr lang="uk-UA" sz="2000" i="1" dirty="0"/>
              <a:t> </a:t>
            </a:r>
          </a:p>
          <a:p>
            <a:pPr algn="just"/>
            <a:r>
              <a:rPr lang="uk-UA" sz="2000" dirty="0"/>
              <a:t>Тут автор показує, він змушує читача побачити ці двері і цей замок. У результаті текст </a:t>
            </a:r>
            <a:r>
              <a:rPr lang="uk-UA" sz="2000" dirty="0" err="1"/>
              <a:t>читається</a:t>
            </a:r>
            <a:r>
              <a:rPr lang="uk-UA" sz="2000" dirty="0"/>
              <a:t> з великим інтересом і захоплює читача жахом того, що відбувалося за цими дверима. Те, як автор показує двері, дає нам можливість зрозуміти і відчути значно більше, ніж якби автор просто розповів про Майданек.</a:t>
            </a:r>
          </a:p>
        </p:txBody>
      </p:sp>
    </p:spTree>
    <p:extLst>
      <p:ext uri="{BB962C8B-B14F-4D97-AF65-F5344CB8AC3E}">
        <p14:creationId xmlns:p14="http://schemas.microsoft.com/office/powerpoint/2010/main" val="27814595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4AE464-575F-472C-B70D-E22DA032B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Тренування спостережливості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B6E4D8B-EBF8-4C4A-A544-55274B0824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Ясно, що вміння показувати досягається постійним </a:t>
            </a:r>
            <a:r>
              <a:rPr lang="uk-UA" sz="2000" dirty="0">
                <a:solidFill>
                  <a:srgbClr val="FFFF00"/>
                </a:solidFill>
              </a:rPr>
              <a:t>тренуванням спостережливості</a:t>
            </a:r>
            <a:r>
              <a:rPr lang="uk-UA" sz="2000" dirty="0"/>
              <a:t>, умінням бачити те, чого не бачать інші, помічати деталі (як, наприклад, фірмовий знак виробника дверей) і потім використовувати їх у матеріалі.</a:t>
            </a:r>
          </a:p>
          <a:p>
            <a:pPr algn="just"/>
            <a:r>
              <a:rPr lang="uk-UA" sz="2000" dirty="0"/>
              <a:t>І ще одна порада.</a:t>
            </a:r>
          </a:p>
          <a:p>
            <a:pPr algn="just"/>
            <a:r>
              <a:rPr lang="uk-UA" sz="2000" dirty="0"/>
              <a:t>Для того щоб показати, зовсім не потрібно рясно використовувати прикметники і прислівники.</a:t>
            </a:r>
          </a:p>
          <a:p>
            <a:pPr algn="just"/>
            <a:r>
              <a:rPr lang="uk-UA" sz="2000" dirty="0"/>
              <a:t>Пам’ятайте – вони не показують, вони оцінюють.</a:t>
            </a:r>
          </a:p>
        </p:txBody>
      </p:sp>
    </p:spTree>
    <p:extLst>
      <p:ext uri="{BB962C8B-B14F-4D97-AF65-F5344CB8AC3E}">
        <p14:creationId xmlns:p14="http://schemas.microsoft.com/office/powerpoint/2010/main" val="411787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2509D-17E1-42C2-AA58-B6AFD4EB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Відмінність новин від репортажу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A9059C-FF30-4963-B73F-8D9E9D87F0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Розвиток журналістики протягом кількох століть призвів до того, що було сформульовано шість питань, на які новина повинна відповісти, – тобто до структури піраміди, яка досить жорстко визначає формат статті.</a:t>
            </a:r>
          </a:p>
          <a:p>
            <a:pPr algn="just"/>
            <a:r>
              <a:rPr lang="uk-UA" sz="2000" dirty="0"/>
              <a:t>Це стало результатом прагнення до швидкості, бажання за будь-яку ціну випередити конкурентів і першими повідомити читачам про подію.</a:t>
            </a:r>
          </a:p>
          <a:p>
            <a:pPr algn="just"/>
            <a:r>
              <a:rPr lang="uk-UA" sz="2000" dirty="0"/>
              <a:t>У випадку з репортажем, як правило, такої терміновості немає.</a:t>
            </a:r>
          </a:p>
          <a:p>
            <a:pPr algn="just"/>
            <a:r>
              <a:rPr lang="uk-UA" sz="2000" dirty="0"/>
              <a:t>Тобто, якщо ми поспішаємо (дуже поспішаємо), краще писати новину.</a:t>
            </a:r>
          </a:p>
          <a:p>
            <a:pPr algn="just"/>
            <a:r>
              <a:rPr lang="uk-UA" sz="2000" dirty="0">
                <a:solidFill>
                  <a:srgbClr val="FFFF00"/>
                </a:solidFill>
              </a:rPr>
              <a:t>Сучасний репортаж вимагає більше часу для написання, він більший за обсягом і вільніший за формою.</a:t>
            </a:r>
          </a:p>
        </p:txBody>
      </p:sp>
    </p:spTree>
    <p:extLst>
      <p:ext uri="{BB962C8B-B14F-4D97-AF65-F5344CB8AC3E}">
        <p14:creationId xmlns:p14="http://schemas.microsoft.com/office/powerpoint/2010/main" val="31975174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B5C5E5-1A4F-4F3A-8C45-5B736606F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/>
              <a:t>Рекомендація п’ята: Уникнення узагальнень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90DF6AF-051B-4A16-A965-F16EDDCC34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/>
              <a:t>Репортаж їх не любить.</a:t>
            </a:r>
          </a:p>
          <a:p>
            <a:r>
              <a:rPr lang="ru-RU" sz="2000"/>
              <a:t>Репортаж – це не об’єктивне, не повне описання.</a:t>
            </a:r>
          </a:p>
          <a:p>
            <a:r>
              <a:rPr lang="ru-RU" sz="2000"/>
              <a:t>Журналіст просто показує те, що бачить.</a:t>
            </a:r>
          </a:p>
          <a:p>
            <a:r>
              <a:rPr lang="ru-RU" sz="2000"/>
              <a:t>А узагальнювати на основі неповної інформації – значить вводити читача в оману.</a:t>
            </a:r>
          </a:p>
          <a:p>
            <a:r>
              <a:rPr lang="ru-RU" sz="2000"/>
              <a:t>Люди, розмовляючи з журналістами, згущують фарби.</a:t>
            </a:r>
          </a:p>
          <a:p>
            <a:r>
              <a:rPr lang="ru-RU" sz="2000"/>
              <a:t>Усній мові властиві перебільшення, неприпустимі в письмовій мові.</a:t>
            </a:r>
            <a:endParaRPr lang="uk-UA" sz="2000"/>
          </a:p>
        </p:txBody>
      </p:sp>
    </p:spTree>
    <p:extLst>
      <p:ext uri="{BB962C8B-B14F-4D97-AF65-F5344CB8AC3E}">
        <p14:creationId xmlns:p14="http://schemas.microsoft.com/office/powerpoint/2010/main" val="4664605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17D5B2-494C-4EB1-9636-D96ECAAF4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Приклад із Ахалкалаки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479790A-D529-4D80-BAD7-DD9A30C381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i="1" dirty="0"/>
              <a:t>Ось </a:t>
            </a:r>
            <a:r>
              <a:rPr lang="ru-RU" sz="2000" i="1" dirty="0" err="1"/>
              <a:t>ще</a:t>
            </a:r>
            <a:r>
              <a:rPr lang="ru-RU" sz="2000" i="1" dirty="0"/>
              <a:t> один приклад </a:t>
            </a:r>
            <a:r>
              <a:rPr lang="ru-RU" sz="2000" i="1" dirty="0" err="1"/>
              <a:t>із</a:t>
            </a:r>
            <a:r>
              <a:rPr lang="ru-RU" sz="2000" i="1" dirty="0"/>
              <a:t> </a:t>
            </a:r>
            <a:r>
              <a:rPr lang="ru-RU" sz="2000" i="1" dirty="0" err="1"/>
              <a:t>моїх</a:t>
            </a:r>
            <a:r>
              <a:rPr lang="ru-RU" sz="2000" i="1" dirty="0"/>
              <a:t> </a:t>
            </a:r>
            <a:r>
              <a:rPr lang="ru-RU" sz="2000" i="1" dirty="0" err="1"/>
              <a:t>поїздок</a:t>
            </a:r>
            <a:r>
              <a:rPr lang="ru-RU" sz="2000" i="1" dirty="0"/>
              <a:t> до Ахалкалаки: «Ось нас </a:t>
            </a:r>
            <a:r>
              <a:rPr lang="ru-RU" sz="2000" i="1" dirty="0" err="1"/>
              <a:t>троє</a:t>
            </a:r>
            <a:r>
              <a:rPr lang="ru-RU" sz="2000" i="1" dirty="0"/>
              <a:t>, – говорить </a:t>
            </a:r>
            <a:r>
              <a:rPr lang="ru-RU" sz="2000" i="1" dirty="0" err="1"/>
              <a:t>чоловік</a:t>
            </a:r>
            <a:r>
              <a:rPr lang="ru-RU" sz="2000" i="1" dirty="0"/>
              <a:t>, </a:t>
            </a:r>
            <a:r>
              <a:rPr lang="ru-RU" sz="2000" i="1" dirty="0" err="1"/>
              <a:t>що</a:t>
            </a:r>
            <a:r>
              <a:rPr lang="ru-RU" sz="2000" i="1" dirty="0"/>
              <a:t> </a:t>
            </a:r>
            <a:r>
              <a:rPr lang="ru-RU" sz="2000" i="1" dirty="0" err="1"/>
              <a:t>стоїть</a:t>
            </a:r>
            <a:r>
              <a:rPr lang="ru-RU" sz="2000" i="1" dirty="0"/>
              <a:t> </a:t>
            </a:r>
            <a:r>
              <a:rPr lang="ru-RU" sz="2000" i="1" dirty="0" err="1"/>
              <a:t>біля</a:t>
            </a:r>
            <a:r>
              <a:rPr lang="ru-RU" sz="2000" i="1" dirty="0"/>
              <a:t> музею в Ахалкалаки, </a:t>
            </a:r>
            <a:r>
              <a:rPr lang="ru-RU" sz="2000" i="1" dirty="0" err="1"/>
              <a:t>показуючи</a:t>
            </a:r>
            <a:r>
              <a:rPr lang="ru-RU" sz="2000" i="1" dirty="0"/>
              <a:t> на </a:t>
            </a:r>
            <a:r>
              <a:rPr lang="ru-RU" sz="2000" i="1" dirty="0" err="1"/>
              <a:t>двох</a:t>
            </a:r>
            <a:r>
              <a:rPr lang="ru-RU" sz="2000" i="1" dirty="0"/>
              <a:t> </a:t>
            </a:r>
            <a:r>
              <a:rPr lang="ru-RU" sz="2000" i="1" dirty="0" err="1"/>
              <a:t>своїх</a:t>
            </a:r>
            <a:r>
              <a:rPr lang="ru-RU" sz="2000" i="1" dirty="0"/>
              <a:t> </a:t>
            </a:r>
            <a:r>
              <a:rPr lang="ru-RU" sz="2000" i="1" dirty="0" err="1"/>
              <a:t>друзів</a:t>
            </a:r>
            <a:r>
              <a:rPr lang="ru-RU" sz="2000" i="1" dirty="0"/>
              <a:t>, – у </a:t>
            </a:r>
            <a:r>
              <a:rPr lang="ru-RU" sz="2000" i="1" dirty="0" err="1"/>
              <a:t>нього</a:t>
            </a:r>
            <a:r>
              <a:rPr lang="ru-RU" sz="2000" i="1" dirty="0"/>
              <a:t> </a:t>
            </a:r>
            <a:r>
              <a:rPr lang="ru-RU" sz="2000" i="1" dirty="0" err="1"/>
              <a:t>дві</a:t>
            </a:r>
            <a:r>
              <a:rPr lang="ru-RU" sz="2000" i="1" dirty="0"/>
              <a:t> дочки в </a:t>
            </a:r>
            <a:r>
              <a:rPr lang="ru-RU" sz="2000" i="1" dirty="0" err="1"/>
              <a:t>Польщі</a:t>
            </a:r>
            <a:r>
              <a:rPr lang="ru-RU" sz="2000" i="1" dirty="0"/>
              <a:t>, у другого – один </a:t>
            </a:r>
            <a:r>
              <a:rPr lang="ru-RU" sz="2000" i="1" dirty="0" err="1"/>
              <a:t>син</a:t>
            </a:r>
            <a:r>
              <a:rPr lang="ru-RU" sz="2000" i="1" dirty="0"/>
              <a:t>, і той </a:t>
            </a:r>
            <a:r>
              <a:rPr lang="ru-RU" sz="2000" i="1" dirty="0" err="1"/>
              <a:t>виїхав</a:t>
            </a:r>
            <a:r>
              <a:rPr lang="ru-RU" sz="2000" i="1" dirty="0"/>
              <a:t>. У мене дочка в </a:t>
            </a:r>
            <a:r>
              <a:rPr lang="ru-RU" sz="2000" i="1" dirty="0" err="1"/>
              <a:t>Кракові</a:t>
            </a:r>
            <a:r>
              <a:rPr lang="ru-RU" sz="2000" i="1" dirty="0"/>
              <a:t> і </a:t>
            </a:r>
            <a:r>
              <a:rPr lang="ru-RU" sz="2000" i="1" dirty="0" err="1"/>
              <a:t>син</a:t>
            </a:r>
            <a:r>
              <a:rPr lang="ru-RU" sz="2000" i="1" dirty="0"/>
              <a:t> </a:t>
            </a:r>
            <a:r>
              <a:rPr lang="ru-RU" sz="2000" i="1" dirty="0" err="1"/>
              <a:t>збирається</a:t>
            </a:r>
            <a:r>
              <a:rPr lang="ru-RU" sz="2000" i="1" dirty="0"/>
              <a:t> до </a:t>
            </a:r>
            <a:r>
              <a:rPr lang="ru-RU" sz="2000" i="1" dirty="0" err="1"/>
              <a:t>неї</a:t>
            </a:r>
            <a:r>
              <a:rPr lang="ru-RU" sz="2000" i="1" dirty="0"/>
              <a:t>. Тут </a:t>
            </a:r>
            <a:r>
              <a:rPr lang="ru-RU" sz="2000" i="1" dirty="0" err="1"/>
              <a:t>залишилися</a:t>
            </a:r>
            <a:r>
              <a:rPr lang="ru-RU" sz="2000" i="1" dirty="0"/>
              <a:t> </a:t>
            </a:r>
            <a:r>
              <a:rPr lang="ru-RU" sz="2000" i="1" dirty="0" err="1"/>
              <a:t>лише</a:t>
            </a:r>
            <a:r>
              <a:rPr lang="ru-RU" sz="2000" i="1" dirty="0"/>
              <a:t> </a:t>
            </a:r>
            <a:r>
              <a:rPr lang="ru-RU" sz="2000" i="1" dirty="0" err="1"/>
              <a:t>мертві</a:t>
            </a:r>
            <a:r>
              <a:rPr lang="ru-RU" sz="2000" i="1" dirty="0"/>
              <a:t> в могилах і ми – </a:t>
            </a:r>
            <a:r>
              <a:rPr lang="ru-RU" sz="2000" i="1" dirty="0" err="1"/>
              <a:t>ті</a:t>
            </a:r>
            <a:r>
              <a:rPr lang="ru-RU" sz="2000" i="1" dirty="0"/>
              <a:t>, </a:t>
            </a:r>
            <a:r>
              <a:rPr lang="ru-RU" sz="2000" i="1" dirty="0" err="1"/>
              <a:t>хто</a:t>
            </a:r>
            <a:r>
              <a:rPr lang="ru-RU" sz="2000" i="1" dirty="0"/>
              <a:t> </a:t>
            </a:r>
            <a:r>
              <a:rPr lang="ru-RU" sz="2000" i="1" dirty="0" err="1"/>
              <a:t>ховає</a:t>
            </a:r>
            <a:r>
              <a:rPr lang="ru-RU" sz="2000" i="1" dirty="0"/>
              <a:t> </a:t>
            </a:r>
            <a:r>
              <a:rPr lang="ru-RU" sz="2000" i="1" dirty="0" err="1"/>
              <a:t>мертвих</a:t>
            </a:r>
            <a:r>
              <a:rPr lang="ru-RU" sz="2000" i="1" dirty="0"/>
              <a:t>».</a:t>
            </a:r>
          </a:p>
          <a:p>
            <a:pPr algn="just"/>
            <a:r>
              <a:rPr lang="ru-RU" sz="2000" dirty="0" err="1"/>
              <a:t>Простий</a:t>
            </a:r>
            <a:r>
              <a:rPr lang="ru-RU" sz="2000" dirty="0"/>
              <a:t> </a:t>
            </a:r>
            <a:r>
              <a:rPr lang="ru-RU" sz="2000" dirty="0" err="1"/>
              <a:t>чоловік</a:t>
            </a:r>
            <a:r>
              <a:rPr lang="ru-RU" sz="2000" dirty="0"/>
              <a:t>, житель </a:t>
            </a:r>
            <a:r>
              <a:rPr lang="ru-RU" sz="2000" dirty="0" err="1"/>
              <a:t>віддаленого</a:t>
            </a:r>
            <a:r>
              <a:rPr lang="ru-RU" sz="2000" dirty="0"/>
              <a:t> </a:t>
            </a:r>
            <a:r>
              <a:rPr lang="ru-RU" sz="2000" dirty="0" err="1"/>
              <a:t>провінційного</a:t>
            </a:r>
            <a:r>
              <a:rPr lang="ru-RU" sz="2000" dirty="0"/>
              <a:t> </a:t>
            </a:r>
            <a:r>
              <a:rPr lang="ru-RU" sz="2000" dirty="0" err="1"/>
              <a:t>містечка</a:t>
            </a:r>
            <a:r>
              <a:rPr lang="ru-RU" sz="2000" dirty="0"/>
              <a:t>,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сказати</a:t>
            </a:r>
            <a:r>
              <a:rPr lang="ru-RU" sz="2000" dirty="0"/>
              <a:t> </a:t>
            </a:r>
            <a:r>
              <a:rPr lang="ru-RU" sz="2000" dirty="0" err="1"/>
              <a:t>таку</a:t>
            </a:r>
            <a:r>
              <a:rPr lang="ru-RU" sz="2000" dirty="0"/>
              <a:t> фразу.</a:t>
            </a:r>
          </a:p>
          <a:p>
            <a:pPr algn="just"/>
            <a:r>
              <a:rPr lang="ru-RU" sz="2000" dirty="0"/>
              <a:t>Але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журналіст</a:t>
            </a:r>
            <a:r>
              <a:rPr lang="ru-RU" sz="2000" dirty="0"/>
              <a:t>, </a:t>
            </a:r>
            <a:r>
              <a:rPr lang="ru-RU" sz="2000" dirty="0" err="1"/>
              <a:t>бажаючи</a:t>
            </a:r>
            <a:r>
              <a:rPr lang="ru-RU" sz="2000" dirty="0"/>
              <a:t> </a:t>
            </a:r>
            <a:r>
              <a:rPr lang="ru-RU" sz="2000" dirty="0" err="1"/>
              <a:t>згустити</a:t>
            </a:r>
            <a:r>
              <a:rPr lang="ru-RU" sz="2000" dirty="0"/>
              <a:t> </a:t>
            </a:r>
            <a:r>
              <a:rPr lang="ru-RU" sz="2000" dirty="0" err="1"/>
              <a:t>фарби</a:t>
            </a:r>
            <a:r>
              <a:rPr lang="ru-RU" sz="2000" dirty="0"/>
              <a:t>, </a:t>
            </a:r>
            <a:r>
              <a:rPr lang="ru-RU" sz="2000" dirty="0" err="1"/>
              <a:t>напише</a:t>
            </a:r>
            <a:r>
              <a:rPr lang="ru-RU" sz="2000" dirty="0"/>
              <a:t>: «в Ахалкалаки </a:t>
            </a:r>
            <a:r>
              <a:rPr lang="ru-RU" sz="2000" dirty="0" err="1"/>
              <a:t>залишилися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</a:t>
            </a:r>
            <a:r>
              <a:rPr lang="ru-RU" sz="2000" dirty="0" err="1"/>
              <a:t>мертві</a:t>
            </a:r>
            <a:r>
              <a:rPr lang="ru-RU" sz="2000" dirty="0"/>
              <a:t> і </a:t>
            </a:r>
            <a:r>
              <a:rPr lang="ru-RU" sz="2000" dirty="0" err="1"/>
              <a:t>ті</a:t>
            </a:r>
            <a:r>
              <a:rPr lang="ru-RU" sz="2000" dirty="0"/>
              <a:t>, </a:t>
            </a:r>
            <a:r>
              <a:rPr lang="ru-RU" sz="2000" dirty="0" err="1"/>
              <a:t>хто</a:t>
            </a:r>
            <a:r>
              <a:rPr lang="ru-RU" sz="2000" dirty="0"/>
              <a:t> </a:t>
            </a:r>
            <a:r>
              <a:rPr lang="ru-RU" sz="2000" dirty="0" err="1"/>
              <a:t>ховає</a:t>
            </a:r>
            <a:r>
              <a:rPr lang="ru-RU" sz="2000" dirty="0"/>
              <a:t> </a:t>
            </a:r>
            <a:r>
              <a:rPr lang="ru-RU" sz="2000" dirty="0" err="1"/>
              <a:t>мертвих</a:t>
            </a:r>
            <a:r>
              <a:rPr lang="ru-RU" sz="2000" dirty="0"/>
              <a:t>», то </a:t>
            </a:r>
            <a:r>
              <a:rPr lang="ru-RU" sz="2000" dirty="0" err="1"/>
              <a:t>тим</a:t>
            </a:r>
            <a:r>
              <a:rPr lang="ru-RU" sz="2000" dirty="0"/>
              <a:t> самим </a:t>
            </a:r>
            <a:r>
              <a:rPr lang="ru-RU" sz="2000" dirty="0" err="1"/>
              <a:t>узагальнить</a:t>
            </a:r>
            <a:r>
              <a:rPr lang="ru-RU" sz="2000" dirty="0"/>
              <a:t> </a:t>
            </a:r>
            <a:r>
              <a:rPr lang="ru-RU" sz="2000" dirty="0" err="1"/>
              <a:t>почуте</a:t>
            </a:r>
            <a:r>
              <a:rPr lang="ru-RU" sz="2000" dirty="0"/>
              <a:t>, думку представить як факт.</a:t>
            </a:r>
          </a:p>
          <a:p>
            <a:pPr algn="just"/>
            <a:r>
              <a:rPr lang="ru-RU" sz="2000" dirty="0"/>
              <a:t>У </a:t>
            </a:r>
            <a:r>
              <a:rPr lang="ru-RU" sz="2000" dirty="0" err="1"/>
              <a:t>результаті</a:t>
            </a:r>
            <a:r>
              <a:rPr lang="ru-RU" sz="2000" dirty="0"/>
              <a:t>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спотворить</a:t>
            </a:r>
            <a:r>
              <a:rPr lang="ru-RU" sz="2000" dirty="0"/>
              <a:t> </a:t>
            </a:r>
            <a:r>
              <a:rPr lang="ru-RU" sz="2000" dirty="0" err="1"/>
              <a:t>дійсність</a:t>
            </a:r>
            <a:r>
              <a:rPr lang="ru-RU" sz="2000" dirty="0"/>
              <a:t>, </a:t>
            </a:r>
            <a:r>
              <a:rPr lang="ru-RU" sz="2000" dirty="0" err="1"/>
              <a:t>адже</a:t>
            </a:r>
            <a:r>
              <a:rPr lang="ru-RU" sz="2000" dirty="0"/>
              <a:t>, </a:t>
            </a:r>
            <a:r>
              <a:rPr lang="ru-RU" sz="2000" dirty="0" err="1"/>
              <a:t>звісно</a:t>
            </a:r>
            <a:r>
              <a:rPr lang="ru-RU" sz="2000" dirty="0"/>
              <a:t>, Ахалкалаки </a:t>
            </a:r>
            <a:r>
              <a:rPr lang="ru-RU" sz="2000" dirty="0" err="1"/>
              <a:t>живе</a:t>
            </a:r>
            <a:r>
              <a:rPr lang="ru-RU" sz="2000" dirty="0"/>
              <a:t> </a:t>
            </a:r>
            <a:r>
              <a:rPr lang="ru-RU" sz="2000" dirty="0" err="1"/>
              <a:t>звичайним</a:t>
            </a:r>
            <a:r>
              <a:rPr lang="ru-RU" sz="2000" dirty="0"/>
              <a:t> </a:t>
            </a:r>
            <a:r>
              <a:rPr lang="ru-RU" sz="2000" dirty="0" err="1"/>
              <a:t>життям</a:t>
            </a:r>
            <a:r>
              <a:rPr lang="ru-RU" sz="2000" dirty="0"/>
              <a:t> </a:t>
            </a:r>
            <a:r>
              <a:rPr lang="ru-RU" sz="2000" dirty="0" err="1"/>
              <a:t>провінційного</a:t>
            </a:r>
            <a:r>
              <a:rPr lang="ru-RU" sz="2000" dirty="0"/>
              <a:t> </a:t>
            </a:r>
            <a:r>
              <a:rPr lang="ru-RU" sz="2000" dirty="0" err="1"/>
              <a:t>міста</a:t>
            </a:r>
            <a:r>
              <a:rPr lang="ru-RU" sz="2000" dirty="0"/>
              <a:t>, а не </a:t>
            </a:r>
            <a:r>
              <a:rPr lang="ru-RU" sz="2000" dirty="0" err="1"/>
              <a:t>зайняте</a:t>
            </a:r>
            <a:r>
              <a:rPr lang="ru-RU" sz="2000" dirty="0"/>
              <a:t> </a:t>
            </a:r>
            <a:r>
              <a:rPr lang="ru-RU" sz="2000" dirty="0" err="1"/>
              <a:t>безперервними</a:t>
            </a:r>
            <a:r>
              <a:rPr lang="ru-RU" sz="2000" dirty="0"/>
              <a:t> похоронами.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7787470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8F0A2F-1FE0-4BCA-9058-C81DC5C69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Небезпека узагальнень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F49E7D4-22B5-4E2A-B35E-697E7A3510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000" dirty="0"/>
              <a:t>А в наступному прикладі узагальнення викликає у читачів сумнів: </a:t>
            </a:r>
            <a:r>
              <a:rPr lang="uk-UA" sz="2000" i="1" dirty="0"/>
              <a:t>«Дуже багато дітей, які стали мешканцями дитячого будинку, протягом усього періоду життя тут так і не бачать своїх батьків, навіть матері забувають про існування своїх хворих дітей. «Держава подбає, дитячий будинок – надійне місце, все одно грошей у мене немає, щоб утримувати дитину, прийду потім і заберу…» і так далі, і так далі».</a:t>
            </a:r>
          </a:p>
          <a:p>
            <a:r>
              <a:rPr lang="uk-UA" sz="2000" dirty="0"/>
              <a:t>Дійсно, чому дуже багато?</a:t>
            </a:r>
          </a:p>
          <a:p>
            <a:r>
              <a:rPr lang="uk-UA" sz="2000" dirty="0"/>
              <a:t>Звідки автор статті взяв ці міркування гіпотетичних батьків?</a:t>
            </a:r>
          </a:p>
          <a:p>
            <a:r>
              <a:rPr lang="uk-UA" sz="2000" dirty="0"/>
              <a:t>Звідки в нього впевненість, що матері забувають про існування дітей?</a:t>
            </a:r>
          </a:p>
          <a:p>
            <a:r>
              <a:rPr lang="uk-UA" sz="2000" dirty="0"/>
              <a:t>Захопившись узагальненнями, автор прогледів незмірні глибини людських трагедій, що змусили батьків розлучитися зі своїми дітьми.</a:t>
            </a:r>
          </a:p>
        </p:txBody>
      </p:sp>
    </p:spTree>
    <p:extLst>
      <p:ext uri="{BB962C8B-B14F-4D97-AF65-F5344CB8AC3E}">
        <p14:creationId xmlns:p14="http://schemas.microsoft.com/office/powerpoint/2010/main" val="17362424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DA0AB-C537-4657-B4BF-A407FB8B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Прийом Симпліцисимуса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7DB6E81-3206-455E-BBF8-FCAB82DA2A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І в результаті – сумніви читачів і, часто, недочитана стаття.</a:t>
            </a:r>
          </a:p>
          <a:p>
            <a:pPr algn="just"/>
            <a:r>
              <a:rPr lang="uk-UA" sz="2000" dirty="0"/>
              <a:t>Для того щоб уникнути цього, можна порекомендувати прийом, який я називаю прийомом </a:t>
            </a:r>
            <a:r>
              <a:rPr lang="uk-UA" sz="2000" dirty="0" err="1"/>
              <a:t>Симпліцисимуса</a:t>
            </a:r>
            <a:r>
              <a:rPr lang="uk-UA" sz="2000" dirty="0"/>
              <a:t>.</a:t>
            </a:r>
          </a:p>
          <a:p>
            <a:pPr algn="just"/>
            <a:r>
              <a:rPr lang="uk-UA" sz="2000" dirty="0"/>
              <a:t>Слово </a:t>
            </a:r>
            <a:r>
              <a:rPr lang="uk-UA" sz="2000" dirty="0" err="1"/>
              <a:t>симпліцисимус</a:t>
            </a:r>
            <a:r>
              <a:rPr lang="uk-UA" sz="2000" dirty="0"/>
              <a:t> у перекладі з латини означає простодушний.</a:t>
            </a:r>
          </a:p>
          <a:p>
            <a:pPr algn="just"/>
            <a:r>
              <a:rPr lang="uk-UA" sz="2000" dirty="0"/>
              <a:t>Назва прийому взята з назви книги німецького письменника </a:t>
            </a:r>
            <a:r>
              <a:rPr lang="tr-TR" sz="2000" dirty="0"/>
              <a:t>XVII </a:t>
            </a:r>
            <a:r>
              <a:rPr lang="uk-UA" sz="2000" dirty="0"/>
              <a:t>століття Ганса Якоба </a:t>
            </a:r>
            <a:r>
              <a:rPr lang="uk-UA" sz="2000" dirty="0" err="1"/>
              <a:t>Гріммельсгаузена</a:t>
            </a:r>
            <a:r>
              <a:rPr lang="uk-UA" sz="2000" dirty="0"/>
              <a:t> «</a:t>
            </a:r>
            <a:r>
              <a:rPr lang="uk-UA" sz="2000" dirty="0" err="1"/>
              <a:t>Симпліциус</a:t>
            </a:r>
            <a:r>
              <a:rPr lang="uk-UA" sz="2000" dirty="0"/>
              <a:t> </a:t>
            </a:r>
            <a:r>
              <a:rPr lang="uk-UA" sz="2000" dirty="0" err="1"/>
              <a:t>Симпліцисимус</a:t>
            </a:r>
            <a:r>
              <a:rPr lang="uk-UA" sz="2000" dirty="0"/>
              <a:t>».</a:t>
            </a:r>
          </a:p>
          <a:p>
            <a:pPr algn="just"/>
            <a:r>
              <a:rPr lang="uk-UA" sz="2000" dirty="0"/>
              <a:t>Герой цієї книги (а книга названа його ім’ям) потрапляє в різні ситуації, весь час залишаючись наче поза ними, не змішуючись із дійовими особами і дивлячись на те, що відбувається, відсторонено і критично.</a:t>
            </a:r>
          </a:p>
        </p:txBody>
      </p:sp>
    </p:spTree>
    <p:extLst>
      <p:ext uri="{BB962C8B-B14F-4D97-AF65-F5344CB8AC3E}">
        <p14:creationId xmlns:p14="http://schemas.microsoft.com/office/powerpoint/2010/main" val="2221555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95A382-0A99-47A6-8622-050C4733A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Роль простодушного спостерігача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02AC5F2-F2FD-4664-B69F-D56D5074CA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 err="1"/>
              <a:t>Симпліцисимус</a:t>
            </a:r>
            <a:r>
              <a:rPr lang="uk-UA" sz="2000" dirty="0"/>
              <a:t> про будь-які події розповідає з інтонацією наївного здивування.</a:t>
            </a:r>
          </a:p>
          <a:p>
            <a:pPr algn="just"/>
            <a:r>
              <a:rPr lang="uk-UA" sz="2000" dirty="0"/>
              <a:t>Ясно, що прийом </a:t>
            </a:r>
            <a:r>
              <a:rPr lang="uk-UA" sz="2000" dirty="0" err="1"/>
              <a:t>Симпліцисимуса</a:t>
            </a:r>
            <a:r>
              <a:rPr lang="uk-UA" sz="2000" dirty="0"/>
              <a:t> передбачає, що журналіст постає наче нічого не знаючий.</a:t>
            </a:r>
          </a:p>
          <a:p>
            <a:pPr algn="just"/>
            <a:r>
              <a:rPr lang="uk-UA" sz="2000" dirty="0"/>
              <a:t>Він відсторонений, спокійний, йому потрібно все пояснювати.</a:t>
            </a:r>
          </a:p>
          <a:p>
            <a:pPr algn="just"/>
            <a:r>
              <a:rPr lang="uk-UA" sz="2000" dirty="0"/>
              <a:t>Він не може узагальнювати, оскільки у нього немає інформації, яку можна було б узагальнити.</a:t>
            </a:r>
          </a:p>
          <a:p>
            <a:pPr algn="just"/>
            <a:r>
              <a:rPr lang="uk-UA" sz="2000" dirty="0"/>
              <a:t>Він схожий на чистий аркуш паперу – </a:t>
            </a:r>
            <a:r>
              <a:rPr lang="tr-TR" sz="2000" dirty="0"/>
              <a:t>tabula rasa, – </a:t>
            </a:r>
            <a:r>
              <a:rPr lang="uk-UA" sz="2000" dirty="0"/>
              <a:t>на якому буде лише те, що напишуть.</a:t>
            </a:r>
          </a:p>
        </p:txBody>
      </p:sp>
    </p:spTree>
    <p:extLst>
      <p:ext uri="{BB962C8B-B14F-4D97-AF65-F5344CB8AC3E}">
        <p14:creationId xmlns:p14="http://schemas.microsoft.com/office/powerpoint/2010/main" val="804908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8EA8E9-75A4-4DA5-96D9-3A0D417DC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Читач як Симпліцисимус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B18F346-6490-4BAA-9189-1E9B96B34E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/>
              <a:t>І якщо журналіст, вирушаючи на завдання, постає перед своїми джерелами таким собі простаком, то коли він сідає писати статтю, цим простодушним персонажем стає читач.</a:t>
            </a:r>
          </a:p>
          <a:p>
            <a:r>
              <a:rPr lang="uk-UA" sz="2000"/>
              <a:t>Адже він, читач, не обов’язаний знати те, що відомо журналісту.</a:t>
            </a:r>
          </a:p>
          <a:p>
            <a:r>
              <a:rPr lang="uk-UA" sz="2000"/>
              <a:t>Йому потрібно пояснювати.</a:t>
            </a:r>
          </a:p>
          <a:p>
            <a:r>
              <a:rPr lang="uk-UA" sz="2000"/>
              <a:t>А йому пояснюють, показуючи події і наводячи цитати.</a:t>
            </a:r>
          </a:p>
        </p:txBody>
      </p:sp>
    </p:spTree>
    <p:extLst>
      <p:ext uri="{BB962C8B-B14F-4D97-AF65-F5344CB8AC3E}">
        <p14:creationId xmlns:p14="http://schemas.microsoft.com/office/powerpoint/2010/main" val="179478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EB5FA2-8A0F-404C-996A-655C8CDA8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Історичний контекст і телеграф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38BFE76-F1A1-48E5-84EF-F8235A5973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 dirty="0"/>
              <a:t>Ця різниця між новиною і репортажем загострилася з винайденням телеграфу.</a:t>
            </a:r>
          </a:p>
          <a:p>
            <a:pPr algn="just"/>
            <a:r>
              <a:rPr lang="uk-UA" sz="2000" dirty="0"/>
              <a:t>Відомий такий випадок. </a:t>
            </a:r>
            <a:r>
              <a:rPr lang="uk-UA" sz="2000" i="1" dirty="0"/>
              <a:t>У 1870 році репортер лондонської «</a:t>
            </a:r>
            <a:r>
              <a:rPr lang="uk-UA" sz="2000" i="1" dirty="0" err="1"/>
              <a:t>Таймс</a:t>
            </a:r>
            <a:r>
              <a:rPr lang="uk-UA" sz="2000" i="1" dirty="0"/>
              <a:t>» Вільям Говард Рассел витратив двоє діб, щоб дістатися до редакції з місця битви біля французького містечка Седан і доставити свій репортаж про те, як німецькі війська оточили і розбили французьку армію. Битва при Седані була найважливішою подією франко-прусської війни 1870 року, а поразка Франції в цій битві стала поштовхом до падіння Другої імперії Наполеона </a:t>
            </a:r>
            <a:r>
              <a:rPr lang="tr-TR" sz="2000" i="1" dirty="0"/>
              <a:t>III.</a:t>
            </a:r>
            <a:r>
              <a:rPr lang="uk-UA" sz="2000" i="1" dirty="0"/>
              <a:t> Рассел поспішав. Щоб не гаяти часу, він писав свій репортаж ночами.</a:t>
            </a:r>
          </a:p>
        </p:txBody>
      </p:sp>
    </p:spTree>
    <p:extLst>
      <p:ext uri="{BB962C8B-B14F-4D97-AF65-F5344CB8AC3E}">
        <p14:creationId xmlns:p14="http://schemas.microsoft.com/office/powerpoint/2010/main" val="41505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2E817F-99F5-4DDB-9D50-DE12A9C45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Наслідки затримки репортажу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D91B42-36AD-476E-811A-D3F24A11CE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000"/>
              <a:t>І як же він був здивований і роздратований, коли, прибувши нарешті до Лондона, виявив, що інші газети надрукували звіти про битву на два дні раніше.</a:t>
            </a:r>
          </a:p>
          <a:p>
            <a:r>
              <a:rPr lang="uk-UA" sz="2000"/>
              <a:t>Їхні кореспонденти надіслали звіти телеграфом.</a:t>
            </a:r>
          </a:p>
          <a:p>
            <a:r>
              <a:rPr lang="uk-UA" sz="2000"/>
              <a:t>Проте цінність і привабливість репортажів від цього не зменшилася.</a:t>
            </a:r>
          </a:p>
          <a:p>
            <a:r>
              <a:rPr lang="uk-UA" sz="2000"/>
              <a:t>Джон Кері, редактор-упорядник великої збірки репортажів, навіть вважає, що сучасні репортажи займають місце релігії.</a:t>
            </a:r>
          </a:p>
          <a:p>
            <a:r>
              <a:rPr lang="uk-UA" sz="2000"/>
              <a:t>Його логіка така.</a:t>
            </a:r>
          </a:p>
          <a:p>
            <a:r>
              <a:rPr lang="uk-UA" sz="2000"/>
              <a:t>Зазвичай у репортажах описують смерть у її різних формах.</a:t>
            </a:r>
          </a:p>
        </p:txBody>
      </p:sp>
    </p:spTree>
    <p:extLst>
      <p:ext uri="{BB962C8B-B14F-4D97-AF65-F5344CB8AC3E}">
        <p14:creationId xmlns:p14="http://schemas.microsoft.com/office/powerpoint/2010/main" val="24661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DDA440-7794-41FE-8B4C-2B9585C7C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Репортаж як відображення реальності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A76BC54-E590-4F6F-9B19-9685F5C72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Тут є вбивства, різанина, нещасні випадки, природні катастрофи, воєнні дії тощо. Релігія, міркує Кері, протягом століть була реакцією людства на смерть, дозволяючи вірити в різні форми вічного життя, що робило життя людини стерпним. Репортажі, замінивши релігію, постійно постачають читачам повідомлення про смерть інших людей. У результаті читач весь час перебуває в позиції того, хто врятувався – адже йому вдалося уникнути насильницької і жахливої долі. Звісно, ці міркування, з одного боку, спрощують жанр репортажу, зводячи його лише до повідомлень про смерть і страждання, хоча насправді цей жанр значно багатший. З іншого боку, у цих міркуваннях видно прагнення надати репортажу більшої значущості.</a:t>
            </a:r>
          </a:p>
        </p:txBody>
      </p:sp>
    </p:spTree>
    <p:extLst>
      <p:ext uri="{BB962C8B-B14F-4D97-AF65-F5344CB8AC3E}">
        <p14:creationId xmlns:p14="http://schemas.microsoft.com/office/powerpoint/2010/main" val="3332154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B57CB0-47F8-45C4-AAF7-2DBA7B0B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Свобода форми репортажу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C96D28F-46DF-47C0-BC04-A5CE4FAD48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Важлива відмінність репортажу від новин полягає в тому, що форма написання репортажу – </a:t>
            </a:r>
            <a:r>
              <a:rPr lang="uk-UA" sz="2000" b="1" dirty="0">
                <a:solidFill>
                  <a:srgbClr val="FFFF00"/>
                </a:solidFill>
              </a:rPr>
              <a:t>вільна</a:t>
            </a:r>
            <a:r>
              <a:rPr lang="uk-UA" sz="2000" dirty="0"/>
              <a:t>.</a:t>
            </a:r>
          </a:p>
          <a:p>
            <a:pPr algn="just"/>
            <a:r>
              <a:rPr lang="uk-UA" sz="2000" dirty="0"/>
              <a:t>Можна описувати події </a:t>
            </a:r>
            <a:r>
              <a:rPr lang="uk-UA" sz="2000" b="1" dirty="0">
                <a:solidFill>
                  <a:srgbClr val="FFFF00"/>
                </a:solidFill>
              </a:rPr>
              <a:t>хронологічно</a:t>
            </a:r>
            <a:r>
              <a:rPr lang="uk-UA" sz="2000" dirty="0"/>
              <a:t>.</a:t>
            </a:r>
          </a:p>
          <a:p>
            <a:pPr algn="just"/>
            <a:r>
              <a:rPr lang="uk-UA" sz="2000" dirty="0"/>
              <a:t>Поширений, наприклад, вид репортажу </a:t>
            </a:r>
            <a:r>
              <a:rPr lang="uk-UA" sz="2000" b="1" i="1" dirty="0">
                <a:solidFill>
                  <a:srgbClr val="FFFF00"/>
                </a:solidFill>
              </a:rPr>
              <a:t>«День з …»</a:t>
            </a:r>
            <a:r>
              <a:rPr lang="uk-UA" sz="2000" dirty="0"/>
              <a:t>, де описується день, проведений із міським головою, депутатом, водієм трамвая чи дільничним поліцейським.</a:t>
            </a:r>
          </a:p>
          <a:p>
            <a:pPr algn="just"/>
            <a:r>
              <a:rPr lang="uk-UA" sz="2000" dirty="0"/>
              <a:t>А можна структурувати репортаж як </a:t>
            </a:r>
            <a:r>
              <a:rPr lang="uk-UA" sz="2000" b="1" dirty="0">
                <a:solidFill>
                  <a:srgbClr val="FFFF00"/>
                </a:solidFill>
              </a:rPr>
              <a:t>опис проблем</a:t>
            </a:r>
            <a:r>
              <a:rPr lang="uk-UA" sz="2000" dirty="0"/>
              <a:t>, побачених репортером, або місць, де він побував.</a:t>
            </a:r>
          </a:p>
          <a:p>
            <a:pPr algn="just"/>
            <a:r>
              <a:rPr lang="uk-UA" sz="2000" dirty="0" err="1"/>
              <a:t>Додамо</a:t>
            </a:r>
            <a:r>
              <a:rPr lang="uk-UA" sz="2000" dirty="0"/>
              <a:t>, що репортаж – це той жанр, який зближує журналістику з літературою. Він найбільш літературний.</a:t>
            </a:r>
          </a:p>
        </p:txBody>
      </p:sp>
    </p:spTree>
    <p:extLst>
      <p:ext uri="{BB962C8B-B14F-4D97-AF65-F5344CB8AC3E}">
        <p14:creationId xmlns:p14="http://schemas.microsoft.com/office/powerpoint/2010/main" val="962224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3E5A8E-E194-4258-9327-36DECC611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/>
              <a:t>Значення репортажу в сучасності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40309C5-62ED-42C9-91EE-18B2EB8DD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І, звісно, хороші репортажі сьогодні цінуються не менше, ніж за часів Першої світової війни, коли </a:t>
            </a:r>
            <a:r>
              <a:rPr lang="uk-UA" sz="2000" dirty="0" err="1"/>
              <a:t>Гемінґвей</a:t>
            </a:r>
            <a:r>
              <a:rPr lang="uk-UA" sz="2000" dirty="0"/>
              <a:t> писав свої репортажі з Європи.</a:t>
            </a:r>
          </a:p>
          <a:p>
            <a:pPr algn="just"/>
            <a:r>
              <a:rPr lang="uk-UA" sz="2000" dirty="0"/>
              <a:t>Адже репортажі </a:t>
            </a:r>
            <a:r>
              <a:rPr lang="uk-UA" sz="2000" b="1" dirty="0">
                <a:solidFill>
                  <a:srgbClr val="FFFF00"/>
                </a:solidFill>
              </a:rPr>
              <a:t>не лише розповідають про те, що сталося, а й показують, як це відбувалося.</a:t>
            </a:r>
          </a:p>
          <a:p>
            <a:pPr algn="just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965726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E9D0A-A36B-4E2F-B62C-A2D92ADF3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/>
              <a:t>Вимоги до хорошого репортажу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370C429-F68B-48E7-B931-677072D8EC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000" b="1" dirty="0">
                <a:solidFill>
                  <a:srgbClr val="FFFF00"/>
                </a:solidFill>
              </a:rPr>
              <a:t>Що ж потрібно, які вимоги мають бути виконані, щоб репортаж був хорошим?</a:t>
            </a:r>
          </a:p>
          <a:p>
            <a:pPr algn="just"/>
            <a:r>
              <a:rPr lang="uk-UA" sz="2000" dirty="0"/>
              <a:t>Журналіст повинен бути свідком події.</a:t>
            </a:r>
          </a:p>
          <a:p>
            <a:r>
              <a:rPr lang="uk-UA" sz="2000" dirty="0"/>
              <a:t>Хороший репортаж індивідуальний.</a:t>
            </a:r>
          </a:p>
          <a:p>
            <a:r>
              <a:rPr lang="uk-UA" sz="2000" dirty="0"/>
              <a:t>Подія відбувається в певному місці в певний час.</a:t>
            </a:r>
          </a:p>
          <a:p>
            <a:r>
              <a:rPr lang="uk-UA" sz="2000" dirty="0"/>
              <a:t>Дуже бажано, щоб про місце і час було прямо сказано в репортажі.</a:t>
            </a:r>
          </a:p>
          <a:p>
            <a:r>
              <a:rPr lang="uk-UA" sz="2000" dirty="0" err="1"/>
              <a:t>Репортажи</a:t>
            </a:r>
            <a:r>
              <a:rPr lang="uk-UA" sz="2000" dirty="0"/>
              <a:t> зазвичай пишуться одразу після події.</a:t>
            </a:r>
          </a:p>
          <a:p>
            <a:r>
              <a:rPr lang="uk-UA" sz="2000" dirty="0"/>
              <a:t>Репортаж не лише розповідає про подію, а й показує, як вона відбувалася.</a:t>
            </a:r>
          </a:p>
          <a:p>
            <a:r>
              <a:rPr lang="uk-UA" sz="2000" dirty="0"/>
              <a:t>Репортаж не потребує узагальнень.</a:t>
            </a:r>
          </a:p>
          <a:p>
            <a:r>
              <a:rPr lang="uk-UA" sz="2000" dirty="0"/>
              <a:t>Важлива безпосередність сприйняття.</a:t>
            </a:r>
          </a:p>
        </p:txBody>
      </p:sp>
    </p:spTree>
    <p:extLst>
      <p:ext uri="{BB962C8B-B14F-4D97-AF65-F5344CB8AC3E}">
        <p14:creationId xmlns:p14="http://schemas.microsoft.com/office/powerpoint/2010/main" val="4091245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Небеса</Template>
  <TotalTime>924</TotalTime>
  <Words>3201</Words>
  <Application>Microsoft Office PowerPoint</Application>
  <PresentationFormat>Широкий екран</PresentationFormat>
  <Paragraphs>162</Paragraphs>
  <Slides>35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Небеса</vt:lpstr>
      <vt:lpstr>Репортаж: Визначення та Особливості</vt:lpstr>
      <vt:lpstr>Визначення репортажу</vt:lpstr>
      <vt:lpstr>Відмінність новин від репортажу</vt:lpstr>
      <vt:lpstr>Історичний контекст і телеграф</vt:lpstr>
      <vt:lpstr>Наслідки затримки репортажу</vt:lpstr>
      <vt:lpstr>Репортаж як відображення реальності</vt:lpstr>
      <vt:lpstr>Свобода форми репортажу</vt:lpstr>
      <vt:lpstr>Значення репортажу в сучасності</vt:lpstr>
      <vt:lpstr>Вимоги до хорошого репортажу</vt:lpstr>
      <vt:lpstr>Рекомендація перша: Журналіст як свідок</vt:lpstr>
      <vt:lpstr>Суб’єктивність репортажу</vt:lpstr>
      <vt:lpstr>Рекомендація друга: Час і місце</vt:lpstr>
      <vt:lpstr>Значення координат події</vt:lpstr>
      <vt:lpstr>Рекомендація третя: Писати одразу після події</vt:lpstr>
      <vt:lpstr>Важливість деталей</vt:lpstr>
      <vt:lpstr>Приклад репортажу: Життя на Говерлі</vt:lpstr>
      <vt:lpstr>Продовження репортажу</vt:lpstr>
      <vt:lpstr>Значення деталей і цитат</vt:lpstr>
      <vt:lpstr>Цитати для правдивості</vt:lpstr>
      <vt:lpstr>Приклад із реконструкцією міста</vt:lpstr>
      <vt:lpstr>Аналіз прикладу з Ужгородом</vt:lpstr>
      <vt:lpstr>Приклад із Джавахеті</vt:lpstr>
      <vt:lpstr>Пряма мова для яскравості</vt:lpstr>
      <vt:lpstr>Перевірка фактів у Джавахеті</vt:lpstr>
      <vt:lpstr>Рекомендація четверта: Показувати, а не лише розповідати</vt:lpstr>
      <vt:lpstr>Критика сухого стилю</vt:lpstr>
      <vt:lpstr>Яскравий приклад репортажу</vt:lpstr>
      <vt:lpstr>Сила деталей у репортажі</vt:lpstr>
      <vt:lpstr>Тренування спостережливості</vt:lpstr>
      <vt:lpstr>Рекомендація п’ята: Уникнення узагальнень</vt:lpstr>
      <vt:lpstr>Приклад із Ахалкалаки</vt:lpstr>
      <vt:lpstr>Небезпека узагальнень</vt:lpstr>
      <vt:lpstr>Прийом Симпліцисимуса</vt:lpstr>
      <vt:lpstr>Роль простодушного спостерігача</vt:lpstr>
      <vt:lpstr>Читач як Симпліцисимус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Репортаж: Визначення та Особливості</dc:title>
  <dc:creator>Слюсар Вадим Миколайович</dc:creator>
  <cp:lastModifiedBy>Слюсар Вадим Миколайович</cp:lastModifiedBy>
  <cp:revision>6</cp:revision>
  <dcterms:created xsi:type="dcterms:W3CDTF">2025-10-26T21:11:53Z</dcterms:created>
  <dcterms:modified xsi:type="dcterms:W3CDTF">2025-10-27T21:51:42Z</dcterms:modified>
</cp:coreProperties>
</file>