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2" r:id="rId3"/>
    <p:sldId id="364" r:id="rId4"/>
    <p:sldId id="258" r:id="rId5"/>
    <p:sldId id="367" r:id="rId6"/>
    <p:sldId id="318" r:id="rId7"/>
    <p:sldId id="319" r:id="rId8"/>
    <p:sldId id="320" r:id="rId9"/>
    <p:sldId id="368" r:id="rId10"/>
    <p:sldId id="338" r:id="rId11"/>
    <p:sldId id="339" r:id="rId12"/>
    <p:sldId id="378" r:id="rId13"/>
    <p:sldId id="384" r:id="rId14"/>
    <p:sldId id="385" r:id="rId15"/>
    <p:sldId id="386" r:id="rId16"/>
    <p:sldId id="387" r:id="rId17"/>
    <p:sldId id="388" r:id="rId18"/>
    <p:sldId id="389" r:id="rId19"/>
    <p:sldId id="390" r:id="rId20"/>
    <p:sldId id="391" r:id="rId21"/>
    <p:sldId id="379" r:id="rId22"/>
    <p:sldId id="380" r:id="rId23"/>
    <p:sldId id="381" r:id="rId24"/>
    <p:sldId id="382" r:id="rId25"/>
    <p:sldId id="383"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07" autoAdjust="0"/>
    <p:restoredTop sz="94660"/>
  </p:normalViewPr>
  <p:slideViewPr>
    <p:cSldViewPr>
      <p:cViewPr varScale="1">
        <p:scale>
          <a:sx n="92" d="100"/>
          <a:sy n="92" d="100"/>
        </p:scale>
        <p:origin x="533" y="6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68447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163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
            <a:ext cx="2057400" cy="4064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90500"/>
            <a:ext cx="6019800" cy="4064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36107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5332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570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6941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567347B-B532-4450-95C7-7FC96E3A1B56}" type="datetimeFigureOut">
              <a:rPr lang="ru-RU" smtClean="0"/>
              <a:t>20.02.2026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0340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567347B-B532-4450-95C7-7FC96E3A1B56}" type="datetimeFigureOut">
              <a:rPr lang="ru-RU" smtClean="0"/>
              <a:t>20.02.2026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20257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67347B-B532-4450-95C7-7FC96E3A1B56}" type="datetimeFigureOut">
              <a:rPr lang="ru-RU" smtClean="0"/>
              <a:t>20.02.2026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267838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56917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22452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16DA301-30E3-4338-A71E-7D4580897B67}" type="slidenum">
              <a:rPr lang="ru-RU" smtClean="0"/>
              <a:t>‹#›</a:t>
            </a:fld>
            <a:endParaRPr lang="ru-RU"/>
          </a:p>
        </p:txBody>
      </p:sp>
    </p:spTree>
    <p:extLst>
      <p:ext uri="{BB962C8B-B14F-4D97-AF65-F5344CB8AC3E}">
        <p14:creationId xmlns:p14="http://schemas.microsoft.com/office/powerpoint/2010/main" val="194498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41276"/>
            <a:ext cx="7772400" cy="1225021"/>
          </a:xfrm>
        </p:spPr>
        <p:txBody>
          <a:bodyPr/>
          <a:lstStyle/>
          <a:p>
            <a:pPr algn="r"/>
            <a:r>
              <a:rPr lang="uk-UA" b="1" dirty="0">
                <a:solidFill>
                  <a:schemeClr val="bg1"/>
                </a:solidFill>
              </a:rPr>
              <a:t>Лекція 11</a:t>
            </a:r>
            <a:endParaRPr lang="ru-RU" dirty="0">
              <a:solidFill>
                <a:schemeClr val="bg1"/>
              </a:solidFill>
            </a:endParaRPr>
          </a:p>
        </p:txBody>
      </p:sp>
      <p:sp>
        <p:nvSpPr>
          <p:cNvPr id="3" name="Подзаголовок 2"/>
          <p:cNvSpPr>
            <a:spLocks noGrp="1"/>
          </p:cNvSpPr>
          <p:nvPr>
            <p:ph type="subTitle" idx="1"/>
          </p:nvPr>
        </p:nvSpPr>
        <p:spPr>
          <a:xfrm>
            <a:off x="611560" y="2137420"/>
            <a:ext cx="7992888" cy="720080"/>
          </a:xfrm>
        </p:spPr>
        <p:txBody>
          <a:bodyPr>
            <a:noAutofit/>
          </a:bodyPr>
          <a:lstStyle/>
          <a:p>
            <a:r>
              <a:rPr lang="uk-UA" sz="3600" b="1" dirty="0">
                <a:solidFill>
                  <a:schemeClr val="bg1"/>
                </a:solidFill>
              </a:rPr>
              <a:t>Обробка плоских поверхонь</a:t>
            </a:r>
            <a:endParaRPr lang="ru-RU" sz="3600" dirty="0">
              <a:solidFill>
                <a:schemeClr val="bg1"/>
              </a:solidFill>
            </a:endParaRPr>
          </a:p>
        </p:txBody>
      </p:sp>
    </p:spTree>
    <p:extLst>
      <p:ext uri="{BB962C8B-B14F-4D97-AF65-F5344CB8AC3E}">
        <p14:creationId xmlns:p14="http://schemas.microsoft.com/office/powerpoint/2010/main" val="309032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72451"/>
          </a:xfrm>
        </p:spPr>
        <p:txBody>
          <a:bodyPr>
            <a:noAutofit/>
          </a:bodyPr>
          <a:lstStyle/>
          <a:p>
            <a:r>
              <a:rPr lang="uk-UA" sz="3200" b="1" dirty="0">
                <a:solidFill>
                  <a:schemeClr val="bg1"/>
                </a:solidFill>
              </a:rPr>
              <a:t>14.2 </a:t>
            </a:r>
            <a:r>
              <a:rPr lang="uk-UA" sz="3200" dirty="0">
                <a:solidFill>
                  <a:schemeClr val="bg1"/>
                </a:solidFill>
              </a:rPr>
              <a:t> </a:t>
            </a:r>
            <a:r>
              <a:rPr lang="uk-UA" sz="3200" b="1" dirty="0">
                <a:solidFill>
                  <a:schemeClr val="bg1"/>
                </a:solidFill>
              </a:rPr>
              <a:t>Обробка плоских поверхонь фрезеруванням</a:t>
            </a:r>
            <a:endParaRPr lang="ru-RU" sz="3200" dirty="0">
              <a:solidFill>
                <a:schemeClr val="bg1"/>
              </a:solidFill>
            </a:endParaRPr>
          </a:p>
        </p:txBody>
      </p:sp>
      <p:sp>
        <p:nvSpPr>
          <p:cNvPr id="3" name="Объект 2"/>
          <p:cNvSpPr>
            <a:spLocks noGrp="1"/>
          </p:cNvSpPr>
          <p:nvPr>
            <p:ph idx="1"/>
          </p:nvPr>
        </p:nvSpPr>
        <p:spPr>
          <a:xfrm>
            <a:off x="457200" y="1561356"/>
            <a:ext cx="8229600" cy="3600400"/>
          </a:xfrm>
        </p:spPr>
        <p:txBody>
          <a:bodyPr>
            <a:noAutofit/>
          </a:bodyPr>
          <a:lstStyle/>
          <a:p>
            <a:pPr marL="0" indent="365125" algn="just">
              <a:buNone/>
            </a:pPr>
            <a:r>
              <a:rPr lang="uk-UA" sz="2000" dirty="0">
                <a:solidFill>
                  <a:schemeClr val="bg1"/>
                </a:solidFill>
              </a:rPr>
              <a:t>При фрезеруванні поверхні обробляються не </a:t>
            </a:r>
            <a:r>
              <a:rPr lang="uk-UA" sz="2000" dirty="0" err="1">
                <a:solidFill>
                  <a:schemeClr val="bg1"/>
                </a:solidFill>
              </a:rPr>
              <a:t>однолезовими</a:t>
            </a:r>
            <a:r>
              <a:rPr lang="uk-UA" sz="2000" dirty="0">
                <a:solidFill>
                  <a:schemeClr val="bg1"/>
                </a:solidFill>
              </a:rPr>
              <a:t> інструментами – різцями, як при струганні, а багатолезовими інструментами – фрезами, що обертаються. Подача здійснюється шляхом переміщення деталей, що закріплюються на столах верстатів. Фрези отримують обертання від шпинделів верстатів.</a:t>
            </a:r>
            <a:endParaRPr lang="ru-RU" sz="2000" dirty="0">
              <a:solidFill>
                <a:schemeClr val="bg1"/>
              </a:solidFill>
            </a:endParaRPr>
          </a:p>
          <a:p>
            <a:pPr marL="0" indent="365125" algn="just">
              <a:buNone/>
            </a:pPr>
            <a:r>
              <a:rPr lang="uk-UA" sz="2000" dirty="0">
                <a:solidFill>
                  <a:schemeClr val="bg1"/>
                </a:solidFill>
              </a:rPr>
              <a:t>Плоскі поверхні фрезеруються торцевими і циліндричними фрезами. Фрезерування торцевими фрезами більш продуктивне, ніж циліндричними. Це пояснюється тим, що при торцевому фрезеруванні відбувається одночасне різання металу декількома зубами, причому можливе застосування фрез великого діаметра з великою кількістю зубів (</a:t>
            </a:r>
            <a:r>
              <a:rPr lang="uk-UA" sz="2000" b="1" dirty="0">
                <a:solidFill>
                  <a:schemeClr val="bg1"/>
                </a:solidFill>
              </a:rPr>
              <a:t>рисунок</a:t>
            </a:r>
            <a:r>
              <a:rPr lang="uk-UA" sz="2000" dirty="0">
                <a:solidFill>
                  <a:schemeClr val="bg1"/>
                </a:solidFill>
              </a:rPr>
              <a:t>).</a:t>
            </a:r>
            <a:endParaRPr lang="ru-RU" sz="2000" dirty="0">
              <a:solidFill>
                <a:schemeClr val="bg1"/>
              </a:solidFill>
            </a:endParaRPr>
          </a:p>
        </p:txBody>
      </p:sp>
    </p:spTree>
    <p:extLst>
      <p:ext uri="{BB962C8B-B14F-4D97-AF65-F5344CB8AC3E}">
        <p14:creationId xmlns:p14="http://schemas.microsoft.com/office/powerpoint/2010/main" val="104384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92762"/>
            <a:ext cx="8352928" cy="1938992"/>
          </a:xfrm>
          <a:prstGeom prst="rect">
            <a:avLst/>
          </a:prstGeom>
        </p:spPr>
        <p:txBody>
          <a:bodyPr wrap="square">
            <a:spAutoFit/>
          </a:bodyPr>
          <a:lstStyle/>
          <a:p>
            <a:pPr indent="358775" algn="just"/>
            <a:r>
              <a:rPr lang="uk-UA" sz="2000" dirty="0">
                <a:solidFill>
                  <a:schemeClr val="bg1"/>
                </a:solidFill>
              </a:rPr>
              <a:t>Фрезерування циліндричними фрезами проводиться двома способами. Перший спосіб – зустрічне фрезерування (</a:t>
            </a:r>
            <a:r>
              <a:rPr lang="uk-UA" sz="2000" b="1" dirty="0">
                <a:solidFill>
                  <a:schemeClr val="bg1"/>
                </a:solidFill>
              </a:rPr>
              <a:t>рисунок, а</a:t>
            </a:r>
            <a:r>
              <a:rPr lang="uk-UA" sz="2000" dirty="0">
                <a:solidFill>
                  <a:schemeClr val="bg1"/>
                </a:solidFill>
              </a:rPr>
              <a:t>), коли при обертанні лінійна швидкість фрези в точці контакту із заготовкою спрямована проти напряму подачі заготовки. Другий спосіб – попутне фрезерування (</a:t>
            </a:r>
            <a:r>
              <a:rPr lang="uk-UA" sz="2000" b="1" dirty="0">
                <a:solidFill>
                  <a:schemeClr val="bg1"/>
                </a:solidFill>
              </a:rPr>
              <a:t>рисунок, б</a:t>
            </a:r>
            <a:r>
              <a:rPr lang="uk-UA" sz="2000" dirty="0">
                <a:solidFill>
                  <a:schemeClr val="bg1"/>
                </a:solidFill>
              </a:rPr>
              <a:t>), коли напрямок обертання фрези збігається з напрямком подачі заготовки.</a:t>
            </a:r>
            <a:endParaRPr lang="ru-RU" sz="2000" dirty="0">
              <a:solidFill>
                <a:schemeClr val="bg1"/>
              </a:solidFill>
            </a:endParaRPr>
          </a:p>
        </p:txBody>
      </p:sp>
      <p:pic>
        <p:nvPicPr>
          <p:cNvPr id="5" name="Рисунок 4"/>
          <p:cNvPicPr/>
          <p:nvPr/>
        </p:nvPicPr>
        <p:blipFill>
          <a:blip r:embed="rId2"/>
          <a:stretch>
            <a:fillRect/>
          </a:stretch>
        </p:blipFill>
        <p:spPr>
          <a:xfrm>
            <a:off x="899592" y="2531754"/>
            <a:ext cx="7560840" cy="2702010"/>
          </a:xfrm>
          <a:prstGeom prst="rect">
            <a:avLst/>
          </a:prstGeom>
        </p:spPr>
      </p:pic>
    </p:spTree>
    <p:extLst>
      <p:ext uri="{BB962C8B-B14F-4D97-AF65-F5344CB8AC3E}">
        <p14:creationId xmlns:p14="http://schemas.microsoft.com/office/powerpoint/2010/main" val="185886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289548"/>
            <a:ext cx="8229600" cy="1656184"/>
          </a:xfrm>
        </p:spPr>
        <p:txBody>
          <a:bodyPr>
            <a:noAutofit/>
          </a:bodyPr>
          <a:lstStyle/>
          <a:p>
            <a:pPr marL="0" indent="358775" algn="just">
              <a:buNone/>
            </a:pPr>
            <a:r>
              <a:rPr lang="uk-UA" sz="2000" dirty="0">
                <a:solidFill>
                  <a:schemeClr val="bg1"/>
                </a:solidFill>
              </a:rPr>
              <a:t>При зустрічному фрезеруванні товщина стружки поступово збільшується при різанні металу кожним зубом фрези, досягаючи величини </a:t>
            </a:r>
            <a:r>
              <a:rPr lang="uk-UA" sz="2000" b="1" dirty="0" err="1">
                <a:solidFill>
                  <a:schemeClr val="bg1"/>
                </a:solidFill>
              </a:rPr>
              <a:t>a</a:t>
            </a:r>
            <a:r>
              <a:rPr lang="uk-UA" sz="2000" b="1" baseline="-25000" dirty="0" err="1">
                <a:solidFill>
                  <a:schemeClr val="bg1"/>
                </a:solidFill>
              </a:rPr>
              <a:t>max</a:t>
            </a:r>
            <a:r>
              <a:rPr lang="uk-UA" sz="2000" dirty="0">
                <a:solidFill>
                  <a:schemeClr val="bg1"/>
                </a:solidFill>
              </a:rPr>
              <a:t>. Перед початком різання відбувається невелике проковзування різальних кромок кожного зуба по поверхні різання, що викликає наклеп обробленої поверхні та затуплення зубів.</a:t>
            </a:r>
            <a:endParaRPr lang="ru-RU" sz="2000" dirty="0">
              <a:solidFill>
                <a:schemeClr val="bg1"/>
              </a:solidFill>
            </a:endParaRPr>
          </a:p>
        </p:txBody>
      </p:sp>
      <p:pic>
        <p:nvPicPr>
          <p:cNvPr id="4" name="Рисунок 3"/>
          <p:cNvPicPr/>
          <p:nvPr/>
        </p:nvPicPr>
        <p:blipFill>
          <a:blip r:embed="rId2"/>
          <a:stretch>
            <a:fillRect/>
          </a:stretch>
        </p:blipFill>
        <p:spPr>
          <a:xfrm>
            <a:off x="899592" y="409228"/>
            <a:ext cx="7272808" cy="2592288"/>
          </a:xfrm>
          <a:prstGeom prst="rect">
            <a:avLst/>
          </a:prstGeom>
        </p:spPr>
      </p:pic>
    </p:spTree>
    <p:extLst>
      <p:ext uri="{BB962C8B-B14F-4D97-AF65-F5344CB8AC3E}">
        <p14:creationId xmlns:p14="http://schemas.microsoft.com/office/powerpoint/2010/main" val="309887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marL="0" indent="365125" algn="just">
              <a:buNone/>
            </a:pPr>
            <a:r>
              <a:rPr lang="uk-UA" dirty="0">
                <a:solidFill>
                  <a:schemeClr val="bg1"/>
                </a:solidFill>
              </a:rPr>
              <a:t>При попутному фрезеруванні товщина стружки поступово зменшується. Завдяки цьому продуктивність може бути вищою, а якість обробленої поверхні кращою, ніж при зустрічному фрезеруванні. Очевидно, що при попутному фрезеруванні кожен зуб фрези захоплює метал відразу на повну глибину різання і, таким чином, різання відбувається з ударами. Тому попутне фрезерування застосовується тільки для роботи на верстатах з великою жорсткістю конструкції і пристроєм для усунення зазорів у механізмах подачі. З цієї причини зустрічне фрезерування застосовується частіше, ніж попутне.</a:t>
            </a:r>
            <a:endParaRPr lang="ru-RU" dirty="0">
              <a:solidFill>
                <a:schemeClr val="bg1"/>
              </a:solidFill>
            </a:endParaRPr>
          </a:p>
        </p:txBody>
      </p:sp>
    </p:spTree>
    <p:extLst>
      <p:ext uri="{BB962C8B-B14F-4D97-AF65-F5344CB8AC3E}">
        <p14:creationId xmlns:p14="http://schemas.microsoft.com/office/powerpoint/2010/main" val="275385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4767916"/>
          </a:xfrm>
        </p:spPr>
        <p:txBody>
          <a:bodyPr>
            <a:normAutofit fontScale="70000" lnSpcReduction="20000"/>
          </a:bodyPr>
          <a:lstStyle/>
          <a:p>
            <a:pPr marL="0" indent="365125" algn="just">
              <a:buNone/>
            </a:pPr>
            <a:r>
              <a:rPr lang="uk-UA" dirty="0">
                <a:solidFill>
                  <a:schemeClr val="bg1"/>
                </a:solidFill>
              </a:rPr>
              <a:t>Фрезерні верстати поділяються на наступні види: горизонтально-фрезерні, вертикально-фрезерні, універсально-фрезерні, поздовжньо-фрезерні, карусельно-фрезерні, </a:t>
            </a:r>
            <a:r>
              <a:rPr lang="uk-UA" dirty="0" err="1">
                <a:solidFill>
                  <a:schemeClr val="bg1"/>
                </a:solidFill>
              </a:rPr>
              <a:t>барабанно</a:t>
            </a:r>
            <a:r>
              <a:rPr lang="uk-UA" dirty="0">
                <a:solidFill>
                  <a:schemeClr val="bg1"/>
                </a:solidFill>
              </a:rPr>
              <a:t>-фрезерні та спеціальні.</a:t>
            </a:r>
            <a:endParaRPr lang="ru-RU" dirty="0">
              <a:solidFill>
                <a:schemeClr val="bg1"/>
              </a:solidFill>
            </a:endParaRPr>
          </a:p>
          <a:p>
            <a:pPr marL="0" indent="365125" algn="just">
              <a:buNone/>
            </a:pPr>
            <a:r>
              <a:rPr lang="uk-UA" dirty="0">
                <a:solidFill>
                  <a:schemeClr val="bg1"/>
                </a:solidFill>
              </a:rPr>
              <a:t> </a:t>
            </a:r>
            <a:endParaRPr lang="ru-RU" dirty="0">
              <a:solidFill>
                <a:schemeClr val="bg1"/>
              </a:solidFill>
            </a:endParaRPr>
          </a:p>
          <a:p>
            <a:pPr marL="0" indent="365125" algn="just">
              <a:buNone/>
            </a:pPr>
            <a:r>
              <a:rPr lang="uk-UA" dirty="0">
                <a:solidFill>
                  <a:schemeClr val="bg1"/>
                </a:solidFill>
              </a:rPr>
              <a:t>Фрезерні верстати перших трьох типів є верстатами загального призначення і застосовуються у всіх типах виробництва, а інші відносяться до високопродуктивних і застосовуються в серійному і, переважно, у </a:t>
            </a:r>
            <a:r>
              <a:rPr lang="uk-UA" dirty="0" err="1">
                <a:solidFill>
                  <a:schemeClr val="bg1"/>
                </a:solidFill>
              </a:rPr>
              <a:t>великосерійному</a:t>
            </a:r>
            <a:r>
              <a:rPr lang="uk-UA" dirty="0">
                <a:solidFill>
                  <a:schemeClr val="bg1"/>
                </a:solidFill>
              </a:rPr>
              <a:t> та масовому виробництвах.</a:t>
            </a:r>
            <a:endParaRPr lang="ru-RU" dirty="0">
              <a:solidFill>
                <a:schemeClr val="bg1"/>
              </a:solidFill>
            </a:endParaRPr>
          </a:p>
          <a:p>
            <a:pPr marL="0" indent="365125" algn="just">
              <a:buNone/>
            </a:pPr>
            <a:r>
              <a:rPr lang="uk-UA" dirty="0">
                <a:solidFill>
                  <a:schemeClr val="bg1"/>
                </a:solidFill>
              </a:rPr>
              <a:t> </a:t>
            </a:r>
            <a:endParaRPr lang="ru-RU" dirty="0">
              <a:solidFill>
                <a:schemeClr val="bg1"/>
              </a:solidFill>
            </a:endParaRPr>
          </a:p>
          <a:p>
            <a:pPr marL="0" indent="365125" algn="just">
              <a:buNone/>
            </a:pPr>
            <a:r>
              <a:rPr lang="uk-UA" dirty="0">
                <a:solidFill>
                  <a:schemeClr val="bg1"/>
                </a:solidFill>
              </a:rPr>
              <a:t>На горизонтально-фрезерних і вертикально-фрезерних верстатах можна встановлювати на стіл верстата або на верстатне пристосування одну деталь  або декілька деталей рядами, обробляючи їх фрезою (фрезами) одночасно або послідовно.</a:t>
            </a:r>
            <a:endParaRPr lang="ru-RU" dirty="0">
              <a:solidFill>
                <a:schemeClr val="bg1"/>
              </a:solidFill>
            </a:endParaRPr>
          </a:p>
        </p:txBody>
      </p:sp>
    </p:spTree>
    <p:extLst>
      <p:ext uri="{BB962C8B-B14F-4D97-AF65-F5344CB8AC3E}">
        <p14:creationId xmlns:p14="http://schemas.microsoft.com/office/powerpoint/2010/main" val="160826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1884040"/>
          </a:xfrm>
        </p:spPr>
        <p:txBody>
          <a:bodyPr>
            <a:normAutofit lnSpcReduction="10000"/>
          </a:bodyPr>
          <a:lstStyle/>
          <a:p>
            <a:pPr marL="0" indent="365125" algn="just">
              <a:buNone/>
            </a:pPr>
            <a:r>
              <a:rPr lang="uk-UA" sz="2000" dirty="0">
                <a:solidFill>
                  <a:schemeClr val="bg1"/>
                </a:solidFill>
              </a:rPr>
              <a:t>На </a:t>
            </a:r>
            <a:r>
              <a:rPr lang="uk-UA" sz="2000" b="1" dirty="0">
                <a:solidFill>
                  <a:schemeClr val="bg1"/>
                </a:solidFill>
              </a:rPr>
              <a:t>рисунку нижче</a:t>
            </a:r>
            <a:r>
              <a:rPr lang="uk-UA" sz="2000" dirty="0">
                <a:solidFill>
                  <a:schemeClr val="bg1"/>
                </a:solidFill>
              </a:rPr>
              <a:t> наведені схеми фрезерування заготовок торцевою фрезою на вертикально-фрезерному верстаті так званим методом маятникової подачі (подача в обидва боки). При цьому допоміжний час витрачається тільки на переміщення стола на відстані між деталями. Застосування цього методу може значно підвищити продуктивність обробки.</a:t>
            </a:r>
            <a:endParaRPr lang="ru-RU" sz="2000" dirty="0">
              <a:solidFill>
                <a:schemeClr val="bg1"/>
              </a:solidFill>
            </a:endParaRPr>
          </a:p>
        </p:txBody>
      </p:sp>
      <p:pic>
        <p:nvPicPr>
          <p:cNvPr id="4" name="Рисунок 3"/>
          <p:cNvPicPr/>
          <p:nvPr/>
        </p:nvPicPr>
        <p:blipFill>
          <a:blip r:embed="rId2"/>
          <a:stretch>
            <a:fillRect/>
          </a:stretch>
        </p:blipFill>
        <p:spPr>
          <a:xfrm>
            <a:off x="1331640" y="2212112"/>
            <a:ext cx="6174879" cy="3048000"/>
          </a:xfrm>
          <a:prstGeom prst="rect">
            <a:avLst/>
          </a:prstGeom>
        </p:spPr>
      </p:pic>
    </p:spTree>
    <p:extLst>
      <p:ext uri="{BB962C8B-B14F-4D97-AF65-F5344CB8AC3E}">
        <p14:creationId xmlns:p14="http://schemas.microsoft.com/office/powerpoint/2010/main" val="427373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695908"/>
          </a:xfrm>
        </p:spPr>
        <p:txBody>
          <a:bodyPr>
            <a:normAutofit fontScale="62500" lnSpcReduction="20000"/>
          </a:bodyPr>
          <a:lstStyle/>
          <a:p>
            <a:pPr marL="0" indent="365125" algn="just">
              <a:buNone/>
            </a:pPr>
            <a:r>
              <a:rPr lang="uk-UA" dirty="0">
                <a:solidFill>
                  <a:schemeClr val="bg1"/>
                </a:solidFill>
              </a:rPr>
              <a:t>Універсально-фрезерні верстати, на відміну від горизонтально-фрезерних, мають поворотний стіл, який може займати певне положення в горизонтальній площині під кутом до осі шпинделя. Це дає можливість фрезерувати в тому числі і гвинтові поверхні з використанням універсальних ділильних головок.</a:t>
            </a:r>
            <a:endParaRPr lang="ru-RU" dirty="0">
              <a:solidFill>
                <a:schemeClr val="bg1"/>
              </a:solidFill>
            </a:endParaRPr>
          </a:p>
          <a:p>
            <a:pPr marL="0" indent="365125" algn="just">
              <a:buNone/>
            </a:pPr>
            <a:r>
              <a:rPr lang="uk-UA" dirty="0">
                <a:solidFill>
                  <a:schemeClr val="bg1"/>
                </a:solidFill>
              </a:rPr>
              <a:t> </a:t>
            </a:r>
            <a:endParaRPr lang="ru-RU" dirty="0">
              <a:solidFill>
                <a:schemeClr val="bg1"/>
              </a:solidFill>
            </a:endParaRPr>
          </a:p>
          <a:p>
            <a:pPr marL="0" indent="365125" algn="just">
              <a:buNone/>
            </a:pPr>
            <a:r>
              <a:rPr lang="uk-UA" dirty="0">
                <a:solidFill>
                  <a:schemeClr val="bg1"/>
                </a:solidFill>
              </a:rPr>
              <a:t>Поздовжньо-фрезерні верстати </a:t>
            </a:r>
            <a:r>
              <a:rPr lang="uk-UA" dirty="0" err="1">
                <a:solidFill>
                  <a:schemeClr val="bg1"/>
                </a:solidFill>
              </a:rPr>
              <a:t>конструктивно</a:t>
            </a:r>
            <a:r>
              <a:rPr lang="uk-UA" dirty="0">
                <a:solidFill>
                  <a:schemeClr val="bg1"/>
                </a:solidFill>
              </a:rPr>
              <a:t> виконуються з горизонтальними і вертикальними шпинделями в різному поєднанні:</a:t>
            </a:r>
            <a:endParaRPr lang="ru-RU" dirty="0">
              <a:solidFill>
                <a:schemeClr val="bg1"/>
              </a:solidFill>
            </a:endParaRPr>
          </a:p>
          <a:p>
            <a:pPr marL="0" indent="365125" algn="just">
              <a:buNone/>
            </a:pPr>
            <a:r>
              <a:rPr lang="uk-UA" dirty="0">
                <a:solidFill>
                  <a:schemeClr val="bg1"/>
                </a:solidFill>
              </a:rPr>
              <a:t>– з одним горизонтальним або з одним вертикальним шпинделем; – з двома горизонтальними шпинделями; </a:t>
            </a:r>
            <a:endParaRPr lang="ru-RU" dirty="0">
              <a:solidFill>
                <a:schemeClr val="bg1"/>
              </a:solidFill>
            </a:endParaRPr>
          </a:p>
          <a:p>
            <a:pPr marL="0" indent="365125" algn="just">
              <a:buNone/>
            </a:pPr>
            <a:r>
              <a:rPr lang="uk-UA" dirty="0">
                <a:solidFill>
                  <a:schemeClr val="bg1"/>
                </a:solidFill>
              </a:rPr>
              <a:t>– з двома горизонтальними та з одним вертикальним шпинделями; – з двома горизонтальними і з двома вертикальними шпинделями.</a:t>
            </a:r>
            <a:endParaRPr lang="en-US" dirty="0">
              <a:solidFill>
                <a:schemeClr val="bg1"/>
              </a:solidFill>
            </a:endParaRPr>
          </a:p>
          <a:p>
            <a:pPr marL="0" indent="365125" algn="just">
              <a:buNone/>
            </a:pPr>
            <a:endParaRPr lang="en-US" dirty="0">
              <a:solidFill>
                <a:schemeClr val="bg1"/>
              </a:solidFill>
            </a:endParaRPr>
          </a:p>
          <a:p>
            <a:pPr marL="0" indent="365125" algn="just">
              <a:buNone/>
            </a:pPr>
            <a:r>
              <a:rPr lang="uk-UA" dirty="0">
                <a:solidFill>
                  <a:schemeClr val="bg1"/>
                </a:solidFill>
              </a:rPr>
              <a:t>Такі верстати застосовуються для обробки великогабаритних деталей з ходом стола до 8 м, а іноді й більше, одночасно з двох або трьох сторін.</a:t>
            </a:r>
            <a:endParaRPr lang="ru-RU" dirty="0">
              <a:solidFill>
                <a:schemeClr val="bg1"/>
              </a:solidFill>
            </a:endParaRPr>
          </a:p>
        </p:txBody>
      </p:sp>
    </p:spTree>
    <p:extLst>
      <p:ext uri="{BB962C8B-B14F-4D97-AF65-F5344CB8AC3E}">
        <p14:creationId xmlns:p14="http://schemas.microsoft.com/office/powerpoint/2010/main" val="2048367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755576" y="769268"/>
            <a:ext cx="7632848" cy="4046120"/>
          </a:xfrm>
          <a:prstGeom prst="rect">
            <a:avLst/>
          </a:prstGeom>
        </p:spPr>
      </p:pic>
    </p:spTree>
    <p:extLst>
      <p:ext uri="{BB962C8B-B14F-4D97-AF65-F5344CB8AC3E}">
        <p14:creationId xmlns:p14="http://schemas.microsoft.com/office/powerpoint/2010/main" val="8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marL="0" indent="365125" algn="just">
              <a:buNone/>
            </a:pPr>
            <a:r>
              <a:rPr lang="uk-UA" dirty="0">
                <a:solidFill>
                  <a:schemeClr val="bg1"/>
                </a:solidFill>
              </a:rPr>
              <a:t>Карусельно-фрезерні верстати мають круглі обертові столи великого діаметра і один (</a:t>
            </a:r>
            <a:r>
              <a:rPr lang="uk-UA" b="1" dirty="0">
                <a:solidFill>
                  <a:schemeClr val="bg1"/>
                </a:solidFill>
              </a:rPr>
              <a:t>рисунок, а</a:t>
            </a:r>
            <a:r>
              <a:rPr lang="uk-UA" dirty="0">
                <a:solidFill>
                  <a:schemeClr val="bg1"/>
                </a:solidFill>
              </a:rPr>
              <a:t>) або два (</a:t>
            </a:r>
            <a:r>
              <a:rPr lang="uk-UA" b="1" dirty="0">
                <a:solidFill>
                  <a:schemeClr val="bg1"/>
                </a:solidFill>
              </a:rPr>
              <a:t>рисунок, б</a:t>
            </a:r>
            <a:r>
              <a:rPr lang="uk-UA" dirty="0">
                <a:solidFill>
                  <a:schemeClr val="bg1"/>
                </a:solidFill>
              </a:rPr>
              <a:t>) вертикально розташовані шпинделі. На цих верстатах обробляються плоскі поверхні торцевими фрезами. Деталі встановлюються для обробки і знімаються після закінчення обробки під час обертання стола, тобто обробляються без зупинки в роботі верстата. Якщо на верстаті встановлено два шпинделі, то одним шпинделем виконується чорнова обробка, іншим – чистова. Такі верстати застосовуються у </a:t>
            </a:r>
            <a:r>
              <a:rPr lang="uk-UA" dirty="0" err="1">
                <a:solidFill>
                  <a:schemeClr val="bg1"/>
                </a:solidFill>
              </a:rPr>
              <a:t>великосерійному</a:t>
            </a:r>
            <a:r>
              <a:rPr lang="uk-UA" dirty="0">
                <a:solidFill>
                  <a:schemeClr val="bg1"/>
                </a:solidFill>
              </a:rPr>
              <a:t> і масовому виробництвах.</a:t>
            </a:r>
            <a:endParaRPr lang="ru-RU" dirty="0">
              <a:solidFill>
                <a:schemeClr val="bg1"/>
              </a:solidFill>
            </a:endParaRPr>
          </a:p>
        </p:txBody>
      </p:sp>
    </p:spTree>
    <p:extLst>
      <p:ext uri="{BB962C8B-B14F-4D97-AF65-F5344CB8AC3E}">
        <p14:creationId xmlns:p14="http://schemas.microsoft.com/office/powerpoint/2010/main" val="90199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03648" y="553244"/>
            <a:ext cx="6239800" cy="4866306"/>
          </a:xfrm>
          <a:prstGeom prst="rect">
            <a:avLst/>
          </a:prstGeom>
        </p:spPr>
      </p:pic>
    </p:spTree>
    <p:extLst>
      <p:ext uri="{BB962C8B-B14F-4D97-AF65-F5344CB8AC3E}">
        <p14:creationId xmlns:p14="http://schemas.microsoft.com/office/powerpoint/2010/main" val="414546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849" y="1057300"/>
            <a:ext cx="8136904" cy="2862322"/>
          </a:xfrm>
          <a:prstGeom prst="rect">
            <a:avLst/>
          </a:prstGeom>
        </p:spPr>
        <p:txBody>
          <a:bodyPr wrap="square">
            <a:spAutoFit/>
          </a:bodyPr>
          <a:lstStyle/>
          <a:p>
            <a:pPr indent="365125" algn="just"/>
            <a:r>
              <a:rPr lang="uk-UA" sz="2000" b="1" dirty="0">
                <a:solidFill>
                  <a:schemeClr val="bg1"/>
                </a:solidFill>
              </a:rPr>
              <a:t>Обробка плоских поверхонь різа</a:t>
            </a:r>
            <a:r>
              <a:rPr lang="uk-UA" sz="2000" dirty="0">
                <a:solidFill>
                  <a:schemeClr val="bg1"/>
                </a:solidFill>
              </a:rPr>
              <a:t>льними інструментами виконується на стругальних, довбальних, фрезерних, протяжних, карусельних, розточувальних, токарних і шабрувальних верстатах, обробка абразивним інструментом – на шліфувальних верстатах. Найбільш широке застосування одержали технологічні операції стругання, фрезерування, протягування та шліфування.</a:t>
            </a:r>
            <a:endParaRPr lang="ru-RU" sz="2000" dirty="0">
              <a:solidFill>
                <a:schemeClr val="bg1"/>
              </a:solidFill>
            </a:endParaRPr>
          </a:p>
          <a:p>
            <a:pPr indent="365125" algn="just"/>
            <a:r>
              <a:rPr lang="uk-UA" sz="2000" dirty="0">
                <a:solidFill>
                  <a:schemeClr val="bg1"/>
                </a:solidFill>
              </a:rPr>
              <a:t>            </a:t>
            </a:r>
            <a:endParaRPr lang="ru-RU" sz="2000" dirty="0">
              <a:solidFill>
                <a:schemeClr val="bg1"/>
              </a:solidFill>
            </a:endParaRPr>
          </a:p>
          <a:p>
            <a:pPr indent="365125" algn="just"/>
            <a:r>
              <a:rPr lang="uk-UA" sz="2000" dirty="0">
                <a:solidFill>
                  <a:schemeClr val="bg1"/>
                </a:solidFill>
              </a:rPr>
              <a:t>Основні методи формоутворення плоских поверхонь представлені на рисунку нижче.</a:t>
            </a:r>
            <a:endParaRPr lang="ru-RU" sz="2000" dirty="0">
              <a:solidFill>
                <a:schemeClr val="bg1"/>
              </a:solidFill>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24294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5212"/>
            <a:ext cx="8229600" cy="5040560"/>
          </a:xfrm>
        </p:spPr>
        <p:txBody>
          <a:bodyPr>
            <a:normAutofit fontScale="70000" lnSpcReduction="20000"/>
          </a:bodyPr>
          <a:lstStyle/>
          <a:p>
            <a:pPr marL="0" indent="365125" algn="just">
              <a:buNone/>
            </a:pPr>
            <a:r>
              <a:rPr lang="uk-UA" dirty="0" err="1">
                <a:solidFill>
                  <a:schemeClr val="bg1"/>
                </a:solidFill>
              </a:rPr>
              <a:t>Барабанно</a:t>
            </a:r>
            <a:r>
              <a:rPr lang="uk-UA" dirty="0">
                <a:solidFill>
                  <a:schemeClr val="bg1"/>
                </a:solidFill>
              </a:rPr>
              <a:t>-фрезерні верстати служать для обробки паралельних </a:t>
            </a:r>
            <a:r>
              <a:rPr lang="uk-UA" dirty="0" err="1">
                <a:solidFill>
                  <a:schemeClr val="bg1"/>
                </a:solidFill>
              </a:rPr>
              <a:t>площин</a:t>
            </a:r>
            <a:r>
              <a:rPr lang="uk-UA" dirty="0">
                <a:solidFill>
                  <a:schemeClr val="bg1"/>
                </a:solidFill>
              </a:rPr>
              <a:t> заготовок деталей одночасно з двох сторін (</a:t>
            </a:r>
            <a:r>
              <a:rPr lang="uk-UA" b="1" dirty="0">
                <a:solidFill>
                  <a:schemeClr val="bg1"/>
                </a:solidFill>
              </a:rPr>
              <a:t>рисунок, в</a:t>
            </a:r>
            <a:r>
              <a:rPr lang="uk-UA" dirty="0">
                <a:solidFill>
                  <a:schemeClr val="bg1"/>
                </a:solidFill>
              </a:rPr>
              <a:t>). Деталі 2 встановлюються на барабан </a:t>
            </a:r>
            <a:r>
              <a:rPr lang="uk-UA" b="1" dirty="0">
                <a:solidFill>
                  <a:schemeClr val="bg1"/>
                </a:solidFill>
              </a:rPr>
              <a:t>4</a:t>
            </a:r>
            <a:r>
              <a:rPr lang="uk-UA" dirty="0">
                <a:solidFill>
                  <a:schemeClr val="bg1"/>
                </a:solidFill>
              </a:rPr>
              <a:t>, що обертається всередині станини. Станина має портальну форму. Фрези </a:t>
            </a:r>
            <a:r>
              <a:rPr lang="uk-UA" b="1" dirty="0">
                <a:solidFill>
                  <a:schemeClr val="bg1"/>
                </a:solidFill>
              </a:rPr>
              <a:t>1 </a:t>
            </a:r>
            <a:r>
              <a:rPr lang="uk-UA" dirty="0">
                <a:solidFill>
                  <a:schemeClr val="bg1"/>
                </a:solidFill>
              </a:rPr>
              <a:t>поміщаються на розташованих з двох сторін </a:t>
            </a:r>
            <a:r>
              <a:rPr lang="uk-UA" dirty="0" err="1">
                <a:solidFill>
                  <a:schemeClr val="bg1"/>
                </a:solidFill>
              </a:rPr>
              <a:t>чотиришпиндельних</a:t>
            </a:r>
            <a:r>
              <a:rPr lang="uk-UA" dirty="0">
                <a:solidFill>
                  <a:schemeClr val="bg1"/>
                </a:solidFill>
              </a:rPr>
              <a:t> бабках (з кожної сторони по дві).  Одна фреза з кожної сторони виконує чорнове фрезерування, інша – чистове.</a:t>
            </a:r>
            <a:endParaRPr lang="ru-RU" dirty="0">
              <a:solidFill>
                <a:schemeClr val="bg1"/>
              </a:solidFill>
            </a:endParaRPr>
          </a:p>
          <a:p>
            <a:pPr marL="0" indent="365125" algn="just">
              <a:buNone/>
            </a:pPr>
            <a:endParaRPr lang="en-US" dirty="0">
              <a:solidFill>
                <a:schemeClr val="bg1"/>
              </a:solidFill>
            </a:endParaRPr>
          </a:p>
          <a:p>
            <a:pPr marL="0" indent="365125" algn="just">
              <a:buNone/>
            </a:pPr>
            <a:r>
              <a:rPr lang="uk-UA" dirty="0">
                <a:solidFill>
                  <a:schemeClr val="bg1"/>
                </a:solidFill>
              </a:rPr>
              <a:t>На таких верстатах деталі встановлюються і знімаються без зупинки верстатів і, </a:t>
            </a:r>
            <a:r>
              <a:rPr lang="uk-UA" dirty="0" err="1">
                <a:solidFill>
                  <a:schemeClr val="bg1"/>
                </a:solidFill>
              </a:rPr>
              <a:t>одже</a:t>
            </a:r>
            <a:r>
              <a:rPr lang="uk-UA" dirty="0">
                <a:solidFill>
                  <a:schemeClr val="bg1"/>
                </a:solidFill>
              </a:rPr>
              <a:t>, фрезерування проводиться безперервно. Верстати відрізняються великою продуктивністю і застосовуються у </a:t>
            </a:r>
            <a:r>
              <a:rPr lang="uk-UA" dirty="0" err="1">
                <a:solidFill>
                  <a:schemeClr val="bg1"/>
                </a:solidFill>
              </a:rPr>
              <a:t>великосерійному</a:t>
            </a:r>
            <a:r>
              <a:rPr lang="uk-UA" dirty="0">
                <a:solidFill>
                  <a:schemeClr val="bg1"/>
                </a:solidFill>
              </a:rPr>
              <a:t> і масовому виробництвах.</a:t>
            </a:r>
            <a:endParaRPr lang="ru-RU" dirty="0">
              <a:solidFill>
                <a:schemeClr val="bg1"/>
              </a:solidFill>
            </a:endParaRPr>
          </a:p>
          <a:p>
            <a:pPr marL="0" indent="365125" algn="just">
              <a:buNone/>
            </a:pPr>
            <a:r>
              <a:rPr lang="uk-UA" dirty="0">
                <a:solidFill>
                  <a:schemeClr val="bg1"/>
                </a:solidFill>
              </a:rPr>
              <a:t> </a:t>
            </a:r>
            <a:endParaRPr lang="ru-RU" dirty="0">
              <a:solidFill>
                <a:schemeClr val="bg1"/>
              </a:solidFill>
            </a:endParaRPr>
          </a:p>
          <a:p>
            <a:pPr marL="0" indent="365125" algn="just">
              <a:buNone/>
            </a:pPr>
            <a:r>
              <a:rPr lang="uk-UA" dirty="0">
                <a:solidFill>
                  <a:schemeClr val="bg1"/>
                </a:solidFill>
              </a:rPr>
              <a:t>На сьогодні в технологічних процесах металообробки широко впроваджуються різні за типом виконання та компоновки  фрезерні верстати з ЧПК, які особливо ефективні в крупносерійному та масовому виробництвах.</a:t>
            </a:r>
            <a:endParaRPr lang="ru-RU" dirty="0">
              <a:solidFill>
                <a:schemeClr val="bg1"/>
              </a:solidFill>
            </a:endParaRPr>
          </a:p>
        </p:txBody>
      </p:sp>
    </p:spTree>
    <p:extLst>
      <p:ext uri="{BB962C8B-B14F-4D97-AF65-F5344CB8AC3E}">
        <p14:creationId xmlns:p14="http://schemas.microsoft.com/office/powerpoint/2010/main" val="67038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bg1"/>
                </a:solidFill>
              </a:rPr>
              <a:t>14.3. Обробка плоских поверхонь протягуванням</a:t>
            </a:r>
            <a:endParaRPr lang="ru-RU" sz="3200" dirty="0">
              <a:solidFill>
                <a:schemeClr val="bg1"/>
              </a:solidFill>
            </a:endParaRPr>
          </a:p>
        </p:txBody>
      </p:sp>
      <p:sp>
        <p:nvSpPr>
          <p:cNvPr id="3" name="Объект 2"/>
          <p:cNvSpPr>
            <a:spLocks noGrp="1"/>
          </p:cNvSpPr>
          <p:nvPr>
            <p:ph idx="1"/>
          </p:nvPr>
        </p:nvSpPr>
        <p:spPr>
          <a:xfrm>
            <a:off x="457200" y="1333500"/>
            <a:ext cx="8229600" cy="3972272"/>
          </a:xfrm>
        </p:spPr>
        <p:txBody>
          <a:bodyPr>
            <a:normAutofit fontScale="62500" lnSpcReduction="20000"/>
          </a:bodyPr>
          <a:lstStyle/>
          <a:p>
            <a:pPr marL="0" indent="358775" algn="just">
              <a:buNone/>
            </a:pPr>
            <a:r>
              <a:rPr lang="uk-UA" dirty="0">
                <a:solidFill>
                  <a:schemeClr val="bg1"/>
                </a:solidFill>
              </a:rPr>
              <a:t>Протягування зовнішніх плоских поверхонь (як і фасонних) завдяки високій продуктивності та низькій собівартості обробки знаходить все більше застосування у </a:t>
            </a:r>
            <a:r>
              <a:rPr lang="uk-UA" dirty="0" err="1">
                <a:solidFill>
                  <a:schemeClr val="bg1"/>
                </a:solidFill>
              </a:rPr>
              <a:t>великосерійному</a:t>
            </a:r>
            <a:r>
              <a:rPr lang="uk-UA" dirty="0">
                <a:solidFill>
                  <a:schemeClr val="bg1"/>
                </a:solidFill>
              </a:rPr>
              <a:t> та масовому виробництвах. Цей метод економічно вигідний, незважаючи на високу собівартість обладнання, устаткування та інструментів. Багато операцій замість фрезерування виконуються за допомогою зовнішнього протягування. До числа таких операцій відноситься протягування пазів, канавок, </a:t>
            </a:r>
            <a:r>
              <a:rPr lang="uk-UA" dirty="0" err="1">
                <a:solidFill>
                  <a:schemeClr val="bg1"/>
                </a:solidFill>
              </a:rPr>
              <a:t>площин</a:t>
            </a:r>
            <a:r>
              <a:rPr lang="uk-UA" dirty="0">
                <a:solidFill>
                  <a:schemeClr val="bg1"/>
                </a:solidFill>
              </a:rPr>
              <a:t> блоків двигунів та інших деталей, зубів шестерень тощо.</a:t>
            </a:r>
            <a:endParaRPr lang="en-US" dirty="0">
              <a:solidFill>
                <a:schemeClr val="bg1"/>
              </a:solidFill>
            </a:endParaRPr>
          </a:p>
          <a:p>
            <a:pPr marL="0" indent="358775" algn="just">
              <a:buNone/>
            </a:pPr>
            <a:endParaRPr lang="en-US" dirty="0">
              <a:solidFill>
                <a:schemeClr val="bg1"/>
              </a:solidFill>
            </a:endParaRPr>
          </a:p>
          <a:p>
            <a:pPr marL="0" indent="358775" algn="just">
              <a:buNone/>
            </a:pPr>
            <a:r>
              <a:rPr lang="uk-UA" dirty="0">
                <a:solidFill>
                  <a:schemeClr val="bg1"/>
                </a:solidFill>
              </a:rPr>
              <a:t>При обробці протягуванням зовнішніх «чорних» (попередньо не оброблених) поверхонь за один хід протяжки досягаються висока точність та низька висота </a:t>
            </a:r>
            <a:r>
              <a:rPr lang="uk-UA" dirty="0" err="1">
                <a:solidFill>
                  <a:schemeClr val="bg1"/>
                </a:solidFill>
              </a:rPr>
              <a:t>мікрогребінців</a:t>
            </a:r>
            <a:r>
              <a:rPr lang="uk-UA" dirty="0">
                <a:solidFill>
                  <a:schemeClr val="bg1"/>
                </a:solidFill>
              </a:rPr>
              <a:t>. В процесі обробки кожен різальний зуб протяжки знімає шар металу, що складає частину припуску, а </a:t>
            </a:r>
            <a:r>
              <a:rPr lang="uk-UA" dirty="0" err="1">
                <a:solidFill>
                  <a:schemeClr val="bg1"/>
                </a:solidFill>
              </a:rPr>
              <a:t>калібруючі</a:t>
            </a:r>
            <a:r>
              <a:rPr lang="uk-UA" dirty="0">
                <a:solidFill>
                  <a:schemeClr val="bg1"/>
                </a:solidFill>
              </a:rPr>
              <a:t> зуби зачищають поверхню. При цьому зуби довго не втрачають своєї різальної здатності та форми (</a:t>
            </a:r>
            <a:r>
              <a:rPr lang="uk-UA" b="1" dirty="0">
                <a:solidFill>
                  <a:schemeClr val="bg1"/>
                </a:solidFill>
              </a:rPr>
              <a:t>рисунок</a:t>
            </a:r>
            <a:r>
              <a:rPr lang="uk-UA" dirty="0">
                <a:solidFill>
                  <a:schemeClr val="bg1"/>
                </a:solidFill>
              </a:rPr>
              <a:t>).</a:t>
            </a:r>
            <a:endParaRPr lang="ru-RU" sz="2000" dirty="0">
              <a:solidFill>
                <a:schemeClr val="bg1"/>
              </a:solidFill>
            </a:endParaRPr>
          </a:p>
        </p:txBody>
      </p:sp>
    </p:spTree>
    <p:extLst>
      <p:ext uri="{BB962C8B-B14F-4D97-AF65-F5344CB8AC3E}">
        <p14:creationId xmlns:p14="http://schemas.microsoft.com/office/powerpoint/2010/main" val="84637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553244"/>
            <a:ext cx="6746626" cy="4458157"/>
          </a:xfrm>
          <a:prstGeom prst="rect">
            <a:avLst/>
          </a:prstGeom>
        </p:spPr>
      </p:pic>
    </p:spTree>
    <p:extLst>
      <p:ext uri="{BB962C8B-B14F-4D97-AF65-F5344CB8AC3E}">
        <p14:creationId xmlns:p14="http://schemas.microsoft.com/office/powerpoint/2010/main" val="359503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5292"/>
            <a:ext cx="8229600" cy="4119844"/>
          </a:xfrm>
        </p:spPr>
        <p:txBody>
          <a:bodyPr>
            <a:normAutofit fontScale="70000" lnSpcReduction="20000"/>
          </a:bodyPr>
          <a:lstStyle/>
          <a:p>
            <a:pPr marL="0" indent="358775" algn="just">
              <a:buNone/>
            </a:pPr>
            <a:r>
              <a:rPr lang="uk-UA" dirty="0">
                <a:solidFill>
                  <a:schemeClr val="bg1"/>
                </a:solidFill>
              </a:rPr>
              <a:t>При обробці «чорних» поверхонь поковок і відливок більш доцільно застосовувати не звичайні плоскі протяжки (</a:t>
            </a:r>
            <a:r>
              <a:rPr lang="uk-UA" b="1" dirty="0">
                <a:solidFill>
                  <a:schemeClr val="bg1"/>
                </a:solidFill>
              </a:rPr>
              <a:t>рисунок, а</a:t>
            </a:r>
            <a:r>
              <a:rPr lang="uk-UA" dirty="0">
                <a:solidFill>
                  <a:schemeClr val="bg1"/>
                </a:solidFill>
              </a:rPr>
              <a:t>), а прогресивні (</a:t>
            </a:r>
            <a:r>
              <a:rPr lang="uk-UA" b="1" dirty="0">
                <a:solidFill>
                  <a:schemeClr val="bg1"/>
                </a:solidFill>
              </a:rPr>
              <a:t>рисунок, б–г</a:t>
            </a:r>
            <a:r>
              <a:rPr lang="uk-UA" dirty="0">
                <a:solidFill>
                  <a:schemeClr val="bg1"/>
                </a:solidFill>
              </a:rPr>
              <a:t>). У звичайних плоских протяжок кожен зуб знімає стружку по всій ширині оброблюваної поверхні. Тому при обробці «чорної» поверхні, яка має кірку, перші зуби протяжки швидко затуплюються або викришуються. Зуби прогресивних різальних протяжок виконуються змінної ширини, яка поступово збільшується, і кожен різальний зуб зрізає метал не по всій ширині оброблюваної поверхні, а смугою, причому ширина цих смуг з кожним зубом збільшується і тільки калібрувальні зуби зачищають оброблювану поверхню по всій ширині. Для обробки зовнішнім протягуванням широких </a:t>
            </a:r>
            <a:r>
              <a:rPr lang="uk-UA" dirty="0" err="1">
                <a:solidFill>
                  <a:schemeClr val="bg1"/>
                </a:solidFill>
              </a:rPr>
              <a:t>площин</a:t>
            </a:r>
            <a:r>
              <a:rPr lang="uk-UA" dirty="0">
                <a:solidFill>
                  <a:schemeClr val="bg1"/>
                </a:solidFill>
              </a:rPr>
              <a:t> (понад 50 мм) використовуються декілька протяжок, що встановлюються поруч.</a:t>
            </a:r>
            <a:endParaRPr lang="ru-RU" dirty="0">
              <a:solidFill>
                <a:schemeClr val="bg1"/>
              </a:solidFill>
            </a:endParaRPr>
          </a:p>
        </p:txBody>
      </p:sp>
    </p:spTree>
    <p:extLst>
      <p:ext uri="{BB962C8B-B14F-4D97-AF65-F5344CB8AC3E}">
        <p14:creationId xmlns:p14="http://schemas.microsoft.com/office/powerpoint/2010/main" val="44784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2232248"/>
          </a:xfrm>
        </p:spPr>
        <p:txBody>
          <a:bodyPr>
            <a:noAutofit/>
          </a:bodyPr>
          <a:lstStyle/>
          <a:p>
            <a:pPr marL="0" indent="358775" algn="just">
              <a:buNone/>
            </a:pPr>
            <a:r>
              <a:rPr lang="uk-UA" sz="2000" dirty="0">
                <a:solidFill>
                  <a:schemeClr val="bg1"/>
                </a:solidFill>
              </a:rPr>
              <a:t>Протягування зовнішніх поверхонь виконується здебільшого на вертикально-протяжних верстатах: напівавтоматах та автоматах. У масовому виробництві застосовуються високопродуктивні протяжні верстати безперервної дії. На верстатах безперервної дії з карусельним столом (</a:t>
            </a:r>
            <a:r>
              <a:rPr lang="uk-UA" sz="2000" b="1" dirty="0">
                <a:solidFill>
                  <a:schemeClr val="bg1"/>
                </a:solidFill>
              </a:rPr>
              <a:t>рисунок, а</a:t>
            </a:r>
            <a:r>
              <a:rPr lang="uk-UA" sz="2000" dirty="0">
                <a:solidFill>
                  <a:schemeClr val="bg1"/>
                </a:solidFill>
              </a:rPr>
              <a:t>) або з барабаном (</a:t>
            </a:r>
            <a:r>
              <a:rPr lang="uk-UA" sz="2000" b="1" dirty="0">
                <a:solidFill>
                  <a:schemeClr val="bg1"/>
                </a:solidFill>
              </a:rPr>
              <a:t>рисунок, б</a:t>
            </a:r>
            <a:r>
              <a:rPr lang="uk-UA" sz="2000" dirty="0">
                <a:solidFill>
                  <a:schemeClr val="bg1"/>
                </a:solidFill>
              </a:rPr>
              <a:t>) по його колу в пристосуваннях розташовуються деталі </a:t>
            </a:r>
            <a:r>
              <a:rPr lang="uk-UA" sz="2000" b="1" dirty="0">
                <a:solidFill>
                  <a:schemeClr val="bg1"/>
                </a:solidFill>
              </a:rPr>
              <a:t>1</a:t>
            </a:r>
            <a:r>
              <a:rPr lang="uk-UA" sz="2000" dirty="0">
                <a:solidFill>
                  <a:schemeClr val="bg1"/>
                </a:solidFill>
              </a:rPr>
              <a:t>. Стіл або барабан при обертанні переміщує заготовки повз протяжки</a:t>
            </a:r>
            <a:r>
              <a:rPr lang="uk-UA" sz="2000" b="1" dirty="0">
                <a:solidFill>
                  <a:schemeClr val="bg1"/>
                </a:solidFill>
              </a:rPr>
              <a:t> 2</a:t>
            </a:r>
            <a:r>
              <a:rPr lang="uk-UA" sz="2000" dirty="0">
                <a:solidFill>
                  <a:schemeClr val="bg1"/>
                </a:solidFill>
              </a:rPr>
              <a:t>, які обробляють їх поверхні.</a:t>
            </a:r>
            <a:endParaRPr lang="ru-RU" sz="2000" dirty="0">
              <a:solidFill>
                <a:schemeClr val="bg1"/>
              </a:solidFill>
            </a:endParaRPr>
          </a:p>
        </p:txBody>
      </p:sp>
      <p:pic>
        <p:nvPicPr>
          <p:cNvPr id="2" name="Рисунок 1"/>
          <p:cNvPicPr>
            <a:picLocks noChangeAspect="1"/>
          </p:cNvPicPr>
          <p:nvPr/>
        </p:nvPicPr>
        <p:blipFill>
          <a:blip r:embed="rId2"/>
          <a:stretch>
            <a:fillRect/>
          </a:stretch>
        </p:blipFill>
        <p:spPr>
          <a:xfrm>
            <a:off x="2152877" y="2569468"/>
            <a:ext cx="4858933" cy="3071500"/>
          </a:xfrm>
          <a:prstGeom prst="rect">
            <a:avLst/>
          </a:prstGeom>
        </p:spPr>
      </p:pic>
    </p:spTree>
    <p:extLst>
      <p:ext uri="{BB962C8B-B14F-4D97-AF65-F5344CB8AC3E}">
        <p14:creationId xmlns:p14="http://schemas.microsoft.com/office/powerpoint/2010/main" val="1926263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bg1"/>
                </a:solidFill>
              </a:rPr>
              <a:t>14.4. Обробка плоских поверхонь шліфуванням</a:t>
            </a:r>
            <a:endParaRPr lang="ru-RU" sz="3200" dirty="0">
              <a:solidFill>
                <a:schemeClr val="bg1"/>
              </a:solidFill>
            </a:endParaRPr>
          </a:p>
        </p:txBody>
      </p:sp>
      <p:sp>
        <p:nvSpPr>
          <p:cNvPr id="3" name="Объект 2"/>
          <p:cNvSpPr>
            <a:spLocks noGrp="1"/>
          </p:cNvSpPr>
          <p:nvPr>
            <p:ph idx="1"/>
          </p:nvPr>
        </p:nvSpPr>
        <p:spPr/>
        <p:txBody>
          <a:bodyPr>
            <a:normAutofit fontScale="70000" lnSpcReduction="20000"/>
          </a:bodyPr>
          <a:lstStyle/>
          <a:p>
            <a:pPr marL="0" indent="365125" algn="just">
              <a:buNone/>
            </a:pPr>
            <a:r>
              <a:rPr lang="uk-UA" dirty="0">
                <a:solidFill>
                  <a:schemeClr val="bg1"/>
                </a:solidFill>
              </a:rPr>
              <a:t>Шліфування плоских поверхонь використовується як для обдирної, так і для чорнової та чистової обробки. Обдирне шліфування </a:t>
            </a:r>
            <a:r>
              <a:rPr lang="uk-UA" dirty="0" err="1">
                <a:solidFill>
                  <a:schemeClr val="bg1"/>
                </a:solidFill>
              </a:rPr>
              <a:t>площин</a:t>
            </a:r>
            <a:r>
              <a:rPr lang="uk-UA" dirty="0">
                <a:solidFill>
                  <a:schemeClr val="bg1"/>
                </a:solidFill>
              </a:rPr>
              <a:t> може бути попередньою або кінцевою операцією, якщо за кресленням деталей не вимагається висока точність та низька висота </a:t>
            </a:r>
            <a:r>
              <a:rPr lang="uk-UA" dirty="0" err="1">
                <a:solidFill>
                  <a:schemeClr val="bg1"/>
                </a:solidFill>
              </a:rPr>
              <a:t>мікрогребінців</a:t>
            </a:r>
            <a:r>
              <a:rPr lang="uk-UA" dirty="0">
                <a:solidFill>
                  <a:schemeClr val="bg1"/>
                </a:solidFill>
              </a:rPr>
              <a:t> на оброблених поверхнях. </a:t>
            </a:r>
            <a:endParaRPr lang="ru-RU" dirty="0">
              <a:solidFill>
                <a:schemeClr val="bg1"/>
              </a:solidFill>
            </a:endParaRPr>
          </a:p>
          <a:p>
            <a:pPr marL="0" indent="365125" algn="just">
              <a:buNone/>
            </a:pPr>
            <a:r>
              <a:rPr lang="uk-UA" dirty="0">
                <a:solidFill>
                  <a:schemeClr val="bg1"/>
                </a:solidFill>
              </a:rPr>
              <a:t>Шліфування плоских поверхонь здійснюють на плоскошліфувальних верстатах з прямокутним або круглим столом як звичайного виконання, так і з ЧПУ. Плоске шліфування є одним з основних методів обробки </a:t>
            </a:r>
            <a:r>
              <a:rPr lang="uk-UA" dirty="0" err="1">
                <a:solidFill>
                  <a:schemeClr val="bg1"/>
                </a:solidFill>
              </a:rPr>
              <a:t>площин</a:t>
            </a:r>
            <a:r>
              <a:rPr lang="uk-UA" dirty="0">
                <a:solidFill>
                  <a:schemeClr val="bg1"/>
                </a:solidFill>
              </a:rPr>
              <a:t> деталей машин (особливо загартованих) для досягнення якості, що вимагається. У ряді випадків плоске шліфування може з успіхом замінити фрезерування.</a:t>
            </a:r>
            <a:endParaRPr lang="ru-RU" dirty="0">
              <a:solidFill>
                <a:schemeClr val="bg1"/>
              </a:solidFill>
            </a:endParaRPr>
          </a:p>
        </p:txBody>
      </p:sp>
    </p:spTree>
    <p:extLst>
      <p:ext uri="{BB962C8B-B14F-4D97-AF65-F5344CB8AC3E}">
        <p14:creationId xmlns:p14="http://schemas.microsoft.com/office/powerpoint/2010/main" val="3202483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81236"/>
            <a:ext cx="8229600" cy="4608512"/>
          </a:xfrm>
        </p:spPr>
        <p:txBody>
          <a:bodyPr>
            <a:normAutofit/>
          </a:bodyPr>
          <a:lstStyle/>
          <a:p>
            <a:pPr marL="0" indent="365125" algn="just">
              <a:buNone/>
            </a:pPr>
            <a:r>
              <a:rPr lang="uk-UA" sz="2000" dirty="0">
                <a:solidFill>
                  <a:schemeClr val="bg1"/>
                </a:solidFill>
              </a:rPr>
              <a:t>Припуски для обдирного шліфування повинні бути значно меншими, ніж для фрезерування та стругання. При великих припусках обдирне шліфування виявляється неекономічним. Обдирне шліфування </a:t>
            </a:r>
            <a:r>
              <a:rPr lang="uk-UA" sz="2000" dirty="0" err="1">
                <a:solidFill>
                  <a:schemeClr val="bg1"/>
                </a:solidFill>
              </a:rPr>
              <a:t>площин</a:t>
            </a:r>
            <a:r>
              <a:rPr lang="uk-UA" sz="2000" dirty="0">
                <a:solidFill>
                  <a:schemeClr val="bg1"/>
                </a:solidFill>
              </a:rPr>
              <a:t> застосовується в тому випадку, коли наявність твердої кірки на поверхнях деталей або велика твердість матеріалу утруднюють фрезерування чи стругання. Воно застосовується також при обробці плоских поверхонь деталей з низькою твердістю. Обдирне шліфування застосовується для чавунних відливок, поковок, зварених конструкцій і, рідше, для сталевих відливок.</a:t>
            </a:r>
          </a:p>
          <a:p>
            <a:pPr marL="0" indent="365125" algn="just">
              <a:buNone/>
            </a:pPr>
            <a:r>
              <a:rPr lang="uk-UA" sz="2000" dirty="0">
                <a:solidFill>
                  <a:schemeClr val="bg1"/>
                </a:solidFill>
              </a:rPr>
              <a:t>Чорнове і чистове шліфування </a:t>
            </a:r>
            <a:r>
              <a:rPr lang="uk-UA" sz="2000" dirty="0" err="1">
                <a:solidFill>
                  <a:schemeClr val="bg1"/>
                </a:solidFill>
              </a:rPr>
              <a:t>площин</a:t>
            </a:r>
            <a:r>
              <a:rPr lang="uk-UA" sz="2000" dirty="0">
                <a:solidFill>
                  <a:schemeClr val="bg1"/>
                </a:solidFill>
              </a:rPr>
              <a:t> виконується для одержання високої точності поверхонь за неможливості досягти це фрезеруванням або струганням. Шліфування плоских поверхонь може бути здійснено двома способами: периферією круга і торцем круга (</a:t>
            </a:r>
            <a:r>
              <a:rPr lang="uk-UA" sz="2000" b="1" dirty="0">
                <a:solidFill>
                  <a:schemeClr val="bg1"/>
                </a:solidFill>
              </a:rPr>
              <a:t>рисунок</a:t>
            </a:r>
            <a:r>
              <a:rPr lang="uk-UA" sz="2000" dirty="0">
                <a:solidFill>
                  <a:schemeClr val="bg1"/>
                </a:solidFill>
              </a:rPr>
              <a:t>).</a:t>
            </a:r>
            <a:endParaRPr lang="ru-RU" sz="2000" dirty="0">
              <a:solidFill>
                <a:schemeClr val="bg1"/>
              </a:solidFill>
            </a:endParaRPr>
          </a:p>
        </p:txBody>
      </p:sp>
    </p:spTree>
    <p:extLst>
      <p:ext uri="{BB962C8B-B14F-4D97-AF65-F5344CB8AC3E}">
        <p14:creationId xmlns:p14="http://schemas.microsoft.com/office/powerpoint/2010/main" val="1484420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198" y="3289548"/>
            <a:ext cx="8363273" cy="2160240"/>
          </a:xfrm>
        </p:spPr>
        <p:txBody>
          <a:bodyPr>
            <a:normAutofit fontScale="70000" lnSpcReduction="20000"/>
          </a:bodyPr>
          <a:lstStyle/>
          <a:p>
            <a:pPr marL="0" indent="365125" algn="just">
              <a:buNone/>
            </a:pPr>
            <a:r>
              <a:rPr lang="uk-UA" dirty="0">
                <a:solidFill>
                  <a:schemeClr val="bg1"/>
                </a:solidFill>
              </a:rPr>
              <a:t>Шліфування периферією круга може здійснюватися трьома способами: 1) багатократними робочими ходами; 2) установленим на розмір кругом; 3) східчастим кругом.          </a:t>
            </a:r>
            <a:endParaRPr lang="ru-RU" dirty="0">
              <a:solidFill>
                <a:schemeClr val="bg1"/>
              </a:solidFill>
            </a:endParaRPr>
          </a:p>
          <a:p>
            <a:pPr marL="0" indent="365125" algn="just">
              <a:buNone/>
            </a:pPr>
            <a:r>
              <a:rPr lang="uk-UA" dirty="0">
                <a:solidFill>
                  <a:schemeClr val="bg1"/>
                </a:solidFill>
              </a:rPr>
              <a:t>При першому способі (</a:t>
            </a:r>
            <a:r>
              <a:rPr lang="uk-UA" b="1" dirty="0">
                <a:solidFill>
                  <a:schemeClr val="bg1"/>
                </a:solidFill>
              </a:rPr>
              <a:t>рисунок, а</a:t>
            </a:r>
            <a:r>
              <a:rPr lang="uk-UA" dirty="0">
                <a:solidFill>
                  <a:schemeClr val="bg1"/>
                </a:solidFill>
              </a:rPr>
              <a:t>) поперечний рух подачі круга проводиться після кожного подовжнього ходу столу, а вертикальне – після робочого ходу по всій поверхні довжини заготовки деталей </a:t>
            </a:r>
            <a:r>
              <a:rPr lang="uk-UA" b="1" dirty="0">
                <a:solidFill>
                  <a:schemeClr val="bg1"/>
                </a:solidFill>
              </a:rPr>
              <a:t>l</a:t>
            </a:r>
            <a:r>
              <a:rPr lang="uk-UA" dirty="0">
                <a:solidFill>
                  <a:schemeClr val="bg1"/>
                </a:solidFill>
              </a:rPr>
              <a:t>. </a:t>
            </a:r>
            <a:endParaRPr lang="ru-RU" dirty="0">
              <a:solidFill>
                <a:schemeClr val="bg1"/>
              </a:solidFill>
            </a:endParaRPr>
          </a:p>
        </p:txBody>
      </p:sp>
      <p:pic>
        <p:nvPicPr>
          <p:cNvPr id="4" name="Рисунок 3"/>
          <p:cNvPicPr>
            <a:picLocks noChangeAspect="1"/>
          </p:cNvPicPr>
          <p:nvPr/>
        </p:nvPicPr>
        <p:blipFill>
          <a:blip r:embed="rId2"/>
          <a:stretch>
            <a:fillRect/>
          </a:stretch>
        </p:blipFill>
        <p:spPr>
          <a:xfrm>
            <a:off x="443884" y="481236"/>
            <a:ext cx="8376587" cy="2448272"/>
          </a:xfrm>
          <a:prstGeom prst="rect">
            <a:avLst/>
          </a:prstGeom>
        </p:spPr>
      </p:pic>
    </p:spTree>
    <p:extLst>
      <p:ext uri="{BB962C8B-B14F-4D97-AF65-F5344CB8AC3E}">
        <p14:creationId xmlns:p14="http://schemas.microsoft.com/office/powerpoint/2010/main" val="320010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3204"/>
            <a:ext cx="8568952" cy="5256584"/>
          </a:xfrm>
        </p:spPr>
        <p:txBody>
          <a:bodyPr>
            <a:noAutofit/>
          </a:bodyPr>
          <a:lstStyle/>
          <a:p>
            <a:pPr marL="0" indent="365125" algn="just">
              <a:buNone/>
            </a:pPr>
            <a:r>
              <a:rPr lang="uk-UA" sz="1850" dirty="0">
                <a:solidFill>
                  <a:schemeClr val="bg1"/>
                </a:solidFill>
              </a:rPr>
              <a:t>При другому способі (</a:t>
            </a:r>
            <a:r>
              <a:rPr lang="uk-UA" sz="1850" b="1" dirty="0">
                <a:solidFill>
                  <a:schemeClr val="bg1"/>
                </a:solidFill>
              </a:rPr>
              <a:t>рисунок, б</a:t>
            </a:r>
            <a:r>
              <a:rPr lang="uk-UA" sz="1850" dirty="0">
                <a:solidFill>
                  <a:schemeClr val="bg1"/>
                </a:solidFill>
              </a:rPr>
              <a:t>) шліфувальний круг встановлюється на глибину, рівну припуску, і при малій швидкості переміщення столу обробляють заготівку по всій довжині. Після кожного робочого ходу шліфувальний круг переміщується в поперечному напрямі на </a:t>
            </a:r>
            <a:r>
              <a:rPr lang="uk-UA" sz="1850" b="1" dirty="0">
                <a:solidFill>
                  <a:schemeClr val="bg1"/>
                </a:solidFill>
              </a:rPr>
              <a:t>0,7 - 0,8</a:t>
            </a:r>
            <a:r>
              <a:rPr lang="uk-UA" sz="1850" dirty="0">
                <a:solidFill>
                  <a:schemeClr val="bg1"/>
                </a:solidFill>
              </a:rPr>
              <a:t> висоти круга </a:t>
            </a:r>
            <a:r>
              <a:rPr lang="uk-UA" sz="1850" b="1" dirty="0" err="1">
                <a:solidFill>
                  <a:schemeClr val="bg1"/>
                </a:solidFill>
              </a:rPr>
              <a:t>Вк</a:t>
            </a:r>
            <a:r>
              <a:rPr lang="uk-UA" sz="1850" dirty="0">
                <a:solidFill>
                  <a:schemeClr val="bg1"/>
                </a:solidFill>
              </a:rPr>
              <a:t>. Для чистового робочого ходу залишають припуск </a:t>
            </a:r>
            <a:r>
              <a:rPr lang="uk-UA" sz="1850" b="1" dirty="0">
                <a:solidFill>
                  <a:schemeClr val="bg1"/>
                </a:solidFill>
              </a:rPr>
              <a:t>0,01 - 0,02</a:t>
            </a:r>
            <a:r>
              <a:rPr lang="uk-UA" sz="1850" dirty="0">
                <a:solidFill>
                  <a:schemeClr val="bg1"/>
                </a:solidFill>
              </a:rPr>
              <a:t> мм і знімають його першим способом. Цей спосіб застосовують при обробці на потужних шліфувальних верстатах.</a:t>
            </a:r>
          </a:p>
          <a:p>
            <a:pPr marL="0" indent="365125" algn="just">
              <a:buNone/>
            </a:pPr>
            <a:r>
              <a:rPr lang="uk-UA" sz="1850" dirty="0">
                <a:solidFill>
                  <a:schemeClr val="bg1"/>
                </a:solidFill>
              </a:rPr>
              <a:t>При шліфуванні третім способом круг профілюють сходинками. Припуск, розподілений між окремими сходинками, знімається за один робочий хід (</a:t>
            </a:r>
            <a:r>
              <a:rPr lang="uk-UA" sz="1850" b="1" dirty="0">
                <a:solidFill>
                  <a:schemeClr val="bg1"/>
                </a:solidFill>
              </a:rPr>
              <a:t>рисунок, в</a:t>
            </a:r>
            <a:r>
              <a:rPr lang="uk-UA" sz="1850" dirty="0">
                <a:solidFill>
                  <a:schemeClr val="bg1"/>
                </a:solidFill>
              </a:rPr>
              <a:t>).  На рисунку (</a:t>
            </a:r>
            <a:r>
              <a:rPr lang="uk-UA" sz="1850" b="1" dirty="0">
                <a:solidFill>
                  <a:schemeClr val="bg1"/>
                </a:solidFill>
              </a:rPr>
              <a:t>г</a:t>
            </a:r>
            <a:r>
              <a:rPr lang="uk-UA" sz="1850" dirty="0">
                <a:solidFill>
                  <a:schemeClr val="bg1"/>
                </a:solidFill>
              </a:rPr>
              <a:t>) показана схема шліфування встановленим на розмір торцем круга.</a:t>
            </a:r>
          </a:p>
          <a:p>
            <a:pPr marL="0" indent="365125">
              <a:buNone/>
            </a:pPr>
            <a:r>
              <a:rPr lang="uk-UA" sz="1850" dirty="0">
                <a:solidFill>
                  <a:schemeClr val="bg1"/>
                </a:solidFill>
              </a:rPr>
              <a:t>Плоским шліфуванням забезпечуються наступні точність розмірів і шорсткість поверхні:</a:t>
            </a:r>
            <a:endParaRPr lang="ru-RU" sz="1850" dirty="0">
              <a:solidFill>
                <a:schemeClr val="bg1"/>
              </a:solidFill>
            </a:endParaRPr>
          </a:p>
          <a:p>
            <a:pPr marL="0" indent="365125">
              <a:buNone/>
            </a:pPr>
            <a:r>
              <a:rPr lang="uk-UA" sz="1850" dirty="0">
                <a:solidFill>
                  <a:schemeClr val="bg1"/>
                </a:solidFill>
              </a:rPr>
              <a:t>– IТ9-IТ10, </a:t>
            </a:r>
            <a:r>
              <a:rPr lang="uk-UA" sz="1850" dirty="0" err="1">
                <a:solidFill>
                  <a:schemeClr val="bg1"/>
                </a:solidFill>
              </a:rPr>
              <a:t>Ra</a:t>
            </a:r>
            <a:r>
              <a:rPr lang="uk-UA" sz="1850" dirty="0">
                <a:solidFill>
                  <a:schemeClr val="bg1"/>
                </a:solidFill>
              </a:rPr>
              <a:t> = 2,5-1,25 </a:t>
            </a:r>
            <a:r>
              <a:rPr lang="uk-UA" sz="1850" dirty="0" err="1">
                <a:solidFill>
                  <a:schemeClr val="bg1"/>
                </a:solidFill>
              </a:rPr>
              <a:t>мкм</a:t>
            </a:r>
            <a:r>
              <a:rPr lang="uk-UA" sz="1850" dirty="0">
                <a:solidFill>
                  <a:schemeClr val="bg1"/>
                </a:solidFill>
              </a:rPr>
              <a:t> – чорнове (попереднє чи одноразове) шліфування;</a:t>
            </a:r>
            <a:endParaRPr lang="ru-RU" sz="1850" dirty="0">
              <a:solidFill>
                <a:schemeClr val="bg1"/>
              </a:solidFill>
            </a:endParaRPr>
          </a:p>
          <a:p>
            <a:pPr marL="0" indent="365125">
              <a:buNone/>
            </a:pPr>
            <a:r>
              <a:rPr lang="uk-UA" sz="1850" dirty="0">
                <a:solidFill>
                  <a:schemeClr val="bg1"/>
                </a:solidFill>
              </a:rPr>
              <a:t>– IT8-IТ6, </a:t>
            </a:r>
            <a:r>
              <a:rPr lang="uk-UA" sz="1850" dirty="0" err="1">
                <a:solidFill>
                  <a:schemeClr val="bg1"/>
                </a:solidFill>
              </a:rPr>
              <a:t>Ra</a:t>
            </a:r>
            <a:r>
              <a:rPr lang="uk-UA" sz="1850" dirty="0">
                <a:solidFill>
                  <a:schemeClr val="bg1"/>
                </a:solidFill>
              </a:rPr>
              <a:t> = 1,6-0,4 </a:t>
            </a:r>
            <a:r>
              <a:rPr lang="uk-UA" sz="1850" dirty="0" err="1">
                <a:solidFill>
                  <a:schemeClr val="bg1"/>
                </a:solidFill>
              </a:rPr>
              <a:t>мкм</a:t>
            </a:r>
            <a:r>
              <a:rPr lang="uk-UA" sz="1850" dirty="0">
                <a:solidFill>
                  <a:schemeClr val="bg1"/>
                </a:solidFill>
              </a:rPr>
              <a:t> – чистове шліфування;</a:t>
            </a:r>
            <a:endParaRPr lang="ru-RU" sz="1850" dirty="0">
              <a:solidFill>
                <a:schemeClr val="bg1"/>
              </a:solidFill>
            </a:endParaRPr>
          </a:p>
          <a:p>
            <a:pPr marL="0" indent="365125">
              <a:buNone/>
            </a:pPr>
            <a:r>
              <a:rPr lang="uk-UA" sz="1850" dirty="0">
                <a:solidFill>
                  <a:schemeClr val="bg1"/>
                </a:solidFill>
              </a:rPr>
              <a:t>– IT6-IT5, </a:t>
            </a:r>
            <a:r>
              <a:rPr lang="uk-UA" sz="1850" dirty="0" err="1">
                <a:solidFill>
                  <a:schemeClr val="bg1"/>
                </a:solidFill>
              </a:rPr>
              <a:t>Ra</a:t>
            </a:r>
            <a:r>
              <a:rPr lang="uk-UA" sz="1850" dirty="0">
                <a:solidFill>
                  <a:schemeClr val="bg1"/>
                </a:solidFill>
              </a:rPr>
              <a:t> = 0,4-0,08 </a:t>
            </a:r>
            <a:r>
              <a:rPr lang="uk-UA" sz="1850" dirty="0" err="1">
                <a:solidFill>
                  <a:schemeClr val="bg1"/>
                </a:solidFill>
              </a:rPr>
              <a:t>мкм</a:t>
            </a:r>
            <a:r>
              <a:rPr lang="uk-UA" sz="1850" dirty="0">
                <a:solidFill>
                  <a:schemeClr val="bg1"/>
                </a:solidFill>
              </a:rPr>
              <a:t> – тонке шліфування.</a:t>
            </a:r>
            <a:endParaRPr lang="ru-RU" sz="1850" dirty="0">
              <a:solidFill>
                <a:schemeClr val="bg1"/>
              </a:solidFill>
            </a:endParaRPr>
          </a:p>
          <a:p>
            <a:pPr marL="0" indent="365125">
              <a:buNone/>
            </a:pPr>
            <a:r>
              <a:rPr lang="uk-UA" sz="1850" dirty="0">
                <a:solidFill>
                  <a:schemeClr val="bg1"/>
                </a:solidFill>
              </a:rPr>
              <a:t>Шліфування зазвичай проводиться з використанням СОЖ (з охолодженням).</a:t>
            </a:r>
            <a:endParaRPr lang="ru-RU" sz="1850" dirty="0">
              <a:solidFill>
                <a:schemeClr val="bg1"/>
              </a:solidFill>
            </a:endParaRPr>
          </a:p>
        </p:txBody>
      </p:sp>
    </p:spTree>
    <p:extLst>
      <p:ext uri="{BB962C8B-B14F-4D97-AF65-F5344CB8AC3E}">
        <p14:creationId xmlns:p14="http://schemas.microsoft.com/office/powerpoint/2010/main" val="403975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2460104"/>
          </a:xfrm>
        </p:spPr>
        <p:txBody>
          <a:bodyPr>
            <a:normAutofit/>
          </a:bodyPr>
          <a:lstStyle/>
          <a:p>
            <a:pPr marL="0" indent="365125" algn="just">
              <a:buNone/>
            </a:pPr>
            <a:r>
              <a:rPr lang="uk-UA" sz="2000" dirty="0">
                <a:solidFill>
                  <a:schemeClr val="bg1"/>
                </a:solidFill>
              </a:rPr>
              <a:t>Плоскошліфувальні верстати виготовляються для обдирного, чорнового і чистового (точного) шліфування. Для обдирного шліфування конструкції верстатів поділяються на:</a:t>
            </a:r>
            <a:endParaRPr lang="ru-RU" sz="2000" dirty="0">
              <a:solidFill>
                <a:schemeClr val="bg1"/>
              </a:solidFill>
            </a:endParaRPr>
          </a:p>
          <a:p>
            <a:pPr marL="0" indent="365125" algn="just">
              <a:buNone/>
            </a:pPr>
            <a:r>
              <a:rPr lang="uk-UA" sz="2000" dirty="0">
                <a:solidFill>
                  <a:schemeClr val="bg1"/>
                </a:solidFill>
              </a:rPr>
              <a:t>а) односторонні (для обробки з однієї сторони) – з горизонтальним або вертикальним розташуванням шпинделя;</a:t>
            </a:r>
            <a:endParaRPr lang="ru-RU" sz="2000" dirty="0">
              <a:solidFill>
                <a:schemeClr val="bg1"/>
              </a:solidFill>
            </a:endParaRPr>
          </a:p>
          <a:p>
            <a:pPr marL="0" indent="365125" algn="just">
              <a:buNone/>
            </a:pPr>
            <a:r>
              <a:rPr lang="uk-UA" sz="2000" dirty="0">
                <a:solidFill>
                  <a:schemeClr val="bg1"/>
                </a:solidFill>
              </a:rPr>
              <a:t>б) двосторонні (для обробки з двох сторін) – двошпиндельні з горизонтальним розташуванням шпинделів (</a:t>
            </a:r>
            <a:r>
              <a:rPr lang="uk-UA" sz="2000" b="1" dirty="0">
                <a:solidFill>
                  <a:schemeClr val="bg1"/>
                </a:solidFill>
              </a:rPr>
              <a:t>рисунок</a:t>
            </a:r>
            <a:r>
              <a:rPr lang="uk-UA" sz="2000" dirty="0">
                <a:solidFill>
                  <a:schemeClr val="bg1"/>
                </a:solidFill>
              </a:rPr>
              <a:t>).</a:t>
            </a:r>
            <a:endParaRPr lang="ru-RU" sz="2000" dirty="0">
              <a:solidFill>
                <a:schemeClr val="bg1"/>
              </a:solidFill>
            </a:endParaRPr>
          </a:p>
        </p:txBody>
      </p:sp>
      <p:pic>
        <p:nvPicPr>
          <p:cNvPr id="4" name="Рисунок 3"/>
          <p:cNvPicPr>
            <a:picLocks noChangeAspect="1"/>
          </p:cNvPicPr>
          <p:nvPr/>
        </p:nvPicPr>
        <p:blipFill>
          <a:blip r:embed="rId2"/>
          <a:stretch>
            <a:fillRect/>
          </a:stretch>
        </p:blipFill>
        <p:spPr>
          <a:xfrm>
            <a:off x="1214364" y="2797324"/>
            <a:ext cx="6735959" cy="2292424"/>
          </a:xfrm>
          <a:prstGeom prst="rect">
            <a:avLst/>
          </a:prstGeom>
        </p:spPr>
      </p:pic>
    </p:spTree>
    <p:extLst>
      <p:ext uri="{BB962C8B-B14F-4D97-AF65-F5344CB8AC3E}">
        <p14:creationId xmlns:p14="http://schemas.microsoft.com/office/powerpoint/2010/main" val="108780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290" t="8857"/>
          <a:stretch/>
        </p:blipFill>
        <p:spPr>
          <a:xfrm>
            <a:off x="611560" y="481236"/>
            <a:ext cx="7920880" cy="4680520"/>
          </a:xfrm>
          <a:prstGeom prst="rect">
            <a:avLst/>
          </a:prstGeom>
        </p:spPr>
      </p:pic>
    </p:spTree>
    <p:extLst>
      <p:ext uri="{BB962C8B-B14F-4D97-AF65-F5344CB8AC3E}">
        <p14:creationId xmlns:p14="http://schemas.microsoft.com/office/powerpoint/2010/main" val="256423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9228"/>
            <a:ext cx="8229600" cy="1800200"/>
          </a:xfrm>
        </p:spPr>
        <p:txBody>
          <a:bodyPr>
            <a:normAutofit fontScale="70000" lnSpcReduction="20000"/>
          </a:bodyPr>
          <a:lstStyle/>
          <a:p>
            <a:pPr marL="0" indent="365125" algn="just">
              <a:buNone/>
            </a:pPr>
            <a:r>
              <a:rPr lang="uk-UA" dirty="0"/>
              <a:t> </a:t>
            </a:r>
            <a:r>
              <a:rPr lang="uk-UA" dirty="0">
                <a:solidFill>
                  <a:schemeClr val="bg1"/>
                </a:solidFill>
              </a:rPr>
              <a:t>Верстати для чорнового і чистового (точного) шліфування виготовляються:</a:t>
            </a:r>
            <a:endParaRPr lang="ru-RU" dirty="0">
              <a:solidFill>
                <a:schemeClr val="bg1"/>
              </a:solidFill>
            </a:endParaRPr>
          </a:p>
          <a:p>
            <a:pPr marL="0" indent="365125" algn="just">
              <a:buNone/>
            </a:pPr>
            <a:r>
              <a:rPr lang="uk-UA" dirty="0">
                <a:solidFill>
                  <a:schemeClr val="bg1"/>
                </a:solidFill>
              </a:rPr>
              <a:t>а) для роботи торцевою частиною кругів з прямокутним і круглим столом. Останні бувають одно- і двошпиндельні. На рисунку нижче показана схема роботи двошпиндельного верстата з круглим столом;</a:t>
            </a:r>
          </a:p>
          <a:p>
            <a:pPr marL="0" indent="365125" algn="just">
              <a:buNone/>
            </a:pPr>
            <a:endParaRPr lang="ru-RU" dirty="0">
              <a:solidFill>
                <a:schemeClr val="bg1"/>
              </a:solidFill>
            </a:endParaRPr>
          </a:p>
        </p:txBody>
      </p:sp>
      <p:pic>
        <p:nvPicPr>
          <p:cNvPr id="4" name="Рисунок 3"/>
          <p:cNvPicPr>
            <a:picLocks noChangeAspect="1"/>
          </p:cNvPicPr>
          <p:nvPr/>
        </p:nvPicPr>
        <p:blipFill>
          <a:blip r:embed="rId2"/>
          <a:stretch>
            <a:fillRect/>
          </a:stretch>
        </p:blipFill>
        <p:spPr>
          <a:xfrm>
            <a:off x="1230779" y="2425452"/>
            <a:ext cx="6703129" cy="2880320"/>
          </a:xfrm>
          <a:prstGeom prst="rect">
            <a:avLst/>
          </a:prstGeom>
        </p:spPr>
      </p:pic>
    </p:spTree>
    <p:extLst>
      <p:ext uri="{BB962C8B-B14F-4D97-AF65-F5344CB8AC3E}">
        <p14:creationId xmlns:p14="http://schemas.microsoft.com/office/powerpoint/2010/main" val="349481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53244"/>
            <a:ext cx="3888432" cy="4752528"/>
          </a:xfrm>
        </p:spPr>
        <p:txBody>
          <a:bodyPr>
            <a:normAutofit fontScale="92500" lnSpcReduction="20000"/>
          </a:bodyPr>
          <a:lstStyle/>
          <a:p>
            <a:pPr marL="0" indent="365125" algn="just">
              <a:buNone/>
            </a:pPr>
            <a:r>
              <a:rPr lang="uk-UA" dirty="0">
                <a:solidFill>
                  <a:schemeClr val="bg1"/>
                </a:solidFill>
              </a:rPr>
              <a:t>б) для шліфування пластин, торців </a:t>
            </a:r>
            <a:r>
              <a:rPr lang="uk-UA" dirty="0" err="1">
                <a:solidFill>
                  <a:schemeClr val="bg1"/>
                </a:solidFill>
              </a:rPr>
              <a:t>кілець</a:t>
            </a:r>
            <a:r>
              <a:rPr lang="uk-UA" dirty="0">
                <a:solidFill>
                  <a:schemeClr val="bg1"/>
                </a:solidFill>
              </a:rPr>
              <a:t> та інших подібних тонких деталей – плоскошліфувальні верстати з магнітним столом або із застосуванням магнітних плит, що дають достатньо чисту поверхню та високу точність.</a:t>
            </a:r>
            <a:endParaRPr lang="ru-RU" dirty="0">
              <a:solidFill>
                <a:schemeClr val="bg1"/>
              </a:solidFill>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4542304" y="265212"/>
            <a:ext cx="4216242" cy="5222324"/>
          </a:xfrm>
          <a:prstGeom prst="rect">
            <a:avLst/>
          </a:prstGeom>
        </p:spPr>
      </p:pic>
    </p:spTree>
    <p:extLst>
      <p:ext uri="{BB962C8B-B14F-4D97-AF65-F5344CB8AC3E}">
        <p14:creationId xmlns:p14="http://schemas.microsoft.com/office/powerpoint/2010/main" val="2664605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pPr marL="0" indent="365125" algn="just">
              <a:buNone/>
            </a:pPr>
            <a:r>
              <a:rPr lang="uk-UA" dirty="0">
                <a:solidFill>
                  <a:schemeClr val="bg1"/>
                </a:solidFill>
              </a:rPr>
              <a:t>Остаточно кінцева чистова обробка плоских поверхонь –  </a:t>
            </a:r>
            <a:r>
              <a:rPr lang="uk-UA" dirty="0" err="1">
                <a:solidFill>
                  <a:schemeClr val="bg1"/>
                </a:solidFill>
              </a:rPr>
              <a:t>викінчування</a:t>
            </a:r>
            <a:r>
              <a:rPr lang="uk-UA" dirty="0">
                <a:solidFill>
                  <a:schemeClr val="bg1"/>
                </a:solidFill>
              </a:rPr>
              <a:t>, – крім шліфування, виконується із застосуванням абразивів (</a:t>
            </a:r>
            <a:r>
              <a:rPr lang="uk-UA" dirty="0" err="1">
                <a:solidFill>
                  <a:schemeClr val="bg1"/>
                </a:solidFill>
              </a:rPr>
              <a:t>зерен</a:t>
            </a:r>
            <a:r>
              <a:rPr lang="uk-UA" dirty="0">
                <a:solidFill>
                  <a:schemeClr val="bg1"/>
                </a:solidFill>
              </a:rPr>
              <a:t> та паст) доведенням, притиранням, поліруванням.</a:t>
            </a:r>
            <a:endParaRPr lang="ru-RU" dirty="0">
              <a:solidFill>
                <a:schemeClr val="bg1"/>
              </a:solidFill>
            </a:endParaRPr>
          </a:p>
          <a:p>
            <a:pPr marL="0" indent="365125" algn="just">
              <a:buNone/>
            </a:pPr>
            <a:r>
              <a:rPr lang="uk-UA" dirty="0">
                <a:solidFill>
                  <a:schemeClr val="bg1"/>
                </a:solidFill>
              </a:rPr>
              <a:t>Крім цього, для остаточної чистової обробки плоских поверхонь застосовується шабрування. Ця технологічна операція виконується із застосуванням різальних інструментів, що називаються шаберами, вручну або механічним способом.</a:t>
            </a:r>
            <a:endParaRPr lang="ru-RU" dirty="0">
              <a:solidFill>
                <a:schemeClr val="bg1"/>
              </a:solidFill>
            </a:endParaRPr>
          </a:p>
        </p:txBody>
      </p:sp>
    </p:spTree>
    <p:extLst>
      <p:ext uri="{BB962C8B-B14F-4D97-AF65-F5344CB8AC3E}">
        <p14:creationId xmlns:p14="http://schemas.microsoft.com/office/powerpoint/2010/main" val="2621887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fontScale="90000"/>
          </a:bodyPr>
          <a:lstStyle/>
          <a:p>
            <a:r>
              <a:rPr lang="uk-UA" sz="3600" b="1" dirty="0">
                <a:solidFill>
                  <a:schemeClr val="bg1"/>
                </a:solidFill>
              </a:rPr>
              <a:t>14.5.  Доведення та притирання</a:t>
            </a:r>
            <a:endParaRPr lang="ru-RU" sz="3600" dirty="0">
              <a:solidFill>
                <a:schemeClr val="bg1"/>
              </a:solidFill>
            </a:endParaRPr>
          </a:p>
        </p:txBody>
      </p:sp>
      <p:sp>
        <p:nvSpPr>
          <p:cNvPr id="3" name="Объект 2"/>
          <p:cNvSpPr>
            <a:spLocks noGrp="1"/>
          </p:cNvSpPr>
          <p:nvPr>
            <p:ph idx="1"/>
          </p:nvPr>
        </p:nvSpPr>
        <p:spPr>
          <a:xfrm>
            <a:off x="457200" y="1345332"/>
            <a:ext cx="8229600" cy="3183740"/>
          </a:xfrm>
        </p:spPr>
        <p:txBody>
          <a:bodyPr>
            <a:normAutofit fontScale="70000" lnSpcReduction="20000"/>
          </a:bodyPr>
          <a:lstStyle/>
          <a:p>
            <a:pPr marL="0" indent="365125" algn="just">
              <a:buNone/>
            </a:pPr>
            <a:r>
              <a:rPr lang="uk-UA" dirty="0">
                <a:solidFill>
                  <a:schemeClr val="bg1"/>
                </a:solidFill>
              </a:rPr>
              <a:t>Поверхні деталей машин, оброблені на металорізальних верстатах, завжди мають відхилення від правильних геометричних форм і заданих розмірів. Ці відхилення можуть бути усунені притиранням (абразивним доведенням).          </a:t>
            </a:r>
            <a:endParaRPr lang="ru-RU" dirty="0">
              <a:solidFill>
                <a:schemeClr val="bg1"/>
              </a:solidFill>
            </a:endParaRPr>
          </a:p>
          <a:p>
            <a:pPr marL="0" indent="365125" algn="just">
              <a:buNone/>
            </a:pPr>
            <a:r>
              <a:rPr lang="uk-UA" dirty="0">
                <a:solidFill>
                  <a:schemeClr val="bg1"/>
                </a:solidFill>
              </a:rPr>
              <a:t>Притирання забезпечує високу точність (4-5-й квалітети) та мінімальну шорсткість поверхні </a:t>
            </a:r>
            <a:r>
              <a:rPr lang="uk-UA" dirty="0" err="1">
                <a:solidFill>
                  <a:schemeClr val="bg1"/>
                </a:solidFill>
              </a:rPr>
              <a:t>Ra</a:t>
            </a:r>
            <a:r>
              <a:rPr lang="uk-UA" dirty="0">
                <a:solidFill>
                  <a:schemeClr val="bg1"/>
                </a:solidFill>
              </a:rPr>
              <a:t> (0,01…0,04) </a:t>
            </a:r>
            <a:r>
              <a:rPr lang="uk-UA" dirty="0" err="1">
                <a:solidFill>
                  <a:schemeClr val="bg1"/>
                </a:solidFill>
              </a:rPr>
              <a:t>мкм</a:t>
            </a:r>
            <a:r>
              <a:rPr lang="uk-UA" dirty="0">
                <a:solidFill>
                  <a:schemeClr val="bg1"/>
                </a:solidFill>
              </a:rPr>
              <a:t> і може бути ручним чи механізованим. Припуск на притирання становить 0,01…0,02 мм. Перед притиранням плоских поверхонь деталей піддають попередній обробці чистовому фрезеруванню або шліфуванню, котрі забезпечують необхідну точність.</a:t>
            </a:r>
            <a:endParaRPr lang="ru-RU" dirty="0">
              <a:solidFill>
                <a:schemeClr val="bg1"/>
              </a:solidFill>
            </a:endParaRPr>
          </a:p>
        </p:txBody>
      </p:sp>
    </p:spTree>
    <p:extLst>
      <p:ext uri="{BB962C8B-B14F-4D97-AF65-F5344CB8AC3E}">
        <p14:creationId xmlns:p14="http://schemas.microsoft.com/office/powerpoint/2010/main" val="3939337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6164" y="338396"/>
            <a:ext cx="8229600" cy="1152128"/>
          </a:xfrm>
        </p:spPr>
        <p:txBody>
          <a:bodyPr>
            <a:normAutofit/>
          </a:bodyPr>
          <a:lstStyle/>
          <a:p>
            <a:pPr marL="0" indent="365125" algn="just">
              <a:buNone/>
            </a:pPr>
            <a:r>
              <a:rPr lang="uk-UA" sz="2000" dirty="0">
                <a:solidFill>
                  <a:schemeClr val="bg1"/>
                </a:solidFill>
              </a:rPr>
              <a:t>Ручне притирання використовують в інструментальних цехах, в умовах одиничного та дрібносерійного виробництв, а механізоване — при великій кількості виробів.</a:t>
            </a:r>
            <a:endParaRPr lang="ru-RU" sz="2000" dirty="0">
              <a:solidFill>
                <a:schemeClr val="bg1"/>
              </a:solidFill>
            </a:endParaRPr>
          </a:p>
        </p:txBody>
      </p:sp>
      <p:pic>
        <p:nvPicPr>
          <p:cNvPr id="4" name="Рисунок 3" descr="C:\притирання.jpg"/>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89348"/>
            <a:ext cx="3917032" cy="1952228"/>
          </a:xfrm>
          <a:prstGeom prst="rect">
            <a:avLst/>
          </a:prstGeom>
          <a:noFill/>
          <a:ln>
            <a:noFill/>
          </a:ln>
        </p:spPr>
      </p:pic>
      <p:sp>
        <p:nvSpPr>
          <p:cNvPr id="5" name="Прямоугольник 4"/>
          <p:cNvSpPr/>
          <p:nvPr/>
        </p:nvSpPr>
        <p:spPr>
          <a:xfrm>
            <a:off x="496164" y="3639016"/>
            <a:ext cx="8229600" cy="1631216"/>
          </a:xfrm>
          <a:prstGeom prst="rect">
            <a:avLst/>
          </a:prstGeom>
        </p:spPr>
        <p:txBody>
          <a:bodyPr wrap="square">
            <a:spAutoFit/>
          </a:bodyPr>
          <a:lstStyle/>
          <a:p>
            <a:pPr indent="365125" algn="just">
              <a:tabLst>
                <a:tab pos="457200" algn="l"/>
              </a:tabLst>
            </a:pPr>
            <a:r>
              <a:rPr lang="uk-UA" sz="2000" dirty="0">
                <a:solidFill>
                  <a:srgbClr val="FFFFFF"/>
                </a:solidFill>
                <a:latin typeface="Calibri" panose="020F0502020204030204" pitchFamily="34" charset="0"/>
                <a:ea typeface="MS Mincho"/>
                <a:cs typeface="Times New Roman" panose="02020603050405020304" pitchFamily="18" charset="0"/>
              </a:rPr>
              <a:t>Різальним інструментом для притирання є притир. Притири для </a:t>
            </a:r>
            <a:r>
              <a:rPr lang="uk-UA" sz="2000" dirty="0" err="1">
                <a:solidFill>
                  <a:srgbClr val="FFFFFF"/>
                </a:solidFill>
                <a:latin typeface="Calibri" panose="020F0502020204030204" pitchFamily="34" charset="0"/>
                <a:ea typeface="MS Mincho"/>
                <a:cs typeface="Times New Roman" panose="02020603050405020304" pitchFamily="18" charset="0"/>
              </a:rPr>
              <a:t>площин</a:t>
            </a:r>
            <a:r>
              <a:rPr lang="uk-UA" sz="2000" dirty="0">
                <a:solidFill>
                  <a:srgbClr val="FFFFFF"/>
                </a:solidFill>
                <a:latin typeface="Calibri" panose="020F0502020204030204" pitchFamily="34" charset="0"/>
                <a:ea typeface="MS Mincho"/>
                <a:cs typeface="Times New Roman" panose="02020603050405020304" pitchFamily="18" charset="0"/>
              </a:rPr>
              <a:t> (притиральні плити) — можуть бути як прямокутної, так і круглої форми у вигляді дисків, плит, брусків, </a:t>
            </a:r>
            <a:r>
              <a:rPr lang="uk-UA" sz="2000" dirty="0" err="1">
                <a:solidFill>
                  <a:srgbClr val="FFFFFF"/>
                </a:solidFill>
                <a:latin typeface="Calibri" panose="020F0502020204030204" pitchFamily="34" charset="0"/>
                <a:ea typeface="MS Mincho"/>
                <a:cs typeface="Times New Roman" panose="02020603050405020304" pitchFamily="18" charset="0"/>
              </a:rPr>
              <a:t>кілець</a:t>
            </a:r>
            <a:r>
              <a:rPr lang="uk-UA" sz="2000" dirty="0">
                <a:solidFill>
                  <a:srgbClr val="FFFFFF"/>
                </a:solidFill>
                <a:latin typeface="Calibri" panose="020F0502020204030204" pitchFamily="34" charset="0"/>
                <a:ea typeface="MS Mincho"/>
                <a:cs typeface="Times New Roman" panose="02020603050405020304" pitchFamily="18" charset="0"/>
              </a:rPr>
              <a:t> чи стрижнів. Прямокутні притири використовують здебільшого при ручному притиранні, а круглі — при притиранні механізованим способом на спеціальних верстатах.</a:t>
            </a:r>
            <a:endParaRPr lang="ru-RU" sz="2000" dirty="0"/>
          </a:p>
        </p:txBody>
      </p:sp>
    </p:spTree>
    <p:extLst>
      <p:ext uri="{BB962C8B-B14F-4D97-AF65-F5344CB8AC3E}">
        <p14:creationId xmlns:p14="http://schemas.microsoft.com/office/powerpoint/2010/main" val="809338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793604"/>
            <a:ext cx="8229600" cy="1311531"/>
          </a:xfrm>
        </p:spPr>
        <p:txBody>
          <a:bodyPr>
            <a:normAutofit fontScale="77500" lnSpcReduction="20000"/>
          </a:bodyPr>
          <a:lstStyle/>
          <a:p>
            <a:pPr marL="0" indent="365125" algn="just">
              <a:buNone/>
            </a:pPr>
            <a:r>
              <a:rPr lang="uk-UA" dirty="0">
                <a:solidFill>
                  <a:schemeClr val="bg1"/>
                </a:solidFill>
              </a:rPr>
              <a:t>Притири виготовляють із сірого чавуну, бронзи, міді, скла тощо. Перед використанням притир шаржують, тобто наносять на його поверхню притиральну пасту, що перетворює його у різальний інструмент.</a:t>
            </a:r>
            <a:endParaRPr lang="ru-RU" dirty="0">
              <a:solidFill>
                <a:schemeClr val="bg1"/>
              </a:solidFill>
            </a:endParaRPr>
          </a:p>
        </p:txBody>
      </p:sp>
      <p:pic>
        <p:nvPicPr>
          <p:cNvPr id="4" name="Рисунок 3"/>
          <p:cNvPicPr>
            <a:picLocks noChangeAspect="1"/>
          </p:cNvPicPr>
          <p:nvPr/>
        </p:nvPicPr>
        <p:blipFill>
          <a:blip r:embed="rId2"/>
          <a:stretch>
            <a:fillRect/>
          </a:stretch>
        </p:blipFill>
        <p:spPr>
          <a:xfrm>
            <a:off x="1580826" y="553244"/>
            <a:ext cx="5982348" cy="2952328"/>
          </a:xfrm>
          <a:prstGeom prst="rect">
            <a:avLst/>
          </a:prstGeom>
        </p:spPr>
      </p:pic>
    </p:spTree>
    <p:extLst>
      <p:ext uri="{BB962C8B-B14F-4D97-AF65-F5344CB8AC3E}">
        <p14:creationId xmlns:p14="http://schemas.microsoft.com/office/powerpoint/2010/main" val="1935435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marL="0" indent="365125" algn="just">
              <a:buNone/>
            </a:pPr>
            <a:r>
              <a:rPr lang="uk-UA" dirty="0">
                <a:solidFill>
                  <a:schemeClr val="bg1"/>
                </a:solidFill>
              </a:rPr>
              <a:t>Для притирання сталі використовують притиральні пасти з порошків електрокорунду нормального, білого й хромистого, а також </a:t>
            </a:r>
            <a:r>
              <a:rPr lang="uk-UA" dirty="0" err="1">
                <a:solidFill>
                  <a:schemeClr val="bg1"/>
                </a:solidFill>
              </a:rPr>
              <a:t>монокорунду</a:t>
            </a:r>
            <a:r>
              <a:rPr lang="uk-UA" dirty="0">
                <a:solidFill>
                  <a:schemeClr val="bg1"/>
                </a:solidFill>
              </a:rPr>
              <a:t>. Для притирання чавуну і крихких матеріалів використовують карбід кремнію, для обробки твердих сплавів та інших </a:t>
            </a:r>
            <a:r>
              <a:rPr lang="uk-UA" dirty="0" err="1">
                <a:solidFill>
                  <a:schemeClr val="bg1"/>
                </a:solidFill>
              </a:rPr>
              <a:t>важкообробних</a:t>
            </a:r>
            <a:r>
              <a:rPr lang="uk-UA" dirty="0">
                <a:solidFill>
                  <a:schemeClr val="bg1"/>
                </a:solidFill>
              </a:rPr>
              <a:t> матеріалів — порошки карбіду бору, синтетичних алмазів.</a:t>
            </a:r>
            <a:endParaRPr lang="ru-RU" dirty="0">
              <a:solidFill>
                <a:schemeClr val="bg1"/>
              </a:solidFill>
            </a:endParaRPr>
          </a:p>
          <a:p>
            <a:pPr marL="0" indent="365125" algn="just">
              <a:buNone/>
            </a:pPr>
            <a:r>
              <a:rPr lang="uk-UA" dirty="0">
                <a:solidFill>
                  <a:schemeClr val="bg1"/>
                </a:solidFill>
              </a:rPr>
              <a:t>До складу притиральної пасти, окрім абразивного порошку, входять олеїнова кислота, стеарин, вазелін тощо. Розмір зерна абразивного порошку безпосередньо впливає на якість обробленої поверхні.</a:t>
            </a:r>
            <a:endParaRPr lang="ru-RU" dirty="0">
              <a:solidFill>
                <a:schemeClr val="bg1"/>
              </a:solidFill>
            </a:endParaRPr>
          </a:p>
        </p:txBody>
      </p:sp>
    </p:spTree>
    <p:extLst>
      <p:ext uri="{BB962C8B-B14F-4D97-AF65-F5344CB8AC3E}">
        <p14:creationId xmlns:p14="http://schemas.microsoft.com/office/powerpoint/2010/main" val="2718338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896544"/>
          </a:xfrm>
        </p:spPr>
        <p:txBody>
          <a:bodyPr>
            <a:normAutofit fontScale="70000" lnSpcReduction="20000"/>
          </a:bodyPr>
          <a:lstStyle/>
          <a:p>
            <a:pPr marL="0" indent="365125" algn="just">
              <a:buNone/>
            </a:pPr>
            <a:r>
              <a:rPr lang="uk-UA" dirty="0">
                <a:solidFill>
                  <a:schemeClr val="bg1"/>
                </a:solidFill>
              </a:rPr>
              <a:t>Розрізняють вертикальні притиральні верстати і горизонтальні притиральні верстати (для зовнішніх поверхонь). Горизонтальний притиральний верстат має одну або дві притиральні плити, між якими у сепараторі (</a:t>
            </a:r>
            <a:r>
              <a:rPr lang="uk-UA" dirty="0" err="1">
                <a:solidFill>
                  <a:schemeClr val="bg1"/>
                </a:solidFill>
              </a:rPr>
              <a:t>деталетримачі</a:t>
            </a:r>
            <a:r>
              <a:rPr lang="uk-UA" dirty="0">
                <a:solidFill>
                  <a:schemeClr val="bg1"/>
                </a:solidFill>
              </a:rPr>
              <a:t>) поміщаються деталі, що підлягають обробці. Плити обертаються з різною частотою в одному або у протилежних напрямах, сепаратор здійснює коливальний рух в горизонтальній площині. У результаті складного руху оброблюваних поверхонь деталей відносно притиральних плит забезпечується рівномірна їх обробка, висока точність форми (похибка до 1-3 </a:t>
            </a:r>
            <a:r>
              <a:rPr lang="uk-UA" dirty="0" err="1">
                <a:solidFill>
                  <a:schemeClr val="bg1"/>
                </a:solidFill>
              </a:rPr>
              <a:t>мкм</a:t>
            </a:r>
            <a:r>
              <a:rPr lang="uk-UA" dirty="0">
                <a:solidFill>
                  <a:schemeClr val="bg1"/>
                </a:solidFill>
              </a:rPr>
              <a:t>).</a:t>
            </a:r>
          </a:p>
          <a:p>
            <a:pPr marL="0" indent="365125" algn="just">
              <a:buNone/>
            </a:pPr>
            <a:endParaRPr lang="uk-UA" dirty="0">
              <a:solidFill>
                <a:schemeClr val="bg1"/>
              </a:solidFill>
            </a:endParaRPr>
          </a:p>
          <a:p>
            <a:pPr marL="0" indent="365125" algn="just">
              <a:buNone/>
            </a:pPr>
            <a:r>
              <a:rPr lang="uk-UA" dirty="0">
                <a:solidFill>
                  <a:schemeClr val="bg1"/>
                </a:solidFill>
              </a:rPr>
              <a:t> Притиральні плити використовуються при ручному притиранні та на верстатах вертикального типу. Притирання проводиться плавними різноспрямованими рухами у площині робочої поверхні плити. Притиральні плити виготовляють з чавуну, твердих сплавів, сталі, </a:t>
            </a:r>
            <a:r>
              <a:rPr lang="uk-UA" dirty="0" err="1">
                <a:solidFill>
                  <a:schemeClr val="bg1"/>
                </a:solidFill>
              </a:rPr>
              <a:t>міди</a:t>
            </a:r>
            <a:r>
              <a:rPr lang="uk-UA" dirty="0">
                <a:solidFill>
                  <a:schemeClr val="bg1"/>
                </a:solidFill>
              </a:rPr>
              <a:t>, бронзи, скла, кераміки, алюмінію, </a:t>
            </a:r>
            <a:r>
              <a:rPr lang="uk-UA" dirty="0" err="1">
                <a:solidFill>
                  <a:schemeClr val="bg1"/>
                </a:solidFill>
              </a:rPr>
              <a:t>нержавкої</a:t>
            </a:r>
            <a:r>
              <a:rPr lang="uk-UA" dirty="0">
                <a:solidFill>
                  <a:schemeClr val="bg1"/>
                </a:solidFill>
              </a:rPr>
              <a:t> сталі, твердих і в'язких порід дерева, композитних матеріалів.</a:t>
            </a:r>
            <a:endParaRPr lang="ru-RU" dirty="0">
              <a:solidFill>
                <a:schemeClr val="bg1"/>
              </a:solidFill>
            </a:endParaRPr>
          </a:p>
        </p:txBody>
      </p:sp>
    </p:spTree>
    <p:extLst>
      <p:ext uri="{BB962C8B-B14F-4D97-AF65-F5344CB8AC3E}">
        <p14:creationId xmlns:p14="http://schemas.microsoft.com/office/powerpoint/2010/main" val="1924780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bg1"/>
                </a:solidFill>
              </a:rPr>
              <a:t>14.6. Особливості обробки </a:t>
            </a:r>
            <a:r>
              <a:rPr lang="uk-UA" sz="3200" b="1" dirty="0" err="1">
                <a:solidFill>
                  <a:schemeClr val="bg1"/>
                </a:solidFill>
              </a:rPr>
              <a:t>площин</a:t>
            </a:r>
            <a:r>
              <a:rPr lang="uk-UA" sz="3200" b="1" dirty="0">
                <a:solidFill>
                  <a:schemeClr val="bg1"/>
                </a:solidFill>
              </a:rPr>
              <a:t> </a:t>
            </a:r>
            <a:br>
              <a:rPr lang="uk-UA" sz="3200" b="1" dirty="0">
                <a:solidFill>
                  <a:schemeClr val="bg1"/>
                </a:solidFill>
              </a:rPr>
            </a:br>
            <a:r>
              <a:rPr lang="uk-UA" sz="3200" b="1" dirty="0">
                <a:solidFill>
                  <a:schemeClr val="bg1"/>
                </a:solidFill>
              </a:rPr>
              <a:t>у великих литих деталях складної форми</a:t>
            </a:r>
            <a:endParaRPr lang="ru-RU" sz="3200" dirty="0">
              <a:solidFill>
                <a:schemeClr val="bg1"/>
              </a:solidFill>
            </a:endParaRPr>
          </a:p>
        </p:txBody>
      </p:sp>
      <p:sp>
        <p:nvSpPr>
          <p:cNvPr id="3" name="Объект 2"/>
          <p:cNvSpPr>
            <a:spLocks noGrp="1"/>
          </p:cNvSpPr>
          <p:nvPr>
            <p:ph idx="1"/>
          </p:nvPr>
        </p:nvSpPr>
        <p:spPr>
          <a:xfrm>
            <a:off x="457200" y="1489348"/>
            <a:ext cx="8229600" cy="3888432"/>
          </a:xfrm>
        </p:spPr>
        <p:txBody>
          <a:bodyPr>
            <a:normAutofit fontScale="62500" lnSpcReduction="20000"/>
          </a:bodyPr>
          <a:lstStyle/>
          <a:p>
            <a:pPr marL="0" indent="365125" algn="just">
              <a:buNone/>
            </a:pPr>
            <a:r>
              <a:rPr lang="uk-UA" dirty="0">
                <a:solidFill>
                  <a:schemeClr val="bg1"/>
                </a:solidFill>
              </a:rPr>
              <a:t>При обробці великогабаритних литих заготовок деталей складної форми (наприклад, станин металорізальних верстатів або інших подібних деталей) виникає питання про доцільність застосування технологічних операцій стругання або фрезерування. Насамперед необхідно зазначити, що при обох способах чистова обробка повинна бути відокремлена від чорнової, оскільки верстати більш тривалий час зберігають точність на чистовій обробці і, крім того, великі литі заготовки деталей після чорнової обробки піддаються природному чи штучному старінню.</a:t>
            </a:r>
          </a:p>
          <a:p>
            <a:pPr marL="0" indent="365125" algn="just">
              <a:buNone/>
            </a:pPr>
            <a:r>
              <a:rPr lang="uk-UA" dirty="0">
                <a:solidFill>
                  <a:schemeClr val="bg1"/>
                </a:solidFill>
              </a:rPr>
              <a:t>Хоча фрезерування великих литих заготовок деталей складної форми є більш економічним за часом, у ряді випадків виявляється доцільним такі деталі не фрезерувати, а стругати. Витрати на верстати та інструменти, які застосовуються при струганні, менші, ніж аналогічні витрати при фрезеруванні (фрезерні верстати зношуються значно швидше). Але при струганні потрібна більш висока кваліфікація робітників.</a:t>
            </a:r>
            <a:endParaRPr lang="ru-RU" dirty="0">
              <a:solidFill>
                <a:schemeClr val="bg1"/>
              </a:solidFill>
            </a:endParaRPr>
          </a:p>
        </p:txBody>
      </p:sp>
    </p:spTree>
    <p:extLst>
      <p:ext uri="{BB962C8B-B14F-4D97-AF65-F5344CB8AC3E}">
        <p14:creationId xmlns:p14="http://schemas.microsoft.com/office/powerpoint/2010/main" val="205618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9228"/>
            <a:ext cx="8229600" cy="4896544"/>
          </a:xfrm>
        </p:spPr>
        <p:txBody>
          <a:bodyPr>
            <a:normAutofit fontScale="70000" lnSpcReduction="20000"/>
          </a:bodyPr>
          <a:lstStyle/>
          <a:p>
            <a:pPr marL="0" indent="365125" algn="just">
              <a:buNone/>
            </a:pPr>
            <a:r>
              <a:rPr lang="uk-UA" dirty="0">
                <a:solidFill>
                  <a:schemeClr val="bg1"/>
                </a:solidFill>
              </a:rPr>
              <a:t>При струганні сили різання та температури нагрівання оброблюваних </a:t>
            </a:r>
            <a:r>
              <a:rPr lang="uk-UA" dirty="0" err="1">
                <a:solidFill>
                  <a:schemeClr val="bg1"/>
                </a:solidFill>
              </a:rPr>
              <a:t>площин</a:t>
            </a:r>
            <a:r>
              <a:rPr lang="uk-UA" dirty="0">
                <a:solidFill>
                  <a:schemeClr val="bg1"/>
                </a:solidFill>
              </a:rPr>
              <a:t> значно менші. Внаслідок цього і деформації оброблюваних заготовок деталей менші, ніж при фрезеруванні. Ці переваги мають значення при чистовій обробці великогабаритних заготовок деталей. Тим більше, що при фрезеруванні набором фрез оправки часто прогинаються під дією сил різання.</a:t>
            </a:r>
            <a:endParaRPr lang="ru-RU" dirty="0">
              <a:solidFill>
                <a:schemeClr val="bg1"/>
              </a:solidFill>
            </a:endParaRPr>
          </a:p>
          <a:p>
            <a:pPr marL="0" indent="365125" algn="just">
              <a:buNone/>
            </a:pPr>
            <a:r>
              <a:rPr lang="uk-UA" dirty="0">
                <a:solidFill>
                  <a:schemeClr val="bg1"/>
                </a:solidFill>
              </a:rPr>
              <a:t>Результатом цього є зниження точності та збільшення шорсткості оброблених поверхонь. Чорнове фрезерування наборами фрез  великогабаритних литих заготовок  деталей дає економію часу тільки при великій партії деталей. Це пояснюється досить трудомістким переналагодженням верстатів на виготовлення іншого виробу.</a:t>
            </a:r>
          </a:p>
          <a:p>
            <a:pPr marL="0" indent="365125" algn="just">
              <a:buNone/>
            </a:pPr>
            <a:r>
              <a:rPr lang="uk-UA" dirty="0">
                <a:solidFill>
                  <a:schemeClr val="bg1"/>
                </a:solidFill>
              </a:rPr>
              <a:t>Застосування цього виду обробки обмежується швидким затупленням фрез, що працюють по кірці, а також труднощами заточення набору фрез, розміри яких повинні бути точно витримані</a:t>
            </a:r>
            <a:r>
              <a:rPr lang="ru-RU" dirty="0">
                <a:solidFill>
                  <a:schemeClr val="bg1"/>
                </a:solidFill>
              </a:rPr>
              <a:t> </a:t>
            </a:r>
            <a:r>
              <a:rPr lang="uk-UA" dirty="0">
                <a:solidFill>
                  <a:schemeClr val="bg1"/>
                </a:solidFill>
              </a:rPr>
              <a:t>після переточування.</a:t>
            </a:r>
            <a:endParaRPr lang="ru-RU" dirty="0">
              <a:solidFill>
                <a:schemeClr val="bg1"/>
              </a:solidFill>
            </a:endParaRPr>
          </a:p>
        </p:txBody>
      </p:sp>
    </p:spTree>
    <p:extLst>
      <p:ext uri="{BB962C8B-B14F-4D97-AF65-F5344CB8AC3E}">
        <p14:creationId xmlns:p14="http://schemas.microsoft.com/office/powerpoint/2010/main" val="293634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5212"/>
            <a:ext cx="8640960" cy="1008112"/>
          </a:xfrm>
        </p:spPr>
        <p:txBody>
          <a:bodyPr>
            <a:noAutofit/>
          </a:bodyPr>
          <a:lstStyle/>
          <a:p>
            <a:r>
              <a:rPr lang="uk-UA" sz="3600" b="1" dirty="0">
                <a:solidFill>
                  <a:schemeClr val="bg1"/>
                </a:solidFill>
              </a:rPr>
              <a:t>14.1. Обробка плоских поверхонь струганням і довбанням</a:t>
            </a:r>
            <a:endParaRPr lang="ru-RU" sz="3600" dirty="0">
              <a:solidFill>
                <a:schemeClr val="bg1"/>
              </a:solidFill>
            </a:endParaRPr>
          </a:p>
        </p:txBody>
      </p:sp>
      <p:sp>
        <p:nvSpPr>
          <p:cNvPr id="5" name="Объект 4"/>
          <p:cNvSpPr>
            <a:spLocks noGrp="1"/>
          </p:cNvSpPr>
          <p:nvPr>
            <p:ph idx="1"/>
          </p:nvPr>
        </p:nvSpPr>
        <p:spPr>
          <a:xfrm>
            <a:off x="529208" y="1489348"/>
            <a:ext cx="8229600" cy="3960440"/>
          </a:xfrm>
        </p:spPr>
        <p:txBody>
          <a:bodyPr>
            <a:noAutofit/>
          </a:bodyPr>
          <a:lstStyle/>
          <a:p>
            <a:pPr marL="0" indent="365125" algn="just">
              <a:buNone/>
            </a:pPr>
            <a:r>
              <a:rPr lang="uk-UA" sz="2000" b="1" dirty="0">
                <a:solidFill>
                  <a:schemeClr val="bg1"/>
                </a:solidFill>
              </a:rPr>
              <a:t>Стругання</a:t>
            </a:r>
            <a:r>
              <a:rPr lang="uk-UA" sz="2000" dirty="0">
                <a:solidFill>
                  <a:schemeClr val="bg1"/>
                </a:solidFill>
              </a:rPr>
              <a:t> виконується на поздовжньо-стругальних і поперечно-стругальних верстатах.</a:t>
            </a:r>
            <a:endParaRPr lang="ru-RU" sz="2000" dirty="0">
              <a:solidFill>
                <a:schemeClr val="bg1"/>
              </a:solidFill>
            </a:endParaRPr>
          </a:p>
          <a:p>
            <a:pPr marL="0" indent="365125" algn="just">
              <a:buNone/>
            </a:pPr>
            <a:r>
              <a:rPr lang="uk-UA" sz="2000" dirty="0">
                <a:solidFill>
                  <a:schemeClr val="bg1"/>
                </a:solidFill>
              </a:rPr>
              <a:t>При струганні на поздовжньо-стругальних верстатах стіл із закріпленою на ньому деталлю (або деталями) виконує </a:t>
            </a:r>
            <a:r>
              <a:rPr lang="uk-UA" sz="2000" dirty="0" err="1">
                <a:solidFill>
                  <a:schemeClr val="bg1"/>
                </a:solidFill>
              </a:rPr>
              <a:t>зворотнопоступальний</a:t>
            </a:r>
            <a:r>
              <a:rPr lang="uk-UA" sz="2000" dirty="0">
                <a:solidFill>
                  <a:schemeClr val="bg1"/>
                </a:solidFill>
              </a:rPr>
              <a:t> рух. Подача в поперечному напрямку надається різцю переміщенням різцевого супорта, яке здійснюється переривчасто після кожного робочого ходу. Стружка знімається під час переміщення стола в одному напрямку, тобто робочого ходу. Зворотний (холостий хід) виконується зі швидкістю, що у 2–3 рази більша за швидкість робочого ходу. Втрати часу при холостих ходах робить стругання менш продуктивним способом обробки плоских поверхонь, ніж інші способи. Схема стругання </a:t>
            </a:r>
            <a:r>
              <a:rPr lang="uk-UA" sz="2000" dirty="0" err="1">
                <a:solidFill>
                  <a:schemeClr val="bg1"/>
                </a:solidFill>
              </a:rPr>
              <a:t>площин</a:t>
            </a:r>
            <a:r>
              <a:rPr lang="uk-UA" sz="2000" dirty="0">
                <a:solidFill>
                  <a:schemeClr val="bg1"/>
                </a:solidFill>
              </a:rPr>
              <a:t> представлена на рисунку нижче.</a:t>
            </a:r>
            <a:endParaRPr lang="ru-RU" sz="2000" dirty="0">
              <a:solidFill>
                <a:schemeClr val="bg1"/>
              </a:solidFill>
            </a:endParaRPr>
          </a:p>
        </p:txBody>
      </p:sp>
    </p:spTree>
    <p:extLst>
      <p:ext uri="{BB962C8B-B14F-4D97-AF65-F5344CB8AC3E}">
        <p14:creationId xmlns:p14="http://schemas.microsoft.com/office/powerpoint/2010/main" val="3081664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4968552"/>
          </a:xfrm>
        </p:spPr>
        <p:txBody>
          <a:bodyPr>
            <a:normAutofit fontScale="62500" lnSpcReduction="20000"/>
          </a:bodyPr>
          <a:lstStyle/>
          <a:p>
            <a:pPr marL="0" indent="365125" algn="just">
              <a:buNone/>
            </a:pPr>
            <a:r>
              <a:rPr lang="uk-UA" dirty="0">
                <a:solidFill>
                  <a:schemeClr val="bg1"/>
                </a:solidFill>
              </a:rPr>
              <a:t>Значно більш економічним способом обробки </a:t>
            </a:r>
            <a:r>
              <a:rPr lang="uk-UA" dirty="0" err="1">
                <a:solidFill>
                  <a:schemeClr val="bg1"/>
                </a:solidFill>
              </a:rPr>
              <a:t>площин</a:t>
            </a:r>
            <a:r>
              <a:rPr lang="uk-UA" dirty="0">
                <a:solidFill>
                  <a:schemeClr val="bg1"/>
                </a:solidFill>
              </a:rPr>
              <a:t> великих литих заготовок деталей складної форми є фрезерування торцевими фрезами. Стійкість інструментів в цьому випадку значно вища, режими різання більш високі та заточування торцевих фрез простіше, ніж набірних. </a:t>
            </a:r>
            <a:endParaRPr lang="ru-RU" dirty="0">
              <a:solidFill>
                <a:schemeClr val="bg1"/>
              </a:solidFill>
            </a:endParaRPr>
          </a:p>
          <a:p>
            <a:pPr marL="0" indent="365125" algn="just">
              <a:buNone/>
            </a:pPr>
            <a:r>
              <a:rPr lang="uk-UA" dirty="0">
                <a:solidFill>
                  <a:schemeClr val="bg1"/>
                </a:solidFill>
              </a:rPr>
              <a:t>Таким чином, фрезерування торцевими фрезами має переваги перед фрезеруванням наборами фрез. У порівнянні зі струганням цей спосіб дає меншу трудомісткість.</a:t>
            </a:r>
          </a:p>
          <a:p>
            <a:pPr marL="0" indent="365125" algn="just">
              <a:buNone/>
            </a:pPr>
            <a:r>
              <a:rPr lang="uk-UA" dirty="0">
                <a:solidFill>
                  <a:schemeClr val="bg1"/>
                </a:solidFill>
              </a:rPr>
              <a:t>З усього сказаного можна зробити висновок, що для чорнової обробки </a:t>
            </a:r>
            <a:r>
              <a:rPr lang="uk-UA" dirty="0" err="1">
                <a:solidFill>
                  <a:schemeClr val="bg1"/>
                </a:solidFill>
              </a:rPr>
              <a:t>площин</a:t>
            </a:r>
            <a:r>
              <a:rPr lang="uk-UA" dirty="0">
                <a:solidFill>
                  <a:schemeClr val="bg1"/>
                </a:solidFill>
              </a:rPr>
              <a:t> доцільно застосовувати фрезерування торцевими фрезами, особливо при великому обсязі випуску деталей. При цьому доцільно використовувати багатошпиндельні верстати.</a:t>
            </a:r>
          </a:p>
          <a:p>
            <a:pPr marL="0" indent="365125" algn="just">
              <a:buNone/>
            </a:pPr>
            <a:r>
              <a:rPr lang="uk-UA" dirty="0">
                <a:solidFill>
                  <a:schemeClr val="bg1"/>
                </a:solidFill>
              </a:rPr>
              <a:t> На заводах важкого машинобудування для обробки широких і довгих </a:t>
            </a:r>
            <a:r>
              <a:rPr lang="uk-UA" dirty="0" err="1">
                <a:solidFill>
                  <a:schemeClr val="bg1"/>
                </a:solidFill>
              </a:rPr>
              <a:t>площин</a:t>
            </a:r>
            <a:r>
              <a:rPr lang="uk-UA" dirty="0">
                <a:solidFill>
                  <a:schemeClr val="bg1"/>
                </a:solidFill>
              </a:rPr>
              <a:t> застосовуються фрези великих діаметрів. потужні фрезерні верстати, що працюють фрезами діаметром 2250 мм і можуть знімати припуск за один робочий хід до 20 мм. Верстати мають потужність електродвигуна до 155 Вт, що дозволяє значно скорочувати основний час при обробці </a:t>
            </a:r>
            <a:r>
              <a:rPr lang="uk-UA" dirty="0" err="1">
                <a:solidFill>
                  <a:schemeClr val="bg1"/>
                </a:solidFill>
              </a:rPr>
              <a:t>площин</a:t>
            </a:r>
            <a:r>
              <a:rPr lang="uk-UA" dirty="0">
                <a:solidFill>
                  <a:schemeClr val="bg1"/>
                </a:solidFill>
              </a:rPr>
              <a:t> шириною до 2000 мм і підвищувати продуктивності праці в 5–7 разів порівняно з існуючими конструкціями верстатів.</a:t>
            </a:r>
            <a:endParaRPr lang="ru-RU" dirty="0">
              <a:solidFill>
                <a:schemeClr val="bg1"/>
              </a:solidFill>
            </a:endParaRPr>
          </a:p>
        </p:txBody>
      </p:sp>
    </p:spTree>
    <p:extLst>
      <p:ext uri="{BB962C8B-B14F-4D97-AF65-F5344CB8AC3E}">
        <p14:creationId xmlns:p14="http://schemas.microsoft.com/office/powerpoint/2010/main" val="3528977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5212"/>
            <a:ext cx="8229600" cy="5112568"/>
          </a:xfrm>
        </p:spPr>
        <p:txBody>
          <a:bodyPr>
            <a:normAutofit fontScale="62500" lnSpcReduction="20000"/>
          </a:bodyPr>
          <a:lstStyle/>
          <a:p>
            <a:pPr marL="0" indent="365125" algn="just">
              <a:buNone/>
            </a:pPr>
            <a:r>
              <a:rPr lang="uk-UA" dirty="0">
                <a:solidFill>
                  <a:schemeClr val="bg1"/>
                </a:solidFill>
              </a:rPr>
              <a:t>Продуктивними для  застосування є торцеві фрези з мінералокерамічними пластинками марки ЦМ-332, що виготовляються на основі окису алюмінію. Такі фрези рекомендується застосовувати для обробки сталей (особливо з підвищеними механічними властивостями), чавунів будь-якої твердості, кольорових металів і неметалічних матеріалів.</a:t>
            </a:r>
            <a:endParaRPr lang="ru-RU" dirty="0">
              <a:solidFill>
                <a:schemeClr val="bg1"/>
              </a:solidFill>
            </a:endParaRPr>
          </a:p>
          <a:p>
            <a:pPr marL="0" indent="365125" algn="just">
              <a:buNone/>
            </a:pPr>
            <a:r>
              <a:rPr lang="uk-UA" dirty="0">
                <a:solidFill>
                  <a:schemeClr val="bg1"/>
                </a:solidFill>
              </a:rPr>
              <a:t>При чистовій обробці фрезами з мінералокерамічними пластинками можливе одержання високої точності та якості поверхонь. Це досягається при високих швидкостях різання – </a:t>
            </a:r>
            <a:r>
              <a:rPr lang="uk-UA" b="1" dirty="0">
                <a:solidFill>
                  <a:schemeClr val="bg1"/>
                </a:solidFill>
              </a:rPr>
              <a:t>200…250</a:t>
            </a:r>
            <a:r>
              <a:rPr lang="uk-UA" dirty="0">
                <a:solidFill>
                  <a:schemeClr val="bg1"/>
                </a:solidFill>
              </a:rPr>
              <a:t> м/хв. Висока стійкість ножів, оснащених тонкими пластинками, досягається при роботі з малими величинами подач –</a:t>
            </a:r>
            <a:r>
              <a:rPr lang="uk-UA" b="1" dirty="0">
                <a:solidFill>
                  <a:schemeClr val="bg1"/>
                </a:solidFill>
              </a:rPr>
              <a:t>0,035–0,060</a:t>
            </a:r>
            <a:r>
              <a:rPr lang="uk-UA" dirty="0">
                <a:solidFill>
                  <a:schemeClr val="bg1"/>
                </a:solidFill>
              </a:rPr>
              <a:t> мм/зуб. На стійкість ножів також істотно впливає глибина різання. Оптимальною є глибина різання в межах від </a:t>
            </a:r>
            <a:r>
              <a:rPr lang="uk-UA" b="1" dirty="0">
                <a:solidFill>
                  <a:schemeClr val="bg1"/>
                </a:solidFill>
              </a:rPr>
              <a:t>1,5</a:t>
            </a:r>
            <a:r>
              <a:rPr lang="uk-UA" dirty="0">
                <a:solidFill>
                  <a:schemeClr val="bg1"/>
                </a:solidFill>
              </a:rPr>
              <a:t> до</a:t>
            </a:r>
            <a:r>
              <a:rPr lang="uk-UA" b="1" dirty="0">
                <a:solidFill>
                  <a:schemeClr val="bg1"/>
                </a:solidFill>
              </a:rPr>
              <a:t> 3</a:t>
            </a:r>
            <a:r>
              <a:rPr lang="uk-UA" dirty="0">
                <a:solidFill>
                  <a:schemeClr val="bg1"/>
                </a:solidFill>
              </a:rPr>
              <a:t> мм. Особливо різко  зменшується стійкість ножів при глибині різання </a:t>
            </a:r>
            <a:r>
              <a:rPr lang="uk-UA" b="1" dirty="0">
                <a:solidFill>
                  <a:schemeClr val="bg1"/>
                </a:solidFill>
              </a:rPr>
              <a:t>0,5</a:t>
            </a:r>
            <a:r>
              <a:rPr lang="uk-UA" dirty="0">
                <a:solidFill>
                  <a:schemeClr val="bg1"/>
                </a:solidFill>
              </a:rPr>
              <a:t> мм.</a:t>
            </a:r>
          </a:p>
          <a:p>
            <a:pPr marL="0" indent="365125" algn="just">
              <a:buNone/>
            </a:pPr>
            <a:r>
              <a:rPr lang="uk-UA" dirty="0">
                <a:solidFill>
                  <a:schemeClr val="bg1"/>
                </a:solidFill>
              </a:rPr>
              <a:t>Фрези, оснащені мінералокерамічними пластинками, зберігають різальні властивості при високих температурах, які виникають у зоні різання. Це дозволяє виконувати фрезерування на швидкостях різання в </a:t>
            </a:r>
            <a:r>
              <a:rPr lang="uk-UA" b="1" dirty="0">
                <a:solidFill>
                  <a:schemeClr val="bg1"/>
                </a:solidFill>
              </a:rPr>
              <a:t>1,5–3,0</a:t>
            </a:r>
            <a:r>
              <a:rPr lang="uk-UA" dirty="0">
                <a:solidFill>
                  <a:schemeClr val="bg1"/>
                </a:solidFill>
              </a:rPr>
              <a:t> рази вищих, ніж при фрезеруванні твердосплавними інструментами. Кріплення мінералокерамічних пластинок до ножів виконується механічним способом.</a:t>
            </a:r>
            <a:endParaRPr lang="ru-RU" dirty="0">
              <a:solidFill>
                <a:schemeClr val="bg1"/>
              </a:solidFill>
            </a:endParaRPr>
          </a:p>
        </p:txBody>
      </p:sp>
    </p:spTree>
    <p:extLst>
      <p:ext uri="{BB962C8B-B14F-4D97-AF65-F5344CB8AC3E}">
        <p14:creationId xmlns:p14="http://schemas.microsoft.com/office/powerpoint/2010/main" val="3434921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a:bodyPr>
          <a:lstStyle/>
          <a:p>
            <a:r>
              <a:rPr lang="uk-UA" sz="3200" b="1" dirty="0">
                <a:solidFill>
                  <a:schemeClr val="bg1"/>
                </a:solidFill>
              </a:rPr>
              <a:t>14.7. Контрольні запитання</a:t>
            </a:r>
            <a:endParaRPr lang="ru-RU" sz="3200" dirty="0">
              <a:solidFill>
                <a:schemeClr val="bg1"/>
              </a:solidFill>
            </a:endParaRPr>
          </a:p>
        </p:txBody>
      </p:sp>
      <p:sp>
        <p:nvSpPr>
          <p:cNvPr id="3" name="Объект 2"/>
          <p:cNvSpPr>
            <a:spLocks noGrp="1"/>
          </p:cNvSpPr>
          <p:nvPr>
            <p:ph idx="1"/>
          </p:nvPr>
        </p:nvSpPr>
        <p:spPr>
          <a:xfrm>
            <a:off x="457200" y="841276"/>
            <a:ext cx="8229600" cy="4536504"/>
          </a:xfrm>
        </p:spPr>
        <p:txBody>
          <a:bodyPr>
            <a:normAutofit fontScale="55000" lnSpcReduction="20000"/>
          </a:bodyPr>
          <a:lstStyle/>
          <a:p>
            <a:pPr marL="0" indent="0" algn="just">
              <a:buNone/>
            </a:pPr>
            <a:r>
              <a:rPr lang="uk-UA" dirty="0">
                <a:solidFill>
                  <a:schemeClr val="bg1"/>
                </a:solidFill>
              </a:rPr>
              <a:t>1. Загальна характеристика технологічних методів обробки плоских поверхонь.</a:t>
            </a:r>
            <a:endParaRPr lang="ru-RU" dirty="0">
              <a:solidFill>
                <a:schemeClr val="bg1"/>
              </a:solidFill>
            </a:endParaRPr>
          </a:p>
          <a:p>
            <a:pPr marL="0" indent="0" algn="just">
              <a:buNone/>
            </a:pPr>
            <a:r>
              <a:rPr lang="uk-UA" dirty="0">
                <a:solidFill>
                  <a:schemeClr val="bg1"/>
                </a:solidFill>
              </a:rPr>
              <a:t>2. Порівняння за основними показниками якості технологічних методів обробки плоских поверхонь.</a:t>
            </a:r>
            <a:endParaRPr lang="ru-RU" dirty="0">
              <a:solidFill>
                <a:schemeClr val="bg1"/>
              </a:solidFill>
            </a:endParaRPr>
          </a:p>
          <a:p>
            <a:pPr marL="0" indent="0" algn="just">
              <a:buNone/>
            </a:pPr>
            <a:r>
              <a:rPr lang="uk-UA" dirty="0">
                <a:solidFill>
                  <a:schemeClr val="bg1"/>
                </a:solidFill>
              </a:rPr>
              <a:t>3. Схеми, інструменти, обладнання, нормування обробки плоских поверхонь струганням та довбанням.</a:t>
            </a:r>
            <a:endParaRPr lang="ru-RU" dirty="0">
              <a:solidFill>
                <a:schemeClr val="bg1"/>
              </a:solidFill>
            </a:endParaRPr>
          </a:p>
          <a:p>
            <a:pPr marL="0" indent="0" algn="just">
              <a:buNone/>
            </a:pPr>
            <a:r>
              <a:rPr lang="uk-UA" dirty="0">
                <a:solidFill>
                  <a:schemeClr val="bg1"/>
                </a:solidFill>
              </a:rPr>
              <a:t>4. Схеми, обладнання, інструменти обробки плоских поверхонь фрезеруванням.</a:t>
            </a:r>
            <a:endParaRPr lang="ru-RU" dirty="0">
              <a:solidFill>
                <a:schemeClr val="bg1"/>
              </a:solidFill>
            </a:endParaRPr>
          </a:p>
          <a:p>
            <a:pPr marL="0" indent="0" algn="just">
              <a:buNone/>
            </a:pPr>
            <a:r>
              <a:rPr lang="uk-UA" dirty="0">
                <a:solidFill>
                  <a:schemeClr val="bg1"/>
                </a:solidFill>
              </a:rPr>
              <a:t>5. Нормування та показники якості обробки плоских поверхонь фрезеруванням.</a:t>
            </a:r>
            <a:endParaRPr lang="ru-RU" dirty="0">
              <a:solidFill>
                <a:schemeClr val="bg1"/>
              </a:solidFill>
            </a:endParaRPr>
          </a:p>
          <a:p>
            <a:pPr marL="0" indent="0" algn="just">
              <a:buNone/>
            </a:pPr>
            <a:r>
              <a:rPr lang="uk-UA" dirty="0">
                <a:solidFill>
                  <a:schemeClr val="bg1"/>
                </a:solidFill>
              </a:rPr>
              <a:t>6. Технологічна характеристика обробки плоских поверхонь протягуванням.</a:t>
            </a:r>
            <a:endParaRPr lang="ru-RU" dirty="0">
              <a:solidFill>
                <a:schemeClr val="bg1"/>
              </a:solidFill>
            </a:endParaRPr>
          </a:p>
          <a:p>
            <a:pPr marL="0" indent="0" algn="just">
              <a:buNone/>
            </a:pPr>
            <a:r>
              <a:rPr lang="uk-UA" dirty="0">
                <a:solidFill>
                  <a:schemeClr val="bg1"/>
                </a:solidFill>
              </a:rPr>
              <a:t>7. Плоске шліфування поверхонь: сутність, схеми, технологічні особливості.</a:t>
            </a:r>
            <a:endParaRPr lang="ru-RU" dirty="0">
              <a:solidFill>
                <a:schemeClr val="bg1"/>
              </a:solidFill>
            </a:endParaRPr>
          </a:p>
          <a:p>
            <a:pPr marL="0" indent="0" algn="just">
              <a:buNone/>
            </a:pPr>
            <a:r>
              <a:rPr lang="uk-UA" dirty="0">
                <a:solidFill>
                  <a:schemeClr val="bg1"/>
                </a:solidFill>
              </a:rPr>
              <a:t>8. Формула для розрахунку основного часу при різних видах плоского шліфування.</a:t>
            </a:r>
            <a:endParaRPr lang="ru-RU" dirty="0">
              <a:solidFill>
                <a:schemeClr val="bg1"/>
              </a:solidFill>
            </a:endParaRPr>
          </a:p>
          <a:p>
            <a:pPr marL="0" indent="0" algn="just">
              <a:buNone/>
            </a:pPr>
            <a:r>
              <a:rPr lang="uk-UA" dirty="0">
                <a:solidFill>
                  <a:schemeClr val="bg1"/>
                </a:solidFill>
              </a:rPr>
              <a:t>9. Загальна характеристика </a:t>
            </a:r>
            <a:r>
              <a:rPr lang="uk-UA" dirty="0" err="1">
                <a:solidFill>
                  <a:schemeClr val="bg1"/>
                </a:solidFill>
              </a:rPr>
              <a:t>викінчування</a:t>
            </a:r>
            <a:r>
              <a:rPr lang="uk-UA" dirty="0">
                <a:solidFill>
                  <a:schemeClr val="bg1"/>
                </a:solidFill>
              </a:rPr>
              <a:t> плоских поверхонь абразивами та шабруванням.</a:t>
            </a:r>
            <a:endParaRPr lang="ru-RU" dirty="0">
              <a:solidFill>
                <a:schemeClr val="bg1"/>
              </a:solidFill>
            </a:endParaRPr>
          </a:p>
          <a:p>
            <a:pPr marL="0" indent="0" algn="just">
              <a:buNone/>
            </a:pPr>
            <a:r>
              <a:rPr lang="uk-UA" dirty="0">
                <a:solidFill>
                  <a:schemeClr val="bg1"/>
                </a:solidFill>
              </a:rPr>
              <a:t>8. Формула для розрахунку основного часу при різних видах плоского шліфування.</a:t>
            </a:r>
            <a:endParaRPr lang="ru-RU" dirty="0">
              <a:solidFill>
                <a:schemeClr val="bg1"/>
              </a:solidFill>
            </a:endParaRPr>
          </a:p>
          <a:p>
            <a:pPr marL="0" indent="0" algn="just">
              <a:buNone/>
            </a:pPr>
            <a:r>
              <a:rPr lang="uk-UA" dirty="0">
                <a:solidFill>
                  <a:schemeClr val="bg1"/>
                </a:solidFill>
              </a:rPr>
              <a:t>9. Загальна характеристика </a:t>
            </a:r>
            <a:r>
              <a:rPr lang="uk-UA" dirty="0" err="1">
                <a:solidFill>
                  <a:schemeClr val="bg1"/>
                </a:solidFill>
              </a:rPr>
              <a:t>викінчування</a:t>
            </a:r>
            <a:r>
              <a:rPr lang="uk-UA" dirty="0">
                <a:solidFill>
                  <a:schemeClr val="bg1"/>
                </a:solidFill>
              </a:rPr>
              <a:t> плоских поверхонь абразивами та шабруванням.</a:t>
            </a:r>
            <a:endParaRPr lang="ru-RU" dirty="0">
              <a:solidFill>
                <a:schemeClr val="bg1"/>
              </a:solidFill>
            </a:endParaRPr>
          </a:p>
        </p:txBody>
      </p:sp>
    </p:spTree>
    <p:extLst>
      <p:ext uri="{BB962C8B-B14F-4D97-AF65-F5344CB8AC3E}">
        <p14:creationId xmlns:p14="http://schemas.microsoft.com/office/powerpoint/2010/main" val="1393714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33500"/>
            <a:ext cx="8229600" cy="3108176"/>
          </a:xfrm>
        </p:spPr>
        <p:txBody>
          <a:bodyPr>
            <a:normAutofit/>
          </a:bodyPr>
          <a:lstStyle/>
          <a:p>
            <a:pPr marL="0" indent="0" algn="ctr">
              <a:buNone/>
            </a:pPr>
            <a:r>
              <a:rPr lang="uk-UA" b="1" dirty="0">
                <a:solidFill>
                  <a:schemeClr val="bg1"/>
                </a:solidFill>
              </a:rPr>
              <a:t>Більш повно тема розкрита в підручнику «Основи технологій обробки поверхонь деталей» під авторством В.А. Кирилович, П.П. Мельничук, В.А. Яновського </a:t>
            </a:r>
            <a:br>
              <a:rPr lang="uk-UA" b="1" dirty="0">
                <a:solidFill>
                  <a:schemeClr val="bg1"/>
                </a:solidFill>
              </a:rPr>
            </a:br>
            <a:r>
              <a:rPr lang="uk-UA" b="1" dirty="0">
                <a:solidFill>
                  <a:schemeClr val="bg1"/>
                </a:solidFill>
              </a:rPr>
              <a:t>(</a:t>
            </a:r>
            <a:r>
              <a:rPr lang="uk-UA" b="1" dirty="0" err="1">
                <a:solidFill>
                  <a:schemeClr val="bg1"/>
                </a:solidFill>
              </a:rPr>
              <a:t>стор</a:t>
            </a:r>
            <a:r>
              <a:rPr lang="uk-UA" b="1" dirty="0">
                <a:solidFill>
                  <a:schemeClr val="bg1"/>
                </a:solidFill>
              </a:rPr>
              <a:t>. 92…111). Житомир, 2017. </a:t>
            </a:r>
            <a:br>
              <a:rPr lang="uk-UA" b="1" dirty="0">
                <a:solidFill>
                  <a:schemeClr val="bg1"/>
                </a:solidFill>
              </a:rPr>
            </a:br>
            <a:r>
              <a:rPr lang="uk-UA" b="1" dirty="0">
                <a:solidFill>
                  <a:schemeClr val="bg1"/>
                </a:solidFill>
              </a:rPr>
              <a:t>Освітній портал Житомирської політехніки.</a:t>
            </a:r>
            <a:endParaRPr lang="ru-RU" dirty="0">
              <a:solidFill>
                <a:schemeClr val="bg1"/>
              </a:solidFill>
            </a:endParaRPr>
          </a:p>
        </p:txBody>
      </p:sp>
    </p:spTree>
    <p:extLst>
      <p:ext uri="{BB962C8B-B14F-4D97-AF65-F5344CB8AC3E}">
        <p14:creationId xmlns:p14="http://schemas.microsoft.com/office/powerpoint/2010/main" val="417880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03648" y="913284"/>
            <a:ext cx="6393371" cy="3890776"/>
          </a:xfrm>
          <a:prstGeom prst="rect">
            <a:avLst/>
          </a:prstGeom>
        </p:spPr>
      </p:pic>
    </p:spTree>
    <p:extLst>
      <p:ext uri="{BB962C8B-B14F-4D97-AF65-F5344CB8AC3E}">
        <p14:creationId xmlns:p14="http://schemas.microsoft.com/office/powerpoint/2010/main" val="161718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1656184"/>
          </a:xfrm>
        </p:spPr>
        <p:txBody>
          <a:bodyPr>
            <a:noAutofit/>
          </a:bodyPr>
          <a:lstStyle/>
          <a:p>
            <a:pPr marL="0" indent="358775" algn="just">
              <a:buNone/>
            </a:pPr>
            <a:r>
              <a:rPr lang="uk-UA" sz="2000" dirty="0">
                <a:solidFill>
                  <a:schemeClr val="bg1"/>
                </a:solidFill>
              </a:rPr>
              <a:t>На поперечно-стругальних верстатах зворотно-поступальний рух має різець, що закріплений у супорті повзуна. Деталь, що обробляється,  закріплюється на столі верстата і одержує поперечну подачу завдяки переривчастому переміщенню стола в поперечному напрямку після кожного робочого ходу.</a:t>
            </a:r>
            <a:endParaRPr lang="ru-RU" sz="2000" dirty="0">
              <a:solidFill>
                <a:schemeClr val="bg1"/>
              </a:solidFill>
            </a:endParaRPr>
          </a:p>
        </p:txBody>
      </p:sp>
      <p:pic>
        <p:nvPicPr>
          <p:cNvPr id="4" name="Рисунок 3"/>
          <p:cNvPicPr/>
          <p:nvPr/>
        </p:nvPicPr>
        <p:blipFill>
          <a:blip r:embed="rId2"/>
          <a:stretch>
            <a:fillRect/>
          </a:stretch>
        </p:blipFill>
        <p:spPr>
          <a:xfrm>
            <a:off x="966428" y="2353444"/>
            <a:ext cx="7211144" cy="2592288"/>
          </a:xfrm>
          <a:prstGeom prst="rect">
            <a:avLst/>
          </a:prstGeom>
        </p:spPr>
      </p:pic>
    </p:spTree>
    <p:extLst>
      <p:ext uri="{BB962C8B-B14F-4D97-AF65-F5344CB8AC3E}">
        <p14:creationId xmlns:p14="http://schemas.microsoft.com/office/powerpoint/2010/main" val="112574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80520"/>
          </a:xfrm>
        </p:spPr>
        <p:txBody>
          <a:bodyPr>
            <a:normAutofit/>
          </a:bodyPr>
          <a:lstStyle/>
          <a:p>
            <a:pPr marL="0" indent="365125" algn="just">
              <a:buNone/>
            </a:pPr>
            <a:r>
              <a:rPr lang="uk-UA" sz="2000" dirty="0">
                <a:solidFill>
                  <a:schemeClr val="bg1"/>
                </a:solidFill>
              </a:rPr>
              <a:t>Поздовжньо-стругальні верстати виготовляються одно- і </a:t>
            </a:r>
            <a:r>
              <a:rPr lang="uk-UA" sz="2000" dirty="0" err="1">
                <a:solidFill>
                  <a:schemeClr val="bg1"/>
                </a:solidFill>
              </a:rPr>
              <a:t>двостійковими</a:t>
            </a:r>
            <a:r>
              <a:rPr lang="uk-UA" sz="2000" dirty="0">
                <a:solidFill>
                  <a:schemeClr val="bg1"/>
                </a:solidFill>
              </a:rPr>
              <a:t>, з одним, двома і чотирма супортами. </a:t>
            </a:r>
            <a:r>
              <a:rPr lang="uk-UA" sz="2000" dirty="0" err="1">
                <a:solidFill>
                  <a:schemeClr val="bg1"/>
                </a:solidFill>
              </a:rPr>
              <a:t>Одностійкові</a:t>
            </a:r>
            <a:r>
              <a:rPr lang="uk-UA" sz="2000" dirty="0">
                <a:solidFill>
                  <a:schemeClr val="bg1"/>
                </a:solidFill>
              </a:rPr>
              <a:t> стругальні верстати застосовуються для обробки деталей, які не розміщуються повністю на столі верстата і виступають за його межі. Поздовжньо-стругальні та поперечно-стругальні верстати широко застосовуються в одиничному, дрібно- і </a:t>
            </a:r>
            <a:r>
              <a:rPr lang="uk-UA" sz="2000" dirty="0" err="1">
                <a:solidFill>
                  <a:schemeClr val="bg1"/>
                </a:solidFill>
              </a:rPr>
              <a:t>середньосерійному</a:t>
            </a:r>
            <a:r>
              <a:rPr lang="uk-UA" sz="2000" dirty="0">
                <a:solidFill>
                  <a:schemeClr val="bg1"/>
                </a:solidFill>
              </a:rPr>
              <a:t> виробництвах внаслідок їх універсальності, простоти управління, достатньої точності обробки і меншої ціни в порівнянні з фрезерними верстатами.</a:t>
            </a:r>
            <a:endParaRPr lang="ru-RU" sz="2000" dirty="0">
              <a:solidFill>
                <a:schemeClr val="bg1"/>
              </a:solidFill>
            </a:endParaRPr>
          </a:p>
          <a:p>
            <a:pPr marL="0" indent="365125" algn="just">
              <a:buNone/>
            </a:pPr>
            <a:r>
              <a:rPr lang="uk-UA" sz="2000" dirty="0">
                <a:solidFill>
                  <a:schemeClr val="bg1"/>
                </a:solidFill>
              </a:rPr>
              <a:t> </a:t>
            </a:r>
            <a:endParaRPr lang="ru-RU" sz="2000" dirty="0">
              <a:solidFill>
                <a:schemeClr val="bg1"/>
              </a:solidFill>
            </a:endParaRPr>
          </a:p>
          <a:p>
            <a:pPr marL="0" indent="365125" algn="just">
              <a:buNone/>
            </a:pPr>
            <a:r>
              <a:rPr lang="uk-UA" sz="2000" dirty="0">
                <a:solidFill>
                  <a:schemeClr val="bg1"/>
                </a:solidFill>
              </a:rPr>
              <a:t>Стругання, як і точіння, поділяється на чорнове і чистове. Чистове стругання виконується з малою поперечною подачею або різцями з широким лезом.</a:t>
            </a:r>
            <a:endParaRPr lang="ru-RU" sz="2000" dirty="0">
              <a:solidFill>
                <a:schemeClr val="bg1"/>
              </a:solidFill>
            </a:endParaRPr>
          </a:p>
        </p:txBody>
      </p:sp>
    </p:spTree>
    <p:extLst>
      <p:ext uri="{BB962C8B-B14F-4D97-AF65-F5344CB8AC3E}">
        <p14:creationId xmlns:p14="http://schemas.microsoft.com/office/powerpoint/2010/main" val="197187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320480"/>
          </a:xfrm>
        </p:spPr>
        <p:txBody>
          <a:bodyPr>
            <a:noAutofit/>
          </a:bodyPr>
          <a:lstStyle/>
          <a:p>
            <a:pPr marL="0" indent="365125" algn="just">
              <a:spcBef>
                <a:spcPts val="0"/>
              </a:spcBef>
              <a:buNone/>
            </a:pPr>
            <a:r>
              <a:rPr lang="uk-UA" sz="2000" dirty="0">
                <a:solidFill>
                  <a:schemeClr val="bg1"/>
                </a:solidFill>
              </a:rPr>
              <a:t>При струганні великих литих і зварних деталей особливе значення має правильність закріплення їх на столах верстатів. При закріпленні деформації деталей недопустимі. У протилежному випадку після закінчення обробки і розкріплення кожної деталі від затискачів вона набуде своєї початкової форми і оброблена поверхня виявиться викривленою у зв’язку з її пружною деформацією.</a:t>
            </a:r>
            <a:endParaRPr lang="ru-RU" sz="2000" dirty="0">
              <a:solidFill>
                <a:schemeClr val="bg1"/>
              </a:solidFill>
            </a:endParaRPr>
          </a:p>
          <a:p>
            <a:pPr marL="0" indent="365125" algn="just">
              <a:spcBef>
                <a:spcPts val="0"/>
              </a:spcBef>
              <a:buNone/>
            </a:pPr>
            <a:r>
              <a:rPr lang="uk-UA" sz="2000" dirty="0">
                <a:solidFill>
                  <a:schemeClr val="bg1"/>
                </a:solidFill>
              </a:rPr>
              <a:t> </a:t>
            </a:r>
            <a:endParaRPr lang="ru-RU" sz="2000" dirty="0">
              <a:solidFill>
                <a:schemeClr val="bg1"/>
              </a:solidFill>
            </a:endParaRPr>
          </a:p>
          <a:p>
            <a:pPr marL="0" indent="365125" algn="just">
              <a:spcBef>
                <a:spcPts val="0"/>
              </a:spcBef>
              <a:buNone/>
            </a:pPr>
            <a:r>
              <a:rPr lang="uk-UA" sz="2000" dirty="0">
                <a:solidFill>
                  <a:schemeClr val="bg1"/>
                </a:solidFill>
              </a:rPr>
              <a:t>Наявність внутрішніх напружень у відливках суттєво впливає на точність стругання. Коли при струганні видаляється поверхневий шар металу, рівновага внутрішніх напружень порушується і </a:t>
            </a:r>
            <a:r>
              <a:rPr lang="uk-UA" sz="2000" dirty="0" err="1">
                <a:solidFill>
                  <a:schemeClr val="bg1"/>
                </a:solidFill>
              </a:rPr>
              <a:t>детальдеформується</a:t>
            </a:r>
            <a:r>
              <a:rPr lang="uk-UA" sz="2000" dirty="0">
                <a:solidFill>
                  <a:schemeClr val="bg1"/>
                </a:solidFill>
              </a:rPr>
              <a:t>. Для усунення або зменшення внутрішніх напружень сталеві заготовки деталей піддають відпалюванню, а чавунні відливки – штучному або природному старінню</a:t>
            </a:r>
            <a:r>
              <a:rPr lang="uk-UA" dirty="0">
                <a:solidFill>
                  <a:schemeClr val="bg1"/>
                </a:solidFill>
              </a:rPr>
              <a:t>.</a:t>
            </a:r>
            <a:endParaRPr lang="ru-RU" sz="2000" dirty="0">
              <a:solidFill>
                <a:schemeClr val="bg1"/>
              </a:solidFill>
            </a:endParaRPr>
          </a:p>
        </p:txBody>
      </p:sp>
    </p:spTree>
    <p:extLst>
      <p:ext uri="{BB962C8B-B14F-4D97-AF65-F5344CB8AC3E}">
        <p14:creationId xmlns:p14="http://schemas.microsoft.com/office/powerpoint/2010/main" val="245362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467544" y="913284"/>
            <a:ext cx="8208912" cy="4093428"/>
          </a:xfrm>
          <a:prstGeom prst="rect">
            <a:avLst/>
          </a:prstGeom>
        </p:spPr>
        <p:txBody>
          <a:bodyPr wrap="square">
            <a:spAutoFit/>
          </a:bodyPr>
          <a:lstStyle/>
          <a:p>
            <a:pPr indent="365125" algn="just"/>
            <a:r>
              <a:rPr lang="uk-UA" sz="2000" dirty="0">
                <a:solidFill>
                  <a:schemeClr val="bg1"/>
                </a:solidFill>
                <a:latin typeface="Calibri" panose="020F0502020204030204" pitchFamily="34" charset="0"/>
                <a:ea typeface="MS Mincho"/>
                <a:cs typeface="Times New Roman" panose="02020603050405020304" pitchFamily="18" charset="0"/>
              </a:rPr>
              <a:t>Технологічні операції</a:t>
            </a:r>
            <a:r>
              <a:rPr lang="uk-UA" sz="2000" b="1" dirty="0">
                <a:solidFill>
                  <a:schemeClr val="bg1"/>
                </a:solidFill>
                <a:latin typeface="Calibri" panose="020F0502020204030204" pitchFamily="34" charset="0"/>
                <a:ea typeface="MS Mincho"/>
                <a:cs typeface="Times New Roman" panose="02020603050405020304" pitchFamily="18" charset="0"/>
              </a:rPr>
              <a:t> довбання</a:t>
            </a:r>
            <a:r>
              <a:rPr lang="uk-UA" sz="2000" dirty="0">
                <a:solidFill>
                  <a:schemeClr val="bg1"/>
                </a:solidFill>
                <a:latin typeface="Calibri" panose="020F0502020204030204" pitchFamily="34" charset="0"/>
                <a:ea typeface="MS Mincho"/>
                <a:cs typeface="Times New Roman" panose="02020603050405020304" pitchFamily="18" charset="0"/>
              </a:rPr>
              <a:t> виконуються на довбальних верстатах, що відносяться до класу стругальних. На цих верстатах різальний інструмент (</a:t>
            </a:r>
            <a:r>
              <a:rPr lang="uk-UA" sz="2000" dirty="0" err="1">
                <a:solidFill>
                  <a:schemeClr val="bg1"/>
                </a:solidFill>
                <a:latin typeface="Calibri" panose="020F0502020204030204" pitchFamily="34" charset="0"/>
                <a:ea typeface="MS Mincho"/>
                <a:cs typeface="Times New Roman" panose="02020603050405020304" pitchFamily="18" charset="0"/>
              </a:rPr>
              <a:t>довбач</a:t>
            </a:r>
            <a:r>
              <a:rPr lang="uk-UA" sz="2000" dirty="0">
                <a:solidFill>
                  <a:schemeClr val="bg1"/>
                </a:solidFill>
                <a:latin typeface="Calibri" panose="020F0502020204030204" pitchFamily="34" charset="0"/>
                <a:ea typeface="MS Mincho"/>
                <a:cs typeface="Times New Roman" panose="02020603050405020304" pitchFamily="18" charset="0"/>
              </a:rPr>
              <a:t>) із закріпленим у ньому різцем виконує зворотно-поступальний рух у вертикальній площині. Стіл верстата, на якому закріплюється деталь, що обробляється, має рух подачі в горизонтальній площині у двох взаємно перпендикулярних напрямках.</a:t>
            </a:r>
          </a:p>
          <a:p>
            <a:pPr indent="365125" algn="just"/>
            <a:r>
              <a:rPr lang="uk-UA" sz="2000" dirty="0">
                <a:solidFill>
                  <a:schemeClr val="bg1"/>
                </a:solidFill>
              </a:rPr>
              <a:t>Довбальні верстати застосовуються в одиничному виробництві для одержання шпонкових канавок в отворах, а також для обробки квадратних, прямокутних та інших форм отворів. Для цих робіт у серійному і масовому виробництвах застосовуються протяжні верстати.</a:t>
            </a:r>
          </a:p>
          <a:p>
            <a:pPr indent="365125" algn="just"/>
            <a:r>
              <a:rPr lang="uk-UA" sz="2000" b="1" dirty="0">
                <a:solidFill>
                  <a:schemeClr val="bg1"/>
                </a:solidFill>
              </a:rPr>
              <a:t>Режими обробки</a:t>
            </a:r>
            <a:r>
              <a:rPr lang="uk-UA" sz="2000" dirty="0">
                <a:solidFill>
                  <a:schemeClr val="bg1"/>
                </a:solidFill>
              </a:rPr>
              <a:t> розраховуються або вибираються табличним способом в залежності від виду обробки, матеріалу заготовки, інструментального матеріалу тощо.</a:t>
            </a:r>
            <a:endParaRPr lang="ru-RU" sz="2000" dirty="0">
              <a:solidFill>
                <a:schemeClr val="bg1"/>
              </a:solidFill>
            </a:endParaRPr>
          </a:p>
        </p:txBody>
      </p:sp>
    </p:spTree>
    <p:extLst>
      <p:ext uri="{BB962C8B-B14F-4D97-AF65-F5344CB8AC3E}">
        <p14:creationId xmlns:p14="http://schemas.microsoft.com/office/powerpoint/2010/main" val="2499365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3422</Words>
  <Application>Microsoft Office PowerPoint</Application>
  <PresentationFormat>Экран (16:10)</PresentationFormat>
  <Paragraphs>108</Paragraphs>
  <Slides>43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43</vt:i4>
      </vt:variant>
    </vt:vector>
  </HeadingPairs>
  <TitlesOfParts>
    <vt:vector size="46" baseType="lpstr">
      <vt:lpstr>Arial</vt:lpstr>
      <vt:lpstr>Calibri</vt:lpstr>
      <vt:lpstr>Тема Office</vt:lpstr>
      <vt:lpstr>Лекція 11</vt:lpstr>
      <vt:lpstr>Презентация PowerPoint</vt:lpstr>
      <vt:lpstr>Презентация PowerPoint</vt:lpstr>
      <vt:lpstr>14.1. Обробка плоских поверхонь струганням і довбанням</vt:lpstr>
      <vt:lpstr>Презентация PowerPoint</vt:lpstr>
      <vt:lpstr>Презентация PowerPoint</vt:lpstr>
      <vt:lpstr>Презентация PowerPoint</vt:lpstr>
      <vt:lpstr>Презентация PowerPoint</vt:lpstr>
      <vt:lpstr>Презентация PowerPoint</vt:lpstr>
      <vt:lpstr>14.2  Обробка плоских поверхонь фрезеруванням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14.3. Обробка плоских поверхонь протягуванням</vt:lpstr>
      <vt:lpstr>Презентация PowerPoint</vt:lpstr>
      <vt:lpstr>Презентация PowerPoint</vt:lpstr>
      <vt:lpstr>Презентация PowerPoint</vt:lpstr>
      <vt:lpstr>14.4. Обробка плоских поверхонь шліфуванням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14.5.  Доведення та притирання</vt:lpstr>
      <vt:lpstr>Презентация PowerPoint</vt:lpstr>
      <vt:lpstr>Презентация PowerPoint</vt:lpstr>
      <vt:lpstr>Презентация PowerPoint</vt:lpstr>
      <vt:lpstr>Презентация PowerPoint</vt:lpstr>
      <vt:lpstr>14.6. Особливості обробки площин  у великих литих деталях складної форми</vt:lpstr>
      <vt:lpstr>Презентация PowerPoint</vt:lpstr>
      <vt:lpstr>Презентация PowerPoint</vt:lpstr>
      <vt:lpstr>Презентация PowerPoint</vt:lpstr>
      <vt:lpstr>14.7. Контрольні запитання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dc:title>
  <dc:creator>Глембоцька Лариса Євгеніївна</dc:creator>
  <cp:lastModifiedBy>kovalenkoyana50@gmail.com</cp:lastModifiedBy>
  <cp:revision>91</cp:revision>
  <dcterms:created xsi:type="dcterms:W3CDTF">2020-03-11T11:07:26Z</dcterms:created>
  <dcterms:modified xsi:type="dcterms:W3CDTF">2026-02-20T10:55:49Z</dcterms:modified>
</cp:coreProperties>
</file>