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8" r:id="rId3"/>
    <p:sldId id="309" r:id="rId4"/>
    <p:sldId id="303" r:id="rId5"/>
    <p:sldId id="272" r:id="rId6"/>
    <p:sldId id="273" r:id="rId7"/>
    <p:sldId id="299" r:id="rId8"/>
    <p:sldId id="310" r:id="rId9"/>
    <p:sldId id="311" r:id="rId10"/>
    <p:sldId id="312" r:id="rId11"/>
    <p:sldId id="314" r:id="rId12"/>
    <p:sldId id="305" r:id="rId13"/>
    <p:sldId id="307" r:id="rId14"/>
    <p:sldId id="306" r:id="rId15"/>
    <p:sldId id="304" r:id="rId16"/>
    <p:sldId id="313" r:id="rId17"/>
    <p:sldId id="315" r:id="rId18"/>
    <p:sldId id="316" r:id="rId19"/>
    <p:sldId id="317" r:id="rId20"/>
    <p:sldId id="319" r:id="rId21"/>
    <p:sldId id="318" r:id="rId22"/>
    <p:sldId id="283" r:id="rId23"/>
    <p:sldId id="281" r:id="rId24"/>
    <p:sldId id="320" r:id="rId25"/>
    <p:sldId id="302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700" autoAdjust="0"/>
  </p:normalViewPr>
  <p:slideViewPr>
    <p:cSldViewPr>
      <p:cViewPr varScale="1">
        <p:scale>
          <a:sx n="87" d="100"/>
          <a:sy n="87" d="100"/>
        </p:scale>
        <p:origin x="1334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0"/>
            <a:ext cx="7772400" cy="1109985"/>
          </a:xfrm>
        </p:spPr>
        <p:txBody>
          <a:bodyPr>
            <a:normAutofit fontScale="90000"/>
          </a:bodyPr>
          <a:lstStyle/>
          <a:p>
            <a:r>
              <a:rPr lang="ru-RU" b="1" dirty="0" err="1"/>
              <a:t>Вим</a:t>
            </a:r>
            <a:r>
              <a:rPr lang="uk-UA" b="1" dirty="0"/>
              <a:t>і</a:t>
            </a:r>
            <a:r>
              <a:rPr lang="ru-RU" b="1" dirty="0" err="1"/>
              <a:t>рювання</a:t>
            </a:r>
            <a:r>
              <a:rPr lang="ru-RU" b="1" dirty="0"/>
              <a:t> </a:t>
            </a:r>
            <a:r>
              <a:rPr lang="ru-RU" b="1" dirty="0" err="1"/>
              <a:t>швидкості</a:t>
            </a:r>
            <a:r>
              <a:rPr lang="ru-RU" b="1" dirty="0"/>
              <a:t> </a:t>
            </a:r>
            <a:r>
              <a:rPr lang="ru-RU" b="1" dirty="0" err="1"/>
              <a:t>повітряного</a:t>
            </a:r>
            <a:r>
              <a:rPr lang="ru-RU" b="1" dirty="0"/>
              <a:t> потоку</a:t>
            </a:r>
            <a:endParaRPr lang="uk-UA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76374"/>
            <a:ext cx="8496944" cy="4976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6773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Трубка </a:t>
            </a:r>
            <a:r>
              <a:rPr lang="uk-UA" b="1" dirty="0" err="1"/>
              <a:t>Прандаля</a:t>
            </a:r>
            <a:endParaRPr lang="uk-UA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28" y="1628800"/>
            <a:ext cx="8282036" cy="4593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2014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/>
              <a:t>Ротометр</a:t>
            </a:r>
            <a:endParaRPr lang="uk-UA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11760" y="1373812"/>
            <a:ext cx="3042562" cy="5151532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В основу </a:t>
            </a:r>
            <a:r>
              <a:rPr lang="ru-RU" b="1" dirty="0" err="1"/>
              <a:t>його</a:t>
            </a:r>
            <a:r>
              <a:rPr lang="ru-RU" b="1" dirty="0"/>
              <a:t> </a:t>
            </a:r>
            <a:r>
              <a:rPr lang="ru-RU" b="1" dirty="0" err="1"/>
              <a:t>дії</a:t>
            </a:r>
            <a:r>
              <a:rPr lang="ru-RU" b="1" dirty="0"/>
              <a:t> </a:t>
            </a:r>
            <a:r>
              <a:rPr lang="ru-RU" b="1" dirty="0" err="1"/>
              <a:t>покладене</a:t>
            </a:r>
            <a:r>
              <a:rPr lang="ru-RU" b="1" dirty="0"/>
              <a:t> </a:t>
            </a:r>
            <a:r>
              <a:rPr lang="ru-RU" b="1" dirty="0" err="1"/>
              <a:t>врівноваження</a:t>
            </a:r>
            <a:r>
              <a:rPr lang="ru-RU" b="1" dirty="0"/>
              <a:t> поплавка, </a:t>
            </a:r>
            <a:r>
              <a:rPr lang="ru-RU" b="1" dirty="0" err="1"/>
              <a:t>який</a:t>
            </a:r>
            <a:r>
              <a:rPr lang="ru-RU" b="1" dirty="0"/>
              <a:t> </a:t>
            </a:r>
            <a:r>
              <a:rPr lang="ru-RU" b="1" dirty="0" err="1"/>
              <a:t>поміщено</a:t>
            </a:r>
            <a:r>
              <a:rPr lang="ru-RU" b="1" dirty="0"/>
              <a:t> в </a:t>
            </a:r>
            <a:r>
              <a:rPr lang="ru-RU" b="1" dirty="0" err="1"/>
              <a:t>конічну</a:t>
            </a:r>
            <a:r>
              <a:rPr lang="ru-RU" b="1" dirty="0"/>
              <a:t> трубу, </a:t>
            </a:r>
            <a:r>
              <a:rPr lang="ru-RU" b="1" dirty="0" err="1"/>
              <a:t>динамічним</a:t>
            </a:r>
            <a:r>
              <a:rPr lang="ru-RU" b="1" dirty="0"/>
              <a:t> напором </a:t>
            </a:r>
            <a:r>
              <a:rPr lang="ru-RU" b="1" dirty="0" err="1"/>
              <a:t>струменя</a:t>
            </a:r>
            <a:r>
              <a:rPr lang="ru-RU" b="1" dirty="0"/>
              <a:t>.</a:t>
            </a:r>
            <a:endParaRPr lang="uk-UA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7"/>
            <a:ext cx="1800200" cy="5184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322" y="1373812"/>
            <a:ext cx="3315151" cy="5151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5756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692696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uk-UA" b="1" dirty="0" err="1"/>
              <a:t>Анеморумбометр</a:t>
            </a:r>
            <a:r>
              <a:rPr lang="uk-UA" b="1" dirty="0"/>
              <a:t> М – 47 </a:t>
            </a:r>
            <a:r>
              <a:rPr lang="uk-UA" dirty="0"/>
              <a:t>призначений для дистанційного вимірювання швидкості і напрямку вітру на відстані від нього до 100 м.</a:t>
            </a:r>
          </a:p>
          <a:p>
            <a:r>
              <a:rPr lang="uk-UA" b="1" dirty="0" err="1"/>
              <a:t>Анеморумбометр</a:t>
            </a:r>
            <a:r>
              <a:rPr lang="uk-UA" b="1" dirty="0"/>
              <a:t> М-63М –1 </a:t>
            </a:r>
            <a:r>
              <a:rPr lang="uk-UA" dirty="0"/>
              <a:t>– для дистанційного вимірювання миттєвої, максимальної і середньої швидкості та напрямку вітру в стаціонарних умовах. Принцип дії цих приладів полягає у використанні залежностей між швидкістю вітру і частотою обертання вертушки та між напрямком вітру і вільно орієнтованою </a:t>
            </a:r>
            <a:r>
              <a:rPr lang="uk-UA" dirty="0" err="1"/>
              <a:t>флюгаркою</a:t>
            </a:r>
            <a:r>
              <a:rPr lang="uk-UA" dirty="0"/>
              <a:t> датчика вітру. Швидкість і напрямок вітру перетворюються в електричні сигнали, які відлічують візуально за показами вимірювального пульта.</a:t>
            </a:r>
          </a:p>
        </p:txBody>
      </p:sp>
    </p:spTree>
    <p:extLst>
      <p:ext uri="{BB962C8B-B14F-4D97-AF65-F5344CB8AC3E}">
        <p14:creationId xmlns:p14="http://schemas.microsoft.com/office/powerpoint/2010/main" val="1970498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620688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uk-UA" b="1" dirty="0"/>
              <a:t>Анеморумбограф М-63 МР</a:t>
            </a:r>
            <a:r>
              <a:rPr lang="uk-UA" dirty="0"/>
              <a:t> призначений для вимірювання і реєстрації середньої, миттєвої і максимальної швидкостей та напрямку вітру. Він виконаний на базі електронного автоматичного потенціометра КСП-4 (</a:t>
            </a:r>
            <a:r>
              <a:rPr lang="uk-UA" dirty="0" err="1"/>
              <a:t>реєструючий</a:t>
            </a:r>
            <a:r>
              <a:rPr lang="uk-UA" dirty="0"/>
              <a:t> пристрій) та </a:t>
            </a:r>
            <a:r>
              <a:rPr lang="uk-UA" dirty="0" err="1"/>
              <a:t>анеморумбометра</a:t>
            </a:r>
            <a:r>
              <a:rPr lang="uk-UA" dirty="0"/>
              <a:t> М-63М-1. Принцип його роботи аналогічний принципу роботи </a:t>
            </a:r>
            <a:r>
              <a:rPr lang="uk-UA" dirty="0" err="1"/>
              <a:t>анеморумбометра</a:t>
            </a:r>
            <a:r>
              <a:rPr lang="uk-UA" dirty="0"/>
              <a:t> М-63М-1.</a:t>
            </a:r>
          </a:p>
        </p:txBody>
      </p:sp>
    </p:spTree>
    <p:extLst>
      <p:ext uri="{BB962C8B-B14F-4D97-AF65-F5344CB8AC3E}">
        <p14:creationId xmlns:p14="http://schemas.microsoft.com/office/powerpoint/2010/main" val="1555613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5074"/>
            <a:ext cx="5115559" cy="6822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34249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341" y="175428"/>
            <a:ext cx="8229600" cy="778098"/>
          </a:xfrm>
        </p:spPr>
        <p:txBody>
          <a:bodyPr/>
          <a:lstStyle/>
          <a:p>
            <a:r>
              <a:rPr lang="ru-RU" b="1" dirty="0"/>
              <a:t>Анемометр </a:t>
            </a:r>
            <a:r>
              <a:rPr lang="ru-RU" b="1" dirty="0" err="1"/>
              <a:t>ручний</a:t>
            </a:r>
            <a:endParaRPr lang="uk-UA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8" t="8115" r="9111" b="24869"/>
          <a:stretch/>
        </p:blipFill>
        <p:spPr bwMode="auto">
          <a:xfrm>
            <a:off x="650404" y="953526"/>
            <a:ext cx="7985475" cy="5678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65230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5" t="2581" r="72775"/>
          <a:stretch/>
        </p:blipFill>
        <p:spPr>
          <a:xfrm rot="5400000">
            <a:off x="4089039" y="-2554769"/>
            <a:ext cx="1368153" cy="7026967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5" t="4478" r="57900" b="2582"/>
          <a:stretch/>
        </p:blipFill>
        <p:spPr>
          <a:xfrm rot="5400000">
            <a:off x="3507938" y="1141999"/>
            <a:ext cx="2171781" cy="81859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7" t="2202" r="54995" b="-2202"/>
          <a:stretch/>
        </p:blipFill>
        <p:spPr>
          <a:xfrm rot="5400000">
            <a:off x="3504418" y="-1218865"/>
            <a:ext cx="2268742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7776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29" t="685" r="39255" b="-1"/>
          <a:stretch/>
        </p:blipFill>
        <p:spPr>
          <a:xfrm rot="5400000">
            <a:off x="3050546" y="-1962314"/>
            <a:ext cx="2664296" cy="797431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37" r="31987"/>
          <a:stretch/>
        </p:blipFill>
        <p:spPr>
          <a:xfrm rot="5400000">
            <a:off x="3802732" y="741884"/>
            <a:ext cx="1322512" cy="813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8439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73" t="-1897" r="19502" b="1897"/>
          <a:stretch/>
        </p:blipFill>
        <p:spPr>
          <a:xfrm rot="5400000">
            <a:off x="3529528" y="-2734810"/>
            <a:ext cx="2443410" cy="858806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7" t="2202" r="54995" b="-2202"/>
          <a:stretch/>
        </p:blipFill>
        <p:spPr>
          <a:xfrm rot="5400000">
            <a:off x="3352367" y="472168"/>
            <a:ext cx="2305593" cy="836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3332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86" t="-718" r="42114" b="-495"/>
          <a:stretch/>
        </p:blipFill>
        <p:spPr>
          <a:xfrm rot="5400000">
            <a:off x="3452433" y="-2823656"/>
            <a:ext cx="2290267" cy="8486856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24" r="14151"/>
          <a:stretch/>
        </p:blipFill>
        <p:spPr>
          <a:xfrm rot="5400000">
            <a:off x="3068139" y="25074"/>
            <a:ext cx="3024336" cy="8392031"/>
          </a:xfrm>
        </p:spPr>
      </p:pic>
      <p:pic>
        <p:nvPicPr>
          <p:cNvPr id="8" name="Объект 4"/>
          <p:cNvPicPr>
            <a:picLocks noChangeAspect="1"/>
          </p:cNvPicPr>
          <p:nvPr/>
        </p:nvPicPr>
        <p:blipFill rotWithShape="1">
          <a:blip r:embed="rId4"/>
          <a:srcRect r="10870" b="93004"/>
          <a:stretch/>
        </p:blipFill>
        <p:spPr>
          <a:xfrm>
            <a:off x="384291" y="5877272"/>
            <a:ext cx="8456704" cy="86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30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5767" y="404664"/>
            <a:ext cx="3888432" cy="940966"/>
          </a:xfrm>
        </p:spPr>
        <p:txBody>
          <a:bodyPr/>
          <a:lstStyle/>
          <a:p>
            <a:r>
              <a:rPr lang="ru-RU" b="1" dirty="0"/>
              <a:t>Флюгер</a:t>
            </a:r>
            <a:endParaRPr lang="uk-UA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8"/>
          <a:stretch/>
        </p:blipFill>
        <p:spPr bwMode="auto">
          <a:xfrm>
            <a:off x="395536" y="1412776"/>
            <a:ext cx="5303490" cy="4721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786" y="404664"/>
            <a:ext cx="4790686" cy="598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32109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283" b="61763"/>
          <a:stretch/>
        </p:blipFill>
        <p:spPr>
          <a:xfrm>
            <a:off x="457200" y="274638"/>
            <a:ext cx="8323663" cy="37947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t="56666" b="28670"/>
          <a:stretch/>
        </p:blipFill>
        <p:spPr>
          <a:xfrm>
            <a:off x="445106" y="4095007"/>
            <a:ext cx="8297040" cy="173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1998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84" t="685" r="21800" b="-685"/>
          <a:stretch/>
        </p:blipFill>
        <p:spPr>
          <a:xfrm rot="5400000">
            <a:off x="3365496" y="-2767330"/>
            <a:ext cx="2290267" cy="837420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2" t="-2425" r="51963"/>
          <a:stretch/>
        </p:blipFill>
        <p:spPr>
          <a:xfrm rot="5400000">
            <a:off x="2558904" y="451804"/>
            <a:ext cx="4222383" cy="844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4893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8674" name="Picture 2" descr="Картинки по запросу Домашнее зада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4" y="0"/>
            <a:ext cx="912878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4790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0" r="2968" b="18333"/>
          <a:stretch/>
        </p:blipFill>
        <p:spPr bwMode="auto">
          <a:xfrm rot="16200000">
            <a:off x="1341864" y="-953264"/>
            <a:ext cx="6460272" cy="878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44662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10113" r="18501" b="2637"/>
          <a:stretch/>
        </p:blipFill>
        <p:spPr>
          <a:xfrm>
            <a:off x="457200" y="846138"/>
            <a:ext cx="8304765" cy="5026570"/>
          </a:xfrm>
        </p:spPr>
      </p:pic>
    </p:spTree>
    <p:extLst>
      <p:ext uri="{BB962C8B-B14F-4D97-AF65-F5344CB8AC3E}">
        <p14:creationId xmlns:p14="http://schemas.microsoft.com/office/powerpoint/2010/main" val="7558583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174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3036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В</a:t>
            </a:r>
            <a:r>
              <a:rPr lang="uk-UA" b="1" dirty="0" err="1"/>
              <a:t>ітровказ</a:t>
            </a:r>
            <a:endParaRPr lang="uk-UA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94" y="1075166"/>
            <a:ext cx="8567786" cy="5531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1556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8" t="3528" r="5536" b="3410"/>
          <a:stretch/>
        </p:blipFill>
        <p:spPr bwMode="auto">
          <a:xfrm>
            <a:off x="2411760" y="302838"/>
            <a:ext cx="4193283" cy="6264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7059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50106"/>
          </a:xfrm>
        </p:spPr>
        <p:txBody>
          <a:bodyPr/>
          <a:lstStyle/>
          <a:p>
            <a:r>
              <a:rPr lang="uk-UA" b="1" dirty="0"/>
              <a:t>Анемометр чашкового типу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14636"/>
            <a:ext cx="4162003" cy="4981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1837409"/>
            <a:ext cx="4030191" cy="3735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4712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uk-UA" b="1" dirty="0"/>
              <a:t>Анемометр пропелерного типу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97" y="1340768"/>
            <a:ext cx="8591583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0117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2998"/>
            <a:ext cx="8229600" cy="967730"/>
          </a:xfrm>
        </p:spPr>
        <p:txBody>
          <a:bodyPr>
            <a:normAutofit/>
          </a:bodyPr>
          <a:lstStyle/>
          <a:p>
            <a:r>
              <a:rPr lang="uk-UA" b="1" dirty="0"/>
              <a:t>Термоанемометр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836712"/>
            <a:ext cx="6696744" cy="5766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3080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У</a:t>
            </a:r>
            <a:r>
              <a:rPr lang="uk-UA" b="1" dirty="0" err="1"/>
              <a:t>льтразвуковий</a:t>
            </a:r>
            <a:r>
              <a:rPr lang="uk-UA" b="1" dirty="0"/>
              <a:t> анемометр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76056" y="1077570"/>
            <a:ext cx="3610744" cy="5048593"/>
          </a:xfrm>
        </p:spPr>
        <p:txBody>
          <a:bodyPr>
            <a:normAutofit fontScale="92500" lnSpcReduction="20000"/>
          </a:bodyPr>
          <a:lstStyle/>
          <a:p>
            <a:endParaRPr lang="uk-UA" b="1" dirty="0"/>
          </a:p>
          <a:p>
            <a:pPr marL="0" indent="0">
              <a:buNone/>
            </a:pPr>
            <a:r>
              <a:rPr lang="uk-UA" b="1" dirty="0"/>
              <a:t>Принцип дії заснований на вимірюванні швидкості звуку, яка змінюється в залежності від орієнтації вектора руху повітря (напрямку вітру) щодо шляху поширення звуку.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77570"/>
            <a:ext cx="4176464" cy="5408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7375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Трубка </a:t>
            </a:r>
            <a:r>
              <a:rPr lang="uk-UA" b="1" dirty="0" err="1"/>
              <a:t>Піто</a:t>
            </a:r>
            <a:endParaRPr lang="uk-UA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052736"/>
            <a:ext cx="4042792" cy="50734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600" b="1" dirty="0"/>
              <a:t>П</a:t>
            </a:r>
            <a:r>
              <a:rPr lang="ru-RU" sz="3600" b="1" dirty="0" err="1"/>
              <a:t>рилад</a:t>
            </a:r>
            <a:r>
              <a:rPr lang="ru-RU" sz="3600" b="1" dirty="0"/>
              <a:t> для </a:t>
            </a:r>
            <a:r>
              <a:rPr lang="ru-RU" sz="3600" b="1" dirty="0" err="1"/>
              <a:t>вимірювання</a:t>
            </a:r>
            <a:r>
              <a:rPr lang="ru-RU" sz="3600" b="1" dirty="0"/>
              <a:t> </a:t>
            </a:r>
            <a:r>
              <a:rPr lang="ru-RU" sz="3600" b="1" dirty="0" err="1"/>
              <a:t>динамічного</a:t>
            </a:r>
            <a:r>
              <a:rPr lang="ru-RU" sz="3600" b="1" dirty="0"/>
              <a:t> </a:t>
            </a:r>
            <a:r>
              <a:rPr lang="ru-RU" sz="3600" b="1" dirty="0" err="1"/>
              <a:t>тиску</a:t>
            </a:r>
            <a:r>
              <a:rPr lang="ru-RU" sz="3600" b="1" dirty="0"/>
              <a:t> потоку </a:t>
            </a:r>
            <a:r>
              <a:rPr lang="ru-RU" sz="3600" b="1" dirty="0" err="1"/>
              <a:t>рідини</a:t>
            </a:r>
            <a:r>
              <a:rPr lang="ru-RU" sz="3600" b="1" dirty="0"/>
              <a:t> (</a:t>
            </a:r>
            <a:r>
              <a:rPr lang="ru-RU" sz="3600" b="1" dirty="0" err="1"/>
              <a:t>суспензії</a:t>
            </a:r>
            <a:r>
              <a:rPr lang="ru-RU" sz="3600" b="1" dirty="0"/>
              <a:t>) </a:t>
            </a:r>
            <a:r>
              <a:rPr lang="ru-RU" sz="3600" b="1" dirty="0" err="1"/>
              <a:t>чи</a:t>
            </a:r>
            <a:r>
              <a:rPr lang="ru-RU" sz="3600" b="1" dirty="0"/>
              <a:t> газу.</a:t>
            </a:r>
            <a:endParaRPr lang="uk-UA" sz="36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1" r="4569" b="65374"/>
          <a:stretch/>
        </p:blipFill>
        <p:spPr bwMode="auto">
          <a:xfrm>
            <a:off x="2555776" y="4293096"/>
            <a:ext cx="6333585" cy="241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54216"/>
            <a:ext cx="3513408" cy="2762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32753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211</Words>
  <Application>Microsoft Office PowerPoint</Application>
  <PresentationFormat>Экран (4:3)</PresentationFormat>
  <Paragraphs>18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8" baseType="lpstr">
      <vt:lpstr>Arial</vt:lpstr>
      <vt:lpstr>Calibri</vt:lpstr>
      <vt:lpstr>Тема Office</vt:lpstr>
      <vt:lpstr>Вимірювання швидкості повітряного потоку</vt:lpstr>
      <vt:lpstr>Флюгер</vt:lpstr>
      <vt:lpstr>Вітровказ</vt:lpstr>
      <vt:lpstr>Презентация PowerPoint</vt:lpstr>
      <vt:lpstr>Анемометр чашкового типу</vt:lpstr>
      <vt:lpstr>Анемометр пропелерного типу</vt:lpstr>
      <vt:lpstr>Термоанемометр</vt:lpstr>
      <vt:lpstr>Ультразвуковий анемометр</vt:lpstr>
      <vt:lpstr>Трубка Піто</vt:lpstr>
      <vt:lpstr>Трубка Прандаля</vt:lpstr>
      <vt:lpstr>Ротометр</vt:lpstr>
      <vt:lpstr>Презентация PowerPoint</vt:lpstr>
      <vt:lpstr>Презентация PowerPoint</vt:lpstr>
      <vt:lpstr>Презентация PowerPoint</vt:lpstr>
      <vt:lpstr>Анемометр ручний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Вимірювання температури</dc:title>
  <dc:creator>Давидова Ірина Володимирівна</dc:creator>
  <cp:lastModifiedBy>Iryna Davydova</cp:lastModifiedBy>
  <cp:revision>28</cp:revision>
  <dcterms:created xsi:type="dcterms:W3CDTF">2019-10-18T07:18:21Z</dcterms:created>
  <dcterms:modified xsi:type="dcterms:W3CDTF">2025-10-27T09:30:16Z</dcterms:modified>
</cp:coreProperties>
</file>