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84" r:id="rId9"/>
    <p:sldId id="285" r:id="rId10"/>
    <p:sldId id="264" r:id="rId11"/>
    <p:sldId id="265" r:id="rId12"/>
    <p:sldId id="288" r:id="rId13"/>
    <p:sldId id="266" r:id="rId14"/>
    <p:sldId id="267" r:id="rId15"/>
    <p:sldId id="268" r:id="rId16"/>
    <p:sldId id="270" r:id="rId17"/>
    <p:sldId id="271" r:id="rId18"/>
    <p:sldId id="283" r:id="rId19"/>
    <p:sldId id="278" r:id="rId20"/>
    <p:sldId id="272" r:id="rId21"/>
    <p:sldId id="273" r:id="rId22"/>
    <p:sldId id="274" r:id="rId23"/>
    <p:sldId id="275" r:id="rId24"/>
    <p:sldId id="276" r:id="rId25"/>
    <p:sldId id="280" r:id="rId26"/>
    <p:sldId id="277" r:id="rId27"/>
    <p:sldId id="281" r:id="rId28"/>
    <p:sldId id="282" r:id="rId29"/>
    <p:sldId id="279" r:id="rId30"/>
    <p:sldId id="259" r:id="rId31"/>
    <p:sldId id="286" r:id="rId32"/>
    <p:sldId id="287" r:id="rId3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4DCC6D98-14D3-4177-856E-9D2045CF5DCF}"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71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A21233-BD08-48D5-9BD7-41EB450D68B4}" type="datetimeFigureOut">
              <a:rPr lang="uk-UA" smtClean="0"/>
              <a:t>02.03.2021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DCC6D98-14D3-4177-856E-9D2045CF5DCF}" type="slidenum">
              <a:rPr lang="uk-UA" smtClean="0"/>
              <a:t>‹#›</a:t>
            </a:fld>
            <a:endParaRPr lang="uk-UA"/>
          </a:p>
        </p:txBody>
      </p:sp>
    </p:spTree>
    <p:extLst>
      <p:ext uri="{BB962C8B-B14F-4D97-AF65-F5344CB8AC3E}">
        <p14:creationId xmlns:p14="http://schemas.microsoft.com/office/powerpoint/2010/main" val="212550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964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185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spTree>
    <p:extLst>
      <p:ext uri="{BB962C8B-B14F-4D97-AF65-F5344CB8AC3E}">
        <p14:creationId xmlns:p14="http://schemas.microsoft.com/office/powerpoint/2010/main" val="2854965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7944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07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0151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57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spTree>
    <p:extLst>
      <p:ext uri="{BB962C8B-B14F-4D97-AF65-F5344CB8AC3E}">
        <p14:creationId xmlns:p14="http://schemas.microsoft.com/office/powerpoint/2010/main" val="342312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A21233-BD08-48D5-9BD7-41EB450D68B4}"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C6D98-14D3-4177-856E-9D2045CF5DCF}"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06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3A21233-BD08-48D5-9BD7-41EB450D68B4}" type="datetimeFigureOut">
              <a:rPr lang="uk-UA" smtClean="0"/>
              <a:t>02.03.2021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DCC6D98-14D3-4177-856E-9D2045CF5DCF}" type="slidenum">
              <a:rPr lang="uk-UA" smtClean="0"/>
              <a:t>‹#›</a:t>
            </a:fld>
            <a:endParaRPr lang="uk-UA"/>
          </a:p>
        </p:txBody>
      </p:sp>
    </p:spTree>
    <p:extLst>
      <p:ext uri="{BB962C8B-B14F-4D97-AF65-F5344CB8AC3E}">
        <p14:creationId xmlns:p14="http://schemas.microsoft.com/office/powerpoint/2010/main" val="266761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3A21233-BD08-48D5-9BD7-41EB450D68B4}" type="datetimeFigureOut">
              <a:rPr lang="uk-UA" smtClean="0"/>
              <a:t>02.03.2021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DCC6D98-14D3-4177-856E-9D2045CF5DCF}"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10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3A21233-BD08-48D5-9BD7-41EB450D68B4}" type="datetimeFigureOut">
              <a:rPr lang="uk-UA" smtClean="0"/>
              <a:t>02.03.2021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DCC6D98-14D3-4177-856E-9D2045CF5DCF}"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82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21233-BD08-48D5-9BD7-41EB450D68B4}" type="datetimeFigureOut">
              <a:rPr lang="uk-UA" smtClean="0"/>
              <a:t>02.03.2021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DCC6D98-14D3-4177-856E-9D2045CF5DCF}" type="slidenum">
              <a:rPr lang="uk-UA" smtClean="0"/>
              <a:t>‹#›</a:t>
            </a:fld>
            <a:endParaRPr lang="uk-UA"/>
          </a:p>
        </p:txBody>
      </p:sp>
    </p:spTree>
    <p:extLst>
      <p:ext uri="{BB962C8B-B14F-4D97-AF65-F5344CB8AC3E}">
        <p14:creationId xmlns:p14="http://schemas.microsoft.com/office/powerpoint/2010/main" val="387060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A21233-BD08-48D5-9BD7-41EB450D68B4}" type="datetimeFigureOut">
              <a:rPr lang="uk-UA" smtClean="0"/>
              <a:t>02.03.2021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DCC6D98-14D3-4177-856E-9D2045CF5DCF}"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760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A21233-BD08-48D5-9BD7-41EB450D68B4}" type="datetimeFigureOut">
              <a:rPr lang="uk-UA" smtClean="0"/>
              <a:t>02.03.2021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DCC6D98-14D3-4177-856E-9D2045CF5DCF}" type="slidenum">
              <a:rPr lang="uk-UA" smtClean="0"/>
              <a:t>‹#›</a:t>
            </a:fld>
            <a:endParaRPr lang="uk-UA"/>
          </a:p>
        </p:txBody>
      </p:sp>
    </p:spTree>
    <p:extLst>
      <p:ext uri="{BB962C8B-B14F-4D97-AF65-F5344CB8AC3E}">
        <p14:creationId xmlns:p14="http://schemas.microsoft.com/office/powerpoint/2010/main" val="400471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A21233-BD08-48D5-9BD7-41EB450D68B4}" type="datetimeFigureOut">
              <a:rPr lang="uk-UA" smtClean="0"/>
              <a:t>02.03.2021</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CC6D98-14D3-4177-856E-9D2045CF5DCF}" type="slidenum">
              <a:rPr lang="uk-UA" smtClean="0"/>
              <a:t>‹#›</a:t>
            </a:fld>
            <a:endParaRPr lang="uk-UA"/>
          </a:p>
        </p:txBody>
      </p:sp>
    </p:spTree>
    <p:extLst>
      <p:ext uri="{BB962C8B-B14F-4D97-AF65-F5344CB8AC3E}">
        <p14:creationId xmlns:p14="http://schemas.microsoft.com/office/powerpoint/2010/main" val="1552561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k.wikipedia.org/wiki/%D0%9C%D0%B5%D0%B4%D0%B8%D1%87%D0%BD%D0%B0_%D1%96%D0%BD%D1%84%D0%BE%D1%80%D0%BC%D0%B0%D1%82%D0%B8%D0%BA%D0%B0#cite_note-2" TargetMode="External"/><Relationship Id="rId2" Type="http://schemas.openxmlformats.org/officeDocument/2006/relationships/hyperlink" Target="https://uk.wikipedia.org/wiki/%D0%9C%D0%B5%D0%B4%D0%B8%D1%87%D0%BD%D0%B0_%D1%96%D0%BD%D1%84%D0%BE%D1%80%D0%BC%D0%B0%D1%82%D0%B8%D0%BA%D0%B0#cite_note-emedicine.medscape.com-1"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www.medicinenet.com/mri_scan/article.htm" TargetMode="External"/><Relationship Id="rId3" Type="http://schemas.openxmlformats.org/officeDocument/2006/relationships/hyperlink" Target="https://www.sciencedirect.com/science/article/pii/S153204641400272X" TargetMode="External"/><Relationship Id="rId7" Type="http://schemas.openxmlformats.org/officeDocument/2006/relationships/hyperlink" Target="https://dx.doi.org/10.1016/j.jbi.2014.12.007" TargetMode="External"/><Relationship Id="rId2" Type="http://schemas.openxmlformats.org/officeDocument/2006/relationships/hyperlink" Target="https://emedicine.medscape.com/article/1136989-overview" TargetMode="External"/><Relationship Id="rId1" Type="http://schemas.openxmlformats.org/officeDocument/2006/relationships/slideLayout" Target="../slideLayouts/slideLayout7.xml"/><Relationship Id="rId6" Type="http://schemas.openxmlformats.org/officeDocument/2006/relationships/hyperlink" Target="https://uk.wikipedia.org/wiki/%D0%A6%D0%B8%D1%84%D1%80%D0%BE%D0%B2%D0%B8%D0%B9_%D1%96%D0%B4%D0%B5%D0%BD%D1%82%D0%B8%D1%84%D1%96%D0%BA%D0%B0%D1%82%D0%BE%D1%80_%D0%BE%D0%B1'%D1%94%D0%BA%D1%82%D0%B0" TargetMode="External"/><Relationship Id="rId11" Type="http://schemas.openxmlformats.org/officeDocument/2006/relationships/hyperlink" Target="http://kdc.if.ua/diagnostics/kompyuterna-tomografya/" TargetMode="External"/><Relationship Id="rId5" Type="http://schemas.openxmlformats.org/officeDocument/2006/relationships/hyperlink" Target="https://www.worldcat.org/issn/1532-0464" TargetMode="External"/><Relationship Id="rId10" Type="http://schemas.openxmlformats.org/officeDocument/2006/relationships/hyperlink" Target="https://uk.wikipedia.org/wiki/%D0%A1%D0%BF%D0%B5%D1%86%D1%96%D0%B0%D0%BB%D1%8C%D0%BD%D0%B0:%D0%94%D0%B6%D0%B5%D1%80%D0%B5%D0%BB%D0%B0_%D0%BA%D0%BD%D0%B8%D0%B3/9780521865272" TargetMode="External"/><Relationship Id="rId4" Type="http://schemas.openxmlformats.org/officeDocument/2006/relationships/hyperlink" Target="https://uk.wikipedia.org/wiki/ISSN" TargetMode="External"/><Relationship Id="rId9" Type="http://schemas.openxmlformats.org/officeDocument/2006/relationships/hyperlink" Target="https://www.webcitation.org/6HyhymN4J?url=http://www.medicinenet.com/mri_scan/article.ht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Медична інформатика та кібернетика</a:t>
            </a:r>
            <a:endParaRPr lang="uk-UA" dirty="0"/>
          </a:p>
        </p:txBody>
      </p:sp>
      <p:sp>
        <p:nvSpPr>
          <p:cNvPr id="3" name="Подзаголовок 2"/>
          <p:cNvSpPr>
            <a:spLocks noGrp="1"/>
          </p:cNvSpPr>
          <p:nvPr>
            <p:ph type="subTitle" idx="1"/>
          </p:nvPr>
        </p:nvSpPr>
        <p:spPr/>
        <p:txBody>
          <a:bodyPr/>
          <a:lstStyle/>
          <a:p>
            <a:r>
              <a:rPr lang="uk-UA" dirty="0" smtClean="0"/>
              <a:t>Вступ до дисципліни</a:t>
            </a:r>
            <a:endParaRPr lang="uk-UA" dirty="0"/>
          </a:p>
        </p:txBody>
      </p:sp>
    </p:spTree>
    <p:extLst>
      <p:ext uri="{BB962C8B-B14F-4D97-AF65-F5344CB8AC3E}">
        <p14:creationId xmlns:p14="http://schemas.microsoft.com/office/powerpoint/2010/main" val="2928763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4785" y="1059511"/>
            <a:ext cx="10644996" cy="5016758"/>
          </a:xfrm>
          <a:prstGeom prst="rect">
            <a:avLst/>
          </a:prstGeom>
        </p:spPr>
        <p:txBody>
          <a:bodyPr wrap="square">
            <a:spAutoFit/>
          </a:bodyPr>
          <a:lstStyle/>
          <a:p>
            <a:r>
              <a:rPr lang="uk-UA" sz="2000" b="0" i="0" dirty="0" smtClean="0">
                <a:solidFill>
                  <a:srgbClr val="202122"/>
                </a:solidFill>
                <a:effectLst/>
              </a:rPr>
              <a:t>Під час інформаційного процесу дані перетворюються з одного виду в інший за допомогою різних методів. Опрацювання даних містить в собі багато операцій, серед яких можна виділити такі:</a:t>
            </a:r>
          </a:p>
          <a:p>
            <a:pPr marL="342900" indent="-342900">
              <a:buFont typeface="Wingdings" panose="05000000000000000000" pitchFamily="2" charset="2"/>
              <a:buChar char="ü"/>
            </a:pPr>
            <a:r>
              <a:rPr lang="uk-UA" sz="2000" b="0" i="1" dirty="0" smtClean="0">
                <a:solidFill>
                  <a:srgbClr val="202122"/>
                </a:solidFill>
                <a:effectLst/>
              </a:rPr>
              <a:t>збір даних</a:t>
            </a:r>
            <a:r>
              <a:rPr lang="uk-UA" sz="2000" i="1" dirty="0">
                <a:solidFill>
                  <a:srgbClr val="202122"/>
                </a:solidFill>
              </a:rPr>
              <a:t> </a:t>
            </a:r>
            <a:r>
              <a:rPr lang="uk-UA" sz="2000" dirty="0" smtClean="0">
                <a:solidFill>
                  <a:srgbClr val="202122"/>
                </a:solidFill>
              </a:rPr>
              <a:t>–</a:t>
            </a:r>
            <a:r>
              <a:rPr lang="uk-UA" sz="2000" b="0" i="0" dirty="0" smtClean="0">
                <a:solidFill>
                  <a:srgbClr val="202122"/>
                </a:solidFill>
                <a:effectLst/>
              </a:rPr>
              <a:t> накопичення даних з метою забезпечення їхньої повноти для прийняття рішень;</a:t>
            </a:r>
          </a:p>
          <a:p>
            <a:pPr marL="342900" indent="-342900">
              <a:buFont typeface="Wingdings" panose="05000000000000000000" pitchFamily="2" charset="2"/>
              <a:buChar char="ü"/>
            </a:pPr>
            <a:r>
              <a:rPr lang="uk-UA" sz="2000" b="0" i="1" dirty="0" smtClean="0">
                <a:solidFill>
                  <a:srgbClr val="202122"/>
                </a:solidFill>
                <a:effectLst/>
              </a:rPr>
              <a:t>формалізація даних</a:t>
            </a:r>
            <a:r>
              <a:rPr lang="uk-UA" sz="2000" b="0" i="0" dirty="0" smtClean="0">
                <a:solidFill>
                  <a:srgbClr val="202122"/>
                </a:solidFill>
                <a:effectLst/>
              </a:rPr>
              <a:t> </a:t>
            </a:r>
            <a:r>
              <a:rPr lang="uk-UA" sz="2000" dirty="0" smtClean="0">
                <a:solidFill>
                  <a:srgbClr val="202122"/>
                </a:solidFill>
              </a:rPr>
              <a:t> –</a:t>
            </a:r>
            <a:r>
              <a:rPr lang="uk-UA" sz="2000" b="0" i="0" dirty="0" smtClean="0">
                <a:solidFill>
                  <a:srgbClr val="202122"/>
                </a:solidFill>
                <a:effectLst/>
              </a:rPr>
              <a:t> зведення даних, одержаних з різних джерел, до однакової форми;</a:t>
            </a:r>
          </a:p>
          <a:p>
            <a:pPr marL="342900" indent="-342900">
              <a:buFont typeface="Wingdings" panose="05000000000000000000" pitchFamily="2" charset="2"/>
              <a:buChar char="ü"/>
            </a:pPr>
            <a:r>
              <a:rPr lang="uk-UA" sz="2000" b="0" i="1" dirty="0" smtClean="0">
                <a:solidFill>
                  <a:srgbClr val="202122"/>
                </a:solidFill>
                <a:effectLst/>
              </a:rPr>
              <a:t>фільтрація даних</a:t>
            </a:r>
            <a:r>
              <a:rPr lang="uk-UA" sz="2000" b="0" i="0" dirty="0" smtClean="0">
                <a:solidFill>
                  <a:srgbClr val="202122"/>
                </a:solidFill>
                <a:effectLst/>
              </a:rPr>
              <a:t> </a:t>
            </a:r>
            <a:r>
              <a:rPr lang="uk-UA" sz="2000" dirty="0" smtClean="0">
                <a:solidFill>
                  <a:srgbClr val="202122"/>
                </a:solidFill>
              </a:rPr>
              <a:t> –</a:t>
            </a:r>
            <a:r>
              <a:rPr lang="uk-UA" sz="2000" b="0" i="0" dirty="0" smtClean="0">
                <a:solidFill>
                  <a:srgbClr val="202122"/>
                </a:solidFill>
                <a:effectLst/>
              </a:rPr>
              <a:t> відкидання «зайвих» даних, які не потрібні для прийняття рішення;</a:t>
            </a:r>
          </a:p>
          <a:p>
            <a:pPr marL="342900" indent="-342900">
              <a:buFont typeface="Wingdings" panose="05000000000000000000" pitchFamily="2" charset="2"/>
              <a:buChar char="ü"/>
            </a:pPr>
            <a:r>
              <a:rPr lang="uk-UA" sz="2000" b="0" i="1" dirty="0" smtClean="0">
                <a:solidFill>
                  <a:srgbClr val="202122"/>
                </a:solidFill>
                <a:effectLst/>
              </a:rPr>
              <a:t>сортування даних</a:t>
            </a:r>
            <a:r>
              <a:rPr lang="uk-UA" sz="2000" b="0" i="0" dirty="0" smtClean="0">
                <a:solidFill>
                  <a:srgbClr val="202122"/>
                </a:solidFill>
                <a:effectLst/>
              </a:rPr>
              <a:t> </a:t>
            </a:r>
            <a:r>
              <a:rPr lang="uk-UA" sz="2000" dirty="0" smtClean="0">
                <a:solidFill>
                  <a:srgbClr val="202122"/>
                </a:solidFill>
              </a:rPr>
              <a:t> –</a:t>
            </a:r>
            <a:r>
              <a:rPr lang="uk-UA" sz="2000" b="0" i="0" dirty="0" smtClean="0">
                <a:solidFill>
                  <a:srgbClr val="202122"/>
                </a:solidFill>
                <a:effectLst/>
              </a:rPr>
              <a:t> впорядкування даних за певною ознакою;</a:t>
            </a:r>
          </a:p>
          <a:p>
            <a:pPr marL="342900" indent="-342900">
              <a:buFont typeface="Wingdings" panose="05000000000000000000" pitchFamily="2" charset="2"/>
              <a:buChar char="ü"/>
            </a:pPr>
            <a:r>
              <a:rPr lang="uk-UA" sz="2000" b="0" i="1" dirty="0" smtClean="0">
                <a:solidFill>
                  <a:srgbClr val="202122"/>
                </a:solidFill>
                <a:effectLst/>
              </a:rPr>
              <a:t>групування даних</a:t>
            </a:r>
            <a:r>
              <a:rPr lang="uk-UA" sz="2000" b="0" i="0" dirty="0" smtClean="0">
                <a:solidFill>
                  <a:srgbClr val="202122"/>
                </a:solidFill>
                <a:effectLst/>
              </a:rPr>
              <a:t> </a:t>
            </a:r>
            <a:r>
              <a:rPr lang="uk-UA" sz="2000" dirty="0" smtClean="0">
                <a:solidFill>
                  <a:srgbClr val="202122"/>
                </a:solidFill>
              </a:rPr>
              <a:t> –</a:t>
            </a:r>
            <a:r>
              <a:rPr lang="uk-UA" sz="2000" b="0" i="0" dirty="0" smtClean="0">
                <a:solidFill>
                  <a:srgbClr val="202122"/>
                </a:solidFill>
                <a:effectLst/>
              </a:rPr>
              <a:t> об'єднання даних за певною ознакою з метою їхнього зручнішого використання;</a:t>
            </a:r>
          </a:p>
          <a:p>
            <a:pPr marL="342900" indent="-342900">
              <a:buFont typeface="Wingdings" panose="05000000000000000000" pitchFamily="2" charset="2"/>
              <a:buChar char="ü"/>
            </a:pPr>
            <a:r>
              <a:rPr lang="uk-UA" sz="2000" b="0" i="1" dirty="0" smtClean="0">
                <a:solidFill>
                  <a:srgbClr val="202122"/>
                </a:solidFill>
                <a:effectLst/>
              </a:rPr>
              <a:t>архівація даних</a:t>
            </a:r>
            <a:r>
              <a:rPr lang="uk-UA" sz="2000" b="0" i="0" dirty="0" smtClean="0">
                <a:solidFill>
                  <a:srgbClr val="202122"/>
                </a:solidFill>
                <a:effectLst/>
              </a:rPr>
              <a:t> </a:t>
            </a:r>
            <a:r>
              <a:rPr lang="uk-UA" sz="2000" dirty="0" smtClean="0">
                <a:solidFill>
                  <a:srgbClr val="202122"/>
                </a:solidFill>
              </a:rPr>
              <a:t> –</a:t>
            </a:r>
            <a:r>
              <a:rPr lang="uk-UA" sz="2000" b="0" i="0" dirty="0" smtClean="0">
                <a:solidFill>
                  <a:srgbClr val="202122"/>
                </a:solidFill>
                <a:effectLst/>
              </a:rPr>
              <a:t> організація збереження даних в зручній та легкодоступній формі, як правило, в економнішому форматі;</a:t>
            </a:r>
          </a:p>
          <a:p>
            <a:pPr marL="342900" indent="-342900">
              <a:buFont typeface="Wingdings" panose="05000000000000000000" pitchFamily="2" charset="2"/>
              <a:buChar char="ü"/>
            </a:pPr>
            <a:r>
              <a:rPr lang="uk-UA" sz="2000" b="0" i="1" dirty="0" smtClean="0">
                <a:solidFill>
                  <a:srgbClr val="202122"/>
                </a:solidFill>
                <a:effectLst/>
              </a:rPr>
              <a:t>захист даних</a:t>
            </a:r>
            <a:r>
              <a:rPr lang="uk-UA" sz="2000" b="0" i="0" dirty="0" smtClean="0">
                <a:solidFill>
                  <a:srgbClr val="202122"/>
                </a:solidFill>
                <a:effectLst/>
              </a:rPr>
              <a:t> </a:t>
            </a:r>
            <a:r>
              <a:rPr lang="uk-UA" sz="2000" dirty="0" smtClean="0">
                <a:solidFill>
                  <a:srgbClr val="202122"/>
                </a:solidFill>
              </a:rPr>
              <a:t> –</a:t>
            </a:r>
            <a:r>
              <a:rPr lang="uk-UA" sz="2000" b="0" i="0" dirty="0" smtClean="0">
                <a:solidFill>
                  <a:srgbClr val="202122"/>
                </a:solidFill>
                <a:effectLst/>
              </a:rPr>
              <a:t> комплекс заходів, направлених на запобігання втрати, модифікації або відтворення даних;</a:t>
            </a:r>
          </a:p>
          <a:p>
            <a:pPr marL="342900" indent="-342900">
              <a:buFont typeface="Wingdings" panose="05000000000000000000" pitchFamily="2" charset="2"/>
              <a:buChar char="ü"/>
            </a:pPr>
            <a:r>
              <a:rPr lang="uk-UA" sz="2000" b="0" i="1" dirty="0" smtClean="0">
                <a:solidFill>
                  <a:srgbClr val="202122"/>
                </a:solidFill>
                <a:effectLst/>
              </a:rPr>
              <a:t>транспортування даних</a:t>
            </a:r>
            <a:r>
              <a:rPr lang="uk-UA" sz="2000" b="0" i="0" dirty="0" smtClean="0">
                <a:solidFill>
                  <a:srgbClr val="202122"/>
                </a:solidFill>
                <a:effectLst/>
              </a:rPr>
              <a:t> </a:t>
            </a:r>
            <a:r>
              <a:rPr lang="uk-UA" sz="2000" dirty="0" smtClean="0">
                <a:solidFill>
                  <a:srgbClr val="202122"/>
                </a:solidFill>
              </a:rPr>
              <a:t> –</a:t>
            </a:r>
            <a:r>
              <a:rPr lang="uk-UA" sz="2000" b="0" i="0" dirty="0" smtClean="0">
                <a:solidFill>
                  <a:srgbClr val="202122"/>
                </a:solidFill>
                <a:effectLst/>
              </a:rPr>
              <a:t> прийом та передача даних між віддаленими учасниками інформаційного процесу;</a:t>
            </a:r>
          </a:p>
          <a:p>
            <a:pPr marL="342900" indent="-342900">
              <a:buFont typeface="Wingdings" panose="05000000000000000000" pitchFamily="2" charset="2"/>
              <a:buChar char="ü"/>
            </a:pPr>
            <a:r>
              <a:rPr lang="uk-UA" sz="2000" b="0" i="1" dirty="0" smtClean="0">
                <a:solidFill>
                  <a:srgbClr val="202122"/>
                </a:solidFill>
                <a:effectLst/>
              </a:rPr>
              <a:t>перетворення даних</a:t>
            </a:r>
            <a:r>
              <a:rPr lang="uk-UA" sz="2000" b="0" i="0" dirty="0" smtClean="0">
                <a:solidFill>
                  <a:srgbClr val="202122"/>
                </a:solidFill>
                <a:effectLst/>
              </a:rPr>
              <a:t> </a:t>
            </a:r>
            <a:r>
              <a:rPr lang="uk-UA" sz="2000" dirty="0" smtClean="0">
                <a:solidFill>
                  <a:srgbClr val="202122"/>
                </a:solidFill>
              </a:rPr>
              <a:t> –</a:t>
            </a:r>
            <a:r>
              <a:rPr lang="uk-UA" sz="2000" b="0" i="0" dirty="0" smtClean="0">
                <a:solidFill>
                  <a:srgbClr val="202122"/>
                </a:solidFill>
                <a:effectLst/>
              </a:rPr>
              <a:t> переведення даних з однієї форми (або структури) до іншої.</a:t>
            </a:r>
            <a:endParaRPr lang="uk-UA" sz="2000" b="0" i="0" dirty="0">
              <a:solidFill>
                <a:srgbClr val="202122"/>
              </a:solidFill>
              <a:effectLst/>
            </a:endParaRPr>
          </a:p>
        </p:txBody>
      </p:sp>
    </p:spTree>
    <p:extLst>
      <p:ext uri="{BB962C8B-B14F-4D97-AF65-F5344CB8AC3E}">
        <p14:creationId xmlns:p14="http://schemas.microsoft.com/office/powerpoint/2010/main" val="3374589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9019" y="1744813"/>
            <a:ext cx="9256143" cy="2862322"/>
          </a:xfrm>
          <a:prstGeom prst="rect">
            <a:avLst/>
          </a:prstGeom>
        </p:spPr>
        <p:txBody>
          <a:bodyPr wrap="square">
            <a:spAutoFit/>
          </a:bodyPr>
          <a:lstStyle/>
          <a:p>
            <a:r>
              <a:rPr lang="uk-UA" sz="2000" b="0" i="0" dirty="0" smtClean="0">
                <a:solidFill>
                  <a:srgbClr val="202122"/>
                </a:solidFill>
                <a:effectLst/>
              </a:rPr>
              <a:t>Відповідно до методу реєстрації дані можуть зберігатись і транспортуватись на носіях різних видів по </a:t>
            </a:r>
            <a:r>
              <a:rPr lang="uk-UA" sz="2000" b="1" i="0" dirty="0" smtClean="0">
                <a:solidFill>
                  <a:srgbClr val="202122"/>
                </a:solidFill>
                <a:effectLst/>
              </a:rPr>
              <a:t>провідному (дротовому)</a:t>
            </a:r>
            <a:r>
              <a:rPr lang="uk-UA" sz="2000" b="0" i="0" dirty="0" smtClean="0">
                <a:solidFill>
                  <a:srgbClr val="202122"/>
                </a:solidFill>
                <a:effectLst/>
              </a:rPr>
              <a:t> або </a:t>
            </a:r>
            <a:r>
              <a:rPr lang="uk-UA" sz="2000" b="1" dirty="0" smtClean="0">
                <a:solidFill>
                  <a:srgbClr val="202122"/>
                </a:solidFill>
              </a:rPr>
              <a:t>безпровідному (</a:t>
            </a:r>
            <a:r>
              <a:rPr lang="uk-UA" sz="2000" b="1" i="0" dirty="0" smtClean="0">
                <a:solidFill>
                  <a:srgbClr val="202122"/>
                </a:solidFill>
                <a:effectLst/>
              </a:rPr>
              <a:t>бездротовому)</a:t>
            </a:r>
            <a:r>
              <a:rPr lang="uk-UA" sz="2000" b="0" i="0" dirty="0" smtClean="0">
                <a:solidFill>
                  <a:srgbClr val="202122"/>
                </a:solidFill>
                <a:effectLst/>
              </a:rPr>
              <a:t> зв'язку.</a:t>
            </a:r>
          </a:p>
          <a:p>
            <a:endParaRPr lang="uk-UA" sz="2000" b="0" i="0" dirty="0" smtClean="0">
              <a:solidFill>
                <a:srgbClr val="202122"/>
              </a:solidFill>
              <a:effectLst/>
            </a:endParaRPr>
          </a:p>
          <a:p>
            <a:r>
              <a:rPr lang="uk-UA" sz="2000" b="0" i="0" dirty="0" smtClean="0">
                <a:solidFill>
                  <a:srgbClr val="202122"/>
                </a:solidFill>
                <a:effectLst/>
              </a:rPr>
              <a:t>За аналогією з перешкодами в каналах дротового і радіозв'язку будемо називати їх інформаційними шумами. Шум</a:t>
            </a:r>
            <a:r>
              <a:rPr lang="uk-UA" sz="2000" dirty="0">
                <a:solidFill>
                  <a:srgbClr val="202122"/>
                </a:solidFill>
              </a:rPr>
              <a:t> </a:t>
            </a:r>
            <a:r>
              <a:rPr lang="uk-UA" sz="2000" dirty="0" smtClean="0">
                <a:solidFill>
                  <a:srgbClr val="202122"/>
                </a:solidFill>
              </a:rPr>
              <a:t>–</a:t>
            </a:r>
            <a:r>
              <a:rPr lang="uk-UA" sz="2000" b="0" i="0" dirty="0" smtClean="0">
                <a:solidFill>
                  <a:srgbClr val="202122"/>
                </a:solidFill>
                <a:effectLst/>
              </a:rPr>
              <a:t> це повідомлення, що не несе корисної інформації, тобто не мають відношення до задачі, що вирішується, але передані в органи управління і переробляються ними. Тому є доцільним фільтрація даних (сигналів) або переданої інформації, або виділення корисних сигналу.</a:t>
            </a:r>
            <a:endParaRPr lang="uk-UA" sz="2000" b="0" i="0" dirty="0">
              <a:solidFill>
                <a:srgbClr val="202122"/>
              </a:solidFill>
              <a:effectLst/>
            </a:endParaRPr>
          </a:p>
        </p:txBody>
      </p:sp>
    </p:spTree>
    <p:extLst>
      <p:ext uri="{BB962C8B-B14F-4D97-AF65-F5344CB8AC3E}">
        <p14:creationId xmlns:p14="http://schemas.microsoft.com/office/powerpoint/2010/main" val="186888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824613" y="3618421"/>
            <a:ext cx="6076950" cy="2019300"/>
          </a:xfrm>
          <a:prstGeom prst="rect">
            <a:avLst/>
          </a:prstGeom>
        </p:spPr>
      </p:pic>
      <p:sp>
        <p:nvSpPr>
          <p:cNvPr id="4" name="Заголовок 3"/>
          <p:cNvSpPr>
            <a:spLocks noGrp="1"/>
          </p:cNvSpPr>
          <p:nvPr>
            <p:ph type="title"/>
          </p:nvPr>
        </p:nvSpPr>
        <p:spPr>
          <a:xfrm>
            <a:off x="1362977" y="823497"/>
            <a:ext cx="9601196" cy="1303867"/>
          </a:xfrm>
        </p:spPr>
        <p:txBody>
          <a:bodyPr>
            <a:normAutofit/>
          </a:bodyPr>
          <a:lstStyle/>
          <a:p>
            <a:r>
              <a:rPr lang="uk-UA" sz="4000" dirty="0"/>
              <a:t>Загальна схема передачі інформації</a:t>
            </a:r>
          </a:p>
        </p:txBody>
      </p:sp>
      <p:sp>
        <p:nvSpPr>
          <p:cNvPr id="5" name="Объект 4"/>
          <p:cNvSpPr>
            <a:spLocks noGrp="1"/>
          </p:cNvSpPr>
          <p:nvPr>
            <p:ph idx="1"/>
          </p:nvPr>
        </p:nvSpPr>
        <p:spPr/>
        <p:txBody>
          <a:bodyPr/>
          <a:lstStyle/>
          <a:p>
            <a:r>
              <a:rPr lang="uk-UA" sz="2000" dirty="0">
                <a:solidFill>
                  <a:srgbClr val="000000"/>
                </a:solidFill>
              </a:rPr>
              <a:t>Всі ситуації комунікації передбачають наявність відправника інформації, одержувача її та каналу передачі. Між деяким відправником </a:t>
            </a:r>
            <a:r>
              <a:rPr lang="en-US" sz="2000" dirty="0">
                <a:solidFill>
                  <a:srgbClr val="000000"/>
                </a:solidFill>
              </a:rPr>
              <a:t>S </a:t>
            </a:r>
            <a:r>
              <a:rPr lang="uk-UA" sz="2000" dirty="0">
                <a:solidFill>
                  <a:srgbClr val="000000"/>
                </a:solidFill>
              </a:rPr>
              <a:t>й одержувачем </a:t>
            </a:r>
            <a:r>
              <a:rPr lang="en-US" sz="2000" dirty="0">
                <a:solidFill>
                  <a:srgbClr val="000000"/>
                </a:solidFill>
              </a:rPr>
              <a:t>R </a:t>
            </a:r>
            <a:r>
              <a:rPr lang="uk-UA" sz="2000" dirty="0">
                <a:solidFill>
                  <a:srgbClr val="000000"/>
                </a:solidFill>
              </a:rPr>
              <a:t>завжди є канал передачі </a:t>
            </a:r>
            <a:r>
              <a:rPr lang="en-US" sz="2000" dirty="0">
                <a:solidFill>
                  <a:srgbClr val="000000"/>
                </a:solidFill>
              </a:rPr>
              <a:t>T, </a:t>
            </a:r>
            <a:r>
              <a:rPr lang="uk-UA" sz="2000" dirty="0">
                <a:solidFill>
                  <a:srgbClr val="000000"/>
                </a:solidFill>
              </a:rPr>
              <a:t>через який проходить повідомлення</a:t>
            </a:r>
            <a:endParaRPr lang="uk-UA" sz="2000" dirty="0"/>
          </a:p>
          <a:p>
            <a:endParaRPr lang="uk-UA" dirty="0"/>
          </a:p>
        </p:txBody>
      </p:sp>
    </p:spTree>
    <p:extLst>
      <p:ext uri="{BB962C8B-B14F-4D97-AF65-F5344CB8AC3E}">
        <p14:creationId xmlns:p14="http://schemas.microsoft.com/office/powerpoint/2010/main" val="179584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Інформаційний медичний документ</a:t>
            </a:r>
          </a:p>
        </p:txBody>
      </p:sp>
      <p:sp>
        <p:nvSpPr>
          <p:cNvPr id="3" name="Объект 2"/>
          <p:cNvSpPr>
            <a:spLocks noGrp="1"/>
          </p:cNvSpPr>
          <p:nvPr>
            <p:ph idx="1"/>
          </p:nvPr>
        </p:nvSpPr>
        <p:spPr/>
        <p:txBody>
          <a:bodyPr>
            <a:normAutofit fontScale="92500" lnSpcReduction="20000"/>
          </a:bodyPr>
          <a:lstStyle/>
          <a:p>
            <a:r>
              <a:rPr lang="uk-UA" dirty="0"/>
              <a:t>Велика частина медичних даних фіксується в різноманітних документах (наприклад, історія хвороби, направлення на дослідження, результати аналізу, рецепт, звіт про діяльність медичної установи, реферат статті медичного журналу тощо). Звичайні медичні документи не придатні або мало придатні для автоматизованої обробки.</a:t>
            </a:r>
          </a:p>
          <a:p>
            <a:r>
              <a:rPr lang="uk-UA" dirty="0"/>
              <a:t>Медичний документ, як правило, має складну структуру: багато розділів, пунктів, таблиць тощо. Вони створюються у вигляді стандартизованих історій </a:t>
            </a:r>
            <a:r>
              <a:rPr lang="uk-UA" dirty="0" err="1"/>
              <a:t>хвороб</a:t>
            </a:r>
            <a:r>
              <a:rPr lang="uk-UA" dirty="0"/>
              <a:t>, карт етапних епікризів, карт з окремих видів досліджень, паспортів установ охорони здоров'я. Всі ці документи мають певну форму, тобто внутрішню структуру, що відображає будову, зв'язок і спосіб взаємодії частин елементів об'єкта або явища, інформація про які фіксується в даному </a:t>
            </a:r>
            <a:r>
              <a:rPr lang="uk-UA" dirty="0" smtClean="0"/>
              <a:t>документі</a:t>
            </a:r>
            <a:endParaRPr lang="uk-UA" dirty="0"/>
          </a:p>
        </p:txBody>
      </p:sp>
    </p:spTree>
    <p:extLst>
      <p:ext uri="{BB962C8B-B14F-4D97-AF65-F5344CB8AC3E}">
        <p14:creationId xmlns:p14="http://schemas.microsoft.com/office/powerpoint/2010/main" val="152569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630392" y="992038"/>
            <a:ext cx="8497019" cy="4641011"/>
          </a:xfrm>
        </p:spPr>
        <p:txBody>
          <a:bodyPr>
            <a:normAutofit fontScale="92500" lnSpcReduction="10000"/>
          </a:bodyPr>
          <a:lstStyle/>
          <a:p>
            <a:r>
              <a:rPr lang="ru-RU" dirty="0" err="1"/>
              <a:t>Інформаційні</a:t>
            </a:r>
            <a:r>
              <a:rPr lang="ru-RU" dirty="0"/>
              <a:t> </a:t>
            </a:r>
            <a:r>
              <a:rPr lang="ru-RU" dirty="0" err="1"/>
              <a:t>документи</a:t>
            </a:r>
            <a:r>
              <a:rPr lang="ru-RU" dirty="0"/>
              <a:t> як </a:t>
            </a:r>
            <a:r>
              <a:rPr lang="ru-RU" dirty="0" err="1"/>
              <a:t>носії</a:t>
            </a:r>
            <a:r>
              <a:rPr lang="ru-RU" dirty="0"/>
              <a:t> </a:t>
            </a:r>
            <a:r>
              <a:rPr lang="ru-RU" dirty="0" err="1"/>
              <a:t>інформації</a:t>
            </a:r>
            <a:r>
              <a:rPr lang="ru-RU" dirty="0"/>
              <a:t>, </a:t>
            </a:r>
            <a:r>
              <a:rPr lang="ru-RU" dirty="0" err="1"/>
              <a:t>що</a:t>
            </a:r>
            <a:r>
              <a:rPr lang="ru-RU" dirty="0"/>
              <a:t> </a:t>
            </a:r>
            <a:r>
              <a:rPr lang="ru-RU" dirty="0" err="1"/>
              <a:t>містять</a:t>
            </a:r>
            <a:r>
              <a:rPr lang="ru-RU" dirty="0"/>
              <a:t> </a:t>
            </a:r>
            <a:r>
              <a:rPr lang="ru-RU" dirty="0" err="1"/>
              <a:t>початкові</a:t>
            </a:r>
            <a:r>
              <a:rPr lang="ru-RU" dirty="0"/>
              <a:t> </a:t>
            </a:r>
            <a:r>
              <a:rPr lang="ru-RU" dirty="0" err="1"/>
              <a:t>дані</a:t>
            </a:r>
            <a:r>
              <a:rPr lang="ru-RU" dirty="0"/>
              <a:t> у </a:t>
            </a:r>
            <a:r>
              <a:rPr lang="ru-RU" dirty="0" err="1"/>
              <a:t>впорядкованому</a:t>
            </a:r>
            <a:r>
              <a:rPr lang="ru-RU" dirty="0"/>
              <a:t> </a:t>
            </a:r>
            <a:r>
              <a:rPr lang="ru-RU" dirty="0" err="1"/>
              <a:t>вигляді</a:t>
            </a:r>
            <a:r>
              <a:rPr lang="ru-RU" dirty="0"/>
              <a:t> і </a:t>
            </a:r>
            <a:r>
              <a:rPr lang="ru-RU" dirty="0" err="1"/>
              <a:t>придатні</a:t>
            </a:r>
            <a:r>
              <a:rPr lang="ru-RU" dirty="0"/>
              <a:t> для </a:t>
            </a:r>
            <a:r>
              <a:rPr lang="ru-RU" dirty="0" err="1"/>
              <a:t>звичайного</a:t>
            </a:r>
            <a:r>
              <a:rPr lang="ru-RU" dirty="0"/>
              <a:t> </a:t>
            </a:r>
            <a:r>
              <a:rPr lang="ru-RU" dirty="0" err="1"/>
              <a:t>використання</a:t>
            </a:r>
            <a:r>
              <a:rPr lang="ru-RU" dirty="0"/>
              <a:t> та для </a:t>
            </a:r>
            <a:r>
              <a:rPr lang="ru-RU" dirty="0" err="1"/>
              <a:t>підготовки</a:t>
            </a:r>
            <a:r>
              <a:rPr lang="ru-RU" dirty="0"/>
              <a:t> </a:t>
            </a:r>
            <a:r>
              <a:rPr lang="ru-RU" dirty="0" err="1"/>
              <a:t>даних</a:t>
            </a:r>
            <a:r>
              <a:rPr lang="ru-RU" dirty="0"/>
              <a:t> до </a:t>
            </a:r>
            <a:r>
              <a:rPr lang="ru-RU" dirty="0" err="1"/>
              <a:t>введення</a:t>
            </a:r>
            <a:r>
              <a:rPr lang="ru-RU" dirty="0"/>
              <a:t> в ПК, </a:t>
            </a:r>
            <a:r>
              <a:rPr lang="ru-RU" dirty="0" err="1"/>
              <a:t>складають</a:t>
            </a:r>
            <a:r>
              <a:rPr lang="ru-RU" dirty="0"/>
              <a:t> основу </a:t>
            </a:r>
            <a:r>
              <a:rPr lang="ru-RU" dirty="0" err="1"/>
              <a:t>інформаційної</a:t>
            </a:r>
            <a:r>
              <a:rPr lang="ru-RU" dirty="0"/>
              <a:t> </a:t>
            </a:r>
            <a:r>
              <a:rPr lang="ru-RU" dirty="0" err="1"/>
              <a:t>бази</a:t>
            </a:r>
            <a:r>
              <a:rPr lang="ru-RU" dirty="0"/>
              <a:t> </a:t>
            </a:r>
            <a:r>
              <a:rPr lang="ru-RU" dirty="0" err="1"/>
              <a:t>різних</a:t>
            </a:r>
            <a:r>
              <a:rPr lang="ru-RU" dirty="0"/>
              <a:t> </a:t>
            </a:r>
            <a:r>
              <a:rPr lang="ru-RU" dirty="0" err="1"/>
              <a:t>комп'ютерних</a:t>
            </a:r>
            <a:r>
              <a:rPr lang="ru-RU" dirty="0"/>
              <a:t> систем. </a:t>
            </a:r>
            <a:endParaRPr lang="ru-RU" dirty="0" smtClean="0"/>
          </a:p>
          <a:p>
            <a:r>
              <a:rPr lang="ru-RU" dirty="0" err="1" smtClean="0"/>
              <a:t>Інформаційний</a:t>
            </a:r>
            <a:r>
              <a:rPr lang="ru-RU" dirty="0" smtClean="0"/>
              <a:t> </a:t>
            </a:r>
            <a:r>
              <a:rPr lang="ru-RU" dirty="0"/>
              <a:t>документ </a:t>
            </a:r>
            <a:r>
              <a:rPr lang="ru-RU" dirty="0" err="1"/>
              <a:t>відрізняється</a:t>
            </a:r>
            <a:r>
              <a:rPr lang="ru-RU" dirty="0"/>
              <a:t> </a:t>
            </a:r>
            <a:r>
              <a:rPr lang="ru-RU" dirty="0" err="1"/>
              <a:t>від</a:t>
            </a:r>
            <a:r>
              <a:rPr lang="ru-RU" dirty="0"/>
              <a:t> </a:t>
            </a:r>
            <a:r>
              <a:rPr lang="ru-RU" dirty="0" err="1"/>
              <a:t>звичайного</a:t>
            </a:r>
            <a:r>
              <a:rPr lang="ru-RU" dirty="0"/>
              <a:t> </a:t>
            </a:r>
            <a:r>
              <a:rPr lang="ru-RU" dirty="0" err="1"/>
              <a:t>медичного</a:t>
            </a:r>
            <a:r>
              <a:rPr lang="ru-RU" dirty="0"/>
              <a:t> документа </a:t>
            </a:r>
            <a:r>
              <a:rPr lang="ru-RU" dirty="0" err="1"/>
              <a:t>тим</a:t>
            </a:r>
            <a:r>
              <a:rPr lang="ru-RU" dirty="0"/>
              <a:t>, </a:t>
            </a:r>
            <a:r>
              <a:rPr lang="ru-RU" dirty="0" err="1"/>
              <a:t>що</a:t>
            </a:r>
            <a:r>
              <a:rPr lang="ru-RU" dirty="0"/>
              <a:t> в </a:t>
            </a:r>
            <a:r>
              <a:rPr lang="ru-RU" dirty="0" err="1"/>
              <a:t>ньому</a:t>
            </a:r>
            <a:r>
              <a:rPr lang="ru-RU" dirty="0"/>
              <a:t> </a:t>
            </a:r>
            <a:r>
              <a:rPr lang="ru-RU" dirty="0" err="1"/>
              <a:t>поєднуються</a:t>
            </a:r>
            <a:r>
              <a:rPr lang="ru-RU" dirty="0"/>
              <a:t> </a:t>
            </a:r>
            <a:r>
              <a:rPr lang="ru-RU" dirty="0" err="1"/>
              <a:t>дві</a:t>
            </a:r>
            <a:r>
              <a:rPr lang="ru-RU" dirty="0"/>
              <a:t> </a:t>
            </a:r>
            <a:r>
              <a:rPr lang="ru-RU" dirty="0" err="1"/>
              <a:t>функції</a:t>
            </a:r>
            <a:r>
              <a:rPr lang="ru-RU" dirty="0"/>
              <a:t>: </a:t>
            </a:r>
            <a:endParaRPr lang="ru-RU" dirty="0" smtClean="0"/>
          </a:p>
          <a:p>
            <a:pPr>
              <a:buFont typeface="Wingdings" panose="05000000000000000000" pitchFamily="2" charset="2"/>
              <a:buChar char="ü"/>
            </a:pPr>
            <a:r>
              <a:rPr lang="ru-RU" dirty="0" err="1" smtClean="0"/>
              <a:t>функція</a:t>
            </a:r>
            <a:r>
              <a:rPr lang="ru-RU" dirty="0" smtClean="0"/>
              <a:t> </a:t>
            </a:r>
            <a:r>
              <a:rPr lang="ru-RU" dirty="0" err="1"/>
              <a:t>звичайного</a:t>
            </a:r>
            <a:r>
              <a:rPr lang="ru-RU" dirty="0"/>
              <a:t> </a:t>
            </a:r>
            <a:r>
              <a:rPr lang="ru-RU" dirty="0" smtClean="0"/>
              <a:t>документу</a:t>
            </a:r>
          </a:p>
          <a:p>
            <a:pPr>
              <a:buFont typeface="Wingdings" panose="05000000000000000000" pitchFamily="2" charset="2"/>
              <a:buChar char="ü"/>
            </a:pPr>
            <a:r>
              <a:rPr lang="ru-RU" dirty="0" err="1" smtClean="0"/>
              <a:t>функція</a:t>
            </a:r>
            <a:r>
              <a:rPr lang="ru-RU" dirty="0" smtClean="0"/>
              <a:t> </a:t>
            </a:r>
            <a:r>
              <a:rPr lang="ru-RU" dirty="0" err="1"/>
              <a:t>збору</a:t>
            </a:r>
            <a:r>
              <a:rPr lang="ru-RU" dirty="0"/>
              <a:t> і </a:t>
            </a:r>
            <a:r>
              <a:rPr lang="ru-RU" dirty="0" err="1"/>
              <a:t>підготовки</a:t>
            </a:r>
            <a:r>
              <a:rPr lang="ru-RU" dirty="0"/>
              <a:t> </a:t>
            </a:r>
            <a:r>
              <a:rPr lang="ru-RU" dirty="0" err="1"/>
              <a:t>даних</a:t>
            </a:r>
            <a:r>
              <a:rPr lang="ru-RU" dirty="0"/>
              <a:t> для </a:t>
            </a:r>
            <a:r>
              <a:rPr lang="ru-RU" dirty="0" err="1"/>
              <a:t>введення</a:t>
            </a:r>
            <a:r>
              <a:rPr lang="ru-RU" dirty="0"/>
              <a:t> в </a:t>
            </a:r>
            <a:r>
              <a:rPr lang="ru-RU" dirty="0" err="1"/>
              <a:t>комп'ютер</a:t>
            </a:r>
            <a:r>
              <a:rPr lang="ru-RU" dirty="0"/>
              <a:t>. </a:t>
            </a:r>
            <a:endParaRPr lang="ru-RU" dirty="0" smtClean="0"/>
          </a:p>
          <a:p>
            <a:pPr marL="0" indent="0">
              <a:buNone/>
            </a:pPr>
            <a:r>
              <a:rPr lang="ru-RU" dirty="0" smtClean="0"/>
              <a:t>Таким </a:t>
            </a:r>
            <a:r>
              <a:rPr lang="ru-RU" dirty="0"/>
              <a:t>документам </a:t>
            </a:r>
            <a:r>
              <a:rPr lang="ru-RU" dirty="0" err="1"/>
              <a:t>притаманні</a:t>
            </a:r>
            <a:r>
              <a:rPr lang="ru-RU" dirty="0"/>
              <a:t> </a:t>
            </a:r>
            <a:r>
              <a:rPr lang="ru-RU" dirty="0" err="1"/>
              <a:t>безперечні</a:t>
            </a:r>
            <a:r>
              <a:rPr lang="ru-RU" dirty="0"/>
              <a:t> </a:t>
            </a:r>
            <a:r>
              <a:rPr lang="ru-RU" dirty="0" err="1"/>
              <a:t>переваги</a:t>
            </a:r>
            <a:r>
              <a:rPr lang="ru-RU" dirty="0"/>
              <a:t>: </a:t>
            </a:r>
            <a:r>
              <a:rPr lang="ru-RU" dirty="0" err="1"/>
              <a:t>скорочується</a:t>
            </a:r>
            <a:r>
              <a:rPr lang="ru-RU" dirty="0"/>
              <a:t> час </a:t>
            </a:r>
            <a:r>
              <a:rPr lang="ru-RU" dirty="0" err="1"/>
              <a:t>підготовки</a:t>
            </a:r>
            <a:r>
              <a:rPr lang="ru-RU" dirty="0"/>
              <a:t> </a:t>
            </a:r>
            <a:r>
              <a:rPr lang="ru-RU" dirty="0" err="1"/>
              <a:t>початкової</a:t>
            </a:r>
            <a:r>
              <a:rPr lang="ru-RU" dirty="0"/>
              <a:t> </a:t>
            </a:r>
            <a:r>
              <a:rPr lang="ru-RU" dirty="0" err="1"/>
              <a:t>інформації</a:t>
            </a:r>
            <a:r>
              <a:rPr lang="ru-RU" dirty="0"/>
              <a:t>, </a:t>
            </a:r>
            <a:r>
              <a:rPr lang="ru-RU" dirty="0" err="1"/>
              <a:t>виключається</a:t>
            </a:r>
            <a:r>
              <a:rPr lang="ru-RU" dirty="0"/>
              <a:t> </a:t>
            </a:r>
            <a:r>
              <a:rPr lang="ru-RU" dirty="0" err="1"/>
              <a:t>додаткова</a:t>
            </a:r>
            <a:r>
              <a:rPr lang="ru-RU" dirty="0"/>
              <a:t> робота з </a:t>
            </a:r>
            <a:r>
              <a:rPr lang="ru-RU" dirty="0" err="1"/>
              <a:t>її</a:t>
            </a:r>
            <a:r>
              <a:rPr lang="ru-RU" dirty="0"/>
              <a:t> </a:t>
            </a:r>
            <a:r>
              <a:rPr lang="ru-RU" dirty="0" err="1"/>
              <a:t>переписування</a:t>
            </a:r>
            <a:r>
              <a:rPr lang="ru-RU" dirty="0"/>
              <a:t>; </a:t>
            </a:r>
            <a:r>
              <a:rPr lang="ru-RU" dirty="0" err="1"/>
              <a:t>зменшується</a:t>
            </a:r>
            <a:r>
              <a:rPr lang="ru-RU" dirty="0"/>
              <a:t> </a:t>
            </a:r>
            <a:r>
              <a:rPr lang="ru-RU" dirty="0" err="1"/>
              <a:t>кількість</a:t>
            </a:r>
            <a:r>
              <a:rPr lang="ru-RU" dirty="0"/>
              <a:t> </a:t>
            </a:r>
            <a:r>
              <a:rPr lang="ru-RU" dirty="0" err="1"/>
              <a:t>помилкових</a:t>
            </a:r>
            <a:r>
              <a:rPr lang="ru-RU" dirty="0"/>
              <a:t> </a:t>
            </a:r>
            <a:r>
              <a:rPr lang="ru-RU" dirty="0" err="1"/>
              <a:t>записів</a:t>
            </a:r>
            <a:r>
              <a:rPr lang="ru-RU" dirty="0"/>
              <a:t>; </a:t>
            </a:r>
            <a:r>
              <a:rPr lang="ru-RU" dirty="0" err="1"/>
              <a:t>спрощується</a:t>
            </a:r>
            <a:r>
              <a:rPr lang="ru-RU" dirty="0"/>
              <a:t> контроль за </a:t>
            </a:r>
            <a:r>
              <a:rPr lang="ru-RU" dirty="0" err="1"/>
              <a:t>проходженням</a:t>
            </a:r>
            <a:r>
              <a:rPr lang="ru-RU" dirty="0"/>
              <a:t> документа в </a:t>
            </a:r>
            <a:r>
              <a:rPr lang="ru-RU" dirty="0" err="1"/>
              <a:t>процесі</a:t>
            </a:r>
            <a:r>
              <a:rPr lang="ru-RU" dirty="0"/>
              <a:t> </a:t>
            </a:r>
            <a:r>
              <a:rPr lang="ru-RU" dirty="0" err="1"/>
              <a:t>його</a:t>
            </a:r>
            <a:r>
              <a:rPr lang="ru-RU" dirty="0"/>
              <a:t> </a:t>
            </a:r>
            <a:r>
              <a:rPr lang="ru-RU" dirty="0" err="1"/>
              <a:t>обробки</a:t>
            </a:r>
            <a:r>
              <a:rPr lang="ru-RU" dirty="0"/>
              <a:t>.</a:t>
            </a:r>
            <a:endParaRPr lang="uk-UA" dirty="0"/>
          </a:p>
        </p:txBody>
      </p:sp>
    </p:spTree>
    <p:extLst>
      <p:ext uri="{BB962C8B-B14F-4D97-AF65-F5344CB8AC3E}">
        <p14:creationId xmlns:p14="http://schemas.microsoft.com/office/powerpoint/2010/main" val="4190507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8633" y="1166843"/>
            <a:ext cx="8798943" cy="4524315"/>
          </a:xfrm>
          <a:prstGeom prst="rect">
            <a:avLst/>
          </a:prstGeom>
        </p:spPr>
        <p:txBody>
          <a:bodyPr wrap="square">
            <a:spAutoFit/>
          </a:bodyPr>
          <a:lstStyle/>
          <a:p>
            <a:r>
              <a:rPr lang="uk-UA" sz="2400" b="0" i="0" dirty="0" smtClean="0">
                <a:solidFill>
                  <a:srgbClr val="202122"/>
                </a:solidFill>
                <a:effectLst/>
              </a:rPr>
              <a:t>Однією з найважливіших умов, що забезпечують ефективність обробки медичної інформації, є її </a:t>
            </a:r>
            <a:r>
              <a:rPr lang="uk-UA" sz="2400" b="0" i="0" u="none" strike="noStrike" dirty="0" smtClean="0">
                <a:solidFill>
                  <a:srgbClr val="0645AD"/>
                </a:solidFill>
                <a:effectLst/>
              </a:rPr>
              <a:t>уніфікація</a:t>
            </a:r>
            <a:r>
              <a:rPr lang="uk-UA" sz="2400" b="0" i="0" dirty="0" smtClean="0">
                <a:solidFill>
                  <a:srgbClr val="202122"/>
                </a:solidFill>
                <a:effectLst/>
              </a:rPr>
              <a:t>. Статистичні матеріали використовуються для формування </a:t>
            </a:r>
            <a:r>
              <a:rPr lang="uk-UA" sz="2400" b="0" i="0" dirty="0" err="1" smtClean="0">
                <a:solidFill>
                  <a:srgbClr val="202122"/>
                </a:solidFill>
                <a:effectLst/>
              </a:rPr>
              <a:t>оперативно</a:t>
            </a:r>
            <a:r>
              <a:rPr lang="uk-UA" sz="2400" b="0" i="0" dirty="0" smtClean="0">
                <a:solidFill>
                  <a:srgbClr val="202122"/>
                </a:solidFill>
                <a:effectLst/>
              </a:rPr>
              <a:t>-довідкової та звітної інформації, яка придатніша для прийняття рішень, ніж первинні дані. Дані, що згруповані та подані в табличній формі, є найкращим матеріалом для виявлення певних тенденцій та закономірностей.</a:t>
            </a:r>
          </a:p>
          <a:p>
            <a:r>
              <a:rPr lang="uk-UA" sz="2400" b="0" i="0" dirty="0" smtClean="0">
                <a:solidFill>
                  <a:srgbClr val="202122"/>
                </a:solidFill>
                <a:effectLst/>
              </a:rPr>
              <a:t>Медична інформація може бути класифікована відповідно до дисциплінарних та проблемних властивостей, до об'єктної ознаки (лікувально-профілактична установа, матеріально-технічна база, лікувальні засоби тощо), до видів інформації (економічна, наукова, нормативно-правова тощо), до її характеру (первинна, другорядна, оперативна, оглядово-аналітична, експертна, прогноз тощо).</a:t>
            </a:r>
            <a:endParaRPr lang="uk-UA" sz="2400" b="0" i="0" dirty="0">
              <a:solidFill>
                <a:srgbClr val="202122"/>
              </a:solidFill>
              <a:effectLst/>
            </a:endParaRPr>
          </a:p>
        </p:txBody>
      </p:sp>
    </p:spTree>
    <p:extLst>
      <p:ext uri="{BB962C8B-B14F-4D97-AF65-F5344CB8AC3E}">
        <p14:creationId xmlns:p14="http://schemas.microsoft.com/office/powerpoint/2010/main" val="367087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Види комп'ютерного забезпечення</a:t>
            </a:r>
          </a:p>
        </p:txBody>
      </p:sp>
      <p:sp>
        <p:nvSpPr>
          <p:cNvPr id="3" name="Объект 2"/>
          <p:cNvSpPr>
            <a:spLocks noGrp="1"/>
          </p:cNvSpPr>
          <p:nvPr>
            <p:ph idx="1"/>
          </p:nvPr>
        </p:nvSpPr>
        <p:spPr/>
        <p:txBody>
          <a:bodyPr>
            <a:normAutofit fontScale="92500" lnSpcReduction="20000"/>
          </a:bodyPr>
          <a:lstStyle/>
          <a:p>
            <a:r>
              <a:rPr lang="uk-UA" dirty="0"/>
              <a:t>Виділяють два види комп'ютерного забезпечення: програмне і апаратне. </a:t>
            </a:r>
            <a:endParaRPr lang="uk-UA" dirty="0" smtClean="0"/>
          </a:p>
          <a:p>
            <a:pPr marL="0" indent="0">
              <a:buNone/>
            </a:pPr>
            <a:r>
              <a:rPr lang="uk-UA" dirty="0" smtClean="0"/>
              <a:t>Програмне </a:t>
            </a:r>
            <a:r>
              <a:rPr lang="uk-UA" dirty="0"/>
              <a:t>забезпечення поділяється на системне і прикладне. </a:t>
            </a:r>
            <a:endParaRPr lang="uk-UA" dirty="0" smtClean="0"/>
          </a:p>
          <a:p>
            <a:pPr marL="0" indent="0">
              <a:buNone/>
            </a:pPr>
            <a:r>
              <a:rPr lang="uk-UA" dirty="0" smtClean="0"/>
              <a:t>У </a:t>
            </a:r>
            <a:r>
              <a:rPr lang="uk-UA" dirty="0"/>
              <a:t>системне програмне забезпечення входить мережевий інтерфейс, який забезпечує доступ до даних на сервері. База даних управляється прикладною програмою управління (СКБД) і може містити, зокрема, історії хвороби, рентгенівські знімки в </a:t>
            </a:r>
            <a:r>
              <a:rPr lang="uk-UA" dirty="0" err="1"/>
              <a:t>оцифрованному</a:t>
            </a:r>
            <a:r>
              <a:rPr lang="uk-UA" dirty="0"/>
              <a:t> вигляді, статистичну звітність по стаціонару, бухгалтерський облік. </a:t>
            </a:r>
            <a:endParaRPr lang="uk-UA" dirty="0" smtClean="0"/>
          </a:p>
          <a:p>
            <a:pPr marL="0" indent="0">
              <a:buNone/>
            </a:pPr>
            <a:r>
              <a:rPr lang="uk-UA" dirty="0" smtClean="0"/>
              <a:t>Прикладне </a:t>
            </a:r>
            <a:r>
              <a:rPr lang="uk-UA" dirty="0"/>
              <a:t>забезпечення </a:t>
            </a:r>
            <a:r>
              <a:rPr lang="uk-UA" dirty="0" smtClean="0"/>
              <a:t>– </a:t>
            </a:r>
            <a:r>
              <a:rPr lang="uk-UA" dirty="0"/>
              <a:t>програми, для яких, власне, і призначений комп'ютер. </a:t>
            </a:r>
            <a:r>
              <a:rPr lang="uk-UA" dirty="0" smtClean="0"/>
              <a:t>Це</a:t>
            </a:r>
            <a:r>
              <a:rPr lang="uk-UA" dirty="0"/>
              <a:t> </a:t>
            </a:r>
            <a:r>
              <a:rPr lang="uk-UA" dirty="0" smtClean="0"/>
              <a:t>– обчислення</a:t>
            </a:r>
            <a:r>
              <a:rPr lang="uk-UA" dirty="0"/>
              <a:t>, обробка результатів досліджень, різного роду розрахунки, обмін інформацією між комп'ютерами</a:t>
            </a:r>
            <a:r>
              <a:rPr lang="uk-UA" dirty="0" smtClean="0"/>
              <a:t>.</a:t>
            </a:r>
            <a:endParaRPr lang="uk-UA" dirty="0"/>
          </a:p>
        </p:txBody>
      </p:sp>
    </p:spTree>
    <p:extLst>
      <p:ext uri="{BB962C8B-B14F-4D97-AF65-F5344CB8AC3E}">
        <p14:creationId xmlns:p14="http://schemas.microsoft.com/office/powerpoint/2010/main" val="2843992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16325" y="2509539"/>
            <a:ext cx="9601200" cy="1303337"/>
          </a:xfrm>
        </p:spPr>
        <p:txBody>
          <a:bodyPr>
            <a:normAutofit fontScale="90000"/>
          </a:bodyPr>
          <a:lstStyle/>
          <a:p>
            <a:r>
              <a:rPr lang="ru-RU" b="1" dirty="0" err="1"/>
              <a:t>Використання</a:t>
            </a:r>
            <a:r>
              <a:rPr lang="ru-RU" b="1" dirty="0"/>
              <a:t> </a:t>
            </a:r>
            <a:r>
              <a:rPr lang="ru-RU" b="1" dirty="0" err="1"/>
              <a:t>комп'ютерної</a:t>
            </a:r>
            <a:r>
              <a:rPr lang="ru-RU" b="1" dirty="0"/>
              <a:t> </a:t>
            </a:r>
            <a:r>
              <a:rPr lang="ru-RU" b="1" dirty="0" err="1"/>
              <a:t>техніки</a:t>
            </a:r>
            <a:r>
              <a:rPr lang="ru-RU" b="1" dirty="0"/>
              <a:t> при </a:t>
            </a:r>
            <a:r>
              <a:rPr lang="ru-RU" b="1" dirty="0" err="1"/>
              <a:t>проведенні</a:t>
            </a:r>
            <a:r>
              <a:rPr lang="ru-RU" b="1" dirty="0"/>
              <a:t> </a:t>
            </a:r>
            <a:r>
              <a:rPr lang="ru-RU" b="1" dirty="0" err="1"/>
              <a:t>обстежень</a:t>
            </a:r>
            <a:r>
              <a:rPr lang="ru-RU" b="1" dirty="0"/>
              <a:t>, </a:t>
            </a:r>
            <a:r>
              <a:rPr lang="ru-RU" b="1" dirty="0" err="1"/>
              <a:t>постановці</a:t>
            </a:r>
            <a:r>
              <a:rPr lang="ru-RU" b="1" dirty="0"/>
              <a:t> </a:t>
            </a:r>
            <a:r>
              <a:rPr lang="ru-RU" b="1" dirty="0" err="1"/>
              <a:t>діагнозу</a:t>
            </a:r>
            <a:r>
              <a:rPr lang="ru-RU" b="1" dirty="0"/>
              <a:t>, </a:t>
            </a:r>
            <a:r>
              <a:rPr lang="ru-RU" b="1" dirty="0" err="1"/>
              <a:t>лікуванні</a:t>
            </a:r>
            <a:endParaRPr lang="ru-RU" b="1" dirty="0"/>
          </a:p>
        </p:txBody>
      </p:sp>
    </p:spTree>
    <p:extLst>
      <p:ext uri="{BB962C8B-B14F-4D97-AF65-F5344CB8AC3E}">
        <p14:creationId xmlns:p14="http://schemas.microsoft.com/office/powerpoint/2010/main" val="3088330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Моніторинг</a:t>
            </a:r>
          </a:p>
        </p:txBody>
      </p:sp>
      <p:sp>
        <p:nvSpPr>
          <p:cNvPr id="3" name="Объект 2"/>
          <p:cNvSpPr>
            <a:spLocks noGrp="1"/>
          </p:cNvSpPr>
          <p:nvPr>
            <p:ph idx="1"/>
          </p:nvPr>
        </p:nvSpPr>
        <p:spPr/>
        <p:txBody>
          <a:bodyPr>
            <a:normAutofit fontScale="92500" lnSpcReduction="20000"/>
          </a:bodyPr>
          <a:lstStyle/>
          <a:p>
            <a:r>
              <a:rPr lang="uk-UA" dirty="0" smtClean="0"/>
              <a:t> </a:t>
            </a:r>
            <a:r>
              <a:rPr lang="uk-UA" dirty="0"/>
              <a:t>це спостереження за перебігом захворювання, </a:t>
            </a:r>
            <a:r>
              <a:rPr lang="uk-UA" dirty="0" smtClean="0"/>
              <a:t>станом </a:t>
            </a:r>
            <a:r>
              <a:rPr lang="uk-UA" dirty="0"/>
              <a:t>або одним чи декількома медичними </a:t>
            </a:r>
            <a:r>
              <a:rPr lang="uk-UA" dirty="0" smtClean="0"/>
              <a:t>параметрами </a:t>
            </a:r>
            <a:r>
              <a:rPr lang="uk-UA" dirty="0"/>
              <a:t>у часі.</a:t>
            </a:r>
          </a:p>
          <a:p>
            <a:r>
              <a:rPr lang="uk-UA" dirty="0"/>
              <a:t>Це може бути здійснено шляхом постійного вимірювання певних параметрів за допомогою </a:t>
            </a:r>
            <a:r>
              <a:rPr lang="uk-UA" b="1" dirty="0"/>
              <a:t>медичного монітора</a:t>
            </a:r>
            <a:r>
              <a:rPr lang="uk-UA" dirty="0"/>
              <a:t> (наприклад, шляхом постійного вимірювання життєвих показників за допомогою </a:t>
            </a:r>
            <a:r>
              <a:rPr lang="uk-UA" dirty="0" err="1"/>
              <a:t>приліжкового</a:t>
            </a:r>
            <a:r>
              <a:rPr lang="uk-UA" dirty="0"/>
              <a:t> монітора) та/або шляхом неодноразового проведення медичних тестів (таких як моніторинг рівня глюкози в крові за допомогою </a:t>
            </a:r>
            <a:r>
              <a:rPr lang="uk-UA" dirty="0" err="1"/>
              <a:t>глюкометра</a:t>
            </a:r>
            <a:r>
              <a:rPr lang="uk-UA" dirty="0"/>
              <a:t> у людей з цукровим діабетом).</a:t>
            </a:r>
          </a:p>
          <a:p>
            <a:r>
              <a:rPr lang="uk-UA" dirty="0"/>
              <a:t>Передача даних від монітора до віддаленої станції моніторингу відома як телеметрія або </a:t>
            </a:r>
            <a:r>
              <a:rPr lang="uk-UA" dirty="0" smtClean="0"/>
              <a:t>біотелеметрія</a:t>
            </a:r>
            <a:r>
              <a:rPr lang="en-US" dirty="0" smtClean="0"/>
              <a:t>.</a:t>
            </a:r>
            <a:endParaRPr lang="en-US" dirty="0"/>
          </a:p>
        </p:txBody>
      </p:sp>
      <p:pic>
        <p:nvPicPr>
          <p:cNvPr id="4" name="Рисунок 3"/>
          <p:cNvPicPr>
            <a:picLocks noChangeAspect="1"/>
          </p:cNvPicPr>
          <p:nvPr/>
        </p:nvPicPr>
        <p:blipFill>
          <a:blip r:embed="rId2"/>
          <a:stretch>
            <a:fillRect/>
          </a:stretch>
        </p:blipFill>
        <p:spPr>
          <a:xfrm>
            <a:off x="9627079" y="757825"/>
            <a:ext cx="1756823" cy="2455483"/>
          </a:xfrm>
          <a:prstGeom prst="rect">
            <a:avLst/>
          </a:prstGeom>
        </p:spPr>
      </p:pic>
    </p:spTree>
    <p:extLst>
      <p:ext uri="{BB962C8B-B14F-4D97-AF65-F5344CB8AC3E}">
        <p14:creationId xmlns:p14="http://schemas.microsoft.com/office/powerpoint/2010/main" val="69591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Системи</a:t>
            </a:r>
            <a:r>
              <a:rPr lang="ru-RU" dirty="0"/>
              <a:t> </a:t>
            </a:r>
            <a:r>
              <a:rPr lang="ru-RU" dirty="0" err="1"/>
              <a:t>відеотрансляцій</a:t>
            </a:r>
            <a:r>
              <a:rPr lang="ru-RU" dirty="0"/>
              <a:t> та </a:t>
            </a:r>
            <a:r>
              <a:rPr lang="ru-RU" dirty="0" err="1"/>
              <a:t>відеозаписи</a:t>
            </a:r>
            <a:r>
              <a:rPr lang="ru-RU" dirty="0"/>
              <a:t> з </a:t>
            </a:r>
            <a:r>
              <a:rPr lang="ru-RU" dirty="0" err="1"/>
              <a:t>операцій</a:t>
            </a:r>
            <a:endParaRPr lang="ru-RU" dirty="0"/>
          </a:p>
        </p:txBody>
      </p:sp>
      <p:sp>
        <p:nvSpPr>
          <p:cNvPr id="3" name="Объект 2"/>
          <p:cNvSpPr>
            <a:spLocks noGrp="1"/>
          </p:cNvSpPr>
          <p:nvPr>
            <p:ph idx="1"/>
          </p:nvPr>
        </p:nvSpPr>
        <p:spPr>
          <a:xfrm>
            <a:off x="1295401" y="2556932"/>
            <a:ext cx="9858554" cy="3318936"/>
          </a:xfrm>
        </p:spPr>
        <p:txBody>
          <a:bodyPr>
            <a:normAutofit fontScale="92500"/>
          </a:bodyPr>
          <a:lstStyle/>
          <a:p>
            <a:r>
              <a:rPr lang="uk-UA" dirty="0" smtClean="0"/>
              <a:t>передає </a:t>
            </a:r>
            <a:r>
              <a:rPr lang="uk-UA" dirty="0"/>
              <a:t>зображення загального плану та зображення операційного поля з кожної операційної. Трансляція відбувається через комп'ютерну мережу і записується в архів для подальшого перегляду. Зв'язок здійснюється з абонентами, які знаходяться в медичному закладі та за його межами, у віддалених підрозділах. Система відео-конференц-зв'язку дозволяє здійснювати мультимедійну та інформаційну взаємодію між співробітниками організації при обговоренні операції або проведенні навчання. Використання відео-конференц-зв'язку і </a:t>
            </a:r>
            <a:r>
              <a:rPr lang="uk-UA" dirty="0" err="1"/>
              <a:t>відеотрансляції</a:t>
            </a:r>
            <a:r>
              <a:rPr lang="uk-UA" dirty="0"/>
              <a:t> дозволяє підвищити якість лікування, проводити медичні консиліуми, навчати медичний персонал.</a:t>
            </a:r>
            <a:endParaRPr lang="uk-UA" dirty="0" smtClean="0"/>
          </a:p>
        </p:txBody>
      </p:sp>
    </p:spTree>
    <p:extLst>
      <p:ext uri="{BB962C8B-B14F-4D97-AF65-F5344CB8AC3E}">
        <p14:creationId xmlns:p14="http://schemas.microsoft.com/office/powerpoint/2010/main" val="3852257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smtClean="0"/>
              <a:t>Медична інформатика</a:t>
            </a:r>
            <a:endParaRPr lang="uk-UA" sz="4000" b="1" dirty="0"/>
          </a:p>
        </p:txBody>
      </p:sp>
      <p:sp>
        <p:nvSpPr>
          <p:cNvPr id="3" name="Объект 2"/>
          <p:cNvSpPr>
            <a:spLocks noGrp="1"/>
          </p:cNvSpPr>
          <p:nvPr>
            <p:ph type="body" idx="1"/>
          </p:nvPr>
        </p:nvSpPr>
        <p:spPr/>
        <p:txBody>
          <a:bodyPr/>
          <a:lstStyle/>
          <a:p>
            <a:r>
              <a:rPr lang="ru-RU" b="1" dirty="0" err="1"/>
              <a:t>Медична</a:t>
            </a:r>
            <a:r>
              <a:rPr lang="ru-RU" b="1" dirty="0"/>
              <a:t> </a:t>
            </a:r>
            <a:r>
              <a:rPr lang="ru-RU" b="1" dirty="0" err="1"/>
              <a:t>інформатика</a:t>
            </a:r>
            <a:r>
              <a:rPr lang="ru-RU" dirty="0"/>
              <a:t> </a:t>
            </a:r>
            <a:r>
              <a:rPr lang="ru-RU" dirty="0" err="1"/>
              <a:t>або</a:t>
            </a:r>
            <a:r>
              <a:rPr lang="ru-RU" dirty="0"/>
              <a:t> </a:t>
            </a:r>
            <a:r>
              <a:rPr lang="ru-RU" b="1" dirty="0" err="1"/>
              <a:t>інформатика</a:t>
            </a:r>
            <a:r>
              <a:rPr lang="ru-RU" b="1" dirty="0"/>
              <a:t> в </a:t>
            </a:r>
            <a:r>
              <a:rPr lang="ru-RU" b="1" dirty="0" err="1"/>
              <a:t>галузі</a:t>
            </a:r>
            <a:r>
              <a:rPr lang="ru-RU" b="1" dirty="0"/>
              <a:t> </a:t>
            </a:r>
            <a:r>
              <a:rPr lang="ru-RU" b="1" dirty="0" err="1"/>
              <a:t>охорони</a:t>
            </a:r>
            <a:r>
              <a:rPr lang="ru-RU" b="1" dirty="0"/>
              <a:t> </a:t>
            </a:r>
            <a:r>
              <a:rPr lang="ru-RU" b="1" dirty="0" err="1"/>
              <a:t>здоров’я</a:t>
            </a:r>
            <a:r>
              <a:rPr lang="ru-RU" dirty="0"/>
              <a:t> </a:t>
            </a:r>
            <a:r>
              <a:rPr lang="ru-RU" dirty="0" smtClean="0"/>
              <a:t>- </a:t>
            </a:r>
            <a:r>
              <a:rPr lang="ru-RU" dirty="0" err="1"/>
              <a:t>це</a:t>
            </a:r>
            <a:r>
              <a:rPr lang="ru-RU" dirty="0"/>
              <a:t> </a:t>
            </a:r>
            <a:r>
              <a:rPr lang="ru-RU" dirty="0" err="1"/>
              <a:t>галузь</a:t>
            </a:r>
            <a:r>
              <a:rPr lang="ru-RU" dirty="0"/>
              <a:t> науки та </a:t>
            </a:r>
            <a:r>
              <a:rPr lang="ru-RU" dirty="0" err="1"/>
              <a:t>техніки</a:t>
            </a:r>
            <a:r>
              <a:rPr lang="ru-RU" dirty="0"/>
              <a:t>, яка </a:t>
            </a:r>
            <a:r>
              <a:rPr lang="ru-RU" dirty="0" err="1"/>
              <a:t>застосовує</a:t>
            </a:r>
            <a:r>
              <a:rPr lang="ru-RU" dirty="0"/>
              <a:t> </a:t>
            </a:r>
            <a:r>
              <a:rPr lang="ru-RU" dirty="0" err="1"/>
              <a:t>інформаційні</a:t>
            </a:r>
            <a:r>
              <a:rPr lang="ru-RU" dirty="0"/>
              <a:t> </a:t>
            </a:r>
            <a:r>
              <a:rPr lang="ru-RU" dirty="0" err="1"/>
              <a:t>галузі</a:t>
            </a:r>
            <a:r>
              <a:rPr lang="ru-RU" dirty="0"/>
              <a:t> до </a:t>
            </a:r>
            <a:r>
              <a:rPr lang="ru-RU" dirty="0" err="1"/>
              <a:t>медицини</a:t>
            </a:r>
            <a:r>
              <a:rPr lang="ru-RU" dirty="0"/>
              <a:t>. </a:t>
            </a:r>
            <a:r>
              <a:rPr lang="ru-RU" dirty="0" err="1"/>
              <a:t>Царина</a:t>
            </a:r>
            <a:r>
              <a:rPr lang="ru-RU" dirty="0"/>
              <a:t> </a:t>
            </a:r>
            <a:r>
              <a:rPr lang="ru-RU" dirty="0" err="1"/>
              <a:t>охорони</a:t>
            </a:r>
            <a:r>
              <a:rPr lang="ru-RU" dirty="0"/>
              <a:t> </a:t>
            </a:r>
            <a:r>
              <a:rPr lang="ru-RU" dirty="0" err="1"/>
              <a:t>здоров’я</a:t>
            </a:r>
            <a:r>
              <a:rPr lang="ru-RU" dirty="0"/>
              <a:t> </a:t>
            </a:r>
            <a:r>
              <a:rPr lang="ru-RU" dirty="0" err="1"/>
              <a:t>має</a:t>
            </a:r>
            <a:r>
              <a:rPr lang="ru-RU" dirty="0"/>
              <a:t> </a:t>
            </a:r>
            <a:r>
              <a:rPr lang="ru-RU" dirty="0" err="1"/>
              <a:t>надзвичайно</a:t>
            </a:r>
            <a:r>
              <a:rPr lang="ru-RU" dirty="0"/>
              <a:t> широкий спектр проблем, </a:t>
            </a:r>
            <a:r>
              <a:rPr lang="ru-RU" dirty="0" err="1"/>
              <a:t>які</a:t>
            </a:r>
            <a:r>
              <a:rPr lang="ru-RU" dirty="0"/>
              <a:t> </a:t>
            </a:r>
            <a:r>
              <a:rPr lang="ru-RU" dirty="0" err="1"/>
              <a:t>можна</a:t>
            </a:r>
            <a:r>
              <a:rPr lang="ru-RU" dirty="0"/>
              <a:t> </a:t>
            </a:r>
            <a:r>
              <a:rPr lang="ru-RU" dirty="0" err="1"/>
              <a:t>вирішити</a:t>
            </a:r>
            <a:r>
              <a:rPr lang="ru-RU" dirty="0"/>
              <a:t> за </a:t>
            </a:r>
            <a:r>
              <a:rPr lang="ru-RU" dirty="0" err="1"/>
              <a:t>допомогою</a:t>
            </a:r>
            <a:r>
              <a:rPr lang="ru-RU" dirty="0"/>
              <a:t> </a:t>
            </a:r>
            <a:r>
              <a:rPr lang="ru-RU" dirty="0" err="1"/>
              <a:t>обчислювальних</a:t>
            </a:r>
            <a:r>
              <a:rPr lang="ru-RU" dirty="0"/>
              <a:t> </a:t>
            </a:r>
            <a:r>
              <a:rPr lang="ru-RU" dirty="0" err="1"/>
              <a:t>методів</a:t>
            </a:r>
            <a:endParaRPr lang="uk-UA" dirty="0"/>
          </a:p>
        </p:txBody>
      </p:sp>
    </p:spTree>
    <p:extLst>
      <p:ext uri="{BB962C8B-B14F-4D97-AF65-F5344CB8AC3E}">
        <p14:creationId xmlns:p14="http://schemas.microsoft.com/office/powerpoint/2010/main" val="212557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 стоматології</a:t>
            </a:r>
          </a:p>
        </p:txBody>
      </p:sp>
      <p:sp>
        <p:nvSpPr>
          <p:cNvPr id="3" name="Объект 2"/>
          <p:cNvSpPr>
            <a:spLocks noGrp="1"/>
          </p:cNvSpPr>
          <p:nvPr>
            <p:ph idx="1"/>
          </p:nvPr>
        </p:nvSpPr>
        <p:spPr/>
        <p:txBody>
          <a:bodyPr>
            <a:normAutofit fontScale="85000" lnSpcReduction="20000"/>
          </a:bodyPr>
          <a:lstStyle/>
          <a:p>
            <a:r>
              <a:rPr lang="uk-UA" dirty="0"/>
              <a:t>Системи </a:t>
            </a:r>
            <a:r>
              <a:rPr lang="uk-UA" dirty="0" smtClean="0"/>
              <a:t>цифрової </a:t>
            </a:r>
            <a:r>
              <a:rPr lang="uk-UA" dirty="0"/>
              <a:t>(</a:t>
            </a:r>
            <a:r>
              <a:rPr lang="uk-UA" dirty="0" err="1" smtClean="0"/>
              <a:t>дигитальної</a:t>
            </a:r>
            <a:r>
              <a:rPr lang="uk-UA" dirty="0" smtClean="0"/>
              <a:t>) </a:t>
            </a:r>
            <a:r>
              <a:rPr lang="uk-UA" dirty="0"/>
              <a:t>рентгенографії (</a:t>
            </a:r>
            <a:r>
              <a:rPr lang="uk-UA" dirty="0" err="1"/>
              <a:t>радіовідеограф</a:t>
            </a:r>
            <a:r>
              <a:rPr lang="uk-UA" dirty="0"/>
              <a:t>) </a:t>
            </a:r>
            <a:r>
              <a:rPr lang="uk-UA" dirty="0" smtClean="0"/>
              <a:t>дозволяють </a:t>
            </a:r>
            <a:r>
              <a:rPr lang="uk-UA" dirty="0"/>
              <a:t>детально вивчити різні фрагменти знімка зуба і </a:t>
            </a:r>
            <a:r>
              <a:rPr lang="uk-UA" dirty="0" err="1"/>
              <a:t>пародонта</a:t>
            </a:r>
            <a:r>
              <a:rPr lang="uk-UA" dirty="0"/>
              <a:t>, збільшити або зменшити розміри і контрастність зображень, зберегти всю інформацію в базі даних і перенести її на папір за допомогою принтера. </a:t>
            </a:r>
            <a:r>
              <a:rPr lang="uk-UA" dirty="0" smtClean="0"/>
              <a:t>Найбільш </a:t>
            </a:r>
            <a:r>
              <a:rPr lang="uk-UA" dirty="0"/>
              <a:t>відомі програми: </a:t>
            </a:r>
            <a:r>
              <a:rPr lang="en-US" dirty="0" err="1"/>
              <a:t>Gendex</a:t>
            </a:r>
            <a:r>
              <a:rPr lang="en-US" dirty="0"/>
              <a:t>, Trophy. </a:t>
            </a:r>
            <a:endParaRPr lang="uk-UA" dirty="0" smtClean="0"/>
          </a:p>
          <a:p>
            <a:r>
              <a:rPr lang="uk-UA" dirty="0" smtClean="0"/>
              <a:t>Системи </a:t>
            </a:r>
            <a:r>
              <a:rPr lang="uk-UA" dirty="0"/>
              <a:t>для роботи з дентальними </a:t>
            </a:r>
            <a:r>
              <a:rPr lang="uk-UA" dirty="0" smtClean="0"/>
              <a:t>відеокамерами – дозволяють </a:t>
            </a:r>
            <a:r>
              <a:rPr lang="uk-UA" dirty="0"/>
              <a:t>детально відобразити стан груп або окремо взятих зубів «до» і «після» проведеного лікування (</a:t>
            </a:r>
            <a:r>
              <a:rPr lang="en-US" dirty="0" err="1"/>
              <a:t>AcuCam</a:t>
            </a:r>
            <a:r>
              <a:rPr lang="en-US" dirty="0"/>
              <a:t> Concept N (</a:t>
            </a:r>
            <a:r>
              <a:rPr lang="en-US" dirty="0" err="1"/>
              <a:t>Gendex</a:t>
            </a:r>
            <a:r>
              <a:rPr lang="en-US" dirty="0"/>
              <a:t>), </a:t>
            </a:r>
            <a:r>
              <a:rPr lang="en-US" dirty="0" err="1"/>
              <a:t>ImageCAM</a:t>
            </a:r>
            <a:r>
              <a:rPr lang="en-US" dirty="0"/>
              <a:t> USB 2.0 digital (</a:t>
            </a:r>
            <a:r>
              <a:rPr lang="en-US" dirty="0" err="1"/>
              <a:t>Dentrix</a:t>
            </a:r>
            <a:r>
              <a:rPr lang="en-US" dirty="0"/>
              <a:t>), SIROCAM (</a:t>
            </a:r>
            <a:r>
              <a:rPr lang="en-US" dirty="0" err="1"/>
              <a:t>Sirona</a:t>
            </a:r>
            <a:r>
              <a:rPr lang="en-US" dirty="0"/>
              <a:t> Dental Systems GmbH, Germany). </a:t>
            </a:r>
            <a:endParaRPr lang="uk-UA" dirty="0" smtClean="0"/>
          </a:p>
          <a:p>
            <a:r>
              <a:rPr lang="uk-UA" dirty="0" smtClean="0"/>
              <a:t>Для </a:t>
            </a:r>
            <a:r>
              <a:rPr lang="uk-UA" dirty="0"/>
              <a:t>рентгенологічного обстеження використовуються комп'ютерні </a:t>
            </a:r>
            <a:r>
              <a:rPr lang="uk-UA" dirty="0" err="1"/>
              <a:t>радіовізіографи</a:t>
            </a:r>
            <a:r>
              <a:rPr lang="uk-UA" dirty="0"/>
              <a:t>: </a:t>
            </a:r>
            <a:r>
              <a:rPr lang="en-US" dirty="0"/>
              <a:t>GX- S HDI USB sensor (</a:t>
            </a:r>
            <a:r>
              <a:rPr lang="en-US" dirty="0" err="1"/>
              <a:t>Gendex</a:t>
            </a:r>
            <a:r>
              <a:rPr lang="en-US" dirty="0"/>
              <a:t>, Des Plaines), </a:t>
            </a:r>
            <a:r>
              <a:rPr lang="en-US" dirty="0" err="1"/>
              <a:t>ImageRAY</a:t>
            </a:r>
            <a:r>
              <a:rPr lang="en-US" dirty="0"/>
              <a:t> (</a:t>
            </a:r>
            <a:r>
              <a:rPr lang="en-US" dirty="0" err="1"/>
              <a:t>Dentrix</a:t>
            </a:r>
            <a:r>
              <a:rPr lang="en-US" dirty="0"/>
              <a:t>), Dixi2 sensor (</a:t>
            </a:r>
            <a:r>
              <a:rPr lang="en-US" dirty="0" err="1"/>
              <a:t>Planmeca</a:t>
            </a:r>
            <a:r>
              <a:rPr lang="en-US" dirty="0"/>
              <a:t>, Finland).</a:t>
            </a:r>
            <a:endParaRPr lang="uk-UA" dirty="0"/>
          </a:p>
        </p:txBody>
      </p:sp>
    </p:spTree>
    <p:extLst>
      <p:ext uri="{BB962C8B-B14F-4D97-AF65-F5344CB8AC3E}">
        <p14:creationId xmlns:p14="http://schemas.microsoft.com/office/powerpoint/2010/main" val="2324896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Ультразвукова діагностика (УЗД)</a:t>
            </a:r>
          </a:p>
        </p:txBody>
      </p:sp>
      <p:sp>
        <p:nvSpPr>
          <p:cNvPr id="3" name="Объект 2"/>
          <p:cNvSpPr>
            <a:spLocks noGrp="1"/>
          </p:cNvSpPr>
          <p:nvPr>
            <p:ph idx="1"/>
          </p:nvPr>
        </p:nvSpPr>
        <p:spPr/>
        <p:txBody>
          <a:bodyPr>
            <a:normAutofit/>
          </a:bodyPr>
          <a:lstStyle/>
          <a:p>
            <a:r>
              <a:rPr lang="uk-UA" dirty="0"/>
              <a:t>Ультразвукове дослідження широко застосовують у діагностиці захворювань внутрішніх органів. Принцип ультразвукового сканування базується на здатності високоякісного ультразвуку поширюватися прямолінійно в тканинах людського організму, відображаючись на межі розподілу середовищ з різною акустичною щільністю.     </a:t>
            </a:r>
            <a:endParaRPr lang="uk-UA" dirty="0" smtClean="0"/>
          </a:p>
          <a:p>
            <a:r>
              <a:rPr lang="uk-UA" dirty="0"/>
              <a:t> </a:t>
            </a:r>
            <a:r>
              <a:rPr lang="uk-UA" dirty="0" smtClean="0"/>
              <a:t>Медичний сканер-кішка – </a:t>
            </a:r>
            <a:r>
              <a:rPr lang="uk-UA" dirty="0"/>
              <a:t>є одним з найбільш безболісних і точних методів вивчення внутрішніх органів людини.</a:t>
            </a:r>
            <a:endParaRPr lang="uk-UA" dirty="0" smtClean="0"/>
          </a:p>
          <a:p>
            <a:endParaRPr lang="uk-UA" dirty="0"/>
          </a:p>
        </p:txBody>
      </p:sp>
    </p:spTree>
    <p:extLst>
      <p:ext uri="{BB962C8B-B14F-4D97-AF65-F5344CB8AC3E}">
        <p14:creationId xmlns:p14="http://schemas.microsoft.com/office/powerpoint/2010/main" val="3737550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Комп'ютерна флюорографія</a:t>
            </a:r>
          </a:p>
        </p:txBody>
      </p:sp>
      <p:sp>
        <p:nvSpPr>
          <p:cNvPr id="3" name="Объект 2"/>
          <p:cNvSpPr>
            <a:spLocks noGrp="1"/>
          </p:cNvSpPr>
          <p:nvPr>
            <p:ph idx="1"/>
          </p:nvPr>
        </p:nvSpPr>
        <p:spPr/>
        <p:txBody>
          <a:bodyPr>
            <a:normAutofit fontScale="70000" lnSpcReduction="20000"/>
          </a:bodyPr>
          <a:lstStyle/>
          <a:p>
            <a:r>
              <a:rPr lang="uk-UA" dirty="0"/>
              <a:t>Програмне </a:t>
            </a:r>
            <a:r>
              <a:rPr lang="uk-UA" dirty="0" smtClean="0"/>
              <a:t>забезпечення</a:t>
            </a:r>
            <a:r>
              <a:rPr lang="uk-UA" dirty="0"/>
              <a:t> для цифрових флюорографічних установок містить три основні компоненти: </a:t>
            </a:r>
            <a:endParaRPr lang="uk-UA" dirty="0" smtClean="0"/>
          </a:p>
          <a:p>
            <a:pPr>
              <a:buFont typeface="Wingdings" panose="05000000000000000000" pitchFamily="2" charset="2"/>
              <a:buChar char="ü"/>
            </a:pPr>
            <a:r>
              <a:rPr lang="uk-UA" dirty="0" smtClean="0"/>
              <a:t>модуль </a:t>
            </a:r>
            <a:r>
              <a:rPr lang="uk-UA" dirty="0"/>
              <a:t>управління комплексом, </a:t>
            </a:r>
            <a:endParaRPr lang="uk-UA" dirty="0" smtClean="0"/>
          </a:p>
          <a:p>
            <a:pPr>
              <a:buFont typeface="Wingdings" panose="05000000000000000000" pitchFamily="2" charset="2"/>
              <a:buChar char="ü"/>
            </a:pPr>
            <a:r>
              <a:rPr lang="uk-UA" dirty="0" smtClean="0"/>
              <a:t>модуль </a:t>
            </a:r>
            <a:r>
              <a:rPr lang="uk-UA" dirty="0"/>
              <a:t>реєстрації та обробки рентгенівських зображень, що включає блок створення формалізованого </a:t>
            </a:r>
            <a:r>
              <a:rPr lang="uk-UA" dirty="0" smtClean="0"/>
              <a:t>протоколу, </a:t>
            </a:r>
            <a:endParaRPr lang="uk-UA" dirty="0"/>
          </a:p>
          <a:p>
            <a:pPr>
              <a:buFont typeface="Wingdings" panose="05000000000000000000" pitchFamily="2" charset="2"/>
              <a:buChar char="ü"/>
            </a:pPr>
            <a:r>
              <a:rPr lang="uk-UA" dirty="0" smtClean="0"/>
              <a:t>модуль </a:t>
            </a:r>
            <a:r>
              <a:rPr lang="uk-UA" dirty="0"/>
              <a:t>зберігання інформації, що містить блок передачі інформації на відстань. </a:t>
            </a:r>
            <a:endParaRPr lang="uk-UA" dirty="0" smtClean="0"/>
          </a:p>
          <a:p>
            <a:pPr marL="0" indent="0">
              <a:buNone/>
            </a:pPr>
            <a:r>
              <a:rPr lang="uk-UA" dirty="0" smtClean="0"/>
              <a:t>Подібна </a:t>
            </a:r>
            <a:r>
              <a:rPr lang="uk-UA" dirty="0"/>
              <a:t>структура ПЗ дозволяє з його допомогою отримувати зображення, обробляти його, зберігати на різних носіях і </a:t>
            </a:r>
            <a:r>
              <a:rPr lang="uk-UA" dirty="0" smtClean="0"/>
              <a:t>роздруковувати. </a:t>
            </a:r>
            <a:r>
              <a:rPr lang="uk-UA" dirty="0"/>
              <a:t>Наявність блоку програми для заповнення та зберігання протоколу дослідження у вигляді стандартизованої форми створює можливість автоматизації аналізу даних з </a:t>
            </a:r>
            <a:r>
              <a:rPr lang="uk-UA" dirty="0" err="1"/>
              <a:t>видачею</a:t>
            </a:r>
            <a:r>
              <a:rPr lang="uk-UA" dirty="0"/>
              <a:t> діагностичних рекомендацій, а також автоматизованого розрахунку різних статистичних показників. У програмному забезпеченні передбачена можливість передачі знімків і протоколів при використанні сучасних систем </a:t>
            </a:r>
            <a:r>
              <a:rPr lang="uk-UA" dirty="0" smtClean="0"/>
              <a:t>зв'язку</a:t>
            </a:r>
            <a:r>
              <a:rPr lang="en-US" dirty="0" smtClean="0"/>
              <a:t> </a:t>
            </a:r>
            <a:r>
              <a:rPr lang="uk-UA" dirty="0"/>
              <a:t>з метою консультацій </a:t>
            </a:r>
            <a:r>
              <a:rPr lang="uk-UA" dirty="0" err="1"/>
              <a:t>діагностично</a:t>
            </a:r>
            <a:r>
              <a:rPr lang="uk-UA" dirty="0"/>
              <a:t> складних випадків у спеціалізованих установах.</a:t>
            </a:r>
          </a:p>
        </p:txBody>
      </p:sp>
    </p:spTree>
    <p:extLst>
      <p:ext uri="{BB962C8B-B14F-4D97-AF65-F5344CB8AC3E}">
        <p14:creationId xmlns:p14="http://schemas.microsoft.com/office/powerpoint/2010/main" val="3677969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Променева</a:t>
            </a:r>
            <a:r>
              <a:rPr lang="ru-RU" dirty="0"/>
              <a:t> </a:t>
            </a:r>
            <a:r>
              <a:rPr lang="ru-RU" dirty="0" err="1"/>
              <a:t>терапія</a:t>
            </a:r>
            <a:r>
              <a:rPr lang="ru-RU" dirty="0"/>
              <a:t> з </a:t>
            </a:r>
            <a:r>
              <a:rPr lang="ru-RU" dirty="0" err="1"/>
              <a:t>мікропроцесорним</a:t>
            </a:r>
            <a:r>
              <a:rPr lang="ru-RU" dirty="0"/>
              <a:t> </a:t>
            </a:r>
            <a:r>
              <a:rPr lang="ru-RU" dirty="0" err="1"/>
              <a:t>управлінням</a:t>
            </a:r>
            <a:endParaRPr lang="ru-RU" dirty="0"/>
          </a:p>
        </p:txBody>
      </p:sp>
      <p:sp>
        <p:nvSpPr>
          <p:cNvPr id="3" name="Объект 2"/>
          <p:cNvSpPr>
            <a:spLocks noGrp="1"/>
          </p:cNvSpPr>
          <p:nvPr>
            <p:ph idx="1"/>
          </p:nvPr>
        </p:nvSpPr>
        <p:spPr/>
        <p:txBody>
          <a:bodyPr>
            <a:normAutofit lnSpcReduction="10000"/>
          </a:bodyPr>
          <a:lstStyle/>
          <a:p>
            <a:r>
              <a:rPr lang="uk-UA" dirty="0"/>
              <a:t>В основі терапевтичного використання іонізуючого випромінювання лежить принцип летального ушкодження пухлини з урахуванням чутливості оточуючих пухлину тканин для збереження їхньої життєздатності. </a:t>
            </a:r>
            <a:endParaRPr lang="uk-UA" dirty="0" smtClean="0"/>
          </a:p>
          <a:p>
            <a:r>
              <a:rPr lang="uk-UA" dirty="0" smtClean="0"/>
              <a:t>Променева </a:t>
            </a:r>
            <a:r>
              <a:rPr lang="uk-UA" dirty="0"/>
              <a:t>терапія з мікропроцесорним </a:t>
            </a:r>
            <a:r>
              <a:rPr lang="uk-UA" dirty="0" smtClean="0"/>
              <a:t>управлінням – </a:t>
            </a:r>
            <a:r>
              <a:rPr lang="uk-UA" dirty="0"/>
              <a:t>забезпечує можливість застосування більш надійних і безпечних методів опромінення ракових пухлин. Сучасні джерела випромінювання високих енергій (бетатрон, лінійний прискорювач) менше ушкоджують нормальні тканини ніж гама- і </a:t>
            </a:r>
            <a:r>
              <a:rPr lang="uk-UA" dirty="0" err="1"/>
              <a:t>рентгенотерапевтичні</a:t>
            </a:r>
            <a:r>
              <a:rPr lang="uk-UA" dirty="0"/>
              <a:t> апарати.</a:t>
            </a:r>
          </a:p>
        </p:txBody>
      </p:sp>
    </p:spTree>
    <p:extLst>
      <p:ext uri="{BB962C8B-B14F-4D97-AF65-F5344CB8AC3E}">
        <p14:creationId xmlns:p14="http://schemas.microsoft.com/office/powerpoint/2010/main" val="2711078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Пристрої діагностики та локалізації ниркових і жовчних каменів (літотрипсія)</a:t>
            </a:r>
          </a:p>
        </p:txBody>
      </p:sp>
      <p:sp>
        <p:nvSpPr>
          <p:cNvPr id="3" name="Объект 2"/>
          <p:cNvSpPr>
            <a:spLocks noGrp="1"/>
          </p:cNvSpPr>
          <p:nvPr>
            <p:ph idx="1"/>
          </p:nvPr>
        </p:nvSpPr>
        <p:spPr/>
        <p:txBody>
          <a:bodyPr>
            <a:normAutofit/>
          </a:bodyPr>
          <a:lstStyle/>
          <a:p>
            <a:r>
              <a:rPr lang="uk-UA" dirty="0"/>
              <a:t>дозволяють проводити контроль процесу їх руйнування за допомогою зовнішніх ударних хвиль. </a:t>
            </a:r>
            <a:endParaRPr lang="uk-UA" dirty="0" smtClean="0"/>
          </a:p>
          <a:p>
            <a:pPr marL="0" indent="0">
              <a:buNone/>
            </a:pPr>
            <a:r>
              <a:rPr lang="uk-UA" dirty="0" smtClean="0"/>
              <a:t>Суть </a:t>
            </a:r>
            <a:r>
              <a:rPr lang="uk-UA" dirty="0"/>
              <a:t>методу заснована на генерації акустичної ударної хвилі за допомогою спеціального </a:t>
            </a:r>
            <a:r>
              <a:rPr lang="uk-UA" dirty="0" smtClean="0"/>
              <a:t>апарату</a:t>
            </a:r>
            <a:r>
              <a:rPr lang="uk-UA" dirty="0"/>
              <a:t> </a:t>
            </a:r>
            <a:r>
              <a:rPr lang="uk-UA" dirty="0" smtClean="0"/>
              <a:t>– </a:t>
            </a:r>
            <a:r>
              <a:rPr lang="uk-UA" dirty="0" err="1"/>
              <a:t>літотриптора</a:t>
            </a:r>
            <a:r>
              <a:rPr lang="uk-UA" dirty="0"/>
              <a:t>. Ударна хвиля концентрується в одній </a:t>
            </a:r>
            <a:r>
              <a:rPr lang="uk-UA" dirty="0" smtClean="0"/>
              <a:t>точці</a:t>
            </a:r>
            <a:r>
              <a:rPr lang="uk-UA" dirty="0"/>
              <a:t> </a:t>
            </a:r>
            <a:r>
              <a:rPr lang="uk-UA" dirty="0" smtClean="0"/>
              <a:t>– </a:t>
            </a:r>
            <a:r>
              <a:rPr lang="uk-UA" dirty="0"/>
              <a:t>фокусі, де її енергія максимальна. Саме у цю точку і позиціонується камінь за допомогою системи наведення </a:t>
            </a:r>
            <a:r>
              <a:rPr lang="uk-UA" dirty="0" err="1"/>
              <a:t>літотриптора</a:t>
            </a:r>
            <a:r>
              <a:rPr lang="uk-UA" dirty="0"/>
              <a:t>. Під дією серії імпульсів ударної хвилі камінь руйнується на велику кількість дрібних фрагментів.</a:t>
            </a:r>
          </a:p>
        </p:txBody>
      </p:sp>
    </p:spTree>
    <p:extLst>
      <p:ext uri="{BB962C8B-B14F-4D97-AF65-F5344CB8AC3E}">
        <p14:creationId xmlns:p14="http://schemas.microsoft.com/office/powerpoint/2010/main" val="992567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Медична візуалізація</a:t>
            </a:r>
          </a:p>
        </p:txBody>
      </p:sp>
      <p:pic>
        <p:nvPicPr>
          <p:cNvPr id="4" name="Рисунок 3"/>
          <p:cNvPicPr>
            <a:picLocks noChangeAspect="1"/>
          </p:cNvPicPr>
          <p:nvPr/>
        </p:nvPicPr>
        <p:blipFill>
          <a:blip r:embed="rId2"/>
          <a:stretch>
            <a:fillRect/>
          </a:stretch>
        </p:blipFill>
        <p:spPr>
          <a:xfrm>
            <a:off x="9227298" y="787700"/>
            <a:ext cx="2105025" cy="2228850"/>
          </a:xfrm>
          <a:prstGeom prst="rect">
            <a:avLst/>
          </a:prstGeom>
        </p:spPr>
      </p:pic>
      <p:sp>
        <p:nvSpPr>
          <p:cNvPr id="3" name="Объект 2"/>
          <p:cNvSpPr>
            <a:spLocks noGrp="1"/>
          </p:cNvSpPr>
          <p:nvPr>
            <p:ph idx="1"/>
          </p:nvPr>
        </p:nvSpPr>
        <p:spPr>
          <a:xfrm>
            <a:off x="1295401" y="2556932"/>
            <a:ext cx="7857225" cy="945393"/>
          </a:xfrm>
        </p:spPr>
        <p:txBody>
          <a:bodyPr>
            <a:normAutofit fontScale="92500" lnSpcReduction="20000"/>
          </a:bodyPr>
          <a:lstStyle/>
          <a:p>
            <a:r>
              <a:rPr lang="uk-UA" dirty="0" smtClean="0"/>
              <a:t>це </a:t>
            </a:r>
            <a:r>
              <a:rPr lang="uk-UA" dirty="0"/>
              <a:t>методика і процес створення візуальних зображень внутрішніх органів з метою проведення клінічного аналізу і медичного втручання. </a:t>
            </a:r>
            <a:endParaRPr lang="uk-UA" dirty="0" smtClean="0"/>
          </a:p>
        </p:txBody>
      </p:sp>
      <p:sp>
        <p:nvSpPr>
          <p:cNvPr id="5" name="Прямоугольник 4"/>
          <p:cNvSpPr/>
          <p:nvPr/>
        </p:nvSpPr>
        <p:spPr>
          <a:xfrm>
            <a:off x="767750" y="3381555"/>
            <a:ext cx="11128076" cy="2862322"/>
          </a:xfrm>
          <a:prstGeom prst="rect">
            <a:avLst/>
          </a:prstGeom>
        </p:spPr>
        <p:txBody>
          <a:bodyPr wrap="square">
            <a:spAutoFit/>
          </a:bodyPr>
          <a:lstStyle/>
          <a:p>
            <a:r>
              <a:rPr lang="uk-UA" dirty="0" smtClean="0"/>
              <a:t>Медична візуалізація використовується </a:t>
            </a:r>
          </a:p>
          <a:p>
            <a:pPr marL="285750" indent="-285750">
              <a:buFont typeface="Wingdings" panose="05000000000000000000" pitchFamily="2" charset="2"/>
              <a:buChar char="ü"/>
            </a:pPr>
            <a:r>
              <a:rPr lang="uk-UA" dirty="0" smtClean="0"/>
              <a:t>для огляду внутрішніх структур тіла людини, а також для діагностики і лікування </a:t>
            </a:r>
            <a:r>
              <a:rPr lang="uk-UA" dirty="0" err="1" smtClean="0"/>
              <a:t>хвороб</a:t>
            </a:r>
            <a:r>
              <a:rPr lang="uk-UA" dirty="0" smtClean="0"/>
              <a:t>; </a:t>
            </a:r>
          </a:p>
          <a:p>
            <a:pPr marL="285750" indent="-285750">
              <a:buFont typeface="Wingdings" panose="05000000000000000000" pitchFamily="2" charset="2"/>
              <a:buChar char="ü"/>
            </a:pPr>
            <a:r>
              <a:rPr lang="uk-UA" dirty="0" smtClean="0"/>
              <a:t>за допомогою цієї методики створюють базу даних нормальної анатомії і фізіології, яка дозволить виявляти аномалії. </a:t>
            </a:r>
          </a:p>
          <a:p>
            <a:r>
              <a:rPr lang="uk-UA" dirty="0" smtClean="0"/>
              <a:t>У медицині також виконують візуалізацію видалених органів і тканин, однак такі процедури зазвичай відносять до патології, а не до медичної візуалізації.</a:t>
            </a:r>
          </a:p>
          <a:p>
            <a:r>
              <a:rPr lang="uk-UA" dirty="0" smtClean="0"/>
              <a:t>Медична візуалізація є розділом біологічної візуалізації, до неї належать радіологія, у якій зображення формується за допомогою рентгенівських променів (радіографія</a:t>
            </a:r>
            <a:r>
              <a:rPr lang="uk-UA" dirty="0"/>
              <a:t>)</a:t>
            </a:r>
            <a:r>
              <a:rPr lang="uk-UA" dirty="0" smtClean="0"/>
              <a:t>, МРТ, медична акустика, чи ультразвукова діагностика, ендоскопія, еластографія, тактильна візуалізація, термографія, медична фотографія й такі методики функціональної візуалізації ядерної медицини як позитрон-емісійна томографія.</a:t>
            </a:r>
            <a:endParaRPr lang="uk-UA" dirty="0"/>
          </a:p>
        </p:txBody>
      </p:sp>
    </p:spTree>
    <p:extLst>
      <p:ext uri="{BB962C8B-B14F-4D97-AF65-F5344CB8AC3E}">
        <p14:creationId xmlns:p14="http://schemas.microsoft.com/office/powerpoint/2010/main" val="1235169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dirty="0" smtClean="0"/>
              <a:t>Томографія</a:t>
            </a:r>
            <a:endParaRPr lang="uk-UA" sz="4000" dirty="0"/>
          </a:p>
        </p:txBody>
      </p:sp>
      <p:sp>
        <p:nvSpPr>
          <p:cNvPr id="3" name="Объект 2"/>
          <p:cNvSpPr>
            <a:spLocks noGrp="1"/>
          </p:cNvSpPr>
          <p:nvPr>
            <p:ph idx="1"/>
          </p:nvPr>
        </p:nvSpPr>
        <p:spPr>
          <a:xfrm>
            <a:off x="1295401" y="2556932"/>
            <a:ext cx="7822720" cy="3318936"/>
          </a:xfrm>
        </p:spPr>
        <p:txBody>
          <a:bodyPr>
            <a:normAutofit/>
          </a:bodyPr>
          <a:lstStyle/>
          <a:p>
            <a:r>
              <a:rPr lang="uk-UA" sz="2800" dirty="0" smtClean="0"/>
              <a:t>дає </a:t>
            </a:r>
            <a:r>
              <a:rPr lang="uk-UA" sz="2800" dirty="0"/>
              <a:t>точні пошарові зображення структур внутрішніх органів і головного мозку при </a:t>
            </a:r>
            <a:r>
              <a:rPr lang="uk-UA" sz="2800" dirty="0" smtClean="0"/>
              <a:t>МРТ</a:t>
            </a:r>
            <a:r>
              <a:rPr lang="uk-UA" sz="2800" dirty="0"/>
              <a:t> </a:t>
            </a:r>
            <a:r>
              <a:rPr lang="uk-UA" sz="2800" dirty="0" smtClean="0"/>
              <a:t>мозку</a:t>
            </a:r>
            <a:r>
              <a:rPr lang="uk-UA" sz="2800" dirty="0"/>
              <a:t>. Ці дані записуються в комп'ютер, який на їх основі конструює повне об'ємне зображення. </a:t>
            </a:r>
            <a:endParaRPr lang="uk-UA" sz="2800" dirty="0" smtClean="0"/>
          </a:p>
          <a:p>
            <a:pPr>
              <a:spcBef>
                <a:spcPts val="0"/>
              </a:spcBef>
              <a:spcAft>
                <a:spcPts val="0"/>
              </a:spcAft>
            </a:pPr>
            <a:r>
              <a:rPr lang="uk-UA" sz="2800" dirty="0" smtClean="0"/>
              <a:t>Фізичні </a:t>
            </a:r>
            <a:r>
              <a:rPr lang="uk-UA" sz="2800" dirty="0"/>
              <a:t>основи вимірювань різноманітні: </a:t>
            </a:r>
            <a:endParaRPr lang="uk-UA" sz="2800" dirty="0" smtClean="0"/>
          </a:p>
          <a:p>
            <a:pPr marL="0" indent="0">
              <a:spcBef>
                <a:spcPts val="0"/>
              </a:spcBef>
              <a:spcAft>
                <a:spcPts val="0"/>
              </a:spcAft>
              <a:buNone/>
            </a:pPr>
            <a:r>
              <a:rPr lang="uk-UA" sz="2800" dirty="0" smtClean="0"/>
              <a:t>рентгенівські, магнітні</a:t>
            </a:r>
            <a:r>
              <a:rPr lang="uk-UA" sz="2800" dirty="0"/>
              <a:t>, </a:t>
            </a:r>
            <a:r>
              <a:rPr lang="uk-UA" sz="2800" dirty="0" smtClean="0"/>
              <a:t>ультразвукові</a:t>
            </a:r>
            <a:r>
              <a:rPr lang="uk-UA" dirty="0"/>
              <a:t>, </a:t>
            </a:r>
            <a:r>
              <a:rPr lang="uk-UA" sz="2800" dirty="0" smtClean="0"/>
              <a:t>ядерні </a:t>
            </a:r>
            <a:r>
              <a:rPr lang="uk-UA" sz="2800" dirty="0"/>
              <a:t>та </a:t>
            </a:r>
            <a:r>
              <a:rPr lang="uk-UA" sz="2800" dirty="0" smtClean="0"/>
              <a:t>ін.</a:t>
            </a:r>
            <a:r>
              <a:rPr lang="uk-UA" sz="2800" dirty="0"/>
              <a:t> </a:t>
            </a:r>
            <a:endParaRPr lang="uk-UA" sz="2800" dirty="0" smtClean="0"/>
          </a:p>
        </p:txBody>
      </p:sp>
      <p:pic>
        <p:nvPicPr>
          <p:cNvPr id="7" name="Рисунок 6"/>
          <p:cNvPicPr>
            <a:picLocks noChangeAspect="1"/>
          </p:cNvPicPr>
          <p:nvPr/>
        </p:nvPicPr>
        <p:blipFill>
          <a:blip r:embed="rId2"/>
          <a:stretch>
            <a:fillRect/>
          </a:stretch>
        </p:blipFill>
        <p:spPr>
          <a:xfrm>
            <a:off x="9489056" y="682069"/>
            <a:ext cx="1866720" cy="3207859"/>
          </a:xfrm>
          <a:prstGeom prst="rect">
            <a:avLst/>
          </a:prstGeom>
        </p:spPr>
      </p:pic>
      <p:pic>
        <p:nvPicPr>
          <p:cNvPr id="8" name="Рисунок 7"/>
          <p:cNvPicPr>
            <a:picLocks noChangeAspect="1"/>
          </p:cNvPicPr>
          <p:nvPr/>
        </p:nvPicPr>
        <p:blipFill>
          <a:blip r:embed="rId3"/>
          <a:stretch>
            <a:fillRect/>
          </a:stretch>
        </p:blipFill>
        <p:spPr>
          <a:xfrm>
            <a:off x="9620159" y="4217096"/>
            <a:ext cx="1604513" cy="1658772"/>
          </a:xfrm>
          <a:prstGeom prst="rect">
            <a:avLst/>
          </a:prstGeom>
        </p:spPr>
      </p:pic>
    </p:spTree>
    <p:extLst>
      <p:ext uri="{BB962C8B-B14F-4D97-AF65-F5344CB8AC3E}">
        <p14:creationId xmlns:p14="http://schemas.microsoft.com/office/powerpoint/2010/main" val="1122029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dirty="0" smtClean="0"/>
              <a:t>Комп'ютерна томографія</a:t>
            </a:r>
            <a:endParaRPr lang="uk-UA" sz="4000" dirty="0"/>
          </a:p>
        </p:txBody>
      </p:sp>
      <p:pic>
        <p:nvPicPr>
          <p:cNvPr id="8" name="Рисунок 7"/>
          <p:cNvPicPr>
            <a:picLocks noChangeAspect="1"/>
          </p:cNvPicPr>
          <p:nvPr/>
        </p:nvPicPr>
        <p:blipFill>
          <a:blip r:embed="rId2"/>
          <a:stretch>
            <a:fillRect/>
          </a:stretch>
        </p:blipFill>
        <p:spPr>
          <a:xfrm>
            <a:off x="9463177" y="2757021"/>
            <a:ext cx="1680174" cy="2901505"/>
          </a:xfrm>
          <a:prstGeom prst="rect">
            <a:avLst/>
          </a:prstGeom>
        </p:spPr>
      </p:pic>
      <p:sp>
        <p:nvSpPr>
          <p:cNvPr id="3" name="Объект 2"/>
          <p:cNvSpPr>
            <a:spLocks noGrp="1"/>
          </p:cNvSpPr>
          <p:nvPr>
            <p:ph idx="1"/>
          </p:nvPr>
        </p:nvSpPr>
        <p:spPr>
          <a:xfrm>
            <a:off x="1295400" y="2475781"/>
            <a:ext cx="8521459" cy="3916393"/>
          </a:xfrm>
        </p:spPr>
        <p:txBody>
          <a:bodyPr>
            <a:normAutofit fontScale="85000" lnSpcReduction="20000"/>
          </a:bodyPr>
          <a:lstStyle/>
          <a:p>
            <a:r>
              <a:rPr lang="ru-RU" dirty="0" smtClean="0"/>
              <a:t>метод</a:t>
            </a:r>
            <a:r>
              <a:rPr lang="ru-RU" dirty="0"/>
              <a:t> </a:t>
            </a:r>
            <a:r>
              <a:rPr lang="ru-RU" dirty="0" err="1"/>
              <a:t>рентгенівського</a:t>
            </a:r>
            <a:r>
              <a:rPr lang="ru-RU" dirty="0"/>
              <a:t> </a:t>
            </a:r>
            <a:r>
              <a:rPr lang="ru-RU" dirty="0" err="1"/>
              <a:t>сканування</a:t>
            </a:r>
            <a:r>
              <a:rPr lang="ru-RU" dirty="0"/>
              <a:t>, при </a:t>
            </a:r>
            <a:r>
              <a:rPr lang="ru-RU" dirty="0" err="1"/>
              <a:t>якому</a:t>
            </a:r>
            <a:r>
              <a:rPr lang="ru-RU" dirty="0"/>
              <a:t> пучок </a:t>
            </a:r>
            <a:r>
              <a:rPr lang="ru-RU" dirty="0" err="1"/>
              <a:t>рентгенівського</a:t>
            </a:r>
            <a:r>
              <a:rPr lang="ru-RU" dirty="0"/>
              <a:t> </a:t>
            </a:r>
            <a:r>
              <a:rPr lang="ru-RU" dirty="0" err="1"/>
              <a:t>променя</a:t>
            </a:r>
            <a:r>
              <a:rPr lang="ru-RU" dirty="0"/>
              <a:t> </a:t>
            </a:r>
            <a:r>
              <a:rPr lang="ru-RU" dirty="0" err="1"/>
              <a:t>пошарово</a:t>
            </a:r>
            <a:r>
              <a:rPr lang="ru-RU" dirty="0"/>
              <a:t> та </a:t>
            </a:r>
            <a:r>
              <a:rPr lang="ru-RU" dirty="0" err="1"/>
              <a:t>поступово</a:t>
            </a:r>
            <a:r>
              <a:rPr lang="ru-RU" dirty="0"/>
              <a:t> проходить через тонкий шар тканин </a:t>
            </a:r>
            <a:r>
              <a:rPr lang="ru-RU" dirty="0" err="1"/>
              <a:t>людського</a:t>
            </a:r>
            <a:r>
              <a:rPr lang="ru-RU" dirty="0"/>
              <a:t> </a:t>
            </a:r>
            <a:r>
              <a:rPr lang="ru-RU" dirty="0" err="1"/>
              <a:t>тіла</a:t>
            </a:r>
            <a:r>
              <a:rPr lang="ru-RU" dirty="0"/>
              <a:t> в </a:t>
            </a:r>
            <a:r>
              <a:rPr lang="ru-RU" dirty="0" err="1"/>
              <a:t>різних</a:t>
            </a:r>
            <a:r>
              <a:rPr lang="ru-RU" dirty="0"/>
              <a:t> </a:t>
            </a:r>
            <a:r>
              <a:rPr lang="ru-RU" dirty="0" err="1" smtClean="0"/>
              <a:t>напрямках</a:t>
            </a:r>
            <a:r>
              <a:rPr lang="ru-RU" baseline="30000" dirty="0" smtClean="0"/>
              <a:t>[5]</a:t>
            </a:r>
            <a:r>
              <a:rPr lang="ru-RU" dirty="0" smtClean="0"/>
              <a:t>. </a:t>
            </a:r>
          </a:p>
          <a:p>
            <a:pPr marL="0" indent="0">
              <a:buNone/>
            </a:pPr>
            <a:r>
              <a:rPr lang="ru-RU" dirty="0" smtClean="0"/>
              <a:t>У </a:t>
            </a:r>
            <a:r>
              <a:rPr lang="ru-RU" dirty="0" err="1"/>
              <a:t>вузькому</a:t>
            </a:r>
            <a:r>
              <a:rPr lang="ru-RU" dirty="0"/>
              <a:t> </a:t>
            </a:r>
            <a:r>
              <a:rPr lang="ru-RU" dirty="0" err="1"/>
              <a:t>сенсі</a:t>
            </a:r>
            <a:r>
              <a:rPr lang="ru-RU" dirty="0"/>
              <a:t> (в </a:t>
            </a:r>
            <a:r>
              <a:rPr lang="ru-RU" dirty="0" err="1"/>
              <a:t>якому</a:t>
            </a:r>
            <a:r>
              <a:rPr lang="ru-RU" dirty="0"/>
              <a:t> </a:t>
            </a:r>
            <a:r>
              <a:rPr lang="ru-RU" dirty="0" err="1"/>
              <a:t>вживається</a:t>
            </a:r>
            <a:r>
              <a:rPr lang="ru-RU" dirty="0"/>
              <a:t> </a:t>
            </a:r>
            <a:r>
              <a:rPr lang="ru-RU" dirty="0" err="1"/>
              <a:t>значно</a:t>
            </a:r>
            <a:r>
              <a:rPr lang="ru-RU" dirty="0"/>
              <a:t> </a:t>
            </a:r>
            <a:r>
              <a:rPr lang="ru-RU" dirty="0" err="1"/>
              <a:t>частіше</a:t>
            </a:r>
            <a:r>
              <a:rPr lang="ru-RU" dirty="0"/>
              <a:t>), </a:t>
            </a:r>
            <a:r>
              <a:rPr lang="ru-RU" dirty="0" err="1"/>
              <a:t>синонім</a:t>
            </a:r>
            <a:r>
              <a:rPr lang="ru-RU" dirty="0"/>
              <a:t> </a:t>
            </a:r>
            <a:r>
              <a:rPr lang="ru-RU" dirty="0" err="1"/>
              <a:t>терміну</a:t>
            </a:r>
            <a:r>
              <a:rPr lang="ru-RU" dirty="0"/>
              <a:t> </a:t>
            </a:r>
            <a:r>
              <a:rPr lang="ru-RU" i="1" dirty="0" err="1"/>
              <a:t>рентгенівська</a:t>
            </a:r>
            <a:r>
              <a:rPr lang="ru-RU" i="1" dirty="0"/>
              <a:t> </a:t>
            </a:r>
            <a:r>
              <a:rPr lang="ru-RU" i="1" dirty="0" err="1"/>
              <a:t>комп'ютерна</a:t>
            </a:r>
            <a:r>
              <a:rPr lang="ru-RU" i="1" dirty="0"/>
              <a:t> </a:t>
            </a:r>
            <a:r>
              <a:rPr lang="ru-RU" i="1" dirty="0" err="1"/>
              <a:t>томографія</a:t>
            </a:r>
            <a:r>
              <a:rPr lang="ru-RU" dirty="0"/>
              <a:t>, </a:t>
            </a:r>
            <a:r>
              <a:rPr lang="ru-RU" dirty="0" err="1"/>
              <a:t>оскільки</a:t>
            </a:r>
            <a:r>
              <a:rPr lang="ru-RU" dirty="0"/>
              <a:t> </a:t>
            </a:r>
            <a:r>
              <a:rPr lang="ru-RU" dirty="0" err="1"/>
              <a:t>саме</a:t>
            </a:r>
            <a:r>
              <a:rPr lang="ru-RU" dirty="0"/>
              <a:t> </a:t>
            </a:r>
            <a:r>
              <a:rPr lang="ru-RU" dirty="0" err="1"/>
              <a:t>цей</a:t>
            </a:r>
            <a:r>
              <a:rPr lang="ru-RU" dirty="0"/>
              <a:t> метод </a:t>
            </a:r>
            <a:r>
              <a:rPr lang="ru-RU" dirty="0" err="1"/>
              <a:t>поклав</a:t>
            </a:r>
            <a:r>
              <a:rPr lang="ru-RU" dirty="0"/>
              <a:t> початок </a:t>
            </a:r>
            <a:r>
              <a:rPr lang="ru-RU" dirty="0" err="1"/>
              <a:t>сучасної</a:t>
            </a:r>
            <a:r>
              <a:rPr lang="ru-RU" dirty="0"/>
              <a:t> </a:t>
            </a:r>
            <a:r>
              <a:rPr lang="ru-RU" dirty="0" err="1"/>
              <a:t>томографії</a:t>
            </a:r>
            <a:r>
              <a:rPr lang="ru-RU" dirty="0"/>
              <a:t>. З </a:t>
            </a:r>
            <a:r>
              <a:rPr lang="ru-RU" dirty="0" err="1"/>
              <a:t>її</a:t>
            </a:r>
            <a:r>
              <a:rPr lang="ru-RU" dirty="0"/>
              <a:t> </a:t>
            </a:r>
            <a:r>
              <a:rPr lang="ru-RU" dirty="0" err="1"/>
              <a:t>допомогою</a:t>
            </a:r>
            <a:r>
              <a:rPr lang="ru-RU" dirty="0"/>
              <a:t> </a:t>
            </a:r>
            <a:r>
              <a:rPr lang="ru-RU" dirty="0" err="1"/>
              <a:t>можна</a:t>
            </a:r>
            <a:r>
              <a:rPr lang="ru-RU" dirty="0"/>
              <a:t> </a:t>
            </a:r>
            <a:r>
              <a:rPr lang="ru-RU" dirty="0" err="1"/>
              <a:t>визначити</a:t>
            </a:r>
            <a:r>
              <a:rPr lang="ru-RU" dirty="0"/>
              <a:t> стан будь-</a:t>
            </a:r>
            <a:r>
              <a:rPr lang="ru-RU" dirty="0" err="1"/>
              <a:t>якого</a:t>
            </a:r>
            <a:r>
              <a:rPr lang="ru-RU" dirty="0"/>
              <a:t> органу </a:t>
            </a:r>
            <a:r>
              <a:rPr lang="ru-RU" dirty="0" err="1"/>
              <a:t>людини</a:t>
            </a:r>
            <a:r>
              <a:rPr lang="ru-RU" dirty="0"/>
              <a:t>, </a:t>
            </a:r>
            <a:r>
              <a:rPr lang="ru-RU" dirty="0" err="1"/>
              <a:t>його</a:t>
            </a:r>
            <a:r>
              <a:rPr lang="ru-RU" dirty="0"/>
              <a:t> </a:t>
            </a:r>
            <a:r>
              <a:rPr lang="ru-RU" dirty="0" err="1"/>
              <a:t>розміри</a:t>
            </a:r>
            <a:r>
              <a:rPr lang="ru-RU" dirty="0"/>
              <a:t>, </a:t>
            </a:r>
            <a:r>
              <a:rPr lang="ru-RU" dirty="0" err="1"/>
              <a:t>положення</a:t>
            </a:r>
            <a:r>
              <a:rPr lang="ru-RU" dirty="0"/>
              <a:t>, форму, стан </a:t>
            </a:r>
            <a:r>
              <a:rPr lang="ru-RU" dirty="0" err="1"/>
              <a:t>поверхні</a:t>
            </a:r>
            <a:r>
              <a:rPr lang="ru-RU" dirty="0"/>
              <a:t>, </a:t>
            </a:r>
            <a:r>
              <a:rPr lang="ru-RU" dirty="0" err="1"/>
              <a:t>його</a:t>
            </a:r>
            <a:r>
              <a:rPr lang="ru-RU" dirty="0"/>
              <a:t> </a:t>
            </a:r>
            <a:r>
              <a:rPr lang="ru-RU" dirty="0" err="1"/>
              <a:t>функції</a:t>
            </a:r>
            <a:r>
              <a:rPr lang="ru-RU" dirty="0"/>
              <a:t> та </a:t>
            </a:r>
            <a:r>
              <a:rPr lang="ru-RU" dirty="0" err="1"/>
              <a:t>щільність</a:t>
            </a:r>
            <a:r>
              <a:rPr lang="ru-RU" dirty="0"/>
              <a:t>. За </a:t>
            </a:r>
            <a:r>
              <a:rPr lang="ru-RU" dirty="0" err="1"/>
              <a:t>допомогою</a:t>
            </a:r>
            <a:r>
              <a:rPr lang="ru-RU" dirty="0"/>
              <a:t> КТ </a:t>
            </a:r>
            <a:r>
              <a:rPr lang="ru-RU" dirty="0" err="1"/>
              <a:t>можна</a:t>
            </a:r>
            <a:r>
              <a:rPr lang="ru-RU" dirty="0"/>
              <a:t> </a:t>
            </a:r>
            <a:r>
              <a:rPr lang="ru-RU" dirty="0" err="1"/>
              <a:t>переглянути</a:t>
            </a:r>
            <a:r>
              <a:rPr lang="ru-RU" dirty="0"/>
              <a:t> </a:t>
            </a:r>
            <a:r>
              <a:rPr lang="ru-RU" dirty="0" err="1"/>
              <a:t>навіть</a:t>
            </a:r>
            <a:r>
              <a:rPr lang="ru-RU" dirty="0"/>
              <a:t> </a:t>
            </a:r>
            <a:r>
              <a:rPr lang="ru-RU" dirty="0" err="1"/>
              <a:t>будову</a:t>
            </a:r>
            <a:r>
              <a:rPr lang="ru-RU" dirty="0"/>
              <a:t> </a:t>
            </a:r>
            <a:r>
              <a:rPr lang="ru-RU" dirty="0" err="1"/>
              <a:t>системи</a:t>
            </a:r>
            <a:r>
              <a:rPr lang="ru-RU" dirty="0"/>
              <a:t> </a:t>
            </a:r>
            <a:r>
              <a:rPr lang="ru-RU" dirty="0" err="1"/>
              <a:t>кровообігу</a:t>
            </a:r>
            <a:r>
              <a:rPr lang="ru-RU" dirty="0" smtClean="0"/>
              <a:t>.</a:t>
            </a:r>
          </a:p>
          <a:p>
            <a:pPr marL="0" indent="0">
              <a:buNone/>
            </a:pPr>
            <a:r>
              <a:rPr lang="uk-UA" sz="2100" dirty="0"/>
              <a:t>Перед проведенням КТ використовують контрастні речовини, для кращої візуалізації досліджуваного органу чи систем(-и). Сучасні КТ дають змогу одержати зображення дуже тонких </a:t>
            </a:r>
            <a:r>
              <a:rPr lang="uk-UA" sz="2100" dirty="0" smtClean="0"/>
              <a:t>шарів</a:t>
            </a:r>
            <a:r>
              <a:rPr lang="uk-UA" sz="2100" dirty="0"/>
              <a:t> </a:t>
            </a:r>
            <a:r>
              <a:rPr lang="uk-UA" sz="2100" dirty="0" smtClean="0"/>
              <a:t>– </a:t>
            </a:r>
            <a:r>
              <a:rPr lang="uk-UA" sz="2100" dirty="0"/>
              <a:t>від 0,5 до 10 мм. Зображення може бути площинним (2</a:t>
            </a:r>
            <a:r>
              <a:rPr lang="en-US" sz="2100" dirty="0"/>
              <a:t>D) </a:t>
            </a:r>
            <a:r>
              <a:rPr lang="uk-UA" sz="2100" dirty="0"/>
              <a:t>і об'ємним (3</a:t>
            </a:r>
            <a:r>
              <a:rPr lang="en-US" sz="2100" dirty="0"/>
              <a:t>D), </a:t>
            </a:r>
            <a:r>
              <a:rPr lang="uk-UA" sz="2100" dirty="0"/>
              <a:t>при цьому зображення можна збільшувати, зменшувати, повертати, крутити, переглядати зверху та знизу і т. </a:t>
            </a:r>
            <a:r>
              <a:rPr lang="uk-UA" sz="2100" dirty="0" smtClean="0"/>
              <a:t>ін.</a:t>
            </a:r>
          </a:p>
        </p:txBody>
      </p:sp>
      <p:pic>
        <p:nvPicPr>
          <p:cNvPr id="7" name="Рисунок 6"/>
          <p:cNvPicPr>
            <a:picLocks noChangeAspect="1"/>
          </p:cNvPicPr>
          <p:nvPr/>
        </p:nvPicPr>
        <p:blipFill>
          <a:blip r:embed="rId3"/>
          <a:stretch>
            <a:fillRect/>
          </a:stretch>
        </p:blipFill>
        <p:spPr>
          <a:xfrm>
            <a:off x="9357954" y="701714"/>
            <a:ext cx="2147707" cy="1855218"/>
          </a:xfrm>
          <a:prstGeom prst="rect">
            <a:avLst/>
          </a:prstGeom>
        </p:spPr>
      </p:pic>
    </p:spTree>
    <p:extLst>
      <p:ext uri="{BB962C8B-B14F-4D97-AF65-F5344CB8AC3E}">
        <p14:creationId xmlns:p14="http://schemas.microsoft.com/office/powerpoint/2010/main" val="394975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uk-UA" sz="4000" dirty="0" smtClean="0"/>
              <a:t>Магнітно-резонансна томографія</a:t>
            </a:r>
            <a:endParaRPr lang="uk-UA" sz="4000" dirty="0"/>
          </a:p>
        </p:txBody>
      </p:sp>
      <p:pic>
        <p:nvPicPr>
          <p:cNvPr id="4" name="Рисунок 3"/>
          <p:cNvPicPr>
            <a:picLocks noChangeAspect="1"/>
          </p:cNvPicPr>
          <p:nvPr/>
        </p:nvPicPr>
        <p:blipFill>
          <a:blip r:embed="rId2"/>
          <a:stretch>
            <a:fillRect/>
          </a:stretch>
        </p:blipFill>
        <p:spPr>
          <a:xfrm>
            <a:off x="9311967" y="695235"/>
            <a:ext cx="2076787" cy="2263626"/>
          </a:xfrm>
          <a:prstGeom prst="rect">
            <a:avLst/>
          </a:prstGeom>
        </p:spPr>
      </p:pic>
      <p:sp>
        <p:nvSpPr>
          <p:cNvPr id="6" name="Прямоугольник 5"/>
          <p:cNvSpPr/>
          <p:nvPr/>
        </p:nvSpPr>
        <p:spPr>
          <a:xfrm>
            <a:off x="1452482" y="2752912"/>
            <a:ext cx="7657011" cy="1015663"/>
          </a:xfrm>
          <a:prstGeom prst="rect">
            <a:avLst/>
          </a:prstGeom>
        </p:spPr>
        <p:txBody>
          <a:bodyPr wrap="square">
            <a:spAutoFit/>
          </a:bodyPr>
          <a:lstStyle/>
          <a:p>
            <a:r>
              <a:rPr lang="uk-UA" sz="2000" dirty="0" smtClean="0">
                <a:latin typeface="+mj-lt"/>
              </a:rPr>
              <a:t>– </a:t>
            </a:r>
            <a:r>
              <a:rPr lang="uk-UA" sz="2000" b="0" i="0" dirty="0" smtClean="0">
                <a:effectLst/>
                <a:latin typeface="+mj-lt"/>
              </a:rPr>
              <a:t>це </a:t>
            </a:r>
            <a:r>
              <a:rPr lang="uk-UA" sz="2000" b="0" i="0" u="none" strike="noStrike" dirty="0" smtClean="0">
                <a:effectLst/>
                <a:latin typeface="+mj-lt"/>
              </a:rPr>
              <a:t>томографічний</a:t>
            </a:r>
            <a:r>
              <a:rPr lang="uk-UA" sz="2000" b="0" i="0" dirty="0" smtClean="0">
                <a:effectLst/>
                <a:latin typeface="+mj-lt"/>
              </a:rPr>
              <a:t> метод дослідження внутрішніх органів і тканин з використанням фізичного явища </a:t>
            </a:r>
            <a:r>
              <a:rPr lang="uk-UA" sz="2000" b="0" i="0" u="none" strike="noStrike" dirty="0" smtClean="0">
                <a:effectLst/>
                <a:latin typeface="+mj-lt"/>
              </a:rPr>
              <a:t>ядерного магнітного резонансу</a:t>
            </a:r>
            <a:r>
              <a:rPr lang="uk-UA" sz="2000" b="0" i="0" dirty="0" smtClean="0">
                <a:effectLst/>
                <a:latin typeface="+mj-lt"/>
              </a:rPr>
              <a:t> (ЯМР).</a:t>
            </a:r>
            <a:r>
              <a:rPr lang="uk-UA" sz="2000" b="0" i="0" u="none" strike="noStrike" baseline="30000" dirty="0" smtClean="0">
                <a:effectLst/>
                <a:latin typeface="+mj-lt"/>
              </a:rPr>
              <a:t>[3]</a:t>
            </a:r>
            <a:r>
              <a:rPr lang="uk-UA" sz="2000" b="0" i="0" dirty="0" smtClean="0">
                <a:effectLst/>
                <a:latin typeface="+mj-lt"/>
              </a:rPr>
              <a:t> </a:t>
            </a:r>
          </a:p>
        </p:txBody>
      </p:sp>
      <p:pic>
        <p:nvPicPr>
          <p:cNvPr id="7" name="Рисунок 6"/>
          <p:cNvPicPr>
            <a:picLocks noChangeAspect="1"/>
          </p:cNvPicPr>
          <p:nvPr/>
        </p:nvPicPr>
        <p:blipFill>
          <a:blip r:embed="rId3"/>
          <a:stretch>
            <a:fillRect/>
          </a:stretch>
        </p:blipFill>
        <p:spPr>
          <a:xfrm>
            <a:off x="9816860" y="2958862"/>
            <a:ext cx="1571894" cy="1786592"/>
          </a:xfrm>
          <a:prstGeom prst="rect">
            <a:avLst/>
          </a:prstGeom>
        </p:spPr>
      </p:pic>
      <p:pic>
        <p:nvPicPr>
          <p:cNvPr id="8" name="Рисунок 7"/>
          <p:cNvPicPr>
            <a:picLocks noChangeAspect="1"/>
          </p:cNvPicPr>
          <p:nvPr/>
        </p:nvPicPr>
        <p:blipFill>
          <a:blip r:embed="rId4"/>
          <a:stretch>
            <a:fillRect/>
          </a:stretch>
        </p:blipFill>
        <p:spPr>
          <a:xfrm>
            <a:off x="8067400" y="3852158"/>
            <a:ext cx="1670120" cy="2098735"/>
          </a:xfrm>
          <a:prstGeom prst="rect">
            <a:avLst/>
          </a:prstGeom>
        </p:spPr>
      </p:pic>
      <p:sp>
        <p:nvSpPr>
          <p:cNvPr id="9" name="Прямоугольник 8"/>
          <p:cNvSpPr/>
          <p:nvPr/>
        </p:nvSpPr>
        <p:spPr>
          <a:xfrm>
            <a:off x="1158814" y="4093697"/>
            <a:ext cx="7036279" cy="1631216"/>
          </a:xfrm>
          <a:prstGeom prst="rect">
            <a:avLst/>
          </a:prstGeom>
        </p:spPr>
        <p:txBody>
          <a:bodyPr wrap="square">
            <a:spAutoFit/>
          </a:bodyPr>
          <a:lstStyle/>
          <a:p>
            <a:r>
              <a:rPr lang="uk-UA" sz="2000" dirty="0"/>
              <a:t>Метод ґрунтується на вимірюванні електромагнітного відгуку атомних </a:t>
            </a:r>
            <a:r>
              <a:rPr lang="uk-UA" sz="2000" dirty="0" err="1"/>
              <a:t>ядер</a:t>
            </a:r>
            <a:r>
              <a:rPr lang="uk-UA" sz="2000" dirty="0"/>
              <a:t>, найчастіше </a:t>
            </a:r>
            <a:r>
              <a:rPr lang="uk-UA" sz="2000" dirty="0" err="1">
                <a:solidFill>
                  <a:srgbClr val="202122"/>
                </a:solidFill>
              </a:rPr>
              <a:t>ядер</a:t>
            </a:r>
            <a:r>
              <a:rPr lang="uk-UA" sz="2000" dirty="0">
                <a:solidFill>
                  <a:srgbClr val="202122"/>
                </a:solidFill>
              </a:rPr>
              <a:t> </a:t>
            </a:r>
            <a:r>
              <a:rPr lang="uk-UA" sz="2000" dirty="0"/>
              <a:t>атомів водню</a:t>
            </a:r>
            <a:r>
              <a:rPr lang="uk-UA" sz="2000" baseline="30000" dirty="0"/>
              <a:t>[4]</a:t>
            </a:r>
            <a:r>
              <a:rPr lang="uk-UA" sz="2000" dirty="0"/>
              <a:t>, а </a:t>
            </a:r>
            <a:r>
              <a:rPr lang="uk-UA" sz="2000" dirty="0">
                <a:solidFill>
                  <a:srgbClr val="202122"/>
                </a:solidFill>
              </a:rPr>
              <a:t>саме на їхньому збудженні за допомогою певної комбінації електромагнітних хвиль у сталому магнітному полі високої напруженості.</a:t>
            </a:r>
            <a:endParaRPr lang="uk-UA" sz="2000" dirty="0"/>
          </a:p>
        </p:txBody>
      </p:sp>
    </p:spTree>
    <p:extLst>
      <p:ext uri="{BB962C8B-B14F-4D97-AF65-F5344CB8AC3E}">
        <p14:creationId xmlns:p14="http://schemas.microsoft.com/office/powerpoint/2010/main" val="2246318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Комп'ютерна</a:t>
            </a:r>
            <a:r>
              <a:rPr lang="ru-RU" dirty="0"/>
              <a:t> </a:t>
            </a:r>
            <a:r>
              <a:rPr lang="ru-RU" dirty="0" err="1"/>
              <a:t>інтеграція</a:t>
            </a:r>
            <a:r>
              <a:rPr lang="ru-RU" dirty="0"/>
              <a:t> з </a:t>
            </a:r>
            <a:r>
              <a:rPr lang="ru-RU" dirty="0" err="1"/>
              <a:t>медичним</a:t>
            </a:r>
            <a:r>
              <a:rPr lang="ru-RU" dirty="0"/>
              <a:t> </a:t>
            </a:r>
            <a:r>
              <a:rPr lang="ru-RU" dirty="0" err="1"/>
              <a:t>обладнанням</a:t>
            </a:r>
            <a:endParaRPr lang="ru-RU" dirty="0"/>
          </a:p>
        </p:txBody>
      </p:sp>
      <p:sp>
        <p:nvSpPr>
          <p:cNvPr id="3" name="Объект 2"/>
          <p:cNvSpPr>
            <a:spLocks noGrp="1"/>
          </p:cNvSpPr>
          <p:nvPr>
            <p:ph idx="1"/>
          </p:nvPr>
        </p:nvSpPr>
        <p:spPr>
          <a:xfrm>
            <a:off x="1295401" y="2556932"/>
            <a:ext cx="9858554" cy="3318936"/>
          </a:xfrm>
        </p:spPr>
        <p:txBody>
          <a:bodyPr>
            <a:normAutofit fontScale="92500"/>
          </a:bodyPr>
          <a:lstStyle/>
          <a:p>
            <a:r>
              <a:rPr lang="uk-UA" dirty="0"/>
              <a:t>Медичні прилади, обладнання, вимірювальна й </a:t>
            </a:r>
            <a:r>
              <a:rPr lang="uk-UA" dirty="0" smtClean="0"/>
              <a:t>керуюча </a:t>
            </a:r>
            <a:r>
              <a:rPr lang="uk-UA" dirty="0"/>
              <a:t>техніка </a:t>
            </a:r>
            <a:r>
              <a:rPr lang="uk-UA" dirty="0" smtClean="0"/>
              <a:t>+</a:t>
            </a:r>
            <a:r>
              <a:rPr lang="uk-UA" dirty="0"/>
              <a:t> комп'ютери зі спеціальним програмним </a:t>
            </a:r>
            <a:r>
              <a:rPr lang="uk-UA" dirty="0" smtClean="0"/>
              <a:t>забезпеченням</a:t>
            </a:r>
            <a:r>
              <a:rPr lang="uk-UA" dirty="0"/>
              <a:t> </a:t>
            </a:r>
            <a:r>
              <a:rPr lang="uk-UA" dirty="0" smtClean="0"/>
              <a:t>– </a:t>
            </a:r>
            <a:r>
              <a:rPr lang="uk-UA" dirty="0"/>
              <a:t>це і є медичні </a:t>
            </a:r>
            <a:r>
              <a:rPr lang="uk-UA" dirty="0" err="1"/>
              <a:t>приладо</a:t>
            </a:r>
            <a:r>
              <a:rPr lang="uk-UA" dirty="0"/>
              <a:t>-комп'ютерні системи (МПКС). Ці медичні інформаційні системи базового рівня призначені для візуальних методів обстеження, лабораторних аналізів і досліджень, контролю (моніторингу) за станом пацієнтів</a:t>
            </a:r>
            <a:r>
              <a:rPr lang="uk-UA" dirty="0" smtClean="0"/>
              <a:t>. </a:t>
            </a:r>
          </a:p>
          <a:p>
            <a:r>
              <a:rPr lang="uk-UA" dirty="0" smtClean="0"/>
              <a:t>Комп'ютерні </a:t>
            </a:r>
            <a:r>
              <a:rPr lang="uk-UA" dirty="0"/>
              <a:t>технології істотно полегшують роботу лікарів, </a:t>
            </a:r>
            <a:r>
              <a:rPr lang="uk-UA" dirty="0" smtClean="0"/>
              <a:t>оскільки результати </a:t>
            </a:r>
            <a:r>
              <a:rPr lang="uk-UA" dirty="0"/>
              <a:t>обстежень пацієнта, передані комп'ютеру, </a:t>
            </a:r>
            <a:r>
              <a:rPr lang="uk-UA" dirty="0" smtClean="0"/>
              <a:t>в реальному часі </a:t>
            </a:r>
            <a:r>
              <a:rPr lang="uk-UA" dirty="0"/>
              <a:t>обробляються з виявленням аномальних результатів аналізу, і вже через кілька хвилин можна отримати повні відомості про можливий діагноз.</a:t>
            </a:r>
          </a:p>
        </p:txBody>
      </p:sp>
    </p:spTree>
    <p:extLst>
      <p:ext uri="{BB962C8B-B14F-4D97-AF65-F5344CB8AC3E}">
        <p14:creationId xmlns:p14="http://schemas.microsoft.com/office/powerpoint/2010/main" val="79087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36763" y="1163028"/>
            <a:ext cx="10688128" cy="4708981"/>
          </a:xfrm>
          <a:prstGeom prst="rect">
            <a:avLst/>
          </a:prstGeom>
        </p:spPr>
        <p:txBody>
          <a:bodyPr wrap="square">
            <a:spAutoFit/>
          </a:bodyPr>
          <a:lstStyle/>
          <a:p>
            <a:pPr indent="360000"/>
            <a:r>
              <a:rPr lang="uk-UA" sz="2000" b="0" i="0" dirty="0" smtClean="0">
                <a:solidFill>
                  <a:srgbClr val="202122"/>
                </a:solidFill>
                <a:effectLst/>
              </a:rPr>
              <a:t>Медична інформатика — це спектр міждисциплінарних галузей, що включає вивчення проектування, розробку та застосування обчислювальних інновацій для поліпшення охорони здоров'я. Сюди залучаються такі дисципліни як: обчислювальна техніка, програмна інженерія, інформаційна інженерія, </a:t>
            </a:r>
            <a:r>
              <a:rPr lang="uk-UA" sz="2000" b="0" i="0" dirty="0" err="1" smtClean="0">
                <a:solidFill>
                  <a:srgbClr val="202122"/>
                </a:solidFill>
                <a:effectLst/>
              </a:rPr>
              <a:t>нейроінформатика</a:t>
            </a:r>
            <a:r>
              <a:rPr lang="uk-UA" sz="2000" b="0" i="0" dirty="0" smtClean="0">
                <a:solidFill>
                  <a:srgbClr val="202122"/>
                </a:solidFill>
                <a:effectLst/>
              </a:rPr>
              <a:t>, обчислювальні </a:t>
            </a:r>
            <a:r>
              <a:rPr lang="uk-UA" sz="2000" b="0" i="0" dirty="0" err="1" smtClean="0">
                <a:solidFill>
                  <a:srgbClr val="202122"/>
                </a:solidFill>
                <a:effectLst/>
              </a:rPr>
              <a:t>біоіндукції</a:t>
            </a:r>
            <a:r>
              <a:rPr lang="uk-UA" sz="2000" b="0" i="0" dirty="0" smtClean="0">
                <a:solidFill>
                  <a:srgbClr val="202122"/>
                </a:solidFill>
                <a:effectLst/>
              </a:rPr>
              <a:t>, теоретична інформатика, інформаційні системи, наука даних, інформаційні технології, автономні обчислення, інформативна поведінка та ін. В академічних закладах дослідження медичної інформатики зосереджуються на застосуванні штучного інтелекту в охороні здоров’я та розробці медичних пристроїв на основі вбудованих систем.</a:t>
            </a:r>
            <a:r>
              <a:rPr lang="uk-UA" sz="2000" b="0" i="0" u="none" strike="noStrike" baseline="30000" dirty="0" smtClean="0">
                <a:solidFill>
                  <a:srgbClr val="0645AD"/>
                </a:solidFill>
                <a:effectLst/>
                <a:hlinkClick r:id="rId2"/>
              </a:rPr>
              <a:t>[1]</a:t>
            </a:r>
            <a:r>
              <a:rPr lang="uk-UA" sz="2000" b="0" i="0" dirty="0" smtClean="0">
                <a:solidFill>
                  <a:srgbClr val="202122"/>
                </a:solidFill>
                <a:effectLst/>
              </a:rPr>
              <a:t> </a:t>
            </a:r>
          </a:p>
          <a:p>
            <a:pPr indent="360000"/>
            <a:r>
              <a:rPr lang="uk-UA" sz="2000" b="0" i="0" dirty="0" smtClean="0">
                <a:solidFill>
                  <a:srgbClr val="202122"/>
                </a:solidFill>
                <a:effectLst/>
              </a:rPr>
              <a:t>Медична інформатика також включає сучасні програми </a:t>
            </a:r>
            <a:r>
              <a:rPr lang="uk-UA" sz="2000" b="0" i="0" dirty="0" err="1" smtClean="0">
                <a:solidFill>
                  <a:srgbClr val="202122"/>
                </a:solidFill>
                <a:effectLst/>
              </a:rPr>
              <a:t>нейроінформатики</a:t>
            </a:r>
            <a:r>
              <a:rPr lang="uk-UA" sz="2000" b="0" i="0" dirty="0" smtClean="0">
                <a:solidFill>
                  <a:srgbClr val="202122"/>
                </a:solidFill>
                <a:effectLst/>
              </a:rPr>
              <a:t> та когнітивної інформатики в галузі картографування та емуляції мозку. У деяких країнах термін інформатика також використовується в контексті застосування бібліотечної науки для управління даними в лікарнях. </a:t>
            </a:r>
          </a:p>
          <a:p>
            <a:pPr indent="360000"/>
            <a:r>
              <a:rPr lang="uk-UA" sz="2000" b="0" i="0" dirty="0" smtClean="0">
                <a:solidFill>
                  <a:srgbClr val="202122"/>
                </a:solidFill>
                <a:effectLst/>
              </a:rPr>
              <a:t>Згідно з </a:t>
            </a:r>
            <a:r>
              <a:rPr lang="en-US" sz="2000" b="0" i="0" dirty="0" smtClean="0">
                <a:solidFill>
                  <a:srgbClr val="202122"/>
                </a:solidFill>
                <a:effectLst/>
              </a:rPr>
              <a:t>Journal of Biomedical Informatics, </a:t>
            </a:r>
            <a:r>
              <a:rPr lang="uk-UA" sz="2000" b="0" i="0" dirty="0" smtClean="0">
                <a:solidFill>
                  <a:srgbClr val="202122"/>
                </a:solidFill>
                <a:effectLst/>
              </a:rPr>
              <a:t>когнітивна інформатика - це зростаюча міждисциплінарна область, що включає когнітивні та інформаційні науки, яка фокусується на обробці інформації людини, механізмах та процесах у контексті </a:t>
            </a:r>
            <a:r>
              <a:rPr lang="uk-UA" sz="2000" b="0" i="0" dirty="0" err="1" smtClean="0">
                <a:solidFill>
                  <a:srgbClr val="202122"/>
                </a:solidFill>
                <a:effectLst/>
              </a:rPr>
              <a:t>комп'ютингу</a:t>
            </a:r>
            <a:r>
              <a:rPr lang="uk-UA" sz="2000" b="0" i="0" dirty="0" smtClean="0">
                <a:solidFill>
                  <a:srgbClr val="202122"/>
                </a:solidFill>
                <a:effectLst/>
              </a:rPr>
              <a:t>.</a:t>
            </a:r>
            <a:r>
              <a:rPr lang="uk-UA" sz="2000" b="0" i="0" u="none" strike="noStrike" baseline="30000" dirty="0" smtClean="0">
                <a:solidFill>
                  <a:srgbClr val="0645AD"/>
                </a:solidFill>
                <a:effectLst/>
                <a:hlinkClick r:id="rId3"/>
              </a:rPr>
              <a:t>[2]</a:t>
            </a:r>
            <a:endParaRPr lang="uk-UA" sz="2000" dirty="0"/>
          </a:p>
        </p:txBody>
      </p:sp>
    </p:spTree>
    <p:extLst>
      <p:ext uri="{BB962C8B-B14F-4D97-AF65-F5344CB8AC3E}">
        <p14:creationId xmlns:p14="http://schemas.microsoft.com/office/powerpoint/2010/main" val="816511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1781" y="836610"/>
            <a:ext cx="6096000" cy="923330"/>
          </a:xfrm>
          <a:prstGeom prst="rect">
            <a:avLst/>
          </a:prstGeom>
        </p:spPr>
        <p:txBody>
          <a:bodyPr>
            <a:spAutoFit/>
          </a:bodyPr>
          <a:lstStyle/>
          <a:p>
            <a:r>
              <a:rPr lang="en-US" b="0" i="0" dirty="0" smtClean="0">
                <a:solidFill>
                  <a:srgbClr val="202122"/>
                </a:solidFill>
                <a:effectLst/>
                <a:latin typeface="Arial" panose="020B0604020202020204" pitchFamily="34" charset="0"/>
              </a:rPr>
              <a:t> [</a:t>
            </a:r>
            <a:r>
              <a:rPr lang="uk-UA" b="0" i="0" dirty="0" smtClean="0">
                <a:solidFill>
                  <a:srgbClr val="202122"/>
                </a:solidFill>
                <a:effectLst/>
                <a:latin typeface="Arial" panose="020B0604020202020204" pitchFamily="34" charset="0"/>
              </a:rPr>
              <a:t>1</a:t>
            </a:r>
            <a:r>
              <a:rPr lang="en-US" b="0" i="0" dirty="0" smtClean="0">
                <a:solidFill>
                  <a:srgbClr val="202122"/>
                </a:solidFill>
                <a:effectLst/>
                <a:latin typeface="Arial" panose="020B0604020202020204" pitchFamily="34" charset="0"/>
              </a:rPr>
              <a:t>] </a:t>
            </a:r>
            <a:r>
              <a:rPr lang="en-US" b="0" i="0" u="none" strike="noStrike" dirty="0" smtClean="0">
                <a:solidFill>
                  <a:srgbClr val="3366BB"/>
                </a:solidFill>
                <a:effectLst/>
                <a:latin typeface="Arial" panose="020B0604020202020204" pitchFamily="34" charset="0"/>
                <a:hlinkClick r:id="rId2"/>
              </a:rPr>
              <a:t>Medical Informatics in Neurology: What Is Medical Informatics?, Signal Processing, Image Processing</a:t>
            </a:r>
            <a:r>
              <a:rPr lang="en-US" b="0" i="0" dirty="0" smtClean="0">
                <a:solidFill>
                  <a:srgbClr val="202122"/>
                </a:solidFill>
                <a:effectLst/>
                <a:latin typeface="Arial" panose="020B0604020202020204" pitchFamily="34" charset="0"/>
              </a:rPr>
              <a:t>. 2020-11-04. </a:t>
            </a:r>
            <a:r>
              <a:rPr lang="en-US" b="0" i="0" dirty="0" err="1" smtClean="0">
                <a:solidFill>
                  <a:srgbClr val="202122"/>
                </a:solidFill>
                <a:effectLst/>
                <a:latin typeface="Arial" panose="020B0604020202020204" pitchFamily="34" charset="0"/>
              </a:rPr>
              <a:t>Процитовано</a:t>
            </a:r>
            <a:r>
              <a:rPr lang="en-US" b="0" i="0" dirty="0" smtClean="0">
                <a:solidFill>
                  <a:srgbClr val="202122"/>
                </a:solidFill>
                <a:effectLst/>
                <a:latin typeface="Arial" panose="020B0604020202020204" pitchFamily="34" charset="0"/>
              </a:rPr>
              <a:t> 2020-12-23.</a:t>
            </a:r>
            <a:endParaRPr lang="uk-UA" dirty="0"/>
          </a:p>
        </p:txBody>
      </p:sp>
      <p:sp>
        <p:nvSpPr>
          <p:cNvPr id="3" name="Прямоугольник 2"/>
          <p:cNvSpPr/>
          <p:nvPr/>
        </p:nvSpPr>
        <p:spPr>
          <a:xfrm>
            <a:off x="1012166" y="1870827"/>
            <a:ext cx="6096000" cy="1477328"/>
          </a:xfrm>
          <a:prstGeom prst="rect">
            <a:avLst/>
          </a:prstGeom>
        </p:spPr>
        <p:txBody>
          <a:bodyPr>
            <a:spAutoFit/>
          </a:bodyPr>
          <a:lstStyle/>
          <a:p>
            <a:r>
              <a:rPr lang="en-US" b="0" i="0" dirty="0" smtClean="0">
                <a:solidFill>
                  <a:srgbClr val="202122"/>
                </a:solidFill>
                <a:effectLst/>
                <a:latin typeface="Arial" panose="020B0604020202020204" pitchFamily="34" charset="0"/>
              </a:rPr>
              <a:t>  [</a:t>
            </a:r>
            <a:r>
              <a:rPr lang="uk-UA" dirty="0">
                <a:solidFill>
                  <a:srgbClr val="202122"/>
                </a:solidFill>
                <a:latin typeface="Arial" panose="020B0604020202020204" pitchFamily="34" charset="0"/>
              </a:rPr>
              <a:t>2</a:t>
            </a:r>
            <a:r>
              <a:rPr lang="en-US" b="0" i="0" dirty="0" smtClean="0">
                <a:solidFill>
                  <a:srgbClr val="202122"/>
                </a:solidFill>
                <a:effectLst/>
                <a:latin typeface="Arial" panose="020B0604020202020204" pitchFamily="34" charset="0"/>
              </a:rPr>
              <a:t>] </a:t>
            </a:r>
            <a:r>
              <a:rPr lang="en-US" b="0" i="0" u="none" strike="noStrike" dirty="0" smtClean="0">
                <a:solidFill>
                  <a:srgbClr val="3366BB"/>
                </a:solidFill>
                <a:effectLst/>
                <a:latin typeface="Arial" panose="020B0604020202020204" pitchFamily="34" charset="0"/>
                <a:hlinkClick r:id="rId3"/>
              </a:rPr>
              <a:t>Cognitive informatics in biomedicine and healthcare</a:t>
            </a:r>
            <a:r>
              <a:rPr lang="en-US" b="0" i="0" dirty="0" smtClean="0">
                <a:solidFill>
                  <a:srgbClr val="202122"/>
                </a:solidFill>
                <a:effectLst/>
                <a:latin typeface="Arial" panose="020B0604020202020204" pitchFamily="34" charset="0"/>
              </a:rPr>
              <a:t>. </a:t>
            </a:r>
            <a:r>
              <a:rPr lang="en-US" b="0" i="1" dirty="0" smtClean="0">
                <a:solidFill>
                  <a:srgbClr val="202122"/>
                </a:solidFill>
                <a:effectLst/>
                <a:latin typeface="Arial" panose="020B0604020202020204" pitchFamily="34" charset="0"/>
              </a:rPr>
              <a:t>Journal of Biomedical Informatics</a:t>
            </a:r>
            <a:r>
              <a:rPr lang="en-US" b="0" i="0" dirty="0" smtClean="0">
                <a:solidFill>
                  <a:srgbClr val="202122"/>
                </a:solidFill>
                <a:effectLst/>
                <a:latin typeface="Arial" panose="020B0604020202020204" pitchFamily="34" charset="0"/>
              </a:rPr>
              <a:t> (en) </a:t>
            </a:r>
            <a:r>
              <a:rPr lang="en-US" b="1" i="0" dirty="0" smtClean="0">
                <a:solidFill>
                  <a:srgbClr val="202122"/>
                </a:solidFill>
                <a:effectLst/>
                <a:latin typeface="Arial" panose="020B0604020202020204" pitchFamily="34" charset="0"/>
              </a:rPr>
              <a:t>53</a:t>
            </a:r>
            <a:r>
              <a:rPr lang="en-US" b="0" i="0" dirty="0" smtClean="0">
                <a:solidFill>
                  <a:srgbClr val="202122"/>
                </a:solidFill>
                <a:effectLst/>
                <a:latin typeface="Arial" panose="020B0604020202020204" pitchFamily="34" charset="0"/>
              </a:rPr>
              <a:t>. 2015-02-01. </a:t>
            </a:r>
            <a:r>
              <a:rPr lang="uk-UA" b="0" i="0" dirty="0" smtClean="0">
                <a:solidFill>
                  <a:srgbClr val="202122"/>
                </a:solidFill>
                <a:effectLst/>
                <a:latin typeface="Arial" panose="020B0604020202020204" pitchFamily="34" charset="0"/>
              </a:rPr>
              <a:t>с. 3–14. </a:t>
            </a:r>
            <a:r>
              <a:rPr lang="en-US" b="0" i="0" u="none" strike="noStrike" dirty="0" smtClean="0">
                <a:solidFill>
                  <a:srgbClr val="0645AD"/>
                </a:solidFill>
                <a:effectLst/>
                <a:latin typeface="Arial" panose="020B0604020202020204" pitchFamily="34" charset="0"/>
                <a:hlinkClick r:id="rId4" tooltip="ISSN"/>
              </a:rPr>
              <a:t>ISSN</a:t>
            </a:r>
            <a:r>
              <a:rPr lang="en-US" b="0" i="0" dirty="0" smtClean="0">
                <a:solidFill>
                  <a:srgbClr val="202122"/>
                </a:solidFill>
                <a:effectLst/>
                <a:latin typeface="Arial" panose="020B0604020202020204" pitchFamily="34" charset="0"/>
              </a:rPr>
              <a:t> </a:t>
            </a:r>
            <a:r>
              <a:rPr lang="en-US" b="0" i="0" u="none" strike="noStrike" dirty="0" smtClean="0">
                <a:solidFill>
                  <a:srgbClr val="3366BB"/>
                </a:solidFill>
                <a:effectLst/>
                <a:latin typeface="Arial" panose="020B0604020202020204" pitchFamily="34" charset="0"/>
                <a:hlinkClick r:id="rId5"/>
              </a:rPr>
              <a:t>1532-0464</a:t>
            </a:r>
            <a:r>
              <a:rPr lang="en-US" b="0" i="0" dirty="0" smtClean="0">
                <a:solidFill>
                  <a:srgbClr val="202122"/>
                </a:solidFill>
                <a:effectLst/>
                <a:latin typeface="Arial" panose="020B0604020202020204" pitchFamily="34" charset="0"/>
              </a:rPr>
              <a:t>. </a:t>
            </a:r>
            <a:r>
              <a:rPr lang="en-US" b="0" i="0" u="none" strike="noStrike" dirty="0" smtClean="0">
                <a:solidFill>
                  <a:srgbClr val="0645AD"/>
                </a:solidFill>
                <a:effectLst/>
                <a:latin typeface="Arial" panose="020B0604020202020204" pitchFamily="34" charset="0"/>
                <a:hlinkClick r:id="rId6" tooltip="Цифровий ідентифікатор об'єкта"/>
              </a:rPr>
              <a:t>doi</a:t>
            </a:r>
            <a:r>
              <a:rPr lang="en-US" b="0" i="0" dirty="0" smtClean="0">
                <a:solidFill>
                  <a:srgbClr val="202122"/>
                </a:solidFill>
                <a:effectLst/>
                <a:latin typeface="Arial" panose="020B0604020202020204" pitchFamily="34" charset="0"/>
              </a:rPr>
              <a:t>:</a:t>
            </a:r>
            <a:r>
              <a:rPr lang="en-US" b="0" i="0" u="none" strike="noStrike" dirty="0" smtClean="0">
                <a:solidFill>
                  <a:srgbClr val="3366BB"/>
                </a:solidFill>
                <a:effectLst/>
                <a:latin typeface="Arial" panose="020B0604020202020204" pitchFamily="34" charset="0"/>
                <a:hlinkClick r:id="rId7"/>
              </a:rPr>
              <a:t>10.1016/j.jbi.2014.12.007</a:t>
            </a:r>
            <a:r>
              <a:rPr lang="en-US" b="0" i="0" dirty="0" smtClean="0">
                <a:solidFill>
                  <a:srgbClr val="202122"/>
                </a:solidFill>
                <a:effectLst/>
                <a:latin typeface="Arial" panose="020B0604020202020204" pitchFamily="34" charset="0"/>
              </a:rPr>
              <a:t>. </a:t>
            </a:r>
            <a:r>
              <a:rPr lang="uk-UA" b="0" i="0" dirty="0" smtClean="0">
                <a:solidFill>
                  <a:srgbClr val="202122"/>
                </a:solidFill>
                <a:effectLst/>
                <a:latin typeface="Arial" panose="020B0604020202020204" pitchFamily="34" charset="0"/>
              </a:rPr>
              <a:t>Процитовано 2020-12-23.</a:t>
            </a:r>
            <a:endParaRPr lang="uk-UA" dirty="0"/>
          </a:p>
        </p:txBody>
      </p:sp>
      <p:sp>
        <p:nvSpPr>
          <p:cNvPr id="4" name="Прямоугольник 3"/>
          <p:cNvSpPr/>
          <p:nvPr/>
        </p:nvSpPr>
        <p:spPr>
          <a:xfrm>
            <a:off x="1012166" y="3666075"/>
            <a:ext cx="6096000" cy="923330"/>
          </a:xfrm>
          <a:prstGeom prst="rect">
            <a:avLst/>
          </a:prstGeom>
        </p:spPr>
        <p:txBody>
          <a:bodyPr>
            <a:spAutoFit/>
          </a:bodyPr>
          <a:lstStyle/>
          <a:p>
            <a:r>
              <a:rPr lang="en-US" b="0" i="0" dirty="0" smtClean="0">
                <a:solidFill>
                  <a:srgbClr val="202122"/>
                </a:solidFill>
                <a:effectLst/>
                <a:latin typeface="Arial" panose="020B0604020202020204" pitchFamily="34" charset="0"/>
              </a:rPr>
              <a:t>[</a:t>
            </a:r>
            <a:r>
              <a:rPr lang="uk-UA" dirty="0">
                <a:solidFill>
                  <a:srgbClr val="202122"/>
                </a:solidFill>
                <a:latin typeface="Arial" panose="020B0604020202020204" pitchFamily="34" charset="0"/>
              </a:rPr>
              <a:t>3</a:t>
            </a:r>
            <a:r>
              <a:rPr lang="en-US" b="0" i="0" dirty="0" smtClean="0">
                <a:solidFill>
                  <a:srgbClr val="202122"/>
                </a:solidFill>
                <a:effectLst/>
                <a:latin typeface="Arial" panose="020B0604020202020204" pitchFamily="34" charset="0"/>
              </a:rPr>
              <a:t>] </a:t>
            </a:r>
            <a:r>
              <a:rPr lang="uk-UA" b="0" i="0" dirty="0" smtClean="0">
                <a:solidFill>
                  <a:srgbClr val="202122"/>
                </a:solidFill>
                <a:effectLst/>
                <a:latin typeface="Arial" panose="020B0604020202020204" pitchFamily="34" charset="0"/>
              </a:rPr>
              <a:t> </a:t>
            </a:r>
            <a:r>
              <a:rPr lang="en-US" b="0" i="0" dirty="0" err="1" smtClean="0">
                <a:solidFill>
                  <a:srgbClr val="202122"/>
                </a:solidFill>
                <a:effectLst/>
                <a:latin typeface="Arial" panose="020B0604020202020204" pitchFamily="34" charset="0"/>
              </a:rPr>
              <a:t>Sheil</a:t>
            </a:r>
            <a:r>
              <a:rPr lang="en-US" b="0" i="0" dirty="0" smtClean="0">
                <a:solidFill>
                  <a:srgbClr val="202122"/>
                </a:solidFill>
                <a:effectLst/>
                <a:latin typeface="Arial" panose="020B0604020202020204" pitchFamily="34" charset="0"/>
              </a:rPr>
              <a:t>, W. C. </a:t>
            </a:r>
            <a:r>
              <a:rPr lang="en-US" b="0" i="0" u="none" strike="noStrike" dirty="0" smtClean="0">
                <a:solidFill>
                  <a:srgbClr val="3366BB"/>
                </a:solidFill>
                <a:effectLst/>
                <a:latin typeface="Arial" panose="020B0604020202020204" pitchFamily="34" charset="0"/>
                <a:hlinkClick r:id="rId8"/>
              </a:rPr>
              <a:t>Magnetic Resonance Imaging (MRI Scan)</a:t>
            </a:r>
            <a:r>
              <a:rPr lang="en-US" b="0" i="0" dirty="0" smtClean="0">
                <a:solidFill>
                  <a:srgbClr val="202122"/>
                </a:solidFill>
                <a:effectLst/>
                <a:latin typeface="Arial" panose="020B0604020202020204" pitchFamily="34" charset="0"/>
              </a:rPr>
              <a:t>. MedicineNet.com. </a:t>
            </a:r>
            <a:r>
              <a:rPr lang="uk-UA" b="0" i="0" u="none" strike="noStrike" dirty="0" smtClean="0">
                <a:solidFill>
                  <a:srgbClr val="3366BB"/>
                </a:solidFill>
                <a:effectLst/>
                <a:latin typeface="Arial" panose="020B0604020202020204" pitchFamily="34" charset="0"/>
                <a:hlinkClick r:id="rId9"/>
              </a:rPr>
              <a:t>Архів</a:t>
            </a:r>
            <a:r>
              <a:rPr lang="uk-UA" b="0" i="0" dirty="0" smtClean="0">
                <a:solidFill>
                  <a:srgbClr val="202122"/>
                </a:solidFill>
                <a:effectLst/>
                <a:latin typeface="Arial" panose="020B0604020202020204" pitchFamily="34" charset="0"/>
              </a:rPr>
              <a:t> оригіналу за 2013-07-09. Процитовано 2012-04-27.</a:t>
            </a:r>
            <a:endParaRPr lang="uk-UA" dirty="0"/>
          </a:p>
        </p:txBody>
      </p:sp>
      <p:sp>
        <p:nvSpPr>
          <p:cNvPr id="5" name="Прямоугольник 4"/>
          <p:cNvSpPr/>
          <p:nvPr/>
        </p:nvSpPr>
        <p:spPr>
          <a:xfrm>
            <a:off x="951781" y="4762107"/>
            <a:ext cx="6096000" cy="646331"/>
          </a:xfrm>
          <a:prstGeom prst="rect">
            <a:avLst/>
          </a:prstGeom>
        </p:spPr>
        <p:txBody>
          <a:bodyPr>
            <a:spAutoFit/>
          </a:bodyPr>
          <a:lstStyle/>
          <a:p>
            <a:r>
              <a:rPr lang="en-US" b="0" i="0" dirty="0" smtClean="0">
                <a:solidFill>
                  <a:srgbClr val="202122"/>
                </a:solidFill>
                <a:effectLst/>
                <a:latin typeface="Arial" panose="020B0604020202020204" pitchFamily="34" charset="0"/>
              </a:rPr>
              <a:t>  [</a:t>
            </a:r>
            <a:r>
              <a:rPr lang="uk-UA" b="0" i="0" dirty="0" smtClean="0">
                <a:solidFill>
                  <a:srgbClr val="202122"/>
                </a:solidFill>
                <a:effectLst/>
                <a:latin typeface="Arial" panose="020B0604020202020204" pitchFamily="34" charset="0"/>
              </a:rPr>
              <a:t>4</a:t>
            </a:r>
            <a:r>
              <a:rPr lang="en-US" b="0" i="0" dirty="0" smtClean="0">
                <a:solidFill>
                  <a:srgbClr val="202122"/>
                </a:solidFill>
                <a:effectLst/>
                <a:latin typeface="Arial" panose="020B0604020202020204" pitchFamily="34" charset="0"/>
              </a:rPr>
              <a:t>] </a:t>
            </a:r>
            <a:r>
              <a:rPr lang="en-US" b="0" i="0" u="none" strike="noStrike" dirty="0" smtClean="0">
                <a:solidFill>
                  <a:srgbClr val="0645AD"/>
                </a:solidFill>
                <a:effectLst/>
                <a:latin typeface="Arial" panose="020B0604020202020204" pitchFamily="34" charset="0"/>
                <a:hlinkClick r:id="rId10"/>
              </a:rPr>
              <a:t>ISBN 978-0-521-86527-2</a:t>
            </a:r>
            <a:r>
              <a:rPr lang="en-US" b="0" i="0" dirty="0" smtClean="0">
                <a:solidFill>
                  <a:srgbClr val="202122"/>
                </a:solidFill>
                <a:effectLst/>
                <a:latin typeface="Arial" panose="020B0604020202020204" pitchFamily="34" charset="0"/>
              </a:rPr>
              <a:t> </a:t>
            </a:r>
            <a:r>
              <a:rPr lang="en-US" b="0" i="0" dirty="0" err="1" smtClean="0">
                <a:solidFill>
                  <a:srgbClr val="202122"/>
                </a:solidFill>
                <a:effectLst/>
                <a:latin typeface="Arial" panose="020B0604020202020204" pitchFamily="34" charset="0"/>
              </a:rPr>
              <a:t>глава</a:t>
            </a:r>
            <a:r>
              <a:rPr lang="en-US" b="0" i="0" dirty="0" smtClean="0">
                <a:solidFill>
                  <a:srgbClr val="202122"/>
                </a:solidFill>
                <a:effectLst/>
                <a:latin typeface="Arial" panose="020B0604020202020204" pitchFamily="34" charset="0"/>
              </a:rPr>
              <a:t> 8 Getting in tune: resonance and relaxation</a:t>
            </a:r>
            <a:endParaRPr lang="uk-UA" dirty="0"/>
          </a:p>
        </p:txBody>
      </p:sp>
      <p:sp>
        <p:nvSpPr>
          <p:cNvPr id="6" name="Прямоугольник 5"/>
          <p:cNvSpPr/>
          <p:nvPr/>
        </p:nvSpPr>
        <p:spPr>
          <a:xfrm>
            <a:off x="951781" y="5581140"/>
            <a:ext cx="6096000" cy="646331"/>
          </a:xfrm>
          <a:prstGeom prst="rect">
            <a:avLst/>
          </a:prstGeom>
        </p:spPr>
        <p:txBody>
          <a:bodyPr>
            <a:spAutoFit/>
          </a:bodyPr>
          <a:lstStyle/>
          <a:p>
            <a:r>
              <a:rPr lang="ru-RU" b="0" i="0" dirty="0" smtClean="0">
                <a:solidFill>
                  <a:srgbClr val="202122"/>
                </a:solidFill>
                <a:effectLst/>
                <a:latin typeface="Arial" panose="020B0604020202020204" pitchFamily="34" charset="0"/>
              </a:rPr>
              <a:t> </a:t>
            </a:r>
            <a:r>
              <a:rPr lang="en-US" b="0" i="0" dirty="0" smtClean="0">
                <a:solidFill>
                  <a:srgbClr val="202122"/>
                </a:solidFill>
                <a:effectLst/>
                <a:latin typeface="Arial" panose="020B0604020202020204" pitchFamily="34" charset="0"/>
              </a:rPr>
              <a:t> [</a:t>
            </a:r>
            <a:r>
              <a:rPr lang="uk-UA" dirty="0">
                <a:solidFill>
                  <a:srgbClr val="202122"/>
                </a:solidFill>
                <a:latin typeface="Arial" panose="020B0604020202020204" pitchFamily="34" charset="0"/>
              </a:rPr>
              <a:t>5</a:t>
            </a:r>
            <a:r>
              <a:rPr lang="en-US" b="0" i="0" dirty="0" smtClean="0">
                <a:solidFill>
                  <a:srgbClr val="202122"/>
                </a:solidFill>
                <a:effectLst/>
                <a:latin typeface="Arial" panose="020B0604020202020204" pitchFamily="34" charset="0"/>
              </a:rPr>
              <a:t>]</a:t>
            </a:r>
            <a:r>
              <a:rPr lang="uk-UA" b="0" i="0" dirty="0" smtClean="0">
                <a:solidFill>
                  <a:srgbClr val="202122"/>
                </a:solidFill>
                <a:effectLst/>
                <a:latin typeface="Arial" panose="020B0604020202020204" pitchFamily="34" charset="0"/>
              </a:rPr>
              <a:t> </a:t>
            </a:r>
            <a:r>
              <a:rPr lang="ru-RU" b="0" i="0" u="none" strike="noStrike" dirty="0" err="1" smtClean="0">
                <a:solidFill>
                  <a:srgbClr val="3366BB"/>
                </a:solidFill>
                <a:effectLst/>
                <a:latin typeface="Arial" panose="020B0604020202020204" pitchFamily="34" charset="0"/>
                <a:hlinkClick r:id="rId11"/>
              </a:rPr>
              <a:t>Комп’ютерна</a:t>
            </a:r>
            <a:r>
              <a:rPr lang="ru-RU" b="0" i="0" u="none" strike="noStrike" dirty="0" smtClean="0">
                <a:solidFill>
                  <a:srgbClr val="3366BB"/>
                </a:solidFill>
                <a:effectLst/>
                <a:latin typeface="Arial" panose="020B0604020202020204" pitchFamily="34" charset="0"/>
                <a:hlinkClick r:id="rId11"/>
              </a:rPr>
              <a:t> </a:t>
            </a:r>
            <a:r>
              <a:rPr lang="ru-RU" b="0" i="0" u="none" strike="noStrike" dirty="0" err="1" smtClean="0">
                <a:solidFill>
                  <a:srgbClr val="3366BB"/>
                </a:solidFill>
                <a:effectLst/>
                <a:latin typeface="Arial" panose="020B0604020202020204" pitchFamily="34" charset="0"/>
                <a:hlinkClick r:id="rId11"/>
              </a:rPr>
              <a:t>томографія</a:t>
            </a:r>
            <a:r>
              <a:rPr lang="ru-RU" b="0" i="0" dirty="0" smtClean="0">
                <a:solidFill>
                  <a:srgbClr val="202122"/>
                </a:solidFill>
                <a:effectLst/>
                <a:latin typeface="Arial" panose="020B0604020202020204" pitchFamily="34" charset="0"/>
              </a:rPr>
              <a:t>. </a:t>
            </a:r>
            <a:r>
              <a:rPr lang="ru-RU" b="0" i="1" dirty="0" smtClean="0">
                <a:solidFill>
                  <a:srgbClr val="202122"/>
                </a:solidFill>
                <a:effectLst/>
                <a:latin typeface="Arial" panose="020B0604020202020204" pitchFamily="34" charset="0"/>
              </a:rPr>
              <a:t>kdc.if.ua</a:t>
            </a:r>
            <a:r>
              <a:rPr lang="ru-RU" b="0" i="0" dirty="0" smtClean="0">
                <a:solidFill>
                  <a:srgbClr val="202122"/>
                </a:solidFill>
                <a:effectLst/>
                <a:latin typeface="Arial" panose="020B0604020202020204" pitchFamily="34" charset="0"/>
              </a:rPr>
              <a:t>. </a:t>
            </a:r>
            <a:r>
              <a:rPr lang="ru-RU" b="0" i="0" dirty="0" err="1" smtClean="0">
                <a:solidFill>
                  <a:srgbClr val="202122"/>
                </a:solidFill>
                <a:effectLst/>
                <a:latin typeface="Arial" panose="020B0604020202020204" pitchFamily="34" charset="0"/>
              </a:rPr>
              <a:t>Процитовано</a:t>
            </a:r>
            <a:r>
              <a:rPr lang="ru-RU" b="0" i="0" dirty="0" smtClean="0">
                <a:solidFill>
                  <a:srgbClr val="202122"/>
                </a:solidFill>
                <a:effectLst/>
                <a:latin typeface="Arial" panose="020B0604020202020204" pitchFamily="34" charset="0"/>
              </a:rPr>
              <a:t> 2017-01-31.</a:t>
            </a:r>
            <a:endParaRPr lang="uk-UA" dirty="0"/>
          </a:p>
        </p:txBody>
      </p:sp>
    </p:spTree>
    <p:extLst>
      <p:ext uri="{BB962C8B-B14F-4D97-AF65-F5344CB8AC3E}">
        <p14:creationId xmlns:p14="http://schemas.microsoft.com/office/powerpoint/2010/main" val="2071439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1434" y="2487205"/>
            <a:ext cx="10670876" cy="3170099"/>
          </a:xfrm>
          <a:prstGeom prst="rect">
            <a:avLst/>
          </a:prstGeom>
        </p:spPr>
        <p:txBody>
          <a:bodyPr wrap="square">
            <a:spAutoFit/>
          </a:bodyPr>
          <a:lstStyle/>
          <a:p>
            <a:r>
              <a:rPr lang="uk-UA" b="0" i="0" dirty="0" smtClean="0">
                <a:solidFill>
                  <a:srgbClr val="000000"/>
                </a:solidFill>
                <a:effectLst/>
              </a:rPr>
              <a:t>1. </a:t>
            </a:r>
            <a:r>
              <a:rPr lang="uk-UA" sz="2000" b="0" i="0" dirty="0" smtClean="0">
                <a:solidFill>
                  <a:srgbClr val="000000"/>
                </a:solidFill>
                <a:effectLst/>
              </a:rPr>
              <a:t>Як ви розумієте поняття «інформація»?</a:t>
            </a:r>
          </a:p>
          <a:p>
            <a:r>
              <a:rPr lang="uk-UA" sz="2000" b="0" i="0" dirty="0" smtClean="0">
                <a:solidFill>
                  <a:srgbClr val="000000"/>
                </a:solidFill>
                <a:effectLst/>
              </a:rPr>
              <a:t>2. Поясніть підходи до визначення поняття «інформація».</a:t>
            </a:r>
          </a:p>
          <a:p>
            <a:r>
              <a:rPr lang="uk-UA" sz="2000" b="0" i="0" dirty="0" smtClean="0">
                <a:solidFill>
                  <a:srgbClr val="000000"/>
                </a:solidFill>
                <a:effectLst/>
              </a:rPr>
              <a:t>3. Назвіть і охарактеризуйте види інформації.</a:t>
            </a:r>
          </a:p>
          <a:p>
            <a:r>
              <a:rPr lang="uk-UA" sz="2000" b="0" i="0" dirty="0" smtClean="0">
                <a:solidFill>
                  <a:srgbClr val="000000"/>
                </a:solidFill>
                <a:effectLst/>
              </a:rPr>
              <a:t>4. Дайте характеристику властивостям інформації.</a:t>
            </a:r>
          </a:p>
          <a:p>
            <a:r>
              <a:rPr lang="uk-UA" sz="2000" b="0" i="0" dirty="0" smtClean="0">
                <a:solidFill>
                  <a:srgbClr val="000000"/>
                </a:solidFill>
                <a:effectLst/>
              </a:rPr>
              <a:t>5. Поясніть характерні особливості медико-біологічної інформації.</a:t>
            </a:r>
          </a:p>
          <a:p>
            <a:r>
              <a:rPr lang="uk-UA" sz="2000" b="0" i="0" dirty="0" smtClean="0">
                <a:solidFill>
                  <a:srgbClr val="000000"/>
                </a:solidFill>
                <a:effectLst/>
              </a:rPr>
              <a:t>6. Що таке ентропія інформації.</a:t>
            </a:r>
          </a:p>
          <a:p>
            <a:r>
              <a:rPr lang="uk-UA" sz="2000" b="0" i="0" dirty="0" smtClean="0">
                <a:solidFill>
                  <a:srgbClr val="000000"/>
                </a:solidFill>
                <a:effectLst/>
              </a:rPr>
              <a:t>7. Як відбувається процес передачі інформації?</a:t>
            </a:r>
          </a:p>
          <a:p>
            <a:r>
              <a:rPr lang="uk-UA" sz="2000" b="0" i="0" dirty="0" smtClean="0">
                <a:solidFill>
                  <a:srgbClr val="000000"/>
                </a:solidFill>
                <a:effectLst/>
              </a:rPr>
              <a:t>8. Що називається кодуванням (декодуванням) повідомлення?</a:t>
            </a:r>
          </a:p>
          <a:p>
            <a:r>
              <a:rPr lang="uk-UA" sz="2000" b="0" i="0" dirty="0" smtClean="0">
                <a:solidFill>
                  <a:srgbClr val="000000"/>
                </a:solidFill>
                <a:effectLst/>
              </a:rPr>
              <a:t>9. Дайте означення поняття «канал зв’язку».</a:t>
            </a:r>
          </a:p>
          <a:p>
            <a:r>
              <a:rPr lang="uk-UA" sz="2000" b="0" i="0" dirty="0" smtClean="0">
                <a:solidFill>
                  <a:srgbClr val="000000"/>
                </a:solidFill>
                <a:effectLst/>
              </a:rPr>
              <a:t>10. У чому полягає різниця односторонньої і </a:t>
            </a:r>
            <a:r>
              <a:rPr lang="uk-UA" sz="2000" b="0" i="0" dirty="0" err="1" smtClean="0">
                <a:solidFill>
                  <a:srgbClr val="000000"/>
                </a:solidFill>
                <a:effectLst/>
              </a:rPr>
              <a:t>двоспрямованої</a:t>
            </a:r>
            <a:r>
              <a:rPr lang="uk-UA" sz="2000" b="0" i="0" dirty="0" smtClean="0">
                <a:solidFill>
                  <a:srgbClr val="000000"/>
                </a:solidFill>
                <a:effectLst/>
              </a:rPr>
              <a:t> комунікації?</a:t>
            </a:r>
          </a:p>
        </p:txBody>
      </p:sp>
      <p:sp>
        <p:nvSpPr>
          <p:cNvPr id="3" name="Заголовок 2"/>
          <p:cNvSpPr>
            <a:spLocks noGrp="1"/>
          </p:cNvSpPr>
          <p:nvPr>
            <p:ph type="title"/>
          </p:nvPr>
        </p:nvSpPr>
        <p:spPr/>
        <p:txBody>
          <a:bodyPr/>
          <a:lstStyle/>
          <a:p>
            <a:r>
              <a:rPr lang="uk-UA" dirty="0" smtClean="0"/>
              <a:t>Питання для самоконтролю</a:t>
            </a:r>
            <a:endParaRPr lang="uk-UA" dirty="0"/>
          </a:p>
        </p:txBody>
      </p:sp>
    </p:spTree>
    <p:extLst>
      <p:ext uri="{BB962C8B-B14F-4D97-AF65-F5344CB8AC3E}">
        <p14:creationId xmlns:p14="http://schemas.microsoft.com/office/powerpoint/2010/main" val="453804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1215" y="1658072"/>
            <a:ext cx="9506310" cy="3785652"/>
          </a:xfrm>
          <a:prstGeom prst="rect">
            <a:avLst/>
          </a:prstGeom>
        </p:spPr>
        <p:txBody>
          <a:bodyPr wrap="square">
            <a:spAutoFit/>
          </a:bodyPr>
          <a:lstStyle/>
          <a:p>
            <a:r>
              <a:rPr lang="uk-UA" sz="2000" b="0" i="0" dirty="0" smtClean="0">
                <a:solidFill>
                  <a:srgbClr val="000000"/>
                </a:solidFill>
                <a:effectLst/>
              </a:rPr>
              <a:t>11. Опишіть наступні види комунікацій: «відправник це одержувач», «немає одержувача» та «немає відправника».</a:t>
            </a:r>
          </a:p>
          <a:p>
            <a:r>
              <a:rPr lang="uk-UA" sz="2000" b="0" i="0" dirty="0" smtClean="0">
                <a:solidFill>
                  <a:srgbClr val="000000"/>
                </a:solidFill>
                <a:effectLst/>
              </a:rPr>
              <a:t>12. Дайте класифікацію носіїв повідомлень.</a:t>
            </a:r>
          </a:p>
          <a:p>
            <a:r>
              <a:rPr lang="uk-UA" sz="2000" b="0" i="0" dirty="0" smtClean="0">
                <a:solidFill>
                  <a:srgbClr val="000000"/>
                </a:solidFill>
                <a:effectLst/>
              </a:rPr>
              <a:t>13. Наведіть приклади </a:t>
            </a:r>
            <a:r>
              <a:rPr lang="uk-UA" sz="2000" b="0" i="0" dirty="0" err="1" smtClean="0">
                <a:solidFill>
                  <a:srgbClr val="000000"/>
                </a:solidFill>
                <a:effectLst/>
              </a:rPr>
              <a:t>довгоіснуючих</a:t>
            </a:r>
            <a:r>
              <a:rPr lang="uk-UA" sz="2000" b="0" i="0" dirty="0" smtClean="0">
                <a:solidFill>
                  <a:srgbClr val="000000"/>
                </a:solidFill>
                <a:effectLst/>
              </a:rPr>
              <a:t> і </a:t>
            </a:r>
            <a:r>
              <a:rPr lang="uk-UA" sz="2000" b="0" i="0" dirty="0" err="1" smtClean="0">
                <a:solidFill>
                  <a:srgbClr val="000000"/>
                </a:solidFill>
                <a:effectLst/>
              </a:rPr>
              <a:t>недовгоіснуючих</a:t>
            </a:r>
            <a:r>
              <a:rPr lang="uk-UA" sz="2000" b="0" i="0" dirty="0" smtClean="0">
                <a:solidFill>
                  <a:srgbClr val="000000"/>
                </a:solidFill>
                <a:effectLst/>
              </a:rPr>
              <a:t> носіїв повідомлень.</a:t>
            </a:r>
          </a:p>
          <a:p>
            <a:r>
              <a:rPr lang="uk-UA" sz="2000" b="0" i="0" dirty="0" smtClean="0">
                <a:solidFill>
                  <a:srgbClr val="000000"/>
                </a:solidFill>
                <a:effectLst/>
              </a:rPr>
              <a:t>14. Медична інформатика – навчальна дисципліна, медична інформатика – галузь науки, у чому полягає різниця цих категорій?</a:t>
            </a:r>
          </a:p>
          <a:p>
            <a:r>
              <a:rPr lang="uk-UA" sz="2000" b="0" i="0" dirty="0" smtClean="0">
                <a:solidFill>
                  <a:srgbClr val="000000"/>
                </a:solidFill>
                <a:effectLst/>
              </a:rPr>
              <a:t>15. Назвіть завдання медичної інформатики.</a:t>
            </a:r>
          </a:p>
          <a:p>
            <a:r>
              <a:rPr lang="uk-UA" sz="2000" b="0" i="0" dirty="0" smtClean="0">
                <a:solidFill>
                  <a:srgbClr val="000000"/>
                </a:solidFill>
                <a:effectLst/>
              </a:rPr>
              <a:t>16. Охарактеризуйте види медичної інформації.</a:t>
            </a:r>
          </a:p>
          <a:p>
            <a:r>
              <a:rPr lang="uk-UA" sz="2000" b="0" i="0" dirty="0" smtClean="0">
                <a:solidFill>
                  <a:srgbClr val="000000"/>
                </a:solidFill>
                <a:effectLst/>
              </a:rPr>
              <a:t>17. Як співвідносяться поняття «інформація», «дані», «шум» та «знання»?</a:t>
            </a:r>
          </a:p>
          <a:p>
            <a:r>
              <a:rPr lang="uk-UA" sz="2000" b="0" i="0" dirty="0" smtClean="0">
                <a:solidFill>
                  <a:srgbClr val="000000"/>
                </a:solidFill>
                <a:effectLst/>
              </a:rPr>
              <a:t>18. Виділіть і охарактеризуйте основні етапи опрацювання даних.</a:t>
            </a:r>
          </a:p>
          <a:p>
            <a:r>
              <a:rPr lang="uk-UA" sz="2000" b="0" i="0" dirty="0" smtClean="0">
                <a:solidFill>
                  <a:srgbClr val="000000"/>
                </a:solidFill>
                <a:effectLst/>
              </a:rPr>
              <a:t>19. Назвіть основні типи даних, які фіксуються в медичних документах.</a:t>
            </a:r>
          </a:p>
          <a:p>
            <a:r>
              <a:rPr lang="uk-UA" sz="2000" b="0" i="0" dirty="0" smtClean="0">
                <a:solidFill>
                  <a:srgbClr val="000000"/>
                </a:solidFill>
                <a:effectLst/>
              </a:rPr>
              <a:t>20. Наведіть приклади основних типів медичних даних.</a:t>
            </a:r>
            <a:endParaRPr lang="uk-UA" sz="2000" b="0" i="0" dirty="0">
              <a:solidFill>
                <a:srgbClr val="000000"/>
              </a:solidFill>
              <a:effectLst/>
            </a:endParaRPr>
          </a:p>
        </p:txBody>
      </p:sp>
    </p:spTree>
    <p:extLst>
      <p:ext uri="{BB962C8B-B14F-4D97-AF65-F5344CB8AC3E}">
        <p14:creationId xmlns:p14="http://schemas.microsoft.com/office/powerpoint/2010/main" val="52907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7992" y="1486020"/>
            <a:ext cx="9115245" cy="3170099"/>
          </a:xfrm>
          <a:prstGeom prst="rect">
            <a:avLst/>
          </a:prstGeom>
        </p:spPr>
        <p:txBody>
          <a:bodyPr wrap="square">
            <a:spAutoFit/>
          </a:bodyPr>
          <a:lstStyle/>
          <a:p>
            <a:pPr indent="360000"/>
            <a:r>
              <a:rPr lang="uk-UA" sz="2000" b="1" i="0" dirty="0" smtClean="0">
                <a:solidFill>
                  <a:srgbClr val="202122"/>
                </a:solidFill>
                <a:effectLst/>
              </a:rPr>
              <a:t>Медична інформатика</a:t>
            </a:r>
            <a:r>
              <a:rPr lang="uk-UA" sz="2000" b="0" i="0" dirty="0" smtClean="0">
                <a:solidFill>
                  <a:srgbClr val="202122"/>
                </a:solidFill>
                <a:effectLst/>
              </a:rPr>
              <a:t> орієнтована на </a:t>
            </a:r>
            <a:r>
              <a:rPr lang="uk-UA" sz="2000" b="0" i="0" dirty="0" err="1" smtClean="0">
                <a:solidFill>
                  <a:srgbClr val="202122"/>
                </a:solidFill>
                <a:effectLst/>
              </a:rPr>
              <a:t>біомедичну</a:t>
            </a:r>
            <a:r>
              <a:rPr lang="uk-UA" sz="2000" b="0" i="0" dirty="0" smtClean="0">
                <a:solidFill>
                  <a:srgbClr val="202122"/>
                </a:solidFill>
                <a:effectLst/>
              </a:rPr>
              <a:t> інформацію (дані та </a:t>
            </a:r>
            <a:r>
              <a:rPr lang="uk-UA" sz="2000" b="0" i="0" u="none" strike="noStrike" dirty="0" smtClean="0">
                <a:effectLst/>
              </a:rPr>
              <a:t>знання</a:t>
            </a:r>
            <a:r>
              <a:rPr lang="uk-UA" sz="2000" b="0" i="0" dirty="0" smtClean="0">
                <a:effectLst/>
              </a:rPr>
              <a:t>, їхнє зберігання, передачу та обробку, використання для розв'язання проблем або прийняття рішень). Вона вивчає закономірності і методи одержання, зберігання, опрацювання і використання знань у медичній науці та практиці з метою розширення обріїв і можливостей пізнання, профілактики і лікування </a:t>
            </a:r>
            <a:r>
              <a:rPr lang="uk-UA" sz="2000" b="0" i="0" dirty="0" err="1" smtClean="0">
                <a:effectLst/>
              </a:rPr>
              <a:t>хвороб</a:t>
            </a:r>
            <a:r>
              <a:rPr lang="uk-UA" sz="2000" b="0" i="0" dirty="0" smtClean="0">
                <a:effectLst/>
              </a:rPr>
              <a:t>, охорони і поліпшення здоров'я людини. Це наукова дисципліна, що містить систему знань про інформаційні процеси в </a:t>
            </a:r>
            <a:r>
              <a:rPr lang="uk-UA" sz="2000" b="0" i="0" u="none" strike="noStrike" dirty="0" smtClean="0">
                <a:effectLst/>
              </a:rPr>
              <a:t>медицині</a:t>
            </a:r>
            <a:r>
              <a:rPr lang="uk-UA" sz="2000" b="0" i="0" dirty="0" smtClean="0">
                <a:effectLst/>
              </a:rPr>
              <a:t>, системі </a:t>
            </a:r>
            <a:r>
              <a:rPr lang="uk-UA" sz="2000" b="0" i="0" u="none" strike="noStrike" dirty="0" smtClean="0">
                <a:effectLst/>
              </a:rPr>
              <a:t>охорони здоров'я</a:t>
            </a:r>
            <a:r>
              <a:rPr lang="uk-UA" sz="2000" b="0" i="0" dirty="0" smtClean="0">
                <a:effectLst/>
              </a:rPr>
              <a:t> та суміжних дисциплінах</a:t>
            </a:r>
            <a:r>
              <a:rPr lang="uk-UA" sz="2000" b="0" i="0" dirty="0" smtClean="0">
                <a:solidFill>
                  <a:srgbClr val="202122"/>
                </a:solidFill>
                <a:effectLst/>
              </a:rPr>
              <a:t>, обґрунтовує та визначає способи та засоби раціональної організації та використання інформаційних ресурсів з метою охорони здоров'я населення.</a:t>
            </a:r>
            <a:endParaRPr lang="uk-UA" sz="2000" dirty="0"/>
          </a:p>
        </p:txBody>
      </p:sp>
    </p:spTree>
    <p:extLst>
      <p:ext uri="{BB962C8B-B14F-4D97-AF65-F5344CB8AC3E}">
        <p14:creationId xmlns:p14="http://schemas.microsoft.com/office/powerpoint/2010/main" val="76707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a:t>
            </a:r>
            <a:r>
              <a:rPr lang="uk-UA" dirty="0"/>
              <a:t>медичної інформатики</a:t>
            </a:r>
          </a:p>
        </p:txBody>
      </p:sp>
      <p:sp>
        <p:nvSpPr>
          <p:cNvPr id="3" name="Объект 2"/>
          <p:cNvSpPr>
            <a:spLocks noGrp="1"/>
          </p:cNvSpPr>
          <p:nvPr>
            <p:ph idx="1"/>
          </p:nvPr>
        </p:nvSpPr>
        <p:spPr/>
        <p:txBody>
          <a:bodyPr/>
          <a:lstStyle/>
          <a:p>
            <a:r>
              <a:rPr lang="uk-UA" dirty="0" smtClean="0"/>
              <a:t>дослідження </a:t>
            </a:r>
            <a:r>
              <a:rPr lang="uk-UA" dirty="0"/>
              <a:t>інформаційних процесів в медицині;</a:t>
            </a:r>
          </a:p>
          <a:p>
            <a:r>
              <a:rPr lang="uk-UA" dirty="0"/>
              <a:t>розробка нових інформаційних технологій медицини;</a:t>
            </a:r>
          </a:p>
          <a:p>
            <a:r>
              <a:rPr lang="uk-UA" dirty="0"/>
              <a:t>вирішення наукових проблем створення та впровадження обчислювальної техніки в медицину.</a:t>
            </a:r>
          </a:p>
          <a:p>
            <a:endParaRPr lang="uk-UA" dirty="0"/>
          </a:p>
        </p:txBody>
      </p:sp>
    </p:spTree>
    <p:extLst>
      <p:ext uri="{BB962C8B-B14F-4D97-AF65-F5344CB8AC3E}">
        <p14:creationId xmlns:p14="http://schemas.microsoft.com/office/powerpoint/2010/main" val="227247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Медична</a:t>
            </a:r>
            <a:r>
              <a:rPr lang="ru-RU" dirty="0"/>
              <a:t> </a:t>
            </a:r>
            <a:r>
              <a:rPr lang="ru-RU" dirty="0" err="1"/>
              <a:t>інформація</a:t>
            </a:r>
            <a:r>
              <a:rPr lang="ru-RU" dirty="0"/>
              <a:t> та </a:t>
            </a:r>
            <a:r>
              <a:rPr lang="ru-RU" dirty="0" err="1"/>
              <a:t>її</a:t>
            </a:r>
            <a:r>
              <a:rPr lang="ru-RU" dirty="0"/>
              <a:t> </a:t>
            </a:r>
            <a:r>
              <a:rPr lang="ru-RU" dirty="0" err="1"/>
              <a:t>види</a:t>
            </a:r>
            <a:endParaRPr lang="ru-RU" dirty="0"/>
          </a:p>
        </p:txBody>
      </p:sp>
      <p:sp>
        <p:nvSpPr>
          <p:cNvPr id="3" name="Объект 2"/>
          <p:cNvSpPr>
            <a:spLocks noGrp="1"/>
          </p:cNvSpPr>
          <p:nvPr>
            <p:ph idx="1"/>
          </p:nvPr>
        </p:nvSpPr>
        <p:spPr/>
        <p:txBody>
          <a:bodyPr>
            <a:normAutofit fontScale="62500" lnSpcReduction="20000"/>
          </a:bodyPr>
          <a:lstStyle/>
          <a:p>
            <a:r>
              <a:rPr lang="uk-UA" dirty="0"/>
              <a:t>Медична інформація відображає дані та результати медичних наукових досліджень й медичної практики. З одного боку, вона відображає процеси та явища в системі охорони здоров'я (тобто є засобом, що використовується лікарями під час медичної практики), з іншого боку, вона може бути результатом роботи інформаційно-обчислювальних центрів, спеціалістів </a:t>
            </a:r>
            <a:r>
              <a:rPr lang="uk-UA" dirty="0" err="1"/>
              <a:t>оргметодвідділів</a:t>
            </a:r>
            <a:r>
              <a:rPr lang="uk-UA" dirty="0"/>
              <a:t> тощо.</a:t>
            </a:r>
          </a:p>
          <a:p>
            <a:r>
              <a:rPr lang="uk-UA" dirty="0"/>
              <a:t>Впровадження обчислювальної техніки загострило задачу класифікації медичної інформації. На початку роботи треба визначити рівень формалізації матеріалу, призначеного для </a:t>
            </a:r>
            <a:r>
              <a:rPr lang="uk-UA" dirty="0" smtClean="0"/>
              <a:t>введення </a:t>
            </a:r>
            <a:r>
              <a:rPr lang="uk-UA" dirty="0"/>
              <a:t>в комп'ютер, а потім встановити ознаки, за якими проводитиметься класифікація. Такими ознаками може бути:</a:t>
            </a:r>
          </a:p>
          <a:p>
            <a:pPr>
              <a:buFont typeface="Wingdings" panose="05000000000000000000" pitchFamily="2" charset="2"/>
              <a:buChar char="ü"/>
            </a:pPr>
            <a:r>
              <a:rPr lang="uk-UA" dirty="0"/>
              <a:t>етап утворення інформації (вихідна, проміжна, кінцева);</a:t>
            </a:r>
          </a:p>
          <a:p>
            <a:pPr>
              <a:buFont typeface="Wingdings" panose="05000000000000000000" pitchFamily="2" charset="2"/>
              <a:buChar char="ü"/>
            </a:pPr>
            <a:r>
              <a:rPr lang="uk-UA" dirty="0"/>
              <a:t>умови збереження та використання (постійна, змінна, умовно-постійна);</a:t>
            </a:r>
          </a:p>
          <a:p>
            <a:pPr>
              <a:buFont typeface="Wingdings" panose="05000000000000000000" pitchFamily="2" charset="2"/>
              <a:buChar char="ü"/>
            </a:pPr>
            <a:r>
              <a:rPr lang="uk-UA" dirty="0"/>
              <a:t>періодичність використання (оперативна, поточна, перспективна);</a:t>
            </a:r>
          </a:p>
          <a:p>
            <a:pPr>
              <a:buFont typeface="Wingdings" panose="05000000000000000000" pitchFamily="2" charset="2"/>
              <a:buChar char="ü"/>
            </a:pPr>
            <a:r>
              <a:rPr lang="uk-UA" dirty="0"/>
              <a:t>функціональний зміст (клінічна, експериментальна, економічна, кадрова, фінансова, організаційна тощо).</a:t>
            </a:r>
          </a:p>
          <a:p>
            <a:pPr>
              <a:buFont typeface="Wingdings" panose="05000000000000000000" pitchFamily="2" charset="2"/>
              <a:buChar char="ü"/>
            </a:pPr>
            <a:endParaRPr lang="uk-UA" dirty="0"/>
          </a:p>
        </p:txBody>
      </p:sp>
    </p:spTree>
    <p:extLst>
      <p:ext uri="{BB962C8B-B14F-4D97-AF65-F5344CB8AC3E}">
        <p14:creationId xmlns:p14="http://schemas.microsoft.com/office/powerpoint/2010/main" val="166728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Інформація, дані, знання</a:t>
            </a:r>
          </a:p>
        </p:txBody>
      </p:sp>
      <p:sp>
        <p:nvSpPr>
          <p:cNvPr id="3" name="Объект 2"/>
          <p:cNvSpPr>
            <a:spLocks noGrp="1"/>
          </p:cNvSpPr>
          <p:nvPr>
            <p:ph idx="1"/>
          </p:nvPr>
        </p:nvSpPr>
        <p:spPr/>
        <p:txBody>
          <a:bodyPr>
            <a:normAutofit/>
          </a:bodyPr>
          <a:lstStyle/>
          <a:p>
            <a:r>
              <a:rPr lang="ru-RU" dirty="0" err="1"/>
              <a:t>Інформація</a:t>
            </a:r>
            <a:r>
              <a:rPr lang="ru-RU" dirty="0"/>
              <a:t> </a:t>
            </a:r>
            <a:r>
              <a:rPr lang="ru-RU" dirty="0" err="1"/>
              <a:t>може</a:t>
            </a:r>
            <a:r>
              <a:rPr lang="ru-RU" dirty="0"/>
              <a:t> бути подана у </a:t>
            </a:r>
            <a:r>
              <a:rPr lang="ru-RU" dirty="0" err="1"/>
              <a:t>вигляді</a:t>
            </a:r>
            <a:r>
              <a:rPr lang="ru-RU" dirty="0"/>
              <a:t> </a:t>
            </a:r>
            <a:r>
              <a:rPr lang="ru-RU" dirty="0" err="1"/>
              <a:t>даних</a:t>
            </a:r>
            <a:r>
              <a:rPr lang="ru-RU" dirty="0"/>
              <a:t>. </a:t>
            </a:r>
            <a:r>
              <a:rPr lang="ru-RU" dirty="0" err="1"/>
              <a:t>Якщо</a:t>
            </a:r>
            <a:r>
              <a:rPr lang="ru-RU" dirty="0"/>
              <a:t> </a:t>
            </a:r>
            <a:r>
              <a:rPr lang="ru-RU" dirty="0" err="1" smtClean="0"/>
              <a:t>інформація</a:t>
            </a:r>
            <a:r>
              <a:rPr lang="ru-RU" dirty="0"/>
              <a:t> </a:t>
            </a:r>
            <a:r>
              <a:rPr lang="ru-RU" dirty="0" smtClean="0"/>
              <a:t>– </a:t>
            </a:r>
            <a:r>
              <a:rPr lang="ru-RU" dirty="0" err="1"/>
              <a:t>це</a:t>
            </a:r>
            <a:r>
              <a:rPr lang="ru-RU" dirty="0"/>
              <a:t> результат </a:t>
            </a:r>
            <a:r>
              <a:rPr lang="ru-RU" dirty="0" err="1"/>
              <a:t>взаємодії</a:t>
            </a:r>
            <a:r>
              <a:rPr lang="ru-RU" dirty="0"/>
              <a:t>, </a:t>
            </a:r>
            <a:r>
              <a:rPr lang="ru-RU" dirty="0" err="1"/>
              <a:t>що</a:t>
            </a:r>
            <a:r>
              <a:rPr lang="ru-RU" dirty="0"/>
              <a:t> реально </a:t>
            </a:r>
            <a:r>
              <a:rPr lang="ru-RU" dirty="0" err="1"/>
              <a:t>використовується</a:t>
            </a:r>
            <a:r>
              <a:rPr lang="ru-RU" dirty="0"/>
              <a:t> в </a:t>
            </a:r>
            <a:r>
              <a:rPr lang="ru-RU" dirty="0" err="1" smtClean="0"/>
              <a:t>даний</a:t>
            </a:r>
            <a:r>
              <a:rPr lang="ru-RU" dirty="0" smtClean="0"/>
              <a:t> </a:t>
            </a:r>
            <a:r>
              <a:rPr lang="ru-RU" dirty="0"/>
              <a:t>момент часу, то </a:t>
            </a:r>
            <a:r>
              <a:rPr lang="ru-RU" dirty="0" err="1"/>
              <a:t>дані</a:t>
            </a:r>
            <a:r>
              <a:rPr lang="ru-RU" dirty="0"/>
              <a:t> </a:t>
            </a:r>
            <a:r>
              <a:rPr lang="ru-RU" dirty="0" err="1"/>
              <a:t>являють</a:t>
            </a:r>
            <a:r>
              <a:rPr lang="ru-RU" dirty="0"/>
              <a:t> собою </a:t>
            </a:r>
            <a:r>
              <a:rPr lang="ru-RU" dirty="0" err="1"/>
              <a:t>вже</a:t>
            </a:r>
            <a:r>
              <a:rPr lang="ru-RU" dirty="0"/>
              <a:t> </a:t>
            </a:r>
            <a:r>
              <a:rPr lang="ru-RU" dirty="0" err="1"/>
              <a:t>зареєстровані</a:t>
            </a:r>
            <a:r>
              <a:rPr lang="ru-RU" dirty="0"/>
              <a:t> </a:t>
            </a:r>
            <a:r>
              <a:rPr lang="ru-RU" dirty="0" err="1"/>
              <a:t>сигнали</a:t>
            </a:r>
            <a:r>
              <a:rPr lang="ru-RU" dirty="0"/>
              <a:t> (при </a:t>
            </a:r>
            <a:r>
              <a:rPr lang="ru-RU" dirty="0" err="1"/>
              <a:t>цьому</a:t>
            </a:r>
            <a:r>
              <a:rPr lang="ru-RU" dirty="0"/>
              <a:t> </a:t>
            </a:r>
            <a:r>
              <a:rPr lang="ru-RU" dirty="0" err="1"/>
              <a:t>фізичний</a:t>
            </a:r>
            <a:r>
              <a:rPr lang="ru-RU" dirty="0"/>
              <a:t> </a:t>
            </a:r>
            <a:r>
              <a:rPr lang="ru-RU" dirty="0" smtClean="0"/>
              <a:t>метод </a:t>
            </a:r>
            <a:r>
              <a:rPr lang="ru-RU" dirty="0" err="1" smtClean="0"/>
              <a:t>реєстрації</a:t>
            </a:r>
            <a:r>
              <a:rPr lang="ru-RU" dirty="0" smtClean="0"/>
              <a:t> </a:t>
            </a:r>
            <a:r>
              <a:rPr lang="ru-RU" dirty="0" err="1" smtClean="0"/>
              <a:t>може</a:t>
            </a:r>
            <a:r>
              <a:rPr lang="ru-RU" dirty="0" smtClean="0"/>
              <a:t> бути </a:t>
            </a:r>
            <a:r>
              <a:rPr lang="ru-RU" dirty="0" err="1" smtClean="0"/>
              <a:t>довільним</a:t>
            </a:r>
            <a:r>
              <a:rPr lang="ru-RU" dirty="0" smtClean="0"/>
              <a:t>).</a:t>
            </a:r>
          </a:p>
          <a:p>
            <a:r>
              <a:rPr lang="ru-RU" dirty="0" err="1" smtClean="0"/>
              <a:t>Дані</a:t>
            </a:r>
            <a:r>
              <a:rPr lang="ru-RU" dirty="0" smtClean="0"/>
              <a:t> </a:t>
            </a:r>
            <a:r>
              <a:rPr lang="ru-RU" dirty="0" err="1" smtClean="0"/>
              <a:t>поділяються</a:t>
            </a:r>
            <a:r>
              <a:rPr lang="ru-RU" dirty="0" smtClean="0"/>
              <a:t> на </a:t>
            </a:r>
            <a:r>
              <a:rPr lang="ru-RU" dirty="0" err="1" smtClean="0"/>
              <a:t>дискретні</a:t>
            </a:r>
            <a:r>
              <a:rPr lang="ru-RU" dirty="0" smtClean="0"/>
              <a:t> та </a:t>
            </a:r>
            <a:r>
              <a:rPr lang="ru-RU" dirty="0" err="1" smtClean="0"/>
              <a:t>аналогові</a:t>
            </a:r>
            <a:endParaRPr lang="uk-UA" dirty="0"/>
          </a:p>
        </p:txBody>
      </p:sp>
    </p:spTree>
    <p:extLst>
      <p:ext uri="{BB962C8B-B14F-4D97-AF65-F5344CB8AC3E}">
        <p14:creationId xmlns:p14="http://schemas.microsoft.com/office/powerpoint/2010/main" val="250867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40279" y="729280"/>
            <a:ext cx="10420710" cy="5355312"/>
          </a:xfrm>
          <a:prstGeom prst="rect">
            <a:avLst/>
          </a:prstGeom>
        </p:spPr>
        <p:txBody>
          <a:bodyPr wrap="square">
            <a:spAutoFit/>
          </a:bodyPr>
          <a:lstStyle/>
          <a:p>
            <a:pPr algn="just">
              <a:lnSpc>
                <a:spcPct val="90000"/>
              </a:lnSpc>
            </a:pPr>
            <a:r>
              <a:rPr lang="uk-UA" sz="2000" b="1" i="0" dirty="0" smtClean="0">
                <a:solidFill>
                  <a:srgbClr val="000000"/>
                </a:solidFill>
                <a:effectLst/>
              </a:rPr>
              <a:t>Дискретні медичні дані — це дані, які вводяться в комп'ютер з клавіатури</a:t>
            </a:r>
            <a:r>
              <a:rPr lang="uk-UA" sz="2000" b="0" i="0" dirty="0" smtClean="0">
                <a:solidFill>
                  <a:srgbClr val="000000"/>
                </a:solidFill>
                <a:effectLst/>
              </a:rPr>
              <a:t>, тобто тексти, цифри, знаки, як підлягають відомій цифровій обробці. Ними можуть бути:</a:t>
            </a:r>
          </a:p>
          <a:p>
            <a:pPr marL="342900" indent="-342900" algn="just">
              <a:lnSpc>
                <a:spcPct val="90000"/>
              </a:lnSpc>
              <a:buFont typeface="Wingdings" panose="05000000000000000000" pitchFamily="2" charset="2"/>
              <a:buChar char="Ø"/>
            </a:pPr>
            <a:r>
              <a:rPr lang="uk-UA" sz="2000" b="0" i="0" dirty="0" smtClean="0">
                <a:solidFill>
                  <a:srgbClr val="000000"/>
                </a:solidFill>
                <a:effectLst/>
              </a:rPr>
              <a:t>скарги, низка клінічних параметрів, що характеризують загальний стан хворого;</a:t>
            </a:r>
          </a:p>
          <a:p>
            <a:pPr marL="342900" indent="-342900" algn="just">
              <a:lnSpc>
                <a:spcPct val="90000"/>
              </a:lnSpc>
              <a:buFont typeface="Wingdings" panose="05000000000000000000" pitchFamily="2" charset="2"/>
              <a:buChar char="Ø"/>
            </a:pPr>
            <a:r>
              <a:rPr lang="uk-UA" sz="2000" b="0" i="0" dirty="0" smtClean="0">
                <a:solidFill>
                  <a:srgbClr val="000000"/>
                </a:solidFill>
                <a:effectLst/>
              </a:rPr>
              <a:t>результати лабораторних досліджень;</a:t>
            </a:r>
          </a:p>
          <a:p>
            <a:pPr marL="342900" indent="-342900" algn="just">
              <a:lnSpc>
                <a:spcPct val="90000"/>
              </a:lnSpc>
              <a:buFont typeface="Wingdings" panose="05000000000000000000" pitchFamily="2" charset="2"/>
              <a:buChar char="Ø"/>
            </a:pPr>
            <a:r>
              <a:rPr lang="uk-UA" sz="2000" b="0" i="0" dirty="0" smtClean="0">
                <a:solidFill>
                  <a:srgbClr val="000000"/>
                </a:solidFill>
                <a:effectLst/>
              </a:rPr>
              <a:t>результати інструментальних досліджень;</a:t>
            </a:r>
          </a:p>
          <a:p>
            <a:pPr marL="342900" indent="-342900" algn="just">
              <a:lnSpc>
                <a:spcPct val="90000"/>
              </a:lnSpc>
              <a:buFont typeface="Wingdings" panose="05000000000000000000" pitchFamily="2" charset="2"/>
              <a:buChar char="Ø"/>
            </a:pPr>
            <a:r>
              <a:rPr lang="uk-UA" sz="2000" b="0" i="0" dirty="0" smtClean="0">
                <a:solidFill>
                  <a:srgbClr val="000000"/>
                </a:solidFill>
                <a:effectLst/>
              </a:rPr>
              <a:t>діагнози;</a:t>
            </a:r>
          </a:p>
          <a:p>
            <a:pPr marL="342900" indent="-342900" algn="just">
              <a:lnSpc>
                <a:spcPct val="90000"/>
              </a:lnSpc>
              <a:buFont typeface="Wingdings" panose="05000000000000000000" pitchFamily="2" charset="2"/>
              <a:buChar char="Ø"/>
            </a:pPr>
            <a:r>
              <a:rPr lang="uk-UA" sz="2000" b="0" i="0" dirty="0" smtClean="0">
                <a:solidFill>
                  <a:srgbClr val="000000"/>
                </a:solidFill>
                <a:effectLst/>
              </a:rPr>
              <a:t>статистичні дані;</a:t>
            </a:r>
          </a:p>
          <a:p>
            <a:pPr marL="342900" indent="-342900" algn="just">
              <a:lnSpc>
                <a:spcPct val="90000"/>
              </a:lnSpc>
              <a:buFont typeface="Wingdings" panose="05000000000000000000" pitchFamily="2" charset="2"/>
              <a:buChar char="Ø"/>
            </a:pPr>
            <a:r>
              <a:rPr lang="uk-UA" sz="2000" b="0" i="0" dirty="0" smtClean="0">
                <a:solidFill>
                  <a:srgbClr val="000000"/>
                </a:solidFill>
                <a:effectLst/>
              </a:rPr>
              <a:t>медична документація та ін.</a:t>
            </a:r>
          </a:p>
          <a:p>
            <a:pPr marL="342900" indent="-342900" algn="just">
              <a:lnSpc>
                <a:spcPct val="90000"/>
              </a:lnSpc>
              <a:buFont typeface="Wingdings" panose="05000000000000000000" pitchFamily="2" charset="2"/>
              <a:buChar char="Ø"/>
            </a:pPr>
            <a:endParaRPr lang="uk-UA" sz="800" b="0" i="0" dirty="0" smtClean="0">
              <a:solidFill>
                <a:srgbClr val="000000"/>
              </a:solidFill>
              <a:effectLst/>
            </a:endParaRPr>
          </a:p>
          <a:p>
            <a:pPr>
              <a:lnSpc>
                <a:spcPct val="90000"/>
              </a:lnSpc>
            </a:pPr>
            <a:r>
              <a:rPr lang="uk-UA" sz="2000" b="1" dirty="0"/>
              <a:t>Аналогові медичні дані</a:t>
            </a:r>
            <a:r>
              <a:rPr lang="uk-UA" sz="2000" dirty="0"/>
              <a:t> включають:</a:t>
            </a:r>
          </a:p>
          <a:p>
            <a:pPr marL="342900" indent="-342900">
              <a:lnSpc>
                <a:spcPct val="90000"/>
              </a:lnSpc>
              <a:buFont typeface="Wingdings" panose="05000000000000000000" pitchFamily="2" charset="2"/>
              <a:buChar char="Ø"/>
            </a:pPr>
            <a:r>
              <a:rPr lang="uk-UA" sz="2000" dirty="0" smtClean="0"/>
              <a:t>безперервні </a:t>
            </a:r>
            <a:r>
              <a:rPr lang="uk-UA" sz="2000" dirty="0"/>
              <a:t>криві медико-біологічних параметрів, одержаних за допомогою спеціальної </a:t>
            </a:r>
            <a:r>
              <a:rPr lang="uk-UA" sz="2000" dirty="0" smtClean="0"/>
              <a:t>апаратури (</a:t>
            </a:r>
            <a:r>
              <a:rPr lang="uk-UA" sz="2000" dirty="0" err="1" smtClean="0"/>
              <a:t>реограми</a:t>
            </a:r>
            <a:r>
              <a:rPr lang="uk-UA" sz="2000" dirty="0"/>
              <a:t>, електрокардіограми, електроенцефалограми, криві температури тіла, частоти дихання, артеріального тиску та ін</a:t>
            </a:r>
            <a:r>
              <a:rPr lang="uk-UA" sz="2000" dirty="0" smtClean="0"/>
              <a:t>.) </a:t>
            </a:r>
            <a:r>
              <a:rPr lang="uk-UA" sz="2000" dirty="0"/>
              <a:t>Ці біосигнали несуть у собі важливі відомості про стан здоров'я пацієнта, і їх розшифровування вимагає часом негайних </a:t>
            </a:r>
            <a:r>
              <a:rPr lang="uk-UA" sz="2000" dirty="0" smtClean="0"/>
              <a:t>висновків</a:t>
            </a:r>
          </a:p>
          <a:p>
            <a:pPr marL="342900" indent="-342900">
              <a:lnSpc>
                <a:spcPct val="90000"/>
              </a:lnSpc>
              <a:buFont typeface="Wingdings" panose="05000000000000000000" pitchFamily="2" charset="2"/>
              <a:buChar char="Ø"/>
            </a:pPr>
            <a:r>
              <a:rPr lang="uk-UA" sz="2000" dirty="0" smtClean="0"/>
              <a:t>інформаційні </a:t>
            </a:r>
            <a:r>
              <a:rPr lang="uk-UA" sz="2000" dirty="0"/>
              <a:t>промені — хвильові процеси різної фізичної природи (інфрачервоне, рентгенівське, радіоактивне випромінювання, ультразвук та ін.), які використовуються в комп'ютерних діагностичних комплексах. Інформаційні промені обов'язково перетворюються на безперервні електричні сигнали різними способами, при цьому їхні параметри відповідають біофізичним характеристикам</a:t>
            </a:r>
            <a:r>
              <a:rPr lang="uk-UA" sz="2000" dirty="0" smtClean="0"/>
              <a:t>.</a:t>
            </a:r>
            <a:endParaRPr lang="uk-UA" sz="2000" dirty="0"/>
          </a:p>
        </p:txBody>
      </p:sp>
    </p:spTree>
    <p:extLst>
      <p:ext uri="{BB962C8B-B14F-4D97-AF65-F5344CB8AC3E}">
        <p14:creationId xmlns:p14="http://schemas.microsoft.com/office/powerpoint/2010/main" val="124000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2204" y="1207069"/>
            <a:ext cx="10084279" cy="4832092"/>
          </a:xfrm>
          <a:prstGeom prst="rect">
            <a:avLst/>
          </a:prstGeom>
        </p:spPr>
        <p:txBody>
          <a:bodyPr wrap="square">
            <a:spAutoFit/>
          </a:bodyPr>
          <a:lstStyle/>
          <a:p>
            <a:r>
              <a:rPr lang="ru-RU" sz="2400" b="1" i="0" dirty="0" err="1" smtClean="0">
                <a:solidFill>
                  <a:srgbClr val="000000"/>
                </a:solidFill>
                <a:effectLst/>
              </a:rPr>
              <a:t>Різноманітні</a:t>
            </a:r>
            <a:r>
              <a:rPr lang="ru-RU" sz="2400" b="1" i="0" dirty="0" smtClean="0">
                <a:solidFill>
                  <a:srgbClr val="000000"/>
                </a:solidFill>
                <a:effectLst/>
              </a:rPr>
              <a:t> </a:t>
            </a:r>
            <a:r>
              <a:rPr lang="ru-RU" sz="2400" b="1" i="0" dirty="0" err="1" smtClean="0">
                <a:solidFill>
                  <a:srgbClr val="000000"/>
                </a:solidFill>
                <a:effectLst/>
              </a:rPr>
              <a:t>медичні</a:t>
            </a:r>
            <a:r>
              <a:rPr lang="ru-RU" sz="2400" b="1" i="0" dirty="0" smtClean="0">
                <a:solidFill>
                  <a:srgbClr val="000000"/>
                </a:solidFill>
                <a:effectLst/>
              </a:rPr>
              <a:t> </a:t>
            </a:r>
            <a:r>
              <a:rPr lang="ru-RU" sz="2400" b="1" i="0" dirty="0" err="1" smtClean="0">
                <a:solidFill>
                  <a:srgbClr val="000000"/>
                </a:solidFill>
                <a:effectLst/>
              </a:rPr>
              <a:t>дані</a:t>
            </a:r>
            <a:r>
              <a:rPr lang="ru-RU" sz="2400" b="1" i="0" dirty="0" smtClean="0">
                <a:solidFill>
                  <a:srgbClr val="000000"/>
                </a:solidFill>
                <a:effectLst/>
              </a:rPr>
              <a:t> за </a:t>
            </a:r>
            <a:r>
              <a:rPr lang="ru-RU" sz="2400" b="1" i="0" dirty="0" err="1" smtClean="0">
                <a:solidFill>
                  <a:srgbClr val="000000"/>
                </a:solidFill>
                <a:effectLst/>
              </a:rPr>
              <a:t>обсягом</a:t>
            </a:r>
            <a:r>
              <a:rPr lang="ru-RU" sz="2400" b="1" i="0" dirty="0" smtClean="0">
                <a:solidFill>
                  <a:srgbClr val="000000"/>
                </a:solidFill>
                <a:effectLst/>
              </a:rPr>
              <a:t> </a:t>
            </a:r>
            <a:r>
              <a:rPr lang="ru-RU" sz="2400" b="1" i="0" dirty="0" err="1" smtClean="0">
                <a:solidFill>
                  <a:srgbClr val="000000"/>
                </a:solidFill>
                <a:effectLst/>
              </a:rPr>
              <a:t>вміщуваної</a:t>
            </a:r>
            <a:r>
              <a:rPr lang="ru-RU" sz="2400" b="1" i="0" dirty="0" smtClean="0">
                <a:solidFill>
                  <a:srgbClr val="000000"/>
                </a:solidFill>
                <a:effectLst/>
              </a:rPr>
              <a:t> </a:t>
            </a:r>
            <a:r>
              <a:rPr lang="ru-RU" sz="2400" b="1" i="0" dirty="0" err="1" smtClean="0">
                <a:solidFill>
                  <a:srgbClr val="000000"/>
                </a:solidFill>
                <a:effectLst/>
              </a:rPr>
              <a:t>інформації</a:t>
            </a:r>
            <a:r>
              <a:rPr lang="ru-RU" sz="2400" b="1" i="0" dirty="0" smtClean="0">
                <a:solidFill>
                  <a:srgbClr val="000000"/>
                </a:solidFill>
                <a:effectLst/>
              </a:rPr>
              <a:t> </a:t>
            </a:r>
            <a:r>
              <a:rPr lang="ru-RU" sz="2400" b="1" i="0" dirty="0" err="1" smtClean="0">
                <a:solidFill>
                  <a:srgbClr val="000000"/>
                </a:solidFill>
                <a:effectLst/>
              </a:rPr>
              <a:t>можна</a:t>
            </a:r>
            <a:r>
              <a:rPr lang="ru-RU" sz="2400" b="1" i="0" dirty="0" smtClean="0">
                <a:solidFill>
                  <a:srgbClr val="000000"/>
                </a:solidFill>
                <a:effectLst/>
              </a:rPr>
              <a:t> </a:t>
            </a:r>
            <a:r>
              <a:rPr lang="ru-RU" sz="2400" b="1" i="0" dirty="0" err="1" smtClean="0">
                <a:solidFill>
                  <a:srgbClr val="000000"/>
                </a:solidFill>
                <a:effectLst/>
              </a:rPr>
              <a:t>поділити</a:t>
            </a:r>
            <a:r>
              <a:rPr lang="ru-RU" sz="2400" b="1" i="0" dirty="0" smtClean="0">
                <a:solidFill>
                  <a:srgbClr val="000000"/>
                </a:solidFill>
                <a:effectLst/>
              </a:rPr>
              <a:t> на </a:t>
            </a:r>
            <a:r>
              <a:rPr lang="ru-RU" sz="2400" b="1" i="0" dirty="0" err="1" smtClean="0">
                <a:solidFill>
                  <a:srgbClr val="000000"/>
                </a:solidFill>
                <a:effectLst/>
              </a:rPr>
              <a:t>такі</a:t>
            </a:r>
            <a:r>
              <a:rPr lang="ru-RU" sz="2400" b="1" i="0" dirty="0" smtClean="0">
                <a:solidFill>
                  <a:srgbClr val="000000"/>
                </a:solidFill>
                <a:effectLst/>
              </a:rPr>
              <a:t> </a:t>
            </a:r>
            <a:r>
              <a:rPr lang="ru-RU" sz="2400" b="1" i="0" dirty="0" err="1" smtClean="0">
                <a:solidFill>
                  <a:srgbClr val="000000"/>
                </a:solidFill>
                <a:effectLst/>
              </a:rPr>
              <a:t>види</a:t>
            </a:r>
            <a:r>
              <a:rPr lang="ru-RU" sz="2400" b="1" i="0" dirty="0" smtClean="0">
                <a:solidFill>
                  <a:srgbClr val="000000"/>
                </a:solidFill>
                <a:effectLst/>
              </a:rPr>
              <a:t>:</a:t>
            </a:r>
          </a:p>
          <a:p>
            <a:pPr marL="342900" indent="-342900">
              <a:buFont typeface="Wingdings" panose="05000000000000000000" pitchFamily="2" charset="2"/>
              <a:buChar char="Ø"/>
            </a:pPr>
            <a:r>
              <a:rPr lang="uk-UA" sz="2400" i="1" dirty="0"/>
              <a:t>якісні ознаки</a:t>
            </a:r>
            <a:r>
              <a:rPr lang="uk-UA" sz="2400" b="1" dirty="0"/>
              <a:t> </a:t>
            </a:r>
            <a:r>
              <a:rPr lang="uk-UA" sz="2400" dirty="0"/>
              <a:t>(наявність болю, підвищеної температури, колір шкірних покривів, перкусійні та </a:t>
            </a:r>
            <a:r>
              <a:rPr lang="uk-UA" sz="2400" dirty="0" err="1"/>
              <a:t>аускультативні</a:t>
            </a:r>
            <a:r>
              <a:rPr lang="uk-UA" sz="2400" dirty="0"/>
              <a:t> феномени</a:t>
            </a:r>
            <a:r>
              <a:rPr lang="uk-UA" sz="2400" i="1" dirty="0" smtClean="0"/>
              <a:t>);</a:t>
            </a:r>
          </a:p>
          <a:p>
            <a:pPr marL="342900" indent="-342900">
              <a:buFont typeface="Wingdings" panose="05000000000000000000" pitchFamily="2" charset="2"/>
              <a:buChar char="Ø"/>
            </a:pPr>
            <a:endParaRPr lang="uk-UA" sz="800" dirty="0"/>
          </a:p>
          <a:p>
            <a:pPr marL="342900" indent="-342900">
              <a:buFont typeface="Wingdings" panose="05000000000000000000" pitchFamily="2" charset="2"/>
              <a:buChar char="Ø"/>
            </a:pPr>
            <a:r>
              <a:rPr lang="uk-UA" sz="2400" i="1" dirty="0"/>
              <a:t>одиничні числові дані</a:t>
            </a:r>
            <a:r>
              <a:rPr lang="uk-UA" sz="2400" b="1" dirty="0"/>
              <a:t> </a:t>
            </a:r>
            <a:r>
              <a:rPr lang="uk-UA" sz="2400" dirty="0"/>
              <a:t>(вага, артеріальний тиск, температура тіла, кількість лейкоцитів, ШОЕ</a:t>
            </a:r>
            <a:r>
              <a:rPr lang="uk-UA" sz="2400" dirty="0" smtClean="0"/>
              <a:t>);</a:t>
            </a:r>
          </a:p>
          <a:p>
            <a:pPr marL="342900" indent="-342900">
              <a:buFont typeface="Wingdings" panose="05000000000000000000" pitchFamily="2" charset="2"/>
              <a:buChar char="Ø"/>
            </a:pPr>
            <a:endParaRPr lang="uk-UA" sz="800" dirty="0"/>
          </a:p>
          <a:p>
            <a:pPr marL="342900" indent="-342900">
              <a:buFont typeface="Wingdings" panose="05000000000000000000" pitchFamily="2" charset="2"/>
              <a:buChar char="Ø"/>
            </a:pPr>
            <a:r>
              <a:rPr lang="uk-UA" sz="2400" i="1" dirty="0"/>
              <a:t>динамічні дані</a:t>
            </a:r>
            <a:r>
              <a:rPr lang="uk-UA" sz="2400" b="1" dirty="0"/>
              <a:t> </a:t>
            </a:r>
            <a:r>
              <a:rPr lang="uk-UA" sz="2400" dirty="0"/>
              <a:t>(</a:t>
            </a:r>
            <a:r>
              <a:rPr lang="uk-UA" sz="2400" dirty="0" err="1"/>
              <a:t>електрограми</a:t>
            </a:r>
            <a:r>
              <a:rPr lang="uk-UA" sz="2400" dirty="0"/>
              <a:t> – ЕКГ, ЕЕГ, ЕГГ; </a:t>
            </a:r>
            <a:r>
              <a:rPr lang="uk-UA" sz="2400" dirty="0" err="1"/>
              <a:t>реограми</a:t>
            </a:r>
            <a:r>
              <a:rPr lang="uk-UA" sz="2400" dirty="0"/>
              <a:t> РКГ, РЕГ, фонокардіограма</a:t>
            </a:r>
            <a:r>
              <a:rPr lang="uk-UA" sz="2400" dirty="0" smtClean="0"/>
              <a:t>);</a:t>
            </a:r>
          </a:p>
          <a:p>
            <a:pPr marL="342900" indent="-342900">
              <a:buFont typeface="Wingdings" panose="05000000000000000000" pitchFamily="2" charset="2"/>
              <a:buChar char="Ø"/>
            </a:pPr>
            <a:endParaRPr lang="uk-UA" sz="800" dirty="0"/>
          </a:p>
          <a:p>
            <a:pPr marL="342900" indent="-342900">
              <a:buFont typeface="Wingdings" panose="05000000000000000000" pitchFamily="2" charset="2"/>
              <a:buChar char="Ø"/>
            </a:pPr>
            <a:r>
              <a:rPr lang="uk-UA" sz="2400" i="1" dirty="0"/>
              <a:t>статичні картини</a:t>
            </a:r>
            <a:r>
              <a:rPr lang="uk-UA" sz="2400" b="1" dirty="0"/>
              <a:t> </a:t>
            </a:r>
            <a:r>
              <a:rPr lang="uk-UA" sz="2400" dirty="0"/>
              <a:t>(рентгенограма, авторадіограма</a:t>
            </a:r>
            <a:r>
              <a:rPr lang="uk-UA" sz="2400" dirty="0" smtClean="0"/>
              <a:t>);</a:t>
            </a:r>
          </a:p>
          <a:p>
            <a:pPr marL="342900" indent="-342900">
              <a:buFont typeface="Wingdings" panose="05000000000000000000" pitchFamily="2" charset="2"/>
              <a:buChar char="Ø"/>
            </a:pPr>
            <a:endParaRPr lang="uk-UA" sz="800" dirty="0"/>
          </a:p>
          <a:p>
            <a:pPr marL="342900" indent="-342900">
              <a:buFont typeface="Wingdings" panose="05000000000000000000" pitchFamily="2" charset="2"/>
              <a:buChar char="Ø"/>
            </a:pPr>
            <a:r>
              <a:rPr lang="uk-UA" sz="2400" i="1" dirty="0"/>
              <a:t>динамічні картини</a:t>
            </a:r>
            <a:r>
              <a:rPr lang="uk-UA" sz="2400" b="1" dirty="0"/>
              <a:t> </a:t>
            </a:r>
            <a:r>
              <a:rPr lang="uk-UA" sz="2400" dirty="0"/>
              <a:t>(поле </a:t>
            </a:r>
            <a:r>
              <a:rPr lang="uk-UA" sz="2400" dirty="0" err="1"/>
              <a:t>біопотенціалів</a:t>
            </a:r>
            <a:r>
              <a:rPr lang="uk-UA" sz="2400" dirty="0"/>
              <a:t>, електрокардіограма).</a:t>
            </a:r>
          </a:p>
          <a:p>
            <a:r>
              <a:rPr lang="ru-RU" b="0" i="0" dirty="0" smtClean="0">
                <a:solidFill>
                  <a:srgbClr val="000000"/>
                </a:solidFill>
                <a:effectLst/>
                <a:latin typeface="Arial" panose="020B0604020202020204" pitchFamily="34" charset="0"/>
              </a:rPr>
              <a:t/>
            </a:r>
            <a:br>
              <a:rPr lang="ru-RU" b="0" i="0" dirty="0" smtClean="0">
                <a:solidFill>
                  <a:srgbClr val="000000"/>
                </a:solidFill>
                <a:effectLst/>
                <a:latin typeface="Arial" panose="020B0604020202020204" pitchFamily="34" charset="0"/>
              </a:rPr>
            </a:br>
            <a:endParaRPr lang="uk-UA" dirty="0"/>
          </a:p>
        </p:txBody>
      </p:sp>
    </p:spTree>
    <p:extLst>
      <p:ext uri="{BB962C8B-B14F-4D97-AF65-F5344CB8AC3E}">
        <p14:creationId xmlns:p14="http://schemas.microsoft.com/office/powerpoint/2010/main" val="32902874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125</TotalTime>
  <Words>1399</Words>
  <Application>Microsoft Office PowerPoint</Application>
  <PresentationFormat>Широкоэкранный</PresentationFormat>
  <Paragraphs>147</Paragraphs>
  <Slides>32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32</vt:i4>
      </vt:variant>
    </vt:vector>
  </HeadingPairs>
  <TitlesOfParts>
    <vt:vector size="36" baseType="lpstr">
      <vt:lpstr>Arial</vt:lpstr>
      <vt:lpstr>Garamond</vt:lpstr>
      <vt:lpstr>Wingdings</vt:lpstr>
      <vt:lpstr>Натуральные материалы</vt:lpstr>
      <vt:lpstr>Медична інформатика та кібернетика</vt:lpstr>
      <vt:lpstr>Медична інформатика</vt:lpstr>
      <vt:lpstr>Презентация PowerPoint</vt:lpstr>
      <vt:lpstr>Презентация PowerPoint</vt:lpstr>
      <vt:lpstr>Завдання медичної інформатики</vt:lpstr>
      <vt:lpstr>Медична інформація та її види</vt:lpstr>
      <vt:lpstr>Інформація, дані, знання</vt:lpstr>
      <vt:lpstr>Презентация PowerPoint</vt:lpstr>
      <vt:lpstr>Презентация PowerPoint</vt:lpstr>
      <vt:lpstr>Презентация PowerPoint</vt:lpstr>
      <vt:lpstr>Презентация PowerPoint</vt:lpstr>
      <vt:lpstr>Загальна схема передачі інформації</vt:lpstr>
      <vt:lpstr>Інформаційний медичний документ</vt:lpstr>
      <vt:lpstr>Презентация PowerPoint</vt:lpstr>
      <vt:lpstr>Презентация PowerPoint</vt:lpstr>
      <vt:lpstr>Види комп'ютерного забезпечення</vt:lpstr>
      <vt:lpstr>Використання комп'ютерної техніки при проведенні обстежень, постановці діагнозу, лікуванні</vt:lpstr>
      <vt:lpstr>Моніторинг</vt:lpstr>
      <vt:lpstr>Системи відеотрансляцій та відеозаписи з операцій</vt:lpstr>
      <vt:lpstr>В стоматології</vt:lpstr>
      <vt:lpstr>Ультразвукова діагностика (УЗД)</vt:lpstr>
      <vt:lpstr>Комп'ютерна флюорографія</vt:lpstr>
      <vt:lpstr>Променева терапія з мікропроцесорним управлінням</vt:lpstr>
      <vt:lpstr>Пристрої діагностики та локалізації ниркових і жовчних каменів (літотрипсія)</vt:lpstr>
      <vt:lpstr>Медична візуалізація</vt:lpstr>
      <vt:lpstr>Томографія</vt:lpstr>
      <vt:lpstr>Комп'ютерна томографія</vt:lpstr>
      <vt:lpstr>Магнітно-резонансна томографія</vt:lpstr>
      <vt:lpstr>Комп'ютерна інтеграція з медичним обладнанням</vt:lpstr>
      <vt:lpstr>Презентация PowerPoint</vt:lpstr>
      <vt:lpstr>Питання для самоконтролю</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Медична інформатика та кібернетика</dc:title>
  <dc:creator>Нікітчук Тетяна Миколаївна</dc:creator>
  <cp:lastModifiedBy>Нікітчук Тетяна Миколаївна</cp:lastModifiedBy>
  <cp:revision>19</cp:revision>
  <dcterms:created xsi:type="dcterms:W3CDTF">2021-02-25T06:48:14Z</dcterms:created>
  <dcterms:modified xsi:type="dcterms:W3CDTF">2021-03-02T07:13:52Z</dcterms:modified>
</cp:coreProperties>
</file>