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15" r:id="rId3"/>
    <p:sldId id="316" r:id="rId4"/>
    <p:sldId id="413" r:id="rId5"/>
    <p:sldId id="317" r:id="rId6"/>
    <p:sldId id="318" r:id="rId7"/>
    <p:sldId id="319" r:id="rId8"/>
    <p:sldId id="401" r:id="rId9"/>
    <p:sldId id="402" r:id="rId10"/>
    <p:sldId id="403" r:id="rId11"/>
    <p:sldId id="404" r:id="rId12"/>
    <p:sldId id="320" r:id="rId13"/>
    <p:sldId id="400" r:id="rId14"/>
    <p:sldId id="321" r:id="rId15"/>
    <p:sldId id="322" r:id="rId16"/>
    <p:sldId id="323" r:id="rId17"/>
    <p:sldId id="324" r:id="rId18"/>
    <p:sldId id="411" r:id="rId19"/>
    <p:sldId id="325" r:id="rId20"/>
    <p:sldId id="405" r:id="rId21"/>
    <p:sldId id="326" r:id="rId22"/>
    <p:sldId id="406" r:id="rId23"/>
    <p:sldId id="407" r:id="rId24"/>
    <p:sldId id="408" r:id="rId25"/>
    <p:sldId id="409" r:id="rId26"/>
    <p:sldId id="327" r:id="rId27"/>
    <p:sldId id="328" r:id="rId28"/>
    <p:sldId id="329" r:id="rId29"/>
    <p:sldId id="330" r:id="rId30"/>
    <p:sldId id="410" r:id="rId31"/>
    <p:sldId id="331" r:id="rId32"/>
    <p:sldId id="332" r:id="rId33"/>
    <p:sldId id="333" r:id="rId34"/>
    <p:sldId id="310" r:id="rId3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6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40CFEA-F9DD-4FAA-8A89-F5C49BA9A64A}" type="datetimeFigureOut">
              <a:rPr lang="uk-UA" smtClean="0"/>
              <a:t>01.04.2024</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D86FF5-B06B-4D5E-A4DF-6192228041B3}" type="slidenum">
              <a:rPr lang="uk-UA" smtClean="0"/>
              <a:t>‹#›</a:t>
            </a:fld>
            <a:endParaRPr lang="uk-UA"/>
          </a:p>
        </p:txBody>
      </p:sp>
    </p:spTree>
    <p:extLst>
      <p:ext uri="{BB962C8B-B14F-4D97-AF65-F5344CB8AC3E}">
        <p14:creationId xmlns:p14="http://schemas.microsoft.com/office/powerpoint/2010/main" val="1403320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uk-U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uk-UA"/>
          </a:p>
        </p:txBody>
      </p:sp>
      <p:sp>
        <p:nvSpPr>
          <p:cNvPr id="4" name="Date Placeholder 3"/>
          <p:cNvSpPr>
            <a:spLocks noGrp="1"/>
          </p:cNvSpPr>
          <p:nvPr>
            <p:ph type="dt" sz="half" idx="10"/>
          </p:nvPr>
        </p:nvSpPr>
        <p:spPr/>
        <p:txBody>
          <a:bodyPr/>
          <a:lstStyle/>
          <a:p>
            <a:fld id="{93481DD3-158A-4718-959A-B530ED523914}" type="datetimeFigureOut">
              <a:rPr lang="uk-UA" smtClean="0"/>
              <a:t>01.04.2024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2381113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93481DD3-158A-4718-959A-B530ED523914}" type="datetimeFigureOut">
              <a:rPr lang="uk-UA" smtClean="0"/>
              <a:t>01.04.2024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3919308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uk-U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93481DD3-158A-4718-959A-B530ED523914}" type="datetimeFigureOut">
              <a:rPr lang="uk-UA" smtClean="0"/>
              <a:t>01.04.2024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252913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93481DD3-158A-4718-959A-B530ED523914}" type="datetimeFigureOut">
              <a:rPr lang="uk-UA" smtClean="0"/>
              <a:t>01.04.2024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1489643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uk-U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481DD3-158A-4718-959A-B530ED523914}" type="datetimeFigureOut">
              <a:rPr lang="uk-UA" smtClean="0"/>
              <a:t>01.04.2024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426767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Date Placeholder 4"/>
          <p:cNvSpPr>
            <a:spLocks noGrp="1"/>
          </p:cNvSpPr>
          <p:nvPr>
            <p:ph type="dt" sz="half" idx="10"/>
          </p:nvPr>
        </p:nvSpPr>
        <p:spPr/>
        <p:txBody>
          <a:bodyPr/>
          <a:lstStyle/>
          <a:p>
            <a:fld id="{93481DD3-158A-4718-959A-B530ED523914}" type="datetimeFigureOut">
              <a:rPr lang="uk-UA" smtClean="0"/>
              <a:t>01.04.2024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122484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uk-U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7" name="Date Placeholder 6"/>
          <p:cNvSpPr>
            <a:spLocks noGrp="1"/>
          </p:cNvSpPr>
          <p:nvPr>
            <p:ph type="dt" sz="half" idx="10"/>
          </p:nvPr>
        </p:nvSpPr>
        <p:spPr/>
        <p:txBody>
          <a:bodyPr/>
          <a:lstStyle/>
          <a:p>
            <a:fld id="{93481DD3-158A-4718-959A-B530ED523914}" type="datetimeFigureOut">
              <a:rPr lang="uk-UA" smtClean="0"/>
              <a:t>01.04.2024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868264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Date Placeholder 2"/>
          <p:cNvSpPr>
            <a:spLocks noGrp="1"/>
          </p:cNvSpPr>
          <p:nvPr>
            <p:ph type="dt" sz="half" idx="10"/>
          </p:nvPr>
        </p:nvSpPr>
        <p:spPr/>
        <p:txBody>
          <a:bodyPr/>
          <a:lstStyle/>
          <a:p>
            <a:fld id="{93481DD3-158A-4718-959A-B530ED523914}" type="datetimeFigureOut">
              <a:rPr lang="uk-UA" smtClean="0"/>
              <a:t>01.04.2024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2997248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81DD3-158A-4718-959A-B530ED523914}" type="datetimeFigureOut">
              <a:rPr lang="uk-UA" smtClean="0"/>
              <a:t>01.04.2024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277395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481DD3-158A-4718-959A-B530ED523914}" type="datetimeFigureOut">
              <a:rPr lang="uk-UA" smtClean="0"/>
              <a:t>01.04.2024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4002672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481DD3-158A-4718-959A-B530ED523914}" type="datetimeFigureOut">
              <a:rPr lang="uk-UA" smtClean="0"/>
              <a:t>01.04.2024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3372178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uk-U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81DD3-158A-4718-959A-B530ED523914}" type="datetimeFigureOut">
              <a:rPr lang="uk-UA" smtClean="0"/>
              <a:t>01.04.2024</a:t>
            </a:fld>
            <a:endParaRPr lang="uk-U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8C2613-3046-40A5-AA42-BA0D7BFB8007}" type="slidenum">
              <a:rPr lang="uk-UA" smtClean="0"/>
              <a:t>‹#›</a:t>
            </a:fld>
            <a:endParaRPr lang="uk-UA"/>
          </a:p>
        </p:txBody>
      </p:sp>
    </p:spTree>
    <p:extLst>
      <p:ext uri="{BB962C8B-B14F-4D97-AF65-F5344CB8AC3E}">
        <p14:creationId xmlns:p14="http://schemas.microsoft.com/office/powerpoint/2010/main" val="1453023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github.com/YangModels/yang/tree/main/vendor/cisco/xe/1791"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github.com/YangModels/yang/blob/main/vendor/cisco/xr/602/ietf-interfaces.yang" TargetMode="External"/><Relationship Id="rId7" Type="http://schemas.openxmlformats.org/officeDocument/2006/relationships/image" Target="../media/image25.png"/><Relationship Id="rId2" Type="http://schemas.openxmlformats.org/officeDocument/2006/relationships/hyperlink" Target="https://github.com/YangModels/yang/blob/main/standard/ietf/RFC/ietf-interfaces@2018-02-20.yang"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developer.cisco.com/yangsuit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openconfig.ne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4841" y="659877"/>
            <a:ext cx="9412586" cy="3855748"/>
          </a:xfrm>
        </p:spPr>
        <p:txBody>
          <a:bodyPr>
            <a:normAutofit/>
          </a:bodyPr>
          <a:lstStyle/>
          <a:p>
            <a:r>
              <a:rPr lang="uk-UA" dirty="0"/>
              <a:t>ЛЕКЦІЯ </a:t>
            </a:r>
            <a:r>
              <a:rPr lang="en-US" dirty="0" smtClean="0"/>
              <a:t>7</a:t>
            </a:r>
            <a:r>
              <a:rPr lang="uk-UA" dirty="0"/>
              <a:t/>
            </a:r>
            <a:br>
              <a:rPr lang="uk-UA" dirty="0"/>
            </a:br>
            <a:r>
              <a:rPr lang="uk-UA" dirty="0"/>
              <a:t/>
            </a:r>
            <a:br>
              <a:rPr lang="uk-UA" dirty="0"/>
            </a:br>
            <a:endParaRPr lang="uk-UA" sz="4000" b="1" dirty="0"/>
          </a:p>
        </p:txBody>
      </p:sp>
      <p:sp>
        <p:nvSpPr>
          <p:cNvPr id="3" name="Rectangle 2"/>
          <p:cNvSpPr/>
          <p:nvPr/>
        </p:nvSpPr>
        <p:spPr>
          <a:xfrm>
            <a:off x="3565096" y="3730795"/>
            <a:ext cx="5649688" cy="2554545"/>
          </a:xfrm>
          <a:prstGeom prst="rect">
            <a:avLst/>
          </a:prstGeom>
        </p:spPr>
        <p:txBody>
          <a:bodyPr wrap="none">
            <a:spAutoFit/>
          </a:bodyPr>
          <a:lstStyle/>
          <a:p>
            <a:pPr algn="ctr"/>
            <a:r>
              <a:rPr lang="en-US" sz="3200" b="1" dirty="0"/>
              <a:t>Model-Driven </a:t>
            </a:r>
            <a:r>
              <a:rPr lang="en-US" sz="3200" b="1" dirty="0" smtClean="0"/>
              <a:t>Programmability. </a:t>
            </a:r>
          </a:p>
          <a:p>
            <a:pPr algn="ctr"/>
            <a:r>
              <a:rPr lang="en-US" sz="3200" b="1" dirty="0" smtClean="0"/>
              <a:t>YANG. </a:t>
            </a:r>
            <a:br>
              <a:rPr lang="en-US" sz="3200" b="1" dirty="0" smtClean="0"/>
            </a:br>
            <a:r>
              <a:rPr lang="en-US" sz="3200" b="1" dirty="0" smtClean="0"/>
              <a:t>NETCONF.</a:t>
            </a:r>
          </a:p>
          <a:p>
            <a:pPr algn="ctr"/>
            <a:r>
              <a:rPr lang="en-US" sz="3200" b="1" dirty="0" smtClean="0"/>
              <a:t>RESTCONF.</a:t>
            </a:r>
          </a:p>
          <a:p>
            <a:pPr algn="ctr"/>
            <a:endParaRPr lang="en-US" sz="3200" b="1" dirty="0" smtClean="0"/>
          </a:p>
        </p:txBody>
      </p:sp>
    </p:spTree>
    <p:extLst>
      <p:ext uri="{BB962C8B-B14F-4D97-AF65-F5344CB8AC3E}">
        <p14:creationId xmlns:p14="http://schemas.microsoft.com/office/powerpoint/2010/main" val="2918967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64" y="217283"/>
            <a:ext cx="5468293" cy="688064"/>
          </a:xfrm>
        </p:spPr>
        <p:txBody>
          <a:bodyPr>
            <a:normAutofit/>
          </a:bodyPr>
          <a:lstStyle/>
          <a:p>
            <a:pPr marL="0" indent="0">
              <a:buNone/>
            </a:pPr>
            <a:r>
              <a:rPr lang="uk-UA" sz="1600" dirty="0" smtClean="0"/>
              <a:t>Для прикладу розглянемо:</a:t>
            </a:r>
          </a:p>
          <a:p>
            <a:pPr marL="0" indent="0">
              <a:buNone/>
            </a:pPr>
            <a:r>
              <a:rPr lang="en-US" sz="1600" b="1" dirty="0"/>
              <a:t>YANG Models and Platform Capabilities for Cisco IOS XE 17.9.1</a:t>
            </a:r>
          </a:p>
          <a:p>
            <a:pPr marL="0" indent="0">
              <a:buNone/>
            </a:pPr>
            <a:endParaRPr lang="uk-UA" sz="1800" dirty="0"/>
          </a:p>
        </p:txBody>
      </p:sp>
      <p:pic>
        <p:nvPicPr>
          <p:cNvPr id="4" name="Picture 3"/>
          <p:cNvPicPr>
            <a:picLocks noChangeAspect="1"/>
          </p:cNvPicPr>
          <p:nvPr/>
        </p:nvPicPr>
        <p:blipFill>
          <a:blip r:embed="rId2"/>
          <a:stretch>
            <a:fillRect/>
          </a:stretch>
        </p:blipFill>
        <p:spPr>
          <a:xfrm>
            <a:off x="392954" y="905347"/>
            <a:ext cx="1934029" cy="5816851"/>
          </a:xfrm>
          <a:prstGeom prst="rect">
            <a:avLst/>
          </a:prstGeom>
        </p:spPr>
      </p:pic>
      <p:pic>
        <p:nvPicPr>
          <p:cNvPr id="5" name="Picture 4"/>
          <p:cNvPicPr>
            <a:picLocks noChangeAspect="1"/>
          </p:cNvPicPr>
          <p:nvPr/>
        </p:nvPicPr>
        <p:blipFill>
          <a:blip r:embed="rId3"/>
          <a:stretch>
            <a:fillRect/>
          </a:stretch>
        </p:blipFill>
        <p:spPr>
          <a:xfrm>
            <a:off x="2616551" y="905346"/>
            <a:ext cx="1863271" cy="5816851"/>
          </a:xfrm>
          <a:prstGeom prst="rect">
            <a:avLst/>
          </a:prstGeom>
        </p:spPr>
      </p:pic>
      <p:pic>
        <p:nvPicPr>
          <p:cNvPr id="6" name="Picture 5"/>
          <p:cNvPicPr>
            <a:picLocks noChangeAspect="1"/>
          </p:cNvPicPr>
          <p:nvPr/>
        </p:nvPicPr>
        <p:blipFill>
          <a:blip r:embed="rId4"/>
          <a:stretch>
            <a:fillRect/>
          </a:stretch>
        </p:blipFill>
        <p:spPr>
          <a:xfrm>
            <a:off x="4769390" y="905345"/>
            <a:ext cx="1864835" cy="5816851"/>
          </a:xfrm>
          <a:prstGeom prst="rect">
            <a:avLst/>
          </a:prstGeom>
        </p:spPr>
      </p:pic>
      <p:pic>
        <p:nvPicPr>
          <p:cNvPr id="7" name="Picture 6"/>
          <p:cNvPicPr>
            <a:picLocks noChangeAspect="1"/>
          </p:cNvPicPr>
          <p:nvPr/>
        </p:nvPicPr>
        <p:blipFill>
          <a:blip r:embed="rId5"/>
          <a:stretch>
            <a:fillRect/>
          </a:stretch>
        </p:blipFill>
        <p:spPr>
          <a:xfrm>
            <a:off x="6797609" y="905345"/>
            <a:ext cx="4918147" cy="4762123"/>
          </a:xfrm>
          <a:prstGeom prst="rect">
            <a:avLst/>
          </a:prstGeom>
        </p:spPr>
      </p:pic>
      <p:sp>
        <p:nvSpPr>
          <p:cNvPr id="8" name="Rectangle 7"/>
          <p:cNvSpPr/>
          <p:nvPr/>
        </p:nvSpPr>
        <p:spPr>
          <a:xfrm>
            <a:off x="6208682" y="561315"/>
            <a:ext cx="6096000" cy="307777"/>
          </a:xfrm>
          <a:prstGeom prst="rect">
            <a:avLst/>
          </a:prstGeom>
        </p:spPr>
        <p:txBody>
          <a:bodyPr>
            <a:spAutoFit/>
          </a:bodyPr>
          <a:lstStyle/>
          <a:p>
            <a:r>
              <a:rPr lang="uk-UA" sz="1400" dirty="0">
                <a:hlinkClick r:id="rId6"/>
              </a:rPr>
              <a:t>https://github.com/YangModels/yang/tree/main/vendor/cisco/xe/1791</a:t>
            </a:r>
            <a:endParaRPr lang="uk-UA" sz="1400" dirty="0"/>
          </a:p>
        </p:txBody>
      </p:sp>
    </p:spTree>
    <p:extLst>
      <p:ext uri="{BB962C8B-B14F-4D97-AF65-F5344CB8AC3E}">
        <p14:creationId xmlns:p14="http://schemas.microsoft.com/office/powerpoint/2010/main" val="2178219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284" y="135803"/>
            <a:ext cx="3023858" cy="371192"/>
          </a:xfrm>
        </p:spPr>
        <p:txBody>
          <a:bodyPr>
            <a:normAutofit/>
          </a:bodyPr>
          <a:lstStyle/>
          <a:p>
            <a:pPr marL="0" indent="0">
              <a:buNone/>
            </a:pPr>
            <a:r>
              <a:rPr lang="en-US" sz="1600" b="1" dirty="0"/>
              <a:t>Cisco-IOS-XE-</a:t>
            </a:r>
            <a:r>
              <a:rPr lang="en-US" sz="1600" b="1" dirty="0" err="1"/>
              <a:t>interfaces.yang</a:t>
            </a:r>
            <a:endParaRPr lang="en-US" sz="1600" b="1" dirty="0"/>
          </a:p>
          <a:p>
            <a:pPr marL="0" indent="0">
              <a:buNone/>
            </a:pPr>
            <a:endParaRPr lang="uk-UA" sz="1800" dirty="0"/>
          </a:p>
        </p:txBody>
      </p:sp>
      <p:pic>
        <p:nvPicPr>
          <p:cNvPr id="4" name="Picture 3"/>
          <p:cNvPicPr>
            <a:picLocks noChangeAspect="1"/>
          </p:cNvPicPr>
          <p:nvPr/>
        </p:nvPicPr>
        <p:blipFill>
          <a:blip r:embed="rId2"/>
          <a:stretch>
            <a:fillRect/>
          </a:stretch>
        </p:blipFill>
        <p:spPr>
          <a:xfrm>
            <a:off x="327804" y="579422"/>
            <a:ext cx="2508997" cy="6178990"/>
          </a:xfrm>
          <a:prstGeom prst="rect">
            <a:avLst/>
          </a:prstGeom>
        </p:spPr>
      </p:pic>
      <p:pic>
        <p:nvPicPr>
          <p:cNvPr id="5" name="Picture 4"/>
          <p:cNvPicPr>
            <a:picLocks noChangeAspect="1"/>
          </p:cNvPicPr>
          <p:nvPr/>
        </p:nvPicPr>
        <p:blipFill>
          <a:blip r:embed="rId3"/>
          <a:stretch>
            <a:fillRect/>
          </a:stretch>
        </p:blipFill>
        <p:spPr>
          <a:xfrm>
            <a:off x="3075471" y="579422"/>
            <a:ext cx="3117099" cy="6193074"/>
          </a:xfrm>
          <a:prstGeom prst="rect">
            <a:avLst/>
          </a:prstGeom>
        </p:spPr>
      </p:pic>
      <p:pic>
        <p:nvPicPr>
          <p:cNvPr id="6" name="Picture 5"/>
          <p:cNvPicPr>
            <a:picLocks noChangeAspect="1"/>
          </p:cNvPicPr>
          <p:nvPr/>
        </p:nvPicPr>
        <p:blipFill>
          <a:blip r:embed="rId4"/>
          <a:stretch>
            <a:fillRect/>
          </a:stretch>
        </p:blipFill>
        <p:spPr>
          <a:xfrm>
            <a:off x="6125440" y="536670"/>
            <a:ext cx="4090372" cy="6278578"/>
          </a:xfrm>
          <a:prstGeom prst="rect">
            <a:avLst/>
          </a:prstGeom>
        </p:spPr>
      </p:pic>
    </p:spTree>
    <p:extLst>
      <p:ext uri="{BB962C8B-B14F-4D97-AF65-F5344CB8AC3E}">
        <p14:creationId xmlns:p14="http://schemas.microsoft.com/office/powerpoint/2010/main" val="3500698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856" y="63374"/>
            <a:ext cx="12047144" cy="6794626"/>
          </a:xfrm>
        </p:spPr>
        <p:txBody>
          <a:bodyPr>
            <a:normAutofit fontScale="92500" lnSpcReduction="10000"/>
          </a:bodyPr>
          <a:lstStyle/>
          <a:p>
            <a:pPr marL="0" indent="0">
              <a:buNone/>
            </a:pPr>
            <a:r>
              <a:rPr lang="ru-RU" sz="1600" dirty="0"/>
              <a:t>Терміни, що використовуються в </a:t>
            </a:r>
            <a:r>
              <a:rPr lang="en-US" sz="1600" dirty="0"/>
              <a:t>YANG, </a:t>
            </a:r>
            <a:r>
              <a:rPr lang="ru-RU" sz="1600" dirty="0"/>
              <a:t>визначені в </a:t>
            </a:r>
            <a:r>
              <a:rPr lang="en-US" sz="1600" dirty="0"/>
              <a:t>RFC6020:</a:t>
            </a:r>
          </a:p>
          <a:p>
            <a:r>
              <a:rPr lang="en-US" sz="1600" b="1" dirty="0" err="1"/>
              <a:t>anyxml</a:t>
            </a:r>
            <a:r>
              <a:rPr lang="en-US" sz="1600" dirty="0"/>
              <a:t>: </a:t>
            </a:r>
            <a:r>
              <a:rPr lang="ru-RU" sz="1600" dirty="0"/>
              <a:t>Вузол даних, який містить невідомий блок (</a:t>
            </a:r>
            <a:r>
              <a:rPr lang="en-US" sz="1600" b="1" dirty="0"/>
              <a:t>chunk</a:t>
            </a:r>
            <a:r>
              <a:rPr lang="en-US" sz="1600" dirty="0"/>
              <a:t>) </a:t>
            </a:r>
            <a:r>
              <a:rPr lang="ru-RU" sz="1600" dirty="0"/>
              <a:t>даних </a:t>
            </a:r>
            <a:r>
              <a:rPr lang="en-US" sz="1600" dirty="0"/>
              <a:t>XML.</a:t>
            </a:r>
          </a:p>
          <a:p>
            <a:r>
              <a:rPr lang="en-US" sz="1600" b="1" dirty="0"/>
              <a:t>augment (</a:t>
            </a:r>
            <a:r>
              <a:rPr lang="ru-RU" sz="1600" b="1" dirty="0"/>
              <a:t>доповнення)</a:t>
            </a:r>
            <a:r>
              <a:rPr lang="ru-RU" sz="1600" dirty="0"/>
              <a:t>: Додає нові вузли схеми до раніше визначеного вузла.</a:t>
            </a:r>
          </a:p>
          <a:p>
            <a:r>
              <a:rPr lang="en-US" sz="1600" b="1" dirty="0"/>
              <a:t>container (</a:t>
            </a:r>
            <a:r>
              <a:rPr lang="ru-RU" sz="1600" b="1" dirty="0"/>
              <a:t>контейнер)</a:t>
            </a:r>
            <a:r>
              <a:rPr lang="ru-RU" sz="1600" dirty="0"/>
              <a:t>: Внутрішній вузол даних, який існує в дереві даних не більше ніж в одному екземплярі. Контейнер не має значення і являє собою набір дочірніх вузлів.</a:t>
            </a:r>
          </a:p>
          <a:p>
            <a:r>
              <a:rPr lang="en-US" sz="1600" b="1" dirty="0"/>
              <a:t>data model (</a:t>
            </a:r>
            <a:r>
              <a:rPr lang="ru-RU" sz="1600" b="1" dirty="0"/>
              <a:t>модель даних)</a:t>
            </a:r>
            <a:r>
              <a:rPr lang="ru-RU" sz="1600" dirty="0"/>
              <a:t>: Модель, яка описує спосіб представлення даних та доступ до них. </a:t>
            </a:r>
          </a:p>
          <a:p>
            <a:r>
              <a:rPr lang="en-US" sz="1600" b="1" dirty="0"/>
              <a:t>data node (</a:t>
            </a:r>
            <a:r>
              <a:rPr lang="ru-RU" sz="1600" b="1" dirty="0"/>
              <a:t>вузол даних)</a:t>
            </a:r>
            <a:r>
              <a:rPr lang="ru-RU" sz="1600" dirty="0"/>
              <a:t>: Вузол у дереві схеми, екземпляр якого можна створити в дереві даних. Це може бути: </a:t>
            </a:r>
            <a:r>
              <a:rPr lang="en-US" sz="1600" dirty="0"/>
              <a:t>container, leaf, leaf-list, list </a:t>
            </a:r>
            <a:r>
              <a:rPr lang="ru-RU" sz="1600" dirty="0"/>
              <a:t>і </a:t>
            </a:r>
            <a:r>
              <a:rPr lang="en-US" sz="1600" dirty="0" err="1"/>
              <a:t>anyxml</a:t>
            </a:r>
            <a:r>
              <a:rPr lang="en-US" sz="1600" dirty="0"/>
              <a:t>.</a:t>
            </a:r>
          </a:p>
          <a:p>
            <a:r>
              <a:rPr lang="en-US" sz="1600" b="1" dirty="0"/>
              <a:t>data tree (</a:t>
            </a:r>
            <a:r>
              <a:rPr lang="ru-RU" sz="1600" b="1" dirty="0"/>
              <a:t>дерево даних)</a:t>
            </a:r>
            <a:r>
              <a:rPr lang="ru-RU" sz="1600" dirty="0"/>
              <a:t>: Екземпляр дерева даних конфігурації та стану в пристрої.</a:t>
            </a:r>
          </a:p>
          <a:p>
            <a:r>
              <a:rPr lang="en-US" sz="1600" b="1" dirty="0"/>
              <a:t>derived type (</a:t>
            </a:r>
            <a:r>
              <a:rPr lang="ru-RU" sz="1600" b="1" dirty="0"/>
              <a:t>похідний тип)</a:t>
            </a:r>
            <a:r>
              <a:rPr lang="ru-RU" sz="1600" dirty="0"/>
              <a:t>: Тип, який створений на основі вбудованого типу (наприклад - </a:t>
            </a:r>
            <a:r>
              <a:rPr lang="en-US" sz="1600" dirty="0"/>
              <a:t>uint32) </a:t>
            </a:r>
            <a:r>
              <a:rPr lang="ru-RU" sz="1600" dirty="0"/>
              <a:t>або іншого похідного типу.</a:t>
            </a:r>
          </a:p>
          <a:p>
            <a:r>
              <a:rPr lang="en-US" sz="1600" b="1" dirty="0"/>
              <a:t>grouping (</a:t>
            </a:r>
            <a:r>
              <a:rPr lang="ru-RU" sz="1600" b="1" dirty="0"/>
              <a:t>групування)</a:t>
            </a:r>
            <a:r>
              <a:rPr lang="ru-RU" sz="1600" dirty="0"/>
              <a:t>: Набір вузлів, які використовуються в схемі багато разів. Групування може використовуватися локально в модулі, або в модулях, в яких він міститься, або в інших модулях, які його імпортують. Оператор </a:t>
            </a:r>
            <a:r>
              <a:rPr lang="en-US" sz="1600" dirty="0"/>
              <a:t>grouping </a:t>
            </a:r>
            <a:r>
              <a:rPr lang="ru-RU" sz="1600" dirty="0"/>
              <a:t>не є оператором визначення даних, а тому він не визначає жодних вузлів у дереві схеми.</a:t>
            </a:r>
          </a:p>
          <a:p>
            <a:r>
              <a:rPr lang="en-US" sz="1600" b="1" dirty="0"/>
              <a:t>identifier (</a:t>
            </a:r>
            <a:r>
              <a:rPr lang="ru-RU" sz="1600" b="1" dirty="0"/>
              <a:t>ідентифікатор)</a:t>
            </a:r>
            <a:r>
              <a:rPr lang="ru-RU" sz="1600" dirty="0"/>
              <a:t>: Використовується для ідентифікації різних типів елементів </a:t>
            </a:r>
            <a:r>
              <a:rPr lang="en-US" sz="1600" dirty="0"/>
              <a:t>YANG </a:t>
            </a:r>
            <a:r>
              <a:rPr lang="ru-RU" sz="1600" dirty="0"/>
              <a:t>за іменем.</a:t>
            </a:r>
          </a:p>
          <a:p>
            <a:r>
              <a:rPr lang="en-US" sz="1600" b="1" dirty="0"/>
              <a:t>leaf (</a:t>
            </a:r>
            <a:r>
              <a:rPr lang="ru-RU" sz="1600" b="1" dirty="0"/>
              <a:t>лист)</a:t>
            </a:r>
            <a:r>
              <a:rPr lang="ru-RU" sz="1600" dirty="0"/>
              <a:t>: Вузол даних, який існує не більше ніж в одному екземплярі дерева даних. Лист має значення, але немає дочірніх вузлів.</a:t>
            </a:r>
          </a:p>
          <a:p>
            <a:r>
              <a:rPr lang="en-US" sz="1600" b="1" dirty="0"/>
              <a:t>leaf-list (</a:t>
            </a:r>
            <a:r>
              <a:rPr lang="ru-RU" sz="1600" b="1" dirty="0"/>
              <a:t>лист-список)</a:t>
            </a:r>
            <a:r>
              <a:rPr lang="ru-RU" sz="1600" dirty="0"/>
              <a:t>: Подібний до вузла листка, але визначає набір однозначно ідентифікованих вузлів, а не окремий вузол. Кожен вузол має значення, але немає дочірніх вузлів.</a:t>
            </a:r>
          </a:p>
          <a:p>
            <a:r>
              <a:rPr lang="en-US" sz="1600" b="1" dirty="0"/>
              <a:t>list (</a:t>
            </a:r>
            <a:r>
              <a:rPr lang="ru-RU" sz="1600" b="1" dirty="0"/>
              <a:t>список)</a:t>
            </a:r>
            <a:r>
              <a:rPr lang="ru-RU" sz="1600" dirty="0"/>
              <a:t>: Внутрішній вузол даних, який може існувати в дереві даних у багатьох екземплярах. Список не має значення, це, швидше за все, набір дочірніх вузлів.</a:t>
            </a:r>
          </a:p>
          <a:p>
            <a:r>
              <a:rPr lang="en-US" sz="1600" b="1" dirty="0"/>
              <a:t>module (</a:t>
            </a:r>
            <a:r>
              <a:rPr lang="ru-RU" sz="1600" b="1" dirty="0"/>
              <a:t>модуль)</a:t>
            </a:r>
            <a:r>
              <a:rPr lang="ru-RU" sz="1600" dirty="0"/>
              <a:t>: Модуль </a:t>
            </a:r>
            <a:r>
              <a:rPr lang="en-US" sz="1600" dirty="0"/>
              <a:t>YANG </a:t>
            </a:r>
            <a:r>
              <a:rPr lang="ru-RU" sz="1600" dirty="0"/>
              <a:t>визначає ієрархію вузлів, які можуть бути використані для операцій на основі </a:t>
            </a:r>
            <a:r>
              <a:rPr lang="en-US" sz="1600" dirty="0"/>
              <a:t>NETCONF. </a:t>
            </a:r>
            <a:r>
              <a:rPr lang="ru-RU" sz="1600" dirty="0"/>
              <a:t>Разом зі своїми та імпортованими або включеними із довільного джерела визначеннями, модуль є самодостатнім і «придатним до компілювання (</a:t>
            </a:r>
            <a:r>
              <a:rPr lang="en-US" sz="1600" dirty="0" err="1"/>
              <a:t>compilable</a:t>
            </a:r>
            <a:r>
              <a:rPr lang="en-US" sz="1600" dirty="0"/>
              <a:t>)».</a:t>
            </a:r>
          </a:p>
          <a:p>
            <a:r>
              <a:rPr lang="en-US" sz="1600" b="1" dirty="0"/>
              <a:t>RPC</a:t>
            </a:r>
            <a:r>
              <a:rPr lang="en-US" sz="1600" dirty="0"/>
              <a:t>: </a:t>
            </a:r>
            <a:r>
              <a:rPr lang="ru-RU" sz="1600" dirty="0"/>
              <a:t>Віддалена процедура виклику (</a:t>
            </a:r>
            <a:r>
              <a:rPr lang="en-US" sz="1600" dirty="0"/>
              <a:t>Remote Procedure Call), </a:t>
            </a:r>
            <a:r>
              <a:rPr lang="ru-RU" sz="1600" dirty="0"/>
              <a:t>яка використовується в протоколі </a:t>
            </a:r>
            <a:r>
              <a:rPr lang="en-US" sz="1600" dirty="0"/>
              <a:t>NETCONF.</a:t>
            </a:r>
          </a:p>
          <a:p>
            <a:r>
              <a:rPr lang="en-US" sz="1600" b="1" dirty="0"/>
              <a:t>state data (</a:t>
            </a:r>
            <a:r>
              <a:rPr lang="ru-RU" sz="1600" b="1" dirty="0"/>
              <a:t>дані про стан)</a:t>
            </a:r>
            <a:r>
              <a:rPr lang="ru-RU" sz="1600" dirty="0"/>
              <a:t>: Додаткові дані в системі, що не є даними конфігурації, такі як інформація про стан лише для читання та зібрана статистика \[</a:t>
            </a:r>
            <a:r>
              <a:rPr lang="en-US" sz="1600" dirty="0"/>
              <a:t>RFC4741\].</a:t>
            </a:r>
          </a:p>
          <a:p>
            <a:pPr marL="0" indent="0">
              <a:buNone/>
            </a:pPr>
            <a:endParaRPr lang="ru-RU" sz="1600" dirty="0"/>
          </a:p>
        </p:txBody>
      </p:sp>
    </p:spTree>
    <p:extLst>
      <p:ext uri="{BB962C8B-B14F-4D97-AF65-F5344CB8AC3E}">
        <p14:creationId xmlns:p14="http://schemas.microsoft.com/office/powerpoint/2010/main" val="3344370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4817862" cy="6858000"/>
          </a:xfrm>
          <a:prstGeom prst="rect">
            <a:avLst/>
          </a:prstGeom>
        </p:spPr>
      </p:pic>
      <p:pic>
        <p:nvPicPr>
          <p:cNvPr id="5" name="Picture 4"/>
          <p:cNvPicPr>
            <a:picLocks noChangeAspect="1"/>
          </p:cNvPicPr>
          <p:nvPr/>
        </p:nvPicPr>
        <p:blipFill>
          <a:blip r:embed="rId3"/>
          <a:stretch>
            <a:fillRect/>
          </a:stretch>
        </p:blipFill>
        <p:spPr>
          <a:xfrm>
            <a:off x="4156959" y="0"/>
            <a:ext cx="4723183" cy="6858000"/>
          </a:xfrm>
          <a:prstGeom prst="rect">
            <a:avLst/>
          </a:prstGeom>
        </p:spPr>
      </p:pic>
      <p:pic>
        <p:nvPicPr>
          <p:cNvPr id="6" name="Picture 5"/>
          <p:cNvPicPr>
            <a:picLocks noChangeAspect="1"/>
          </p:cNvPicPr>
          <p:nvPr/>
        </p:nvPicPr>
        <p:blipFill>
          <a:blip r:embed="rId4"/>
          <a:stretch>
            <a:fillRect/>
          </a:stretch>
        </p:blipFill>
        <p:spPr>
          <a:xfrm>
            <a:off x="7931845" y="0"/>
            <a:ext cx="4260155" cy="6858000"/>
          </a:xfrm>
          <a:prstGeom prst="rect">
            <a:avLst/>
          </a:prstGeom>
        </p:spPr>
      </p:pic>
    </p:spTree>
    <p:extLst>
      <p:ext uri="{BB962C8B-B14F-4D97-AF65-F5344CB8AC3E}">
        <p14:creationId xmlns:p14="http://schemas.microsoft.com/office/powerpoint/2010/main" val="3822850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en-US" sz="1600" dirty="0"/>
              <a:t>YANG </a:t>
            </a:r>
            <a:r>
              <a:rPr lang="ru-RU" sz="1600" dirty="0"/>
              <a:t>визначає чотири типи вузлів для моделювання даних</a:t>
            </a:r>
            <a:r>
              <a:rPr lang="en-US" sz="1600" dirty="0"/>
              <a:t>:</a:t>
            </a:r>
            <a:endParaRPr lang="ru-RU" sz="1600" dirty="0"/>
          </a:p>
          <a:p>
            <a:r>
              <a:rPr lang="en-US" sz="1600" b="1" dirty="0"/>
              <a:t>Leaf Nodes</a:t>
            </a:r>
            <a:r>
              <a:rPr lang="en-US" sz="1600" dirty="0"/>
              <a:t> (</a:t>
            </a:r>
            <a:r>
              <a:rPr lang="ru-RU" sz="1600" dirty="0"/>
              <a:t>Листкові вузли)</a:t>
            </a:r>
          </a:p>
          <a:p>
            <a:r>
              <a:rPr lang="en-US" sz="1600" b="1" dirty="0"/>
              <a:t>Leaf-List Nodes </a:t>
            </a:r>
            <a:r>
              <a:rPr lang="en-US" sz="1600" dirty="0"/>
              <a:t>(</a:t>
            </a:r>
            <a:r>
              <a:rPr lang="ru-RU" sz="1600" dirty="0"/>
              <a:t>Вузли лист-списку)</a:t>
            </a:r>
          </a:p>
          <a:p>
            <a:r>
              <a:rPr lang="en-US" sz="1600" b="1" dirty="0"/>
              <a:t>Container Nodes </a:t>
            </a:r>
            <a:r>
              <a:rPr lang="en-US" sz="1600" dirty="0"/>
              <a:t>(</a:t>
            </a:r>
            <a:r>
              <a:rPr lang="ru-RU" sz="1600" dirty="0"/>
              <a:t>Вузли контейнера)</a:t>
            </a:r>
          </a:p>
          <a:p>
            <a:r>
              <a:rPr lang="en-US" sz="1600" b="1" dirty="0"/>
              <a:t>List Nodes</a:t>
            </a:r>
            <a:r>
              <a:rPr lang="en-US" sz="1600" dirty="0"/>
              <a:t> (</a:t>
            </a:r>
            <a:r>
              <a:rPr lang="ru-RU" sz="1600" dirty="0"/>
              <a:t>Вузли зі списку)</a:t>
            </a:r>
            <a:endParaRPr lang="en-US" sz="1600" dirty="0"/>
          </a:p>
          <a:p>
            <a:pPr marL="0" indent="0">
              <a:buNone/>
            </a:pPr>
            <a:endParaRPr lang="ru-RU" sz="1600" dirty="0"/>
          </a:p>
          <a:p>
            <a:pPr marL="0" indent="0">
              <a:buNone/>
            </a:pPr>
            <a:r>
              <a:rPr lang="ru-RU" sz="1600" dirty="0"/>
              <a:t>Модуль </a:t>
            </a:r>
            <a:r>
              <a:rPr lang="en-US" sz="1600" dirty="0"/>
              <a:t>YANG </a:t>
            </a:r>
            <a:r>
              <a:rPr lang="ru-RU" sz="1600" dirty="0"/>
              <a:t>містить послідовність операторів. Кожний оператор починається з ключового слова, за ним слідує нуль або один аргумент, після чого ставиться крапка з комою (";") або блок субоператорів у фігурних дужках</a:t>
            </a:r>
          </a:p>
          <a:p>
            <a:pPr marL="0" indent="0">
              <a:buNone/>
            </a:pPr>
            <a:endParaRPr lang="ru-RU" sz="1600" dirty="0"/>
          </a:p>
          <a:p>
            <a:pPr marL="0" indent="0">
              <a:buNone/>
            </a:pPr>
            <a:endParaRPr lang="ru-RU" sz="1600" dirty="0"/>
          </a:p>
          <a:p>
            <a:pPr marL="0" indent="0">
              <a:buNone/>
            </a:pPr>
            <a:r>
              <a:rPr lang="ru-RU" sz="1600" dirty="0"/>
              <a:t>Розрізняють чотири основні оператори в модулі </a:t>
            </a:r>
            <a:r>
              <a:rPr lang="en-US" sz="1600" dirty="0"/>
              <a:t>YANG:</a:t>
            </a:r>
          </a:p>
          <a:p>
            <a:r>
              <a:rPr lang="en-US" sz="1600" b="1" dirty="0"/>
              <a:t>Container</a:t>
            </a:r>
            <a:r>
              <a:rPr lang="en-US" sz="1600" dirty="0"/>
              <a:t>: </a:t>
            </a:r>
            <a:r>
              <a:rPr lang="ru-RU" sz="1600" dirty="0"/>
              <a:t>Групування інших операторів (не має «Значення» («</a:t>
            </a:r>
            <a:r>
              <a:rPr lang="en-US" sz="1600" dirty="0"/>
              <a:t>Value»)).</a:t>
            </a:r>
          </a:p>
          <a:p>
            <a:r>
              <a:rPr lang="en-US" sz="1600" b="1" dirty="0"/>
              <a:t>List</a:t>
            </a:r>
            <a:r>
              <a:rPr lang="en-US" sz="1600" dirty="0"/>
              <a:t>: </a:t>
            </a:r>
            <a:r>
              <a:rPr lang="ru-RU" sz="1600" dirty="0"/>
              <a:t>Кілька записів, що містять принаймні один </a:t>
            </a:r>
            <a:r>
              <a:rPr lang="en-US" sz="1600" dirty="0"/>
              <a:t>Leaf «Key» </a:t>
            </a:r>
            <a:r>
              <a:rPr lang="ru-RU" sz="1600" dirty="0"/>
              <a:t>та довільну ієрархію інших операторів.</a:t>
            </a:r>
          </a:p>
          <a:p>
            <a:r>
              <a:rPr lang="en-US" sz="1600" b="1" dirty="0"/>
              <a:t>Leaf</a:t>
            </a:r>
            <a:r>
              <a:rPr lang="en-US" sz="1600" dirty="0"/>
              <a:t>: </a:t>
            </a:r>
            <a:r>
              <a:rPr lang="ru-RU" sz="1600" dirty="0"/>
              <a:t>Одна пара </a:t>
            </a:r>
            <a:r>
              <a:rPr lang="en-US" sz="1600" dirty="0"/>
              <a:t>key/value.</a:t>
            </a:r>
          </a:p>
          <a:p>
            <a:r>
              <a:rPr lang="en-US" sz="1600" b="1" dirty="0"/>
              <a:t>Leaf-list</a:t>
            </a:r>
            <a:r>
              <a:rPr lang="en-US" sz="1600" dirty="0"/>
              <a:t>: </a:t>
            </a:r>
            <a:r>
              <a:rPr lang="ru-RU" sz="1600" dirty="0"/>
              <a:t>Кілька пар </a:t>
            </a:r>
            <a:r>
              <a:rPr lang="en-US" sz="1600" dirty="0"/>
              <a:t>key/value </a:t>
            </a:r>
            <a:r>
              <a:rPr lang="ru-RU" sz="1600" dirty="0"/>
              <a:t>одного типу.</a:t>
            </a:r>
          </a:p>
          <a:p>
            <a:pPr marL="0" indent="0">
              <a:buNone/>
            </a:pPr>
            <a:endParaRPr lang="ru-RU" sz="1600" b="1" dirty="0"/>
          </a:p>
          <a:p>
            <a:pPr marL="0" indent="0">
              <a:buNone/>
            </a:pPr>
            <a:r>
              <a:rPr lang="ru-RU" sz="1600" b="1" dirty="0"/>
              <a:t>Конструкції модуля </a:t>
            </a:r>
            <a:r>
              <a:rPr lang="en-US" sz="1600" b="1" dirty="0"/>
              <a:t>YANG</a:t>
            </a:r>
            <a:endParaRPr lang="uk-UA" sz="1600" b="1" dirty="0"/>
          </a:p>
          <a:p>
            <a:pPr marL="0" indent="0">
              <a:buNone/>
            </a:pPr>
            <a:r>
              <a:rPr lang="ru-RU" sz="1600" dirty="0"/>
              <a:t>Модулі зазвичай мають корінь з одного або кількох контейнерів, а дерево схеми поширюється на інший рівень структур даних. Гілка закінчується </a:t>
            </a:r>
            <a:r>
              <a:rPr lang="en-US" sz="1600" dirty="0"/>
              <a:t>leaves </a:t>
            </a:r>
            <a:r>
              <a:rPr lang="ru-RU" sz="1600" dirty="0"/>
              <a:t>та/або </a:t>
            </a:r>
            <a:r>
              <a:rPr lang="en-US" sz="1600" dirty="0"/>
              <a:t>leaf-lists.</a:t>
            </a:r>
          </a:p>
          <a:p>
            <a:pPr marL="0" indent="0">
              <a:buNone/>
            </a:pPr>
            <a:endParaRPr lang="ru-RU" sz="1600" dirty="0"/>
          </a:p>
          <a:p>
            <a:pPr marL="0" indent="0">
              <a:buNone/>
            </a:pPr>
            <a:endParaRPr lang="ru-RU" sz="1600" dirty="0"/>
          </a:p>
        </p:txBody>
      </p:sp>
      <p:pic>
        <p:nvPicPr>
          <p:cNvPr id="4" name="Picture 3"/>
          <p:cNvPicPr>
            <a:picLocks noChangeAspect="1"/>
          </p:cNvPicPr>
          <p:nvPr/>
        </p:nvPicPr>
        <p:blipFill>
          <a:blip r:embed="rId2"/>
          <a:stretch>
            <a:fillRect/>
          </a:stretch>
        </p:blipFill>
        <p:spPr>
          <a:xfrm>
            <a:off x="8560192" y="2581558"/>
            <a:ext cx="847725" cy="266700"/>
          </a:xfrm>
          <a:prstGeom prst="rect">
            <a:avLst/>
          </a:prstGeom>
        </p:spPr>
      </p:pic>
      <p:pic>
        <p:nvPicPr>
          <p:cNvPr id="5" name="Picture 4"/>
          <p:cNvPicPr>
            <a:picLocks noChangeAspect="1"/>
          </p:cNvPicPr>
          <p:nvPr/>
        </p:nvPicPr>
        <p:blipFill>
          <a:blip r:embed="rId3"/>
          <a:stretch>
            <a:fillRect/>
          </a:stretch>
        </p:blipFill>
        <p:spPr>
          <a:xfrm>
            <a:off x="416460" y="2848258"/>
            <a:ext cx="6048375" cy="419100"/>
          </a:xfrm>
          <a:prstGeom prst="rect">
            <a:avLst/>
          </a:prstGeom>
        </p:spPr>
      </p:pic>
    </p:spTree>
    <p:extLst>
      <p:ext uri="{BB962C8B-B14F-4D97-AF65-F5344CB8AC3E}">
        <p14:creationId xmlns:p14="http://schemas.microsoft.com/office/powerpoint/2010/main" val="4048113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448689" y="576530"/>
            <a:ext cx="4171950" cy="6153150"/>
          </a:xfrm>
          <a:prstGeom prst="rect">
            <a:avLst/>
          </a:prstGeom>
        </p:spPr>
      </p:pic>
      <p:sp>
        <p:nvSpPr>
          <p:cNvPr id="4" name="Rectangle 3"/>
          <p:cNvSpPr/>
          <p:nvPr/>
        </p:nvSpPr>
        <p:spPr>
          <a:xfrm>
            <a:off x="255215" y="93728"/>
            <a:ext cx="2573782" cy="369332"/>
          </a:xfrm>
          <a:prstGeom prst="rect">
            <a:avLst/>
          </a:prstGeom>
        </p:spPr>
        <p:txBody>
          <a:bodyPr wrap="none">
            <a:spAutoFit/>
          </a:bodyPr>
          <a:lstStyle/>
          <a:p>
            <a:r>
              <a:rPr lang="ru-RU" b="1" dirty="0"/>
              <a:t>Структура модуля </a:t>
            </a:r>
            <a:r>
              <a:rPr lang="en-US" b="1" dirty="0"/>
              <a:t>YANG</a:t>
            </a:r>
          </a:p>
        </p:txBody>
      </p:sp>
    </p:spTree>
    <p:extLst>
      <p:ext uri="{BB962C8B-B14F-4D97-AF65-F5344CB8AC3E}">
        <p14:creationId xmlns:p14="http://schemas.microsoft.com/office/powerpoint/2010/main" val="147803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600" b="1" dirty="0"/>
              <a:t>Робота з модулем YANG </a:t>
            </a:r>
          </a:p>
          <a:p>
            <a:pPr marL="0" indent="0">
              <a:buNone/>
            </a:pPr>
            <a:r>
              <a:rPr lang="ru-RU" sz="1600" dirty="0"/>
              <a:t>Тепер розглянемо як приклад файл YANG                                                  Цей відкритий модуль </a:t>
            </a:r>
            <a:r>
              <a:rPr lang="en-US" sz="1600" dirty="0"/>
              <a:t>YANG </a:t>
            </a:r>
            <a:r>
              <a:rPr lang="ru-RU" sz="1600" dirty="0"/>
              <a:t>містить набір визначень </a:t>
            </a:r>
            <a:r>
              <a:rPr lang="en-US" sz="1600" dirty="0"/>
              <a:t>YANG </a:t>
            </a:r>
            <a:r>
              <a:rPr lang="ru-RU" sz="1600" dirty="0"/>
              <a:t>для керування мережними інтерфейсами.</a:t>
            </a:r>
          </a:p>
          <a:p>
            <a:pPr marL="0" indent="0">
              <a:buNone/>
            </a:pPr>
            <a:r>
              <a:rPr lang="ru-RU" sz="1600" dirty="0"/>
              <a:t>Коли ви вже знаєте термінологію і структуру </a:t>
            </a:r>
            <a:r>
              <a:rPr lang="en-US" sz="1600" dirty="0"/>
              <a:t>YANG, </a:t>
            </a:r>
            <a:r>
              <a:rPr lang="ru-RU" sz="1600" dirty="0"/>
              <a:t>неважко зрозуміти зміст файлу </a:t>
            </a:r>
            <a:r>
              <a:rPr lang="en-US" sz="1600" dirty="0"/>
              <a:t>YANG, </a:t>
            </a:r>
            <a:r>
              <a:rPr lang="ru-RU" sz="1600" dirty="0"/>
              <a:t>який містить досить детальні коментарі та описи. Проте ці описи також роблять файл дуже довгим. На щастя, є інструменти для переведення контенту у зручнішу для читання та стислу форму, й одним із таких інструментів є</a:t>
            </a:r>
          </a:p>
          <a:p>
            <a:pPr marL="0" indent="0">
              <a:buNone/>
            </a:pPr>
            <a:r>
              <a:rPr lang="ru-RU" sz="1600" dirty="0"/>
              <a:t>Ви можете встановити               за допомогою команди           у віртуальному середовищі.</a:t>
            </a:r>
          </a:p>
          <a:p>
            <a:pPr marL="0" indent="0">
              <a:buNone/>
            </a:pPr>
            <a:r>
              <a:rPr lang="ru-RU" sz="1600" dirty="0"/>
              <a:t>Як ви можете бачити нижче, за допомогою інструмента               можна перетворити файл YANG у зручну деревоподібну структуру.</a:t>
            </a:r>
          </a:p>
          <a:p>
            <a:pPr marL="0" indent="0">
              <a:buNone/>
            </a:pPr>
            <a:endParaRPr lang="ru-RU" sz="1600" dirty="0"/>
          </a:p>
          <a:p>
            <a:pPr marL="0" indent="0">
              <a:buNone/>
            </a:pPr>
            <a:r>
              <a:rPr lang="ru-RU" sz="1600" dirty="0"/>
              <a:t>1. Створимо файл з назвою                                                 за допомогою локального текстового редактора.</a:t>
            </a:r>
          </a:p>
          <a:p>
            <a:pPr marL="0" indent="0">
              <a:buNone/>
            </a:pPr>
            <a:r>
              <a:rPr lang="ru-RU" sz="1600" dirty="0"/>
              <a:t>2.  Скопіюємо приклад файлу </a:t>
            </a:r>
            <a:r>
              <a:rPr lang="en-US" sz="1600" dirty="0"/>
              <a:t>YANG </a:t>
            </a:r>
            <a:r>
              <a:rPr lang="ru-RU" sz="1600" dirty="0"/>
              <a:t>з </a:t>
            </a:r>
            <a:r>
              <a:rPr lang="en-US" sz="1600" dirty="0" err="1"/>
              <a:t>GitHub</a:t>
            </a:r>
            <a:r>
              <a:rPr lang="en-US" sz="1600" dirty="0"/>
              <a:t>. </a:t>
            </a:r>
            <a:r>
              <a:rPr lang="ru-RU" sz="1600" dirty="0"/>
              <a:t>Наприклад, ми можемо перейти до </a:t>
            </a:r>
            <a:r>
              <a:rPr lang="en-US" sz="1600" dirty="0">
                <a:hlinkClick r:id="rId2"/>
              </a:rPr>
              <a:t>https://github.com/YangModels/yang/blob/master/standard/ietf/RFC/ietf-interfaces%402018-02-20.yang</a:t>
            </a:r>
            <a:r>
              <a:rPr lang="en-US" sz="1600" dirty="0"/>
              <a:t> </a:t>
            </a:r>
            <a:r>
              <a:rPr lang="ru-RU" sz="1600" dirty="0"/>
              <a:t>для відкритої моделі або </a:t>
            </a:r>
            <a:r>
              <a:rPr lang="en-US" sz="1600" dirty="0">
                <a:hlinkClick r:id="rId3"/>
              </a:rPr>
              <a:t>https://github.com/YangModels/yang/blob/master/vendor/cisco/xr/602/ietf-interfaces.yang </a:t>
            </a:r>
            <a:r>
              <a:rPr lang="ru-RU" sz="1600" dirty="0"/>
              <a:t> для рідної моделі виробника.</a:t>
            </a:r>
          </a:p>
          <a:p>
            <a:pPr marL="0" indent="0">
              <a:buNone/>
            </a:pPr>
            <a:r>
              <a:rPr lang="ru-RU" sz="1600" dirty="0"/>
              <a:t>3. Натиснемо кнопку </a:t>
            </a:r>
            <a:r>
              <a:rPr lang="en-US" sz="1600" dirty="0"/>
              <a:t>Raw </a:t>
            </a:r>
            <a:r>
              <a:rPr lang="ru-RU" sz="1600" dirty="0"/>
              <a:t>і скопіюємо текст зі сторінки в локальний файл                                                в текстовому редакторі.</a:t>
            </a:r>
          </a:p>
          <a:p>
            <a:pPr marL="0" indent="0">
              <a:buNone/>
            </a:pPr>
            <a:r>
              <a:rPr lang="ru-RU" sz="1600" dirty="0"/>
              <a:t>4. Збережемо файл                                                 локально там, де встановлено   </a:t>
            </a:r>
          </a:p>
          <a:p>
            <a:pPr marL="0" indent="0">
              <a:buNone/>
            </a:pPr>
            <a:r>
              <a:rPr lang="ru-RU" sz="1600" dirty="0"/>
              <a:t>5. В каталозі, де ви збережено файл YANG, запустимо команду                                                                               ,щоб згенерувати </a:t>
            </a:r>
            <a:r>
              <a:rPr lang="ru-RU" sz="1600" i="1" dirty="0"/>
              <a:t>деревоподібний</a:t>
            </a:r>
            <a:r>
              <a:rPr lang="ru-RU" sz="1600" dirty="0"/>
              <a:t> список ресурсів ietf-інтерфейсу. </a:t>
            </a:r>
          </a:p>
          <a:p>
            <a:pPr marL="0" indent="0">
              <a:buNone/>
            </a:pPr>
            <a:endParaRPr lang="ru-RU" sz="1600" dirty="0"/>
          </a:p>
          <a:p>
            <a:pPr marL="0" indent="0">
              <a:buNone/>
            </a:pPr>
            <a:r>
              <a:rPr lang="ru-RU" sz="1600" dirty="0"/>
              <a:t>                                            </a:t>
            </a:r>
          </a:p>
          <a:p>
            <a:pPr marL="0" indent="0">
              <a:buNone/>
            </a:pPr>
            <a:endParaRPr lang="ru-RU" sz="1600" dirty="0"/>
          </a:p>
        </p:txBody>
      </p:sp>
      <p:pic>
        <p:nvPicPr>
          <p:cNvPr id="2" name="Picture 1"/>
          <p:cNvPicPr>
            <a:picLocks noChangeAspect="1"/>
          </p:cNvPicPr>
          <p:nvPr/>
        </p:nvPicPr>
        <p:blipFill>
          <a:blip r:embed="rId4"/>
          <a:stretch>
            <a:fillRect/>
          </a:stretch>
        </p:blipFill>
        <p:spPr>
          <a:xfrm>
            <a:off x="4059537" y="619643"/>
            <a:ext cx="2171700" cy="295275"/>
          </a:xfrm>
          <a:prstGeom prst="rect">
            <a:avLst/>
          </a:prstGeom>
        </p:spPr>
      </p:pic>
      <p:pic>
        <p:nvPicPr>
          <p:cNvPr id="4" name="Picture 3"/>
          <p:cNvPicPr>
            <a:picLocks noChangeAspect="1"/>
          </p:cNvPicPr>
          <p:nvPr/>
        </p:nvPicPr>
        <p:blipFill>
          <a:blip r:embed="rId5"/>
          <a:stretch>
            <a:fillRect/>
          </a:stretch>
        </p:blipFill>
        <p:spPr>
          <a:xfrm>
            <a:off x="5365215" y="1648391"/>
            <a:ext cx="628650" cy="247650"/>
          </a:xfrm>
          <a:prstGeom prst="rect">
            <a:avLst/>
          </a:prstGeom>
        </p:spPr>
      </p:pic>
      <p:pic>
        <p:nvPicPr>
          <p:cNvPr id="5" name="Picture 4"/>
          <p:cNvPicPr>
            <a:picLocks noChangeAspect="1"/>
          </p:cNvPicPr>
          <p:nvPr/>
        </p:nvPicPr>
        <p:blipFill>
          <a:blip r:embed="rId5"/>
          <a:stretch>
            <a:fillRect/>
          </a:stretch>
        </p:blipFill>
        <p:spPr>
          <a:xfrm>
            <a:off x="2367009" y="2009020"/>
            <a:ext cx="628650" cy="247650"/>
          </a:xfrm>
          <a:prstGeom prst="rect">
            <a:avLst/>
          </a:prstGeom>
        </p:spPr>
      </p:pic>
      <p:pic>
        <p:nvPicPr>
          <p:cNvPr id="6" name="Picture 5"/>
          <p:cNvPicPr>
            <a:picLocks noChangeAspect="1"/>
          </p:cNvPicPr>
          <p:nvPr/>
        </p:nvPicPr>
        <p:blipFill>
          <a:blip r:embed="rId6"/>
          <a:stretch>
            <a:fillRect/>
          </a:stretch>
        </p:blipFill>
        <p:spPr>
          <a:xfrm>
            <a:off x="5136334" y="1990442"/>
            <a:ext cx="428625" cy="257175"/>
          </a:xfrm>
          <a:prstGeom prst="rect">
            <a:avLst/>
          </a:prstGeom>
        </p:spPr>
      </p:pic>
      <p:pic>
        <p:nvPicPr>
          <p:cNvPr id="7" name="Picture 6"/>
          <p:cNvPicPr>
            <a:picLocks noChangeAspect="1"/>
          </p:cNvPicPr>
          <p:nvPr/>
        </p:nvPicPr>
        <p:blipFill>
          <a:blip r:embed="rId5"/>
          <a:stretch>
            <a:fillRect/>
          </a:stretch>
        </p:blipFill>
        <p:spPr>
          <a:xfrm>
            <a:off x="5250634" y="2342018"/>
            <a:ext cx="628650" cy="247650"/>
          </a:xfrm>
          <a:prstGeom prst="rect">
            <a:avLst/>
          </a:prstGeom>
        </p:spPr>
      </p:pic>
      <p:pic>
        <p:nvPicPr>
          <p:cNvPr id="8" name="Picture 7"/>
          <p:cNvPicPr>
            <a:picLocks noChangeAspect="1"/>
          </p:cNvPicPr>
          <p:nvPr/>
        </p:nvPicPr>
        <p:blipFill>
          <a:blip r:embed="rId7"/>
          <a:stretch>
            <a:fillRect/>
          </a:stretch>
        </p:blipFill>
        <p:spPr>
          <a:xfrm>
            <a:off x="2808082" y="3043885"/>
            <a:ext cx="2171700" cy="276225"/>
          </a:xfrm>
          <a:prstGeom prst="rect">
            <a:avLst/>
          </a:prstGeom>
        </p:spPr>
      </p:pic>
      <p:pic>
        <p:nvPicPr>
          <p:cNvPr id="11" name="Picture 10"/>
          <p:cNvPicPr>
            <a:picLocks noChangeAspect="1"/>
          </p:cNvPicPr>
          <p:nvPr/>
        </p:nvPicPr>
        <p:blipFill>
          <a:blip r:embed="rId7"/>
          <a:stretch>
            <a:fillRect/>
          </a:stretch>
        </p:blipFill>
        <p:spPr>
          <a:xfrm>
            <a:off x="6735777" y="4153984"/>
            <a:ext cx="2171700" cy="276225"/>
          </a:xfrm>
          <a:prstGeom prst="rect">
            <a:avLst/>
          </a:prstGeom>
        </p:spPr>
      </p:pic>
      <p:pic>
        <p:nvPicPr>
          <p:cNvPr id="13" name="Picture 12"/>
          <p:cNvPicPr>
            <a:picLocks noChangeAspect="1"/>
          </p:cNvPicPr>
          <p:nvPr/>
        </p:nvPicPr>
        <p:blipFill>
          <a:blip r:embed="rId7"/>
          <a:stretch>
            <a:fillRect/>
          </a:stretch>
        </p:blipFill>
        <p:spPr>
          <a:xfrm>
            <a:off x="2144161" y="4496437"/>
            <a:ext cx="2171700" cy="276225"/>
          </a:xfrm>
          <a:prstGeom prst="rect">
            <a:avLst/>
          </a:prstGeom>
        </p:spPr>
      </p:pic>
      <p:pic>
        <p:nvPicPr>
          <p:cNvPr id="14" name="Picture 13"/>
          <p:cNvPicPr>
            <a:picLocks noChangeAspect="1"/>
          </p:cNvPicPr>
          <p:nvPr/>
        </p:nvPicPr>
        <p:blipFill>
          <a:blip r:embed="rId5"/>
          <a:stretch>
            <a:fillRect/>
          </a:stretch>
        </p:blipFill>
        <p:spPr>
          <a:xfrm>
            <a:off x="7007903" y="4508485"/>
            <a:ext cx="628650" cy="247650"/>
          </a:xfrm>
          <a:prstGeom prst="rect">
            <a:avLst/>
          </a:prstGeom>
        </p:spPr>
      </p:pic>
      <p:pic>
        <p:nvPicPr>
          <p:cNvPr id="15" name="Picture 14"/>
          <p:cNvPicPr>
            <a:picLocks noChangeAspect="1"/>
          </p:cNvPicPr>
          <p:nvPr/>
        </p:nvPicPr>
        <p:blipFill>
          <a:blip r:embed="rId8"/>
          <a:stretch>
            <a:fillRect/>
          </a:stretch>
        </p:blipFill>
        <p:spPr>
          <a:xfrm>
            <a:off x="5822040" y="4852517"/>
            <a:ext cx="3629025" cy="266700"/>
          </a:xfrm>
          <a:prstGeom prst="rect">
            <a:avLst/>
          </a:prstGeom>
        </p:spPr>
      </p:pic>
    </p:spTree>
    <p:extLst>
      <p:ext uri="{BB962C8B-B14F-4D97-AF65-F5344CB8AC3E}">
        <p14:creationId xmlns:p14="http://schemas.microsoft.com/office/powerpoint/2010/main" val="3929523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163208" y="511175"/>
            <a:ext cx="7404629" cy="6346825"/>
          </a:xfrm>
          <a:prstGeom prst="rect">
            <a:avLst/>
          </a:prstGeom>
        </p:spPr>
      </p:pic>
      <p:sp>
        <p:nvSpPr>
          <p:cNvPr id="4" name="Rectangle 3"/>
          <p:cNvSpPr/>
          <p:nvPr/>
        </p:nvSpPr>
        <p:spPr>
          <a:xfrm>
            <a:off x="89800" y="66568"/>
            <a:ext cx="2832186" cy="369332"/>
          </a:xfrm>
          <a:prstGeom prst="rect">
            <a:avLst/>
          </a:prstGeom>
        </p:spPr>
        <p:txBody>
          <a:bodyPr wrap="none">
            <a:spAutoFit/>
          </a:bodyPr>
          <a:lstStyle/>
          <a:p>
            <a:r>
              <a:rPr lang="ru-RU" b="1" dirty="0"/>
              <a:t>Приклад виведення р</a:t>
            </a:r>
            <a:r>
              <a:rPr lang="en-US" b="1" dirty="0"/>
              <a:t>yang</a:t>
            </a:r>
            <a:endParaRPr lang="uk-UA" dirty="0"/>
          </a:p>
        </p:txBody>
      </p:sp>
      <p:pic>
        <p:nvPicPr>
          <p:cNvPr id="6" name="Picture 5"/>
          <p:cNvPicPr>
            <a:picLocks noChangeAspect="1"/>
          </p:cNvPicPr>
          <p:nvPr/>
        </p:nvPicPr>
        <p:blipFill>
          <a:blip r:embed="rId3"/>
          <a:stretch>
            <a:fillRect/>
          </a:stretch>
        </p:blipFill>
        <p:spPr>
          <a:xfrm>
            <a:off x="5702645" y="354419"/>
            <a:ext cx="4790003" cy="6503581"/>
          </a:xfrm>
          <a:prstGeom prst="rect">
            <a:avLst/>
          </a:prstGeom>
        </p:spPr>
      </p:pic>
    </p:spTree>
    <p:extLst>
      <p:ext uri="{BB962C8B-B14F-4D97-AF65-F5344CB8AC3E}">
        <p14:creationId xmlns:p14="http://schemas.microsoft.com/office/powerpoint/2010/main" val="2224523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2527" y="93728"/>
            <a:ext cx="4961299" cy="407406"/>
          </a:xfrm>
        </p:spPr>
        <p:txBody>
          <a:bodyPr>
            <a:normAutofit/>
          </a:bodyPr>
          <a:lstStyle/>
          <a:p>
            <a:pPr marL="0" indent="0">
              <a:buNone/>
            </a:pPr>
            <a:r>
              <a:rPr lang="en-US" sz="1800" smtClean="0">
                <a:hlinkClick r:id="rId2"/>
              </a:rPr>
              <a:t>https://developer.cisco.com/yangsuite/</a:t>
            </a:r>
            <a:endParaRPr lang="uk-UA" sz="1800" dirty="0"/>
          </a:p>
        </p:txBody>
      </p:sp>
      <p:sp>
        <p:nvSpPr>
          <p:cNvPr id="4" name="Rectangle 3"/>
          <p:cNvSpPr/>
          <p:nvPr/>
        </p:nvSpPr>
        <p:spPr>
          <a:xfrm>
            <a:off x="107809" y="597528"/>
            <a:ext cx="11553054" cy="584775"/>
          </a:xfrm>
          <a:prstGeom prst="rect">
            <a:avLst/>
          </a:prstGeom>
        </p:spPr>
        <p:txBody>
          <a:bodyPr wrap="square">
            <a:spAutoFit/>
          </a:bodyPr>
          <a:lstStyle/>
          <a:p>
            <a:r>
              <a:rPr lang="uk-UA" sz="1600" dirty="0"/>
              <a:t>Cisco YANG Suite надає набір інструментів і плагінів для вивчення, тестування та впровадження програмованих інтерфейсів YANG, таких як NETCONF, RESTCONF, gNMI тощо.</a:t>
            </a:r>
          </a:p>
        </p:txBody>
      </p:sp>
      <p:sp>
        <p:nvSpPr>
          <p:cNvPr id="5" name="Rectangle 4"/>
          <p:cNvSpPr/>
          <p:nvPr/>
        </p:nvSpPr>
        <p:spPr>
          <a:xfrm>
            <a:off x="150891" y="93728"/>
            <a:ext cx="1852110" cy="369332"/>
          </a:xfrm>
          <a:prstGeom prst="rect">
            <a:avLst/>
          </a:prstGeom>
        </p:spPr>
        <p:txBody>
          <a:bodyPr wrap="none">
            <a:spAutoFit/>
          </a:bodyPr>
          <a:lstStyle/>
          <a:p>
            <a:r>
              <a:rPr lang="uk-UA" b="1" dirty="0"/>
              <a:t>Cisco YANG Suite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390" y="1316771"/>
            <a:ext cx="10858669" cy="5139418"/>
          </a:xfrm>
          <a:prstGeom prst="rect">
            <a:avLst/>
          </a:prstGeom>
        </p:spPr>
      </p:pic>
    </p:spTree>
    <p:extLst>
      <p:ext uri="{BB962C8B-B14F-4D97-AF65-F5344CB8AC3E}">
        <p14:creationId xmlns:p14="http://schemas.microsoft.com/office/powerpoint/2010/main" val="1070267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135802"/>
            <a:ext cx="11497901" cy="6346479"/>
          </a:xfrm>
        </p:spPr>
        <p:txBody>
          <a:bodyPr>
            <a:normAutofit/>
          </a:bodyPr>
          <a:lstStyle/>
          <a:p>
            <a:pPr marL="0" indent="0" algn="ctr">
              <a:buNone/>
            </a:pPr>
            <a:r>
              <a:rPr lang="ru-RU" sz="1600" b="1" dirty="0"/>
              <a:t>Що таке </a:t>
            </a:r>
            <a:r>
              <a:rPr lang="en-US" sz="1600" b="1" dirty="0"/>
              <a:t>NETCONF?</a:t>
            </a:r>
          </a:p>
          <a:p>
            <a:pPr marL="0" indent="0">
              <a:buNone/>
            </a:pPr>
            <a:endParaRPr lang="ru-RU" sz="1600" dirty="0"/>
          </a:p>
        </p:txBody>
      </p:sp>
      <p:pic>
        <p:nvPicPr>
          <p:cNvPr id="2" name="Picture 1"/>
          <p:cNvPicPr>
            <a:picLocks noChangeAspect="1"/>
          </p:cNvPicPr>
          <p:nvPr/>
        </p:nvPicPr>
        <p:blipFill>
          <a:blip r:embed="rId2"/>
          <a:stretch>
            <a:fillRect/>
          </a:stretch>
        </p:blipFill>
        <p:spPr>
          <a:xfrm>
            <a:off x="262550" y="769262"/>
            <a:ext cx="7219950" cy="5857875"/>
          </a:xfrm>
          <a:prstGeom prst="rect">
            <a:avLst/>
          </a:prstGeom>
        </p:spPr>
      </p:pic>
      <p:sp>
        <p:nvSpPr>
          <p:cNvPr id="4" name="Rectangle 3"/>
          <p:cNvSpPr/>
          <p:nvPr/>
        </p:nvSpPr>
        <p:spPr>
          <a:xfrm>
            <a:off x="7822194" y="1076803"/>
            <a:ext cx="4234004" cy="2800767"/>
          </a:xfrm>
          <a:prstGeom prst="rect">
            <a:avLst/>
          </a:prstGeom>
        </p:spPr>
        <p:txBody>
          <a:bodyPr wrap="square">
            <a:spAutoFit/>
          </a:bodyPr>
          <a:lstStyle/>
          <a:p>
            <a:r>
              <a:rPr lang="ru-RU" sz="1600" dirty="0"/>
              <a:t>Протокол налаштування конфігурації мережі (</a:t>
            </a:r>
            <a:r>
              <a:rPr lang="en-US" sz="1600" dirty="0"/>
              <a:t>Network Configuration - NETCONF) - </a:t>
            </a:r>
            <a:r>
              <a:rPr lang="ru-RU" sz="1600" dirty="0"/>
              <a:t>це протокол, визначений </a:t>
            </a:r>
            <a:r>
              <a:rPr lang="en-US" sz="1600" dirty="0"/>
              <a:t>IETF RFC7519. </a:t>
            </a:r>
            <a:r>
              <a:rPr lang="ru-RU" sz="1600" dirty="0"/>
              <a:t>Він призначений для встановлення, керування та видалення конфігурації мережних пристроїв. Це основний протокол, який сьогодні використовується з моделями даних </a:t>
            </a:r>
            <a:r>
              <a:rPr lang="en-US" sz="1600" dirty="0"/>
              <a:t>YANG. </a:t>
            </a:r>
            <a:r>
              <a:rPr lang="ru-RU" sz="1600" dirty="0"/>
              <a:t>Його операції реалізуються перед початком Віддаленої процедури виклику (</a:t>
            </a:r>
            <a:r>
              <a:rPr lang="en-US" sz="1600" dirty="0"/>
              <a:t>RPC), </a:t>
            </a:r>
            <a:r>
              <a:rPr lang="ru-RU" sz="1600" dirty="0"/>
              <a:t>що здійснює обмін за допомогою безпечного транспортного протоколу, такого як </a:t>
            </a:r>
            <a:r>
              <a:rPr lang="en-US" sz="1600" dirty="0"/>
              <a:t>SSH.</a:t>
            </a:r>
          </a:p>
        </p:txBody>
      </p:sp>
      <p:sp>
        <p:nvSpPr>
          <p:cNvPr id="5" name="Rectangle 4"/>
          <p:cNvSpPr/>
          <p:nvPr/>
        </p:nvSpPr>
        <p:spPr>
          <a:xfrm>
            <a:off x="7650178" y="3949481"/>
            <a:ext cx="4406020" cy="2893100"/>
          </a:xfrm>
          <a:prstGeom prst="rect">
            <a:avLst/>
          </a:prstGeom>
        </p:spPr>
        <p:txBody>
          <a:bodyPr wrap="square">
            <a:spAutoFit/>
          </a:bodyPr>
          <a:lstStyle/>
          <a:p>
            <a:pPr marL="285750" indent="-285750">
              <a:buFont typeface="Arial" panose="020B0604020202020204" pitchFamily="34" charset="0"/>
              <a:buChar char="•"/>
            </a:pPr>
            <a:r>
              <a:rPr lang="uk-UA" sz="1400" dirty="0" smtClean="0"/>
              <a:t>Протокол </a:t>
            </a:r>
            <a:r>
              <a:rPr lang="uk-UA" sz="1400" dirty="0"/>
              <a:t>керування мережею IETF, заснований на специфікаціях рівня взаємодії </a:t>
            </a:r>
            <a:endParaRPr lang="uk-UA" sz="1400" dirty="0" smtClean="0"/>
          </a:p>
          <a:p>
            <a:pPr marL="285750" indent="-285750">
              <a:buFont typeface="Arial" panose="020B0604020202020204" pitchFamily="34" charset="0"/>
              <a:buChar char="•"/>
            </a:pPr>
            <a:r>
              <a:rPr lang="uk-UA" sz="1400" dirty="0" smtClean="0"/>
              <a:t>Розрізнення </a:t>
            </a:r>
            <a:r>
              <a:rPr lang="uk-UA" sz="1400" dirty="0"/>
              <a:t>між даними конфігурації та стану для чіткого визначення того, що впливає на поведінку системи </a:t>
            </a:r>
            <a:endParaRPr lang="uk-UA" sz="1400" dirty="0" smtClean="0"/>
          </a:p>
          <a:p>
            <a:pPr marL="285750" indent="-285750">
              <a:buFont typeface="Arial" panose="020B0604020202020204" pitchFamily="34" charset="0"/>
              <a:buChar char="•"/>
            </a:pPr>
            <a:r>
              <a:rPr lang="uk-UA" sz="1400" dirty="0" smtClean="0"/>
              <a:t>Кілька </a:t>
            </a:r>
            <a:r>
              <a:rPr lang="uk-UA" sz="1400" dirty="0"/>
              <a:t>сховищ даних конфігурації </a:t>
            </a:r>
            <a:r>
              <a:rPr lang="uk-UA" sz="1400" dirty="0" smtClean="0"/>
              <a:t>(</a:t>
            </a:r>
            <a:r>
              <a:rPr lang="en-US" sz="1400" dirty="0"/>
              <a:t>candidate, running, startup</a:t>
            </a:r>
            <a:r>
              <a:rPr lang="uk-UA" sz="1400" dirty="0" smtClean="0"/>
              <a:t>) </a:t>
            </a:r>
            <a:r>
              <a:rPr lang="uk-UA" sz="1400" dirty="0"/>
              <a:t>є основою для розширених функцій, таких як транзакції </a:t>
            </a:r>
            <a:endParaRPr lang="uk-UA" sz="1400" dirty="0" smtClean="0"/>
          </a:p>
          <a:p>
            <a:pPr marL="285750" indent="-285750">
              <a:buFont typeface="Arial" panose="020B0604020202020204" pitchFamily="34" charset="0"/>
              <a:buChar char="•"/>
            </a:pPr>
            <a:r>
              <a:rPr lang="uk-UA" sz="1400" dirty="0" smtClean="0"/>
              <a:t>Перевірка </a:t>
            </a:r>
            <a:r>
              <a:rPr lang="uk-UA" sz="1400" dirty="0"/>
              <a:t>змін конфігурації та транзакції для надійного керування змінами </a:t>
            </a:r>
            <a:endParaRPr lang="uk-UA" sz="1400" dirty="0" smtClean="0"/>
          </a:p>
          <a:p>
            <a:pPr marL="285750" indent="-285750">
              <a:buFont typeface="Arial" panose="020B0604020202020204" pitchFamily="34" charset="0"/>
              <a:buChar char="•"/>
            </a:pPr>
            <a:r>
              <a:rPr lang="uk-UA" sz="1400" dirty="0" smtClean="0"/>
              <a:t>Вибірковий </a:t>
            </a:r>
            <a:r>
              <a:rPr lang="uk-UA" sz="1400" dirty="0"/>
              <a:t>пошук даних із фільтрацією забезпечує корисне та орієнтоване на дані зображення пристрою</a:t>
            </a:r>
          </a:p>
        </p:txBody>
      </p:sp>
    </p:spTree>
    <p:extLst>
      <p:ext uri="{BB962C8B-B14F-4D97-AF65-F5344CB8AC3E}">
        <p14:creationId xmlns:p14="http://schemas.microsoft.com/office/powerpoint/2010/main" val="1940805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600" b="1" dirty="0"/>
              <a:t>Що таке «Програмованість на основі моделей» (</a:t>
            </a:r>
            <a:r>
              <a:rPr lang="en-US" sz="1600" b="1" dirty="0"/>
              <a:t>Model-Driven Programmability)?</a:t>
            </a:r>
          </a:p>
          <a:p>
            <a:pPr marL="0" indent="0">
              <a:buNone/>
            </a:pPr>
            <a:r>
              <a:rPr lang="ru-RU" sz="1600" b="1" dirty="0"/>
              <a:t>Програмованість</a:t>
            </a:r>
            <a:r>
              <a:rPr lang="ru-RU" sz="1600" dirty="0"/>
              <a:t> </a:t>
            </a:r>
            <a:r>
              <a:rPr lang="en-US" sz="1600" dirty="0" smtClean="0"/>
              <a:t> (Programmability) </a:t>
            </a:r>
            <a:r>
              <a:rPr lang="ru-RU" sz="1600" dirty="0" smtClean="0"/>
              <a:t>— </a:t>
            </a:r>
            <a:r>
              <a:rPr lang="ru-RU" sz="1600" dirty="0"/>
              <a:t>це можливість пристрою приймати інструкції для керування або зміни поведінки. Для пристроїв мережі це часто означає налаштування і керування за допомогою програмних протоколів. На відміну від людино-орієнтованих інтерфейсів, таких як </a:t>
            </a:r>
            <a:r>
              <a:rPr lang="en-US" sz="1600" dirty="0"/>
              <a:t>CLI </a:t>
            </a:r>
            <a:r>
              <a:rPr lang="ru-RU" sz="1600" dirty="0"/>
              <a:t>та </a:t>
            </a:r>
            <a:r>
              <a:rPr lang="en-US" sz="1600" dirty="0"/>
              <a:t>GUI, </a:t>
            </a:r>
            <a:r>
              <a:rPr lang="ru-RU" sz="1600" dirty="0"/>
              <a:t>програмовані інтерфейси явно призначені для використання машинами.</a:t>
            </a:r>
          </a:p>
          <a:p>
            <a:pPr marL="0" indent="0">
              <a:buNone/>
            </a:pPr>
            <a:endParaRPr lang="en-US" sz="1600" dirty="0"/>
          </a:p>
          <a:p>
            <a:pPr marL="0" indent="0">
              <a:buNone/>
            </a:pPr>
            <a:r>
              <a:rPr lang="ru-RU" sz="1600" u="sng" dirty="0"/>
              <a:t>Програмованість на основі моделей</a:t>
            </a:r>
            <a:r>
              <a:rPr lang="ru-RU" sz="1600" dirty="0"/>
              <a:t> успадковує властивості моделей, зіставляючи можливості пристрою і сервісів зі стандартизованими моделями. Це полегшує налаштування мережних пристроїв та усунення недоліків, притаманних традиційним методам керування мережними пристроями.</a:t>
            </a:r>
          </a:p>
          <a:p>
            <a:pPr marL="0" indent="0">
              <a:buNone/>
            </a:pPr>
            <a:endParaRPr lang="en-US" sz="1600" b="1" dirty="0"/>
          </a:p>
          <a:p>
            <a:pPr marL="0" indent="0">
              <a:buNone/>
            </a:pPr>
            <a:r>
              <a:rPr lang="ru-RU" sz="1600" b="1" dirty="0"/>
              <a:t>Що таке модель даних?</a:t>
            </a:r>
          </a:p>
          <a:p>
            <a:pPr marL="0" indent="0">
              <a:buNone/>
            </a:pPr>
            <a:r>
              <a:rPr lang="uk-UA" sz="1600" b="1" dirty="0"/>
              <a:t>М</a:t>
            </a:r>
            <a:r>
              <a:rPr lang="ru-RU" sz="1600" b="1" dirty="0"/>
              <a:t>одель даних </a:t>
            </a:r>
            <a:r>
              <a:rPr lang="ru-RU" sz="1600" dirty="0"/>
              <a:t>— це структурований метод опису будь-якого об'єкта, чи то людина, автомобіль, будівля або якийсь інший об'єкт. Наприклад, особисті дані зазначені в паспорті або водійському посвідчені можуть описувати особу в індивідуальному порядку, тому обидва ці документа є «моделями даних».</a:t>
            </a:r>
          </a:p>
          <a:p>
            <a:pPr marL="0" indent="0">
              <a:buNone/>
            </a:pPr>
            <a:r>
              <a:rPr lang="ru-RU" sz="1600" dirty="0"/>
              <a:t>Для мереж, «моделі даних» є програмним і стандартним способом написання конфігурацій для будь-якого мережного пристрою. Він може замінити ручну конфігурацію, впроваджуючи </a:t>
            </a:r>
            <a:r>
              <a:rPr lang="en-US" sz="1600" u="sng" dirty="0"/>
              <a:t>YANG </a:t>
            </a:r>
            <a:r>
              <a:rPr lang="ru-RU" sz="1600" u="sng" dirty="0"/>
              <a:t>як фактичну мову моделювання даних</a:t>
            </a:r>
            <a:r>
              <a:rPr lang="ru-RU" sz="1600" dirty="0"/>
              <a:t>.</a:t>
            </a:r>
          </a:p>
          <a:p>
            <a:pPr marL="0" indent="0">
              <a:buNone/>
            </a:pPr>
            <a:r>
              <a:rPr lang="ru-RU" sz="1600" dirty="0"/>
              <a:t>У сучасному світі мереж один набір моделей даних базується на </a:t>
            </a:r>
            <a:r>
              <a:rPr lang="en-US" sz="1600" dirty="0"/>
              <a:t>YANG </a:t>
            </a:r>
            <a:r>
              <a:rPr lang="ru-RU" sz="1600" dirty="0"/>
              <a:t>і використовує мову моделювання </a:t>
            </a:r>
            <a:r>
              <a:rPr lang="en-US" sz="1600" dirty="0"/>
              <a:t>YANG. </a:t>
            </a:r>
            <a:endParaRPr lang="uk-UA" sz="1600" dirty="0"/>
          </a:p>
          <a:p>
            <a:pPr marL="0" indent="0">
              <a:buNone/>
            </a:pPr>
            <a:endParaRPr lang="uk-UA" sz="1600" dirty="0"/>
          </a:p>
          <a:p>
            <a:pPr marL="0" indent="0">
              <a:buNone/>
            </a:pPr>
            <a:r>
              <a:rPr lang="en-US" sz="1600" dirty="0"/>
              <a:t>YANG </a:t>
            </a:r>
            <a:r>
              <a:rPr lang="ru-RU" sz="1600" dirty="0"/>
              <a:t>версії 1[</a:t>
            </a:r>
            <a:r>
              <a:rPr lang="en-US" sz="1600" dirty="0"/>
              <a:t>RFC6020] </a:t>
            </a:r>
            <a:r>
              <a:rPr lang="ru-RU" sz="1600" dirty="0"/>
              <a:t>або </a:t>
            </a:r>
            <a:r>
              <a:rPr lang="en-US" sz="1600" dirty="0"/>
              <a:t>YANG </a:t>
            </a:r>
            <a:r>
              <a:rPr lang="ru-RU" sz="1600" dirty="0"/>
              <a:t>версії 1.1[</a:t>
            </a:r>
            <a:r>
              <a:rPr lang="en-US" sz="1600" dirty="0"/>
              <a:t>RFC7950] </a:t>
            </a:r>
            <a:r>
              <a:rPr lang="ru-RU" sz="1600" dirty="0"/>
              <a:t>використовуються для визначення конфігурації та робочого стану, який підтримує пристрій.</a:t>
            </a:r>
          </a:p>
          <a:p>
            <a:pPr marL="0" indent="0">
              <a:buNone/>
            </a:pPr>
            <a:endParaRPr lang="ru-RU" sz="1600" dirty="0"/>
          </a:p>
        </p:txBody>
      </p:sp>
    </p:spTree>
    <p:extLst>
      <p:ext uri="{BB962C8B-B14F-4D97-AF65-F5344CB8AC3E}">
        <p14:creationId xmlns:p14="http://schemas.microsoft.com/office/powerpoint/2010/main" val="245868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75239" y="1322962"/>
            <a:ext cx="10515600" cy="4270248"/>
          </a:xfrm>
          <a:prstGeom prst="rect">
            <a:avLst/>
          </a:prstGeom>
        </p:spPr>
      </p:pic>
    </p:spTree>
    <p:extLst>
      <p:ext uri="{BB962C8B-B14F-4D97-AF65-F5344CB8AC3E}">
        <p14:creationId xmlns:p14="http://schemas.microsoft.com/office/powerpoint/2010/main" val="3588129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600" dirty="0"/>
              <a:t>Протокол </a:t>
            </a:r>
            <a:r>
              <a:rPr lang="en-US" sz="1600" dirty="0"/>
              <a:t>NETCONF </a:t>
            </a:r>
            <a:r>
              <a:rPr lang="ru-RU" sz="1600" dirty="0"/>
              <a:t>використовує кодування даних на основі </a:t>
            </a:r>
            <a:r>
              <a:rPr lang="en-US" sz="1600" dirty="0"/>
              <a:t>XML </a:t>
            </a:r>
            <a:r>
              <a:rPr lang="ru-RU" sz="1600" dirty="0"/>
              <a:t>як для даних конфігурації, так і для повідомлень протоколу.</a:t>
            </a:r>
          </a:p>
          <a:p>
            <a:pPr marL="0" indent="0">
              <a:buNone/>
            </a:pPr>
            <a:r>
              <a:rPr lang="ru-RU" sz="1600" dirty="0"/>
              <a:t>Протокол </a:t>
            </a:r>
            <a:r>
              <a:rPr lang="en-US" sz="1600" dirty="0"/>
              <a:t>NETCONF </a:t>
            </a:r>
            <a:r>
              <a:rPr lang="ru-RU" sz="1600" dirty="0"/>
              <a:t>надає невеликий набір операцій для керування конфігураціями пристроїв і отримання інформації про стан пристрою. Базовий протокол забезпечує операції вилучення, налаштування, копіювання та видалення сховищ даних конфігурації.</a:t>
            </a:r>
          </a:p>
          <a:p>
            <a:pPr marL="0" indent="0">
              <a:buNone/>
            </a:pPr>
            <a:r>
              <a:rPr lang="ru-RU" sz="1600" b="1" dirty="0"/>
              <a:t>Операції протоколу </a:t>
            </a:r>
            <a:r>
              <a:rPr lang="en-US" sz="1600" b="1" dirty="0"/>
              <a:t>NETCONF</a:t>
            </a:r>
            <a:endParaRPr lang="ru-RU" sz="1600" b="1" dirty="0"/>
          </a:p>
          <a:p>
            <a:pPr marL="0" indent="0">
              <a:buNone/>
            </a:pPr>
            <a:r>
              <a:rPr lang="ru-RU" sz="1600" dirty="0"/>
              <a:t>Протокол </a:t>
            </a:r>
            <a:r>
              <a:rPr lang="en-US" sz="1600" dirty="0"/>
              <a:t>NETCONF </a:t>
            </a:r>
            <a:r>
              <a:rPr lang="ru-RU" sz="1600" dirty="0"/>
              <a:t>надає набір основних операцій для керування конфігураціями пристроїв і отримання інформації про стан пристрою. Базовий протокол включає в себе наступні операції протоколу:</a:t>
            </a:r>
          </a:p>
          <a:p>
            <a:pPr marL="0" indent="0">
              <a:buNone/>
            </a:pPr>
            <a:endParaRPr lang="ru-RU" sz="1600" dirty="0"/>
          </a:p>
        </p:txBody>
      </p:sp>
      <p:pic>
        <p:nvPicPr>
          <p:cNvPr id="2" name="Picture 1"/>
          <p:cNvPicPr>
            <a:picLocks noChangeAspect="1"/>
          </p:cNvPicPr>
          <p:nvPr/>
        </p:nvPicPr>
        <p:blipFill>
          <a:blip r:embed="rId2"/>
          <a:stretch>
            <a:fillRect/>
          </a:stretch>
        </p:blipFill>
        <p:spPr>
          <a:xfrm>
            <a:off x="325925" y="2111484"/>
            <a:ext cx="8067675" cy="3209925"/>
          </a:xfrm>
          <a:prstGeom prst="rect">
            <a:avLst/>
          </a:prstGeom>
        </p:spPr>
      </p:pic>
      <p:pic>
        <p:nvPicPr>
          <p:cNvPr id="4" name="Picture 3"/>
          <p:cNvPicPr>
            <a:picLocks noChangeAspect="1"/>
          </p:cNvPicPr>
          <p:nvPr/>
        </p:nvPicPr>
        <p:blipFill>
          <a:blip r:embed="rId3"/>
          <a:stretch>
            <a:fillRect/>
          </a:stretch>
        </p:blipFill>
        <p:spPr>
          <a:xfrm>
            <a:off x="325925" y="5460016"/>
            <a:ext cx="5879425" cy="1298395"/>
          </a:xfrm>
          <a:prstGeom prst="rect">
            <a:avLst/>
          </a:prstGeom>
          <a:ln>
            <a:solidFill>
              <a:schemeClr val="tx1"/>
            </a:solidFill>
          </a:ln>
        </p:spPr>
      </p:pic>
    </p:spTree>
    <p:extLst>
      <p:ext uri="{BB962C8B-B14F-4D97-AF65-F5344CB8AC3E}">
        <p14:creationId xmlns:p14="http://schemas.microsoft.com/office/powerpoint/2010/main" val="3792134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671" y="205055"/>
            <a:ext cx="10515600" cy="4351338"/>
          </a:xfrm>
        </p:spPr>
        <p:txBody>
          <a:bodyPr>
            <a:normAutofit/>
          </a:bodyPr>
          <a:lstStyle/>
          <a:p>
            <a:pPr marL="0" indent="0">
              <a:buNone/>
            </a:pPr>
            <a:r>
              <a:rPr lang="uk-UA" sz="1600" dirty="0" smtClean="0"/>
              <a:t>Можливості (с</a:t>
            </a:r>
            <a:r>
              <a:rPr lang="en-US" sz="1600" dirty="0" err="1" smtClean="0"/>
              <a:t>apabilities</a:t>
            </a:r>
            <a:r>
              <a:rPr lang="uk-UA" sz="1600" dirty="0" smtClean="0"/>
              <a:t>), оголошуються </a:t>
            </a:r>
            <a:r>
              <a:rPr lang="uk-UA" sz="1600" dirty="0"/>
              <a:t>сервером і клієнтом на початку сеансу</a:t>
            </a:r>
          </a:p>
        </p:txBody>
      </p:sp>
      <p:pic>
        <p:nvPicPr>
          <p:cNvPr id="4" name="Picture 3"/>
          <p:cNvPicPr>
            <a:picLocks noChangeAspect="1"/>
          </p:cNvPicPr>
          <p:nvPr/>
        </p:nvPicPr>
        <p:blipFill>
          <a:blip r:embed="rId2"/>
          <a:stretch>
            <a:fillRect/>
          </a:stretch>
        </p:blipFill>
        <p:spPr>
          <a:xfrm>
            <a:off x="240671" y="542605"/>
            <a:ext cx="5408691" cy="1544662"/>
          </a:xfrm>
          <a:prstGeom prst="rect">
            <a:avLst/>
          </a:prstGeom>
        </p:spPr>
      </p:pic>
      <p:sp>
        <p:nvSpPr>
          <p:cNvPr id="5" name="Rectangle 4"/>
          <p:cNvSpPr/>
          <p:nvPr/>
        </p:nvSpPr>
        <p:spPr>
          <a:xfrm>
            <a:off x="240671" y="2087267"/>
            <a:ext cx="12216897" cy="584775"/>
          </a:xfrm>
          <a:prstGeom prst="rect">
            <a:avLst/>
          </a:prstGeom>
        </p:spPr>
        <p:txBody>
          <a:bodyPr wrap="square">
            <a:spAutoFit/>
          </a:bodyPr>
          <a:lstStyle/>
          <a:p>
            <a:r>
              <a:rPr lang="en-US" sz="1600" b="1" dirty="0"/>
              <a:t>The IETF YANG Library </a:t>
            </a:r>
            <a:r>
              <a:rPr lang="en-US" sz="1600" b="1" dirty="0" smtClean="0"/>
              <a:t>Module</a:t>
            </a:r>
            <a:r>
              <a:rPr lang="uk-UA" sz="1600" dirty="0" smtClean="0"/>
              <a:t>.</a:t>
            </a:r>
            <a:r>
              <a:rPr lang="en-US" sz="1600" dirty="0" smtClean="0"/>
              <a:t> </a:t>
            </a:r>
            <a:r>
              <a:rPr lang="uk-UA" sz="1600" dirty="0" smtClean="0"/>
              <a:t>Сервер </a:t>
            </a:r>
            <a:r>
              <a:rPr lang="uk-UA" sz="1600" dirty="0"/>
              <a:t>показує, які модулі YANG, сховища даних і схеми сховищ даних доступні за добре відомим шляхом /yang-library</a:t>
            </a:r>
          </a:p>
        </p:txBody>
      </p:sp>
      <p:pic>
        <p:nvPicPr>
          <p:cNvPr id="6" name="Picture 5"/>
          <p:cNvPicPr>
            <a:picLocks noChangeAspect="1"/>
          </p:cNvPicPr>
          <p:nvPr/>
        </p:nvPicPr>
        <p:blipFill>
          <a:blip r:embed="rId3"/>
          <a:stretch>
            <a:fillRect/>
          </a:stretch>
        </p:blipFill>
        <p:spPr>
          <a:xfrm>
            <a:off x="240672" y="2424818"/>
            <a:ext cx="5290996" cy="1603502"/>
          </a:xfrm>
          <a:prstGeom prst="rect">
            <a:avLst/>
          </a:prstGeom>
        </p:spPr>
      </p:pic>
      <p:sp>
        <p:nvSpPr>
          <p:cNvPr id="7" name="Rectangle 6"/>
          <p:cNvSpPr/>
          <p:nvPr/>
        </p:nvSpPr>
        <p:spPr>
          <a:xfrm>
            <a:off x="240669" y="4174098"/>
            <a:ext cx="11800439" cy="338554"/>
          </a:xfrm>
          <a:prstGeom prst="rect">
            <a:avLst/>
          </a:prstGeom>
        </p:spPr>
        <p:txBody>
          <a:bodyPr wrap="square">
            <a:spAutoFit/>
          </a:bodyPr>
          <a:lstStyle/>
          <a:p>
            <a:r>
              <a:rPr lang="en-US" sz="1600" b="1" dirty="0"/>
              <a:t>NETCONF YANG Library </a:t>
            </a:r>
            <a:r>
              <a:rPr lang="en-US" sz="1600" b="1" dirty="0" smtClean="0"/>
              <a:t>– Modules</a:t>
            </a:r>
            <a:r>
              <a:rPr lang="uk-UA" sz="1600" b="1" dirty="0"/>
              <a:t>.</a:t>
            </a:r>
            <a:r>
              <a:rPr lang="en-US" sz="1600" b="1" dirty="0" smtClean="0"/>
              <a:t> </a:t>
            </a:r>
            <a:r>
              <a:rPr lang="uk-UA" sz="1600" dirty="0" smtClean="0"/>
              <a:t>Визначає</a:t>
            </a:r>
            <a:r>
              <a:rPr lang="uk-UA" sz="1600" dirty="0"/>
              <a:t>, які модулі YANG підтримуються, об’єднані в набори модулів для довідки зі сховищ даних</a:t>
            </a:r>
          </a:p>
        </p:txBody>
      </p:sp>
      <p:pic>
        <p:nvPicPr>
          <p:cNvPr id="8" name="Picture 7"/>
          <p:cNvPicPr>
            <a:picLocks noChangeAspect="1"/>
          </p:cNvPicPr>
          <p:nvPr/>
        </p:nvPicPr>
        <p:blipFill>
          <a:blip r:embed="rId4"/>
          <a:stretch>
            <a:fillRect/>
          </a:stretch>
        </p:blipFill>
        <p:spPr>
          <a:xfrm>
            <a:off x="322150" y="4702171"/>
            <a:ext cx="5408693" cy="1844670"/>
          </a:xfrm>
          <a:prstGeom prst="rect">
            <a:avLst/>
          </a:prstGeom>
        </p:spPr>
      </p:pic>
    </p:spTree>
    <p:extLst>
      <p:ext uri="{BB962C8B-B14F-4D97-AF65-F5344CB8AC3E}">
        <p14:creationId xmlns:p14="http://schemas.microsoft.com/office/powerpoint/2010/main" val="2127908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151" y="304643"/>
            <a:ext cx="11746117" cy="6313440"/>
          </a:xfrm>
        </p:spPr>
        <p:txBody>
          <a:bodyPr>
            <a:normAutofit/>
          </a:bodyPr>
          <a:lstStyle/>
          <a:p>
            <a:pPr marL="0" indent="0">
              <a:buNone/>
            </a:pPr>
            <a:r>
              <a:rPr lang="en-US" sz="1600" b="1" dirty="0"/>
              <a:t>NETCONF YANG Library </a:t>
            </a:r>
            <a:r>
              <a:rPr lang="en-US" sz="1600" b="1" dirty="0" smtClean="0"/>
              <a:t>– Schema</a:t>
            </a:r>
            <a:r>
              <a:rPr lang="uk-UA" sz="1600" b="1" dirty="0" smtClean="0"/>
              <a:t>. </a:t>
            </a:r>
            <a:r>
              <a:rPr lang="uk-UA" sz="1600" dirty="0"/>
              <a:t>Визначає, які модулі YANG підтримуються, об’єднані в </a:t>
            </a:r>
            <a:r>
              <a:rPr lang="en-US" sz="1600" dirty="0">
                <a:latin typeface="Courier New" panose="02070309020205020404" pitchFamily="49" charset="0"/>
                <a:cs typeface="Courier New" panose="02070309020205020404" pitchFamily="49" charset="0"/>
              </a:rPr>
              <a:t>module-set</a:t>
            </a:r>
            <a:r>
              <a:rPr lang="uk-UA" sz="1600" dirty="0" smtClean="0"/>
              <a:t> </a:t>
            </a:r>
            <a:r>
              <a:rPr lang="uk-UA" sz="1600" dirty="0"/>
              <a:t>для </a:t>
            </a:r>
            <a:r>
              <a:rPr lang="uk-UA" sz="1600" dirty="0" smtClean="0"/>
              <a:t>посилання </a:t>
            </a:r>
            <a:r>
              <a:rPr lang="uk-UA" sz="1600" dirty="0"/>
              <a:t>зі сховищ </a:t>
            </a:r>
            <a:r>
              <a:rPr lang="uk-UA" sz="1600" dirty="0" smtClean="0"/>
              <a:t>даних (</a:t>
            </a:r>
            <a:r>
              <a:rPr lang="en-US" sz="1600" dirty="0" err="1" smtClean="0"/>
              <a:t>datastores</a:t>
            </a:r>
            <a:r>
              <a:rPr lang="uk-UA" sz="1600" dirty="0" smtClean="0"/>
              <a:t>)</a:t>
            </a:r>
            <a:endParaRPr lang="uk-UA" sz="1600" b="1" dirty="0"/>
          </a:p>
        </p:txBody>
      </p:sp>
      <p:pic>
        <p:nvPicPr>
          <p:cNvPr id="4" name="Picture 3"/>
          <p:cNvPicPr>
            <a:picLocks noChangeAspect="1"/>
          </p:cNvPicPr>
          <p:nvPr/>
        </p:nvPicPr>
        <p:blipFill>
          <a:blip r:embed="rId2"/>
          <a:stretch>
            <a:fillRect/>
          </a:stretch>
        </p:blipFill>
        <p:spPr>
          <a:xfrm>
            <a:off x="322151" y="847835"/>
            <a:ext cx="7790046" cy="2613528"/>
          </a:xfrm>
          <a:prstGeom prst="rect">
            <a:avLst/>
          </a:prstGeom>
        </p:spPr>
      </p:pic>
      <p:sp>
        <p:nvSpPr>
          <p:cNvPr id="6" name="Rectangle 5"/>
          <p:cNvSpPr/>
          <p:nvPr/>
        </p:nvSpPr>
        <p:spPr>
          <a:xfrm>
            <a:off x="322151" y="3635223"/>
            <a:ext cx="11463449" cy="830997"/>
          </a:xfrm>
          <a:prstGeom prst="rect">
            <a:avLst/>
          </a:prstGeom>
        </p:spPr>
        <p:txBody>
          <a:bodyPr wrap="square">
            <a:spAutoFit/>
          </a:bodyPr>
          <a:lstStyle/>
          <a:p>
            <a:r>
              <a:rPr lang="en-US" sz="1600" b="1" dirty="0">
                <a:latin typeface="Arial" panose="020B0604020202020204" pitchFamily="34" charset="0"/>
              </a:rPr>
              <a:t>NETCONF YANG Library </a:t>
            </a:r>
            <a:r>
              <a:rPr lang="en-US" sz="1600" b="1" dirty="0" smtClean="0">
                <a:latin typeface="Arial" panose="020B0604020202020204" pitchFamily="34" charset="0"/>
              </a:rPr>
              <a:t>– </a:t>
            </a:r>
            <a:r>
              <a:rPr lang="en-US" sz="1600" b="1" dirty="0" err="1" smtClean="0">
                <a:latin typeface="Arial" panose="020B0604020202020204" pitchFamily="34" charset="0"/>
              </a:rPr>
              <a:t>Datastores</a:t>
            </a:r>
            <a:r>
              <a:rPr lang="uk-UA" sz="1600" b="1" dirty="0" smtClean="0">
                <a:latin typeface="Arial" panose="020B0604020202020204" pitchFamily="34" charset="0"/>
              </a:rPr>
              <a:t>. </a:t>
            </a:r>
            <a:r>
              <a:rPr lang="uk-UA" sz="1600" dirty="0"/>
              <a:t>Сховища даних використовуються для зберігання (!) інформації та доступу до неї. Існує кілька визначених сховищ даних у різних специфікаціях.</a:t>
            </a:r>
          </a:p>
          <a:p>
            <a:endParaRPr lang="uk-UA" sz="1600" b="1" dirty="0"/>
          </a:p>
        </p:txBody>
      </p:sp>
      <p:pic>
        <p:nvPicPr>
          <p:cNvPr id="7" name="Picture 6"/>
          <p:cNvPicPr>
            <a:picLocks noChangeAspect="1"/>
          </p:cNvPicPr>
          <p:nvPr/>
        </p:nvPicPr>
        <p:blipFill>
          <a:blip r:embed="rId3"/>
          <a:stretch>
            <a:fillRect/>
          </a:stretch>
        </p:blipFill>
        <p:spPr>
          <a:xfrm>
            <a:off x="322151" y="4311096"/>
            <a:ext cx="7002102" cy="2372827"/>
          </a:xfrm>
          <a:prstGeom prst="rect">
            <a:avLst/>
          </a:prstGeom>
        </p:spPr>
      </p:pic>
    </p:spTree>
    <p:extLst>
      <p:ext uri="{BB962C8B-B14F-4D97-AF65-F5344CB8AC3E}">
        <p14:creationId xmlns:p14="http://schemas.microsoft.com/office/powerpoint/2010/main" val="2409624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151" y="304643"/>
            <a:ext cx="11746117" cy="6313440"/>
          </a:xfrm>
        </p:spPr>
        <p:txBody>
          <a:bodyPr>
            <a:normAutofit/>
          </a:bodyPr>
          <a:lstStyle/>
          <a:p>
            <a:pPr marL="0" indent="0">
              <a:buNone/>
            </a:pPr>
            <a:r>
              <a:rPr lang="uk-UA" sz="1600" dirty="0"/>
              <a:t>Очікувана поведінка клієнта </a:t>
            </a:r>
            <a:endParaRPr lang="uk-UA" sz="1600" dirty="0" smtClean="0"/>
          </a:p>
          <a:p>
            <a:pPr marL="342900" indent="-342900">
              <a:buAutoNum type="arabicPeriod"/>
            </a:pPr>
            <a:r>
              <a:rPr lang="uk-UA" sz="1600" dirty="0" smtClean="0"/>
              <a:t>Підключиться </a:t>
            </a:r>
            <a:r>
              <a:rPr lang="uk-UA" sz="1600" dirty="0"/>
              <a:t>до сервера та </a:t>
            </a:r>
            <a:r>
              <a:rPr lang="uk-UA" sz="1600" dirty="0" smtClean="0"/>
              <a:t>збереже </a:t>
            </a:r>
            <a:r>
              <a:rPr lang="uk-UA" sz="1600" dirty="0"/>
              <a:t>список можливостей для подальшого використання </a:t>
            </a:r>
            <a:endParaRPr lang="uk-UA" sz="1600" dirty="0" smtClean="0"/>
          </a:p>
          <a:p>
            <a:pPr marL="342900" indent="-342900">
              <a:buAutoNum type="arabicPeriod"/>
            </a:pPr>
            <a:r>
              <a:rPr lang="uk-UA" sz="1600" dirty="0" smtClean="0"/>
              <a:t>Порівняє </a:t>
            </a:r>
            <a:r>
              <a:rPr lang="uk-UA" sz="1600" dirty="0">
                <a:latin typeface="Courier New" panose="02070309020205020404" pitchFamily="49" charset="0"/>
                <a:cs typeface="Courier New" panose="02070309020205020404" pitchFamily="49" charset="0"/>
              </a:rPr>
              <a:t>module-set-id</a:t>
            </a:r>
            <a:r>
              <a:rPr lang="uk-UA" sz="1600" dirty="0"/>
              <a:t> та/або </a:t>
            </a:r>
            <a:r>
              <a:rPr lang="uk-UA" sz="1600" dirty="0">
                <a:latin typeface="Courier New" panose="02070309020205020404" pitchFamily="49" charset="0"/>
                <a:cs typeface="Courier New" panose="02070309020205020404" pitchFamily="49" charset="0"/>
              </a:rPr>
              <a:t>content-id</a:t>
            </a:r>
            <a:r>
              <a:rPr lang="uk-UA" sz="1600" dirty="0"/>
              <a:t> з локальним кешем і повторіть синхронізацію вмісту, якщо не збігається </a:t>
            </a:r>
            <a:endParaRPr lang="uk-UA" sz="1600" dirty="0" smtClean="0"/>
          </a:p>
          <a:p>
            <a:pPr marL="342900" indent="-342900">
              <a:buAutoNum type="arabicPeriod"/>
            </a:pPr>
            <a:r>
              <a:rPr lang="uk-UA" sz="1600" dirty="0" smtClean="0"/>
              <a:t>Виконає </a:t>
            </a:r>
            <a:r>
              <a:rPr lang="uk-UA" sz="1600" dirty="0"/>
              <a:t>операції зі сховищами даних на основі відкритих можливостей </a:t>
            </a:r>
            <a:endParaRPr lang="uk-UA" sz="1600" dirty="0" smtClean="0"/>
          </a:p>
          <a:p>
            <a:pPr marL="342900" indent="-342900">
              <a:buAutoNum type="arabicPeriod"/>
            </a:pPr>
            <a:r>
              <a:rPr lang="uk-UA" sz="1600" dirty="0" smtClean="0"/>
              <a:t>Закриє сесію</a:t>
            </a:r>
            <a:endParaRPr lang="uk-UA" sz="1600" dirty="0"/>
          </a:p>
        </p:txBody>
      </p:sp>
      <p:pic>
        <p:nvPicPr>
          <p:cNvPr id="2" name="Picture 1"/>
          <p:cNvPicPr>
            <a:picLocks noChangeAspect="1"/>
          </p:cNvPicPr>
          <p:nvPr/>
        </p:nvPicPr>
        <p:blipFill>
          <a:blip r:embed="rId2"/>
          <a:stretch>
            <a:fillRect/>
          </a:stretch>
        </p:blipFill>
        <p:spPr>
          <a:xfrm>
            <a:off x="402785" y="2160194"/>
            <a:ext cx="3218601" cy="1807823"/>
          </a:xfrm>
          <a:prstGeom prst="rect">
            <a:avLst/>
          </a:prstGeom>
          <a:ln>
            <a:solidFill>
              <a:schemeClr val="accent1"/>
            </a:solidFill>
          </a:ln>
        </p:spPr>
      </p:pic>
      <p:pic>
        <p:nvPicPr>
          <p:cNvPr id="4" name="Picture 3"/>
          <p:cNvPicPr>
            <a:picLocks noChangeAspect="1"/>
          </p:cNvPicPr>
          <p:nvPr/>
        </p:nvPicPr>
        <p:blipFill>
          <a:blip r:embed="rId3"/>
          <a:stretch>
            <a:fillRect/>
          </a:stretch>
        </p:blipFill>
        <p:spPr>
          <a:xfrm>
            <a:off x="4535786" y="2160194"/>
            <a:ext cx="4333392" cy="1807823"/>
          </a:xfrm>
          <a:prstGeom prst="rect">
            <a:avLst/>
          </a:prstGeom>
          <a:ln>
            <a:solidFill>
              <a:schemeClr val="accent1"/>
            </a:solidFill>
          </a:ln>
        </p:spPr>
      </p:pic>
      <p:pic>
        <p:nvPicPr>
          <p:cNvPr id="5" name="Picture 4"/>
          <p:cNvPicPr>
            <a:picLocks noChangeAspect="1"/>
          </p:cNvPicPr>
          <p:nvPr/>
        </p:nvPicPr>
        <p:blipFill>
          <a:blip r:embed="rId4"/>
          <a:stretch>
            <a:fillRect/>
          </a:stretch>
        </p:blipFill>
        <p:spPr>
          <a:xfrm>
            <a:off x="1304345" y="4372825"/>
            <a:ext cx="5398137" cy="2120868"/>
          </a:xfrm>
          <a:prstGeom prst="rect">
            <a:avLst/>
          </a:prstGeom>
          <a:ln>
            <a:solidFill>
              <a:schemeClr val="accent1"/>
            </a:solidFill>
          </a:ln>
        </p:spPr>
      </p:pic>
    </p:spTree>
    <p:extLst>
      <p:ext uri="{BB962C8B-B14F-4D97-AF65-F5344CB8AC3E}">
        <p14:creationId xmlns:p14="http://schemas.microsoft.com/office/powerpoint/2010/main" val="1806891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151" y="304643"/>
            <a:ext cx="11746117" cy="6313440"/>
          </a:xfrm>
        </p:spPr>
        <p:txBody>
          <a:bodyPr>
            <a:normAutofit/>
          </a:bodyPr>
          <a:lstStyle/>
          <a:p>
            <a:pPr marL="0" indent="0">
              <a:buNone/>
            </a:pPr>
            <a:r>
              <a:rPr lang="en-US" sz="1600" b="1" dirty="0"/>
              <a:t>Network Management </a:t>
            </a:r>
            <a:r>
              <a:rPr lang="en-US" sz="1600" b="1" dirty="0" err="1"/>
              <a:t>Datastore</a:t>
            </a:r>
            <a:r>
              <a:rPr lang="en-US" sz="1600" b="1" dirty="0"/>
              <a:t> Architecture</a:t>
            </a:r>
            <a:r>
              <a:rPr lang="uk-UA" sz="1600" b="1" dirty="0" smtClean="0"/>
              <a:t>(NMDA</a:t>
            </a:r>
            <a:r>
              <a:rPr lang="uk-UA" sz="1600" b="1" dirty="0"/>
              <a:t>) </a:t>
            </a:r>
            <a:endParaRPr lang="uk-UA" sz="1600" b="1" dirty="0" smtClean="0"/>
          </a:p>
          <a:p>
            <a:pPr marL="0" indent="0">
              <a:buNone/>
            </a:pPr>
            <a:r>
              <a:rPr lang="uk-UA" sz="1600" dirty="0" smtClean="0"/>
              <a:t>Іноді </a:t>
            </a:r>
            <a:r>
              <a:rPr lang="uk-UA" sz="1600" dirty="0"/>
              <a:t>існують відмінності між </a:t>
            </a:r>
            <a:r>
              <a:rPr lang="uk-UA" sz="1600" dirty="0" smtClean="0"/>
              <a:t>значеннями, що налаштовані </a:t>
            </a:r>
            <a:r>
              <a:rPr lang="uk-UA" sz="1600" dirty="0"/>
              <a:t>користувачем або програмою (конфігурація) </a:t>
            </a:r>
            <a:r>
              <a:rPr lang="uk-UA" sz="1600" dirty="0" smtClean="0"/>
              <a:t>і значеннями, які </a:t>
            </a:r>
            <a:r>
              <a:rPr lang="uk-UA" sz="1600" dirty="0"/>
              <a:t>фактично використовує пристрій (робочий стан</a:t>
            </a:r>
            <a:r>
              <a:rPr lang="uk-UA" sz="1600" dirty="0" smtClean="0"/>
              <a:t>). Ці </a:t>
            </a:r>
            <a:r>
              <a:rPr lang="uk-UA" sz="1600" dirty="0"/>
              <a:t>два значення можуть відрізнятися з кількох причин, наприклад, внутрішня взаємодія системи з обладнанням або просто час, потрібний для поширення зміни конфігурації</a:t>
            </a:r>
            <a:endParaRPr lang="uk-UA" sz="1600" b="1" dirty="0"/>
          </a:p>
        </p:txBody>
      </p:sp>
      <p:pic>
        <p:nvPicPr>
          <p:cNvPr id="2" name="Picture 1"/>
          <p:cNvPicPr>
            <a:picLocks noChangeAspect="1"/>
          </p:cNvPicPr>
          <p:nvPr/>
        </p:nvPicPr>
        <p:blipFill>
          <a:blip r:embed="rId2"/>
          <a:stretch>
            <a:fillRect/>
          </a:stretch>
        </p:blipFill>
        <p:spPr>
          <a:xfrm>
            <a:off x="398871" y="1647637"/>
            <a:ext cx="6445549" cy="3459276"/>
          </a:xfrm>
          <a:prstGeom prst="rect">
            <a:avLst/>
          </a:prstGeom>
        </p:spPr>
      </p:pic>
    </p:spTree>
    <p:extLst>
      <p:ext uri="{BB962C8B-B14F-4D97-AF65-F5344CB8AC3E}">
        <p14:creationId xmlns:p14="http://schemas.microsoft.com/office/powerpoint/2010/main" val="2338915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284" y="0"/>
            <a:ext cx="11814771" cy="6858000"/>
          </a:xfrm>
        </p:spPr>
        <p:txBody>
          <a:bodyPr>
            <a:normAutofit fontScale="92500" lnSpcReduction="20000"/>
          </a:bodyPr>
          <a:lstStyle/>
          <a:p>
            <a:pPr marL="0" indent="0">
              <a:buNone/>
            </a:pPr>
            <a:r>
              <a:rPr lang="ru-RU" sz="1600" b="1" dirty="0"/>
              <a:t>Порівняння функцій протоколів </a:t>
            </a:r>
            <a:r>
              <a:rPr lang="en-US" sz="1600" b="1" dirty="0"/>
              <a:t>NETCONF </a:t>
            </a:r>
            <a:r>
              <a:rPr lang="ru-RU" sz="1600" b="1" dirty="0"/>
              <a:t>та </a:t>
            </a:r>
            <a:r>
              <a:rPr lang="en-US" sz="1600" b="1" dirty="0"/>
              <a:t>SNMP</a:t>
            </a:r>
            <a:endParaRPr lang="ru-RU" sz="1600" b="1" dirty="0"/>
          </a:p>
          <a:p>
            <a:pPr marL="0" indent="0">
              <a:buNone/>
            </a:pPr>
            <a:r>
              <a:rPr lang="en-US" sz="1600" b="1" dirty="0"/>
              <a:t>SNMP:</a:t>
            </a:r>
          </a:p>
          <a:p>
            <a:r>
              <a:rPr lang="ru-RU" sz="1600" dirty="0"/>
              <a:t>Використовує модель витягування (</a:t>
            </a:r>
            <a:r>
              <a:rPr lang="en-US" sz="1600" dirty="0"/>
              <a:t>pull) </a:t>
            </a:r>
            <a:r>
              <a:rPr lang="ru-RU" sz="1600" dirty="0"/>
              <a:t>для отримання даних з пристрою, який погано масштабується для платформ з високою щільністю</a:t>
            </a:r>
          </a:p>
          <a:p>
            <a:r>
              <a:rPr lang="ru-RU" sz="1600" dirty="0"/>
              <a:t>Немає процесу виявлення (</a:t>
            </a:r>
            <a:r>
              <a:rPr lang="en-US" sz="1600" dirty="0"/>
              <a:t>discovery) </a:t>
            </a:r>
            <a:r>
              <a:rPr lang="ru-RU" sz="1600" dirty="0"/>
              <a:t>для пошуку Інформаційної бази керування (</a:t>
            </a:r>
            <a:r>
              <a:rPr lang="en-US" sz="1600" dirty="0"/>
              <a:t>Management Information Base - MIB), </a:t>
            </a:r>
            <a:r>
              <a:rPr lang="ru-RU" sz="1600" dirty="0"/>
              <a:t>яка підтримується пристроєм</a:t>
            </a:r>
          </a:p>
          <a:p>
            <a:r>
              <a:rPr lang="ru-RU" sz="1600" dirty="0"/>
              <a:t>Не підтримує концепцію транзакцій</a:t>
            </a:r>
          </a:p>
          <a:p>
            <a:r>
              <a:rPr lang="ru-RU" sz="1600" dirty="0"/>
              <a:t>Відсутнє резервне копіювання та відновлення конфігурації елементу</a:t>
            </a:r>
          </a:p>
          <a:p>
            <a:r>
              <a:rPr lang="ru-RU" sz="1600" dirty="0"/>
              <a:t>Обмежена галузева підтримка конфігураційних </a:t>
            </a:r>
            <a:r>
              <a:rPr lang="en-US" sz="1600" dirty="0"/>
              <a:t>MIB</a:t>
            </a:r>
          </a:p>
          <a:p>
            <a:pPr marL="0" indent="0">
              <a:buNone/>
            </a:pPr>
            <a:endParaRPr lang="ru-RU" sz="1600" dirty="0"/>
          </a:p>
          <a:p>
            <a:pPr marL="0" indent="0">
              <a:buNone/>
            </a:pPr>
            <a:r>
              <a:rPr lang="en-US" sz="1600" b="1" dirty="0"/>
              <a:t>NETCONF </a:t>
            </a:r>
            <a:r>
              <a:rPr lang="ru-RU" sz="1600" dirty="0"/>
              <a:t>був розроблений, щоб забезпечити наступне:</a:t>
            </a:r>
          </a:p>
          <a:p>
            <a:r>
              <a:rPr lang="ru-RU" sz="1600" dirty="0"/>
              <a:t>Кілька сховищ даних конфігурації (</a:t>
            </a:r>
            <a:r>
              <a:rPr lang="en-US" sz="1600" dirty="0"/>
              <a:t>candidate, running, startup)</a:t>
            </a:r>
          </a:p>
          <a:p>
            <a:r>
              <a:rPr lang="ru-RU" sz="1600" dirty="0"/>
              <a:t>Операції на рівні пристрою та мережі</a:t>
            </a:r>
          </a:p>
          <a:p>
            <a:r>
              <a:rPr lang="ru-RU" sz="1600" dirty="0"/>
              <a:t>Тестування та перевірку конфігурації</a:t>
            </a:r>
          </a:p>
          <a:p>
            <a:r>
              <a:rPr lang="ru-RU" sz="1600" dirty="0"/>
              <a:t>Розрізнення між конфігурацією та оперативними даними</a:t>
            </a:r>
          </a:p>
          <a:p>
            <a:r>
              <a:rPr lang="ru-RU" sz="1600" dirty="0"/>
              <a:t>Вибірковий пошук даних із фільтруванням</a:t>
            </a:r>
          </a:p>
          <a:p>
            <a:r>
              <a:rPr lang="ru-RU" sz="1600" dirty="0"/>
              <a:t>Потокове передавання та відтворення повідомлень про події</a:t>
            </a:r>
          </a:p>
          <a:p>
            <a:r>
              <a:rPr lang="ru-RU" sz="1600" dirty="0"/>
              <a:t>Розширювані віддалені виклики процедур (</a:t>
            </a:r>
            <a:r>
              <a:rPr lang="en-US" sz="1600" dirty="0"/>
              <a:t>RFC)</a:t>
            </a:r>
          </a:p>
          <a:p>
            <a:r>
              <a:rPr lang="ru-RU" sz="1600" dirty="0"/>
              <a:t>Вбудований обмін можливостями</a:t>
            </a:r>
          </a:p>
          <a:p>
            <a:pPr marL="0" indent="0">
              <a:buNone/>
            </a:pPr>
            <a:endParaRPr lang="ru-RU" sz="1600" dirty="0"/>
          </a:p>
          <a:p>
            <a:pPr marL="0" indent="0">
              <a:buNone/>
            </a:pPr>
            <a:r>
              <a:rPr lang="en-US" sz="1600" dirty="0"/>
              <a:t>NETCONF RFC </a:t>
            </a:r>
            <a:r>
              <a:rPr lang="ru-RU" sz="1600" dirty="0"/>
              <a:t>має три окремих сховища даних конфігурації, які є об'єктом читання та запису. А саме:</a:t>
            </a:r>
          </a:p>
          <a:p>
            <a:r>
              <a:rPr lang="ru-RU" sz="1600" dirty="0"/>
              <a:t>поточне (обов'язкове)</a:t>
            </a:r>
          </a:p>
          <a:p>
            <a:r>
              <a:rPr lang="ru-RU" sz="1600" dirty="0"/>
              <a:t>кандидат (необов'язкове) </a:t>
            </a:r>
          </a:p>
          <a:p>
            <a:r>
              <a:rPr lang="ru-RU" sz="1600" dirty="0"/>
              <a:t>стартове (необов'язкове)</a:t>
            </a:r>
          </a:p>
          <a:p>
            <a:pPr marL="0" indent="0">
              <a:buNone/>
            </a:pPr>
            <a:endParaRPr lang="ru-RU" sz="1600" dirty="0"/>
          </a:p>
        </p:txBody>
      </p:sp>
      <p:pic>
        <p:nvPicPr>
          <p:cNvPr id="2" name="Picture 1"/>
          <p:cNvPicPr>
            <a:picLocks noChangeAspect="1"/>
          </p:cNvPicPr>
          <p:nvPr/>
        </p:nvPicPr>
        <p:blipFill>
          <a:blip r:embed="rId2"/>
          <a:stretch>
            <a:fillRect/>
          </a:stretch>
        </p:blipFill>
        <p:spPr>
          <a:xfrm>
            <a:off x="7374923" y="2623099"/>
            <a:ext cx="4345117" cy="2356307"/>
          </a:xfrm>
          <a:prstGeom prst="rect">
            <a:avLst/>
          </a:prstGeom>
          <a:ln>
            <a:solidFill>
              <a:schemeClr val="tx1"/>
            </a:solidFill>
          </a:ln>
        </p:spPr>
      </p:pic>
    </p:spTree>
    <p:extLst>
      <p:ext uri="{BB962C8B-B14F-4D97-AF65-F5344CB8AC3E}">
        <p14:creationId xmlns:p14="http://schemas.microsoft.com/office/powerpoint/2010/main" val="1289677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8811" y="814812"/>
            <a:ext cx="6978813" cy="5599569"/>
          </a:xfrm>
          <a:prstGeom prst="rect">
            <a:avLst/>
          </a:prstGeom>
        </p:spPr>
      </p:pic>
      <p:sp>
        <p:nvSpPr>
          <p:cNvPr id="5" name="Rectangle 4"/>
          <p:cNvSpPr/>
          <p:nvPr/>
        </p:nvSpPr>
        <p:spPr>
          <a:xfrm>
            <a:off x="4803005" y="0"/>
            <a:ext cx="2151423" cy="369332"/>
          </a:xfrm>
          <a:prstGeom prst="rect">
            <a:avLst/>
          </a:prstGeom>
        </p:spPr>
        <p:txBody>
          <a:bodyPr wrap="none">
            <a:spAutoFit/>
          </a:bodyPr>
          <a:lstStyle/>
          <a:p>
            <a:r>
              <a:rPr lang="ru-RU" b="1" dirty="0"/>
              <a:t>Що таке </a:t>
            </a:r>
            <a:r>
              <a:rPr lang="en-US" b="1" dirty="0"/>
              <a:t>RESTCONF?</a:t>
            </a:r>
          </a:p>
        </p:txBody>
      </p:sp>
      <p:sp>
        <p:nvSpPr>
          <p:cNvPr id="6" name="Rectangle 5"/>
          <p:cNvSpPr/>
          <p:nvPr/>
        </p:nvSpPr>
        <p:spPr>
          <a:xfrm>
            <a:off x="7686391" y="814812"/>
            <a:ext cx="4237021" cy="2800767"/>
          </a:xfrm>
          <a:prstGeom prst="rect">
            <a:avLst/>
          </a:prstGeom>
        </p:spPr>
        <p:txBody>
          <a:bodyPr wrap="square">
            <a:spAutoFit/>
          </a:bodyPr>
          <a:lstStyle/>
          <a:p>
            <a:r>
              <a:rPr lang="en-US" sz="1600" dirty="0"/>
              <a:t>RESTCONF RFC 8040 </a:t>
            </a:r>
            <a:r>
              <a:rPr lang="ru-RU" sz="1600" dirty="0"/>
              <a:t>визначає протокол і механізм для </a:t>
            </a:r>
            <a:r>
              <a:rPr lang="en-US" sz="1600" dirty="0"/>
              <a:t>REST-</a:t>
            </a:r>
            <a:r>
              <a:rPr lang="ru-RU" sz="1600" dirty="0"/>
              <a:t>подібного доступу до даних конфігурації та керування. Подібно до </a:t>
            </a:r>
            <a:r>
              <a:rPr lang="en-US" sz="1600" dirty="0"/>
              <a:t>NETCONF, </a:t>
            </a:r>
            <a:r>
              <a:rPr lang="ru-RU" sz="1600" dirty="0"/>
              <a:t>він використовує моделі сховища даних та команди, які визначені в Протоколі конфігурації мережі (</a:t>
            </a:r>
            <a:r>
              <a:rPr lang="en-US" sz="1600" dirty="0"/>
              <a:t>NETCONF) </a:t>
            </a:r>
            <a:r>
              <a:rPr lang="ru-RU" sz="1600" dirty="0"/>
              <a:t>та інкапсульовані в </a:t>
            </a:r>
            <a:r>
              <a:rPr lang="en-US" sz="1600" dirty="0"/>
              <a:t>HTTP-</a:t>
            </a:r>
            <a:r>
              <a:rPr lang="ru-RU" sz="1600" dirty="0"/>
              <a:t>повідомленнях. Як і у випадку з </a:t>
            </a:r>
            <a:r>
              <a:rPr lang="en-US" sz="1600" dirty="0"/>
              <a:t>NETCONF, </a:t>
            </a:r>
            <a:r>
              <a:rPr lang="ru-RU" sz="1600" dirty="0"/>
              <a:t>мова </a:t>
            </a:r>
            <a:r>
              <a:rPr lang="en-US" sz="1600" dirty="0"/>
              <a:t>YANG </a:t>
            </a:r>
            <a:r>
              <a:rPr lang="ru-RU" sz="1600" dirty="0"/>
              <a:t>використовується для визначення синтаксису структури команд, а також семантики конфігурації сховища даних, стану та подій.</a:t>
            </a:r>
            <a:endParaRPr lang="uk-UA" sz="1600" dirty="0"/>
          </a:p>
        </p:txBody>
      </p:sp>
    </p:spTree>
    <p:extLst>
      <p:ext uri="{BB962C8B-B14F-4D97-AF65-F5344CB8AC3E}">
        <p14:creationId xmlns:p14="http://schemas.microsoft.com/office/powerpoint/2010/main" val="3224751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en-US" sz="1600" dirty="0"/>
              <a:t>RESTCONF </a:t>
            </a:r>
            <a:r>
              <a:rPr lang="ru-RU" sz="1600" dirty="0"/>
              <a:t>використовує структуровані дані (</a:t>
            </a:r>
            <a:r>
              <a:rPr lang="en-US" sz="1600" dirty="0"/>
              <a:t>XML </a:t>
            </a:r>
            <a:r>
              <a:rPr lang="ru-RU" sz="1600" dirty="0"/>
              <a:t>або </a:t>
            </a:r>
            <a:r>
              <a:rPr lang="en-US" sz="1600" dirty="0"/>
              <a:t>JSON) </a:t>
            </a:r>
            <a:r>
              <a:rPr lang="ru-RU" sz="1600" dirty="0"/>
              <a:t>і </a:t>
            </a:r>
            <a:r>
              <a:rPr lang="en-US" sz="1600" dirty="0"/>
              <a:t>YANG </a:t>
            </a:r>
            <a:r>
              <a:rPr lang="ru-RU" sz="1600" dirty="0"/>
              <a:t>для надання </a:t>
            </a:r>
            <a:r>
              <a:rPr lang="en-US" sz="1600" dirty="0"/>
              <a:t>REST-</a:t>
            </a:r>
            <a:r>
              <a:rPr lang="ru-RU" sz="1600" dirty="0"/>
              <a:t>подібних </a:t>
            </a:r>
            <a:r>
              <a:rPr lang="en-US" sz="1600" dirty="0"/>
              <a:t>API, </a:t>
            </a:r>
            <a:r>
              <a:rPr lang="ru-RU" sz="1600" dirty="0"/>
              <a:t>що забезпечує програмний доступ до пристроїв. Команди </a:t>
            </a:r>
            <a:r>
              <a:rPr lang="en-US" sz="1600" dirty="0"/>
              <a:t>HTTP: GET, POST, PUT, PATCH </a:t>
            </a:r>
            <a:r>
              <a:rPr lang="ru-RU" sz="1600" dirty="0"/>
              <a:t>та </a:t>
            </a:r>
            <a:r>
              <a:rPr lang="en-US" sz="1600" dirty="0"/>
              <a:t>DELETE </a:t>
            </a:r>
            <a:r>
              <a:rPr lang="ru-RU" sz="1600" dirty="0"/>
              <a:t>спрямовуються в </a:t>
            </a:r>
            <a:r>
              <a:rPr lang="en-US" sz="1600" dirty="0"/>
              <a:t>RESTCONF API </a:t>
            </a:r>
            <a:r>
              <a:rPr lang="ru-RU" sz="1600" dirty="0"/>
              <a:t>для доступу до ресурсів даних, представлених моделями даних </a:t>
            </a:r>
            <a:r>
              <a:rPr lang="en-US" sz="1600" dirty="0"/>
              <a:t>YANG. </a:t>
            </a:r>
            <a:r>
              <a:rPr lang="ru-RU" sz="1600" dirty="0"/>
              <a:t>Ці основні операції редагування дозволяють клієнту </a:t>
            </a:r>
            <a:r>
              <a:rPr lang="en-US" sz="1600" dirty="0"/>
              <a:t>RESTCONF </a:t>
            </a:r>
            <a:r>
              <a:rPr lang="ru-RU" sz="1600" dirty="0"/>
              <a:t>переглядати та змінювати поточну конфігурацію.</a:t>
            </a:r>
          </a:p>
          <a:p>
            <a:pPr marL="0" indent="0">
              <a:buNone/>
            </a:pPr>
            <a:r>
              <a:rPr lang="en-US" sz="1600" dirty="0"/>
              <a:t>RESTCONF </a:t>
            </a:r>
            <a:r>
              <a:rPr lang="ru-RU" sz="1600" dirty="0"/>
              <a:t>не призначений для заміни </a:t>
            </a:r>
            <a:r>
              <a:rPr lang="en-US" sz="1600" dirty="0"/>
              <a:t>NETCONF, </a:t>
            </a:r>
            <a:r>
              <a:rPr lang="ru-RU" sz="1600" dirty="0"/>
              <a:t>а скоріше для надання інтерфейсу </a:t>
            </a:r>
            <a:r>
              <a:rPr lang="en-US" sz="1600" dirty="0"/>
              <a:t>HTTP, </a:t>
            </a:r>
            <a:r>
              <a:rPr lang="ru-RU" sz="1600" dirty="0"/>
              <a:t>який відповідає принципам </a:t>
            </a:r>
            <a:r>
              <a:rPr lang="en-US" sz="1600" dirty="0"/>
              <a:t>REST </a:t>
            </a:r>
            <a:r>
              <a:rPr lang="ru-RU" sz="1600" dirty="0"/>
              <a:t>і сумісний з моделлю сховища даних </a:t>
            </a:r>
            <a:r>
              <a:rPr lang="en-US" sz="1600" dirty="0"/>
              <a:t>NETCONF. </a:t>
            </a:r>
            <a:r>
              <a:rPr lang="ru-RU" sz="1600" dirty="0"/>
              <a:t>Мережний пристрій може одночасно надавати послуги як </a:t>
            </a:r>
            <a:r>
              <a:rPr lang="en-US" sz="1600" dirty="0"/>
              <a:t>NETCONF, </a:t>
            </a:r>
            <a:r>
              <a:rPr lang="ru-RU" sz="1600" dirty="0"/>
              <a:t>так і </a:t>
            </a:r>
            <a:r>
              <a:rPr lang="en-US" sz="1600" dirty="0"/>
              <a:t>RESTCONF, </a:t>
            </a:r>
            <a:r>
              <a:rPr lang="ru-RU" sz="1600" dirty="0"/>
              <a:t>або може забезпечувати лише один з них.</a:t>
            </a:r>
          </a:p>
          <a:p>
            <a:pPr marL="0" indent="0">
              <a:buNone/>
            </a:pPr>
            <a:endParaRPr lang="ru-RU" sz="1600" dirty="0"/>
          </a:p>
          <a:p>
            <a:pPr marL="0" indent="0">
              <a:buNone/>
            </a:pPr>
            <a:r>
              <a:rPr lang="ru-RU" sz="1600" b="1" dirty="0"/>
              <a:t>Порівняння протоколів </a:t>
            </a:r>
            <a:r>
              <a:rPr lang="en-US" sz="1600" b="1" dirty="0"/>
              <a:t>RESTCONF </a:t>
            </a:r>
            <a:r>
              <a:rPr lang="ru-RU" sz="1600" b="1" dirty="0"/>
              <a:t>та </a:t>
            </a:r>
            <a:r>
              <a:rPr lang="en-US" sz="1600" b="1" dirty="0"/>
              <a:t>NETCONF</a:t>
            </a:r>
            <a:endParaRPr lang="en-US" sz="1600" dirty="0"/>
          </a:p>
          <a:p>
            <a:pPr marL="0" indent="0">
              <a:buNone/>
            </a:pPr>
            <a:r>
              <a:rPr lang="ru-RU" sz="1600" dirty="0"/>
              <a:t>Загалом, </a:t>
            </a:r>
            <a:r>
              <a:rPr lang="en-US" sz="1600" dirty="0"/>
              <a:t>NETCONF </a:t>
            </a:r>
            <a:r>
              <a:rPr lang="ru-RU" sz="1600" dirty="0"/>
              <a:t>є більш комплексним, гнучким і складним, ніж </a:t>
            </a:r>
            <a:r>
              <a:rPr lang="en-US" sz="1600" dirty="0"/>
              <a:t>RESTCONF. RESTCONF </a:t>
            </a:r>
            <a:r>
              <a:rPr lang="ru-RU" sz="1600" dirty="0"/>
              <a:t>простіший у вивченні та використанні для інженерів, які вже мають практичний досвід роботи з </a:t>
            </a:r>
            <a:r>
              <a:rPr lang="en-US" sz="1600" dirty="0"/>
              <a:t>REST API. </a:t>
            </a:r>
            <a:r>
              <a:rPr lang="ru-RU" sz="1600" dirty="0"/>
              <a:t>Нижче зазначені відмінності між </a:t>
            </a:r>
            <a:r>
              <a:rPr lang="en-US" sz="1600" dirty="0"/>
              <a:t>NETCONF </a:t>
            </a:r>
            <a:r>
              <a:rPr lang="ru-RU" sz="1600" dirty="0"/>
              <a:t>та </a:t>
            </a:r>
            <a:r>
              <a:rPr lang="en-US" sz="1600" dirty="0"/>
              <a:t>RESTCONF:</a:t>
            </a:r>
          </a:p>
          <a:p>
            <a:r>
              <a:rPr lang="en-US" sz="1600" dirty="0"/>
              <a:t>NETCONF </a:t>
            </a:r>
            <a:r>
              <a:rPr lang="ru-RU" sz="1600" dirty="0"/>
              <a:t>підтримує поточне сховище даних та сховище даних кандидата, тоді як </a:t>
            </a:r>
            <a:r>
              <a:rPr lang="en-US" sz="1600" dirty="0"/>
              <a:t>RESTCONF </a:t>
            </a:r>
            <a:r>
              <a:rPr lang="ru-RU" sz="1600" dirty="0"/>
              <a:t>підтримує лише поточне сховище даних, оскільки будь-які зміни сховища даних кандидата негайно комітяться.</a:t>
            </a:r>
          </a:p>
          <a:p>
            <a:r>
              <a:rPr lang="en-US" sz="1600" dirty="0"/>
              <a:t>RESTCONF </a:t>
            </a:r>
            <a:r>
              <a:rPr lang="ru-RU" sz="1600" dirty="0"/>
              <a:t>не підтримує отримання або зняття блокування сховища даних. У випадку, якщо у сховища даних є активне блокування, тоді операція редагування </a:t>
            </a:r>
            <a:r>
              <a:rPr lang="en-US" sz="1600" dirty="0"/>
              <a:t>RESTCONF </a:t>
            </a:r>
            <a:r>
              <a:rPr lang="ru-RU" sz="1600" dirty="0"/>
              <a:t>завершиться помилкою.</a:t>
            </a:r>
          </a:p>
          <a:p>
            <a:r>
              <a:rPr lang="ru-RU" sz="1600" dirty="0"/>
              <a:t>Редагування </a:t>
            </a:r>
            <a:r>
              <a:rPr lang="en-US" sz="1600" dirty="0"/>
              <a:t>RESTCONF - </a:t>
            </a:r>
            <a:r>
              <a:rPr lang="ru-RU" sz="1600" dirty="0"/>
              <a:t>це транзакція, яка обмежена одним викликом </a:t>
            </a:r>
            <a:r>
              <a:rPr lang="en-US" sz="1600" dirty="0"/>
              <a:t>RESTCONF.</a:t>
            </a:r>
          </a:p>
          <a:p>
            <a:r>
              <a:rPr lang="en-US" sz="1600" dirty="0"/>
              <a:t>RESTCONF </a:t>
            </a:r>
            <a:r>
              <a:rPr lang="ru-RU" sz="1600" dirty="0"/>
              <a:t>не підтримує транзакції на кількох пристроях.</a:t>
            </a:r>
          </a:p>
          <a:p>
            <a:r>
              <a:rPr lang="ru-RU" sz="1600" dirty="0"/>
              <a:t>Перевірка знаходиться в кожній операції редагування </a:t>
            </a:r>
            <a:r>
              <a:rPr lang="en-US" sz="1600" dirty="0"/>
              <a:t>RESTCONF </a:t>
            </a:r>
            <a:r>
              <a:rPr lang="ru-RU" sz="1600" dirty="0"/>
              <a:t>та може бути успішною, або ж не виконуватися.</a:t>
            </a:r>
          </a:p>
          <a:p>
            <a:pPr marL="0" indent="0">
              <a:buNone/>
            </a:pPr>
            <a:endParaRPr lang="ru-RU" sz="1600" dirty="0"/>
          </a:p>
        </p:txBody>
      </p:sp>
    </p:spTree>
    <p:extLst>
      <p:ext uri="{BB962C8B-B14F-4D97-AF65-F5344CB8AC3E}">
        <p14:creationId xmlns:p14="http://schemas.microsoft.com/office/powerpoint/2010/main" val="1575208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600" b="1" dirty="0"/>
              <a:t>Порівняльна таблиця операцій та методів </a:t>
            </a:r>
            <a:r>
              <a:rPr lang="en-US" sz="1600" b="1" dirty="0"/>
              <a:t>NETCONF </a:t>
            </a:r>
            <a:r>
              <a:rPr lang="ru-RU" sz="1600" b="1" dirty="0"/>
              <a:t>та </a:t>
            </a:r>
            <a:r>
              <a:rPr lang="en-US" sz="1600" b="1" dirty="0"/>
              <a:t>RESTCONF</a:t>
            </a:r>
            <a:endParaRPr lang="ru-RU" sz="1600" dirty="0"/>
          </a:p>
        </p:txBody>
      </p:sp>
      <p:pic>
        <p:nvPicPr>
          <p:cNvPr id="2" name="Picture 1"/>
          <p:cNvPicPr>
            <a:picLocks noChangeAspect="1"/>
          </p:cNvPicPr>
          <p:nvPr/>
        </p:nvPicPr>
        <p:blipFill>
          <a:blip r:embed="rId2"/>
          <a:stretch>
            <a:fillRect/>
          </a:stretch>
        </p:blipFill>
        <p:spPr>
          <a:xfrm>
            <a:off x="398353" y="946416"/>
            <a:ext cx="6705600" cy="1724025"/>
          </a:xfrm>
          <a:prstGeom prst="rect">
            <a:avLst/>
          </a:prstGeom>
        </p:spPr>
      </p:pic>
      <p:pic>
        <p:nvPicPr>
          <p:cNvPr id="4" name="Picture 3"/>
          <p:cNvPicPr>
            <a:picLocks noChangeAspect="1"/>
          </p:cNvPicPr>
          <p:nvPr/>
        </p:nvPicPr>
        <p:blipFill>
          <a:blip r:embed="rId3"/>
          <a:stretch>
            <a:fillRect/>
          </a:stretch>
        </p:blipFill>
        <p:spPr>
          <a:xfrm>
            <a:off x="325925" y="3329245"/>
            <a:ext cx="6826378" cy="2718469"/>
          </a:xfrm>
          <a:prstGeom prst="rect">
            <a:avLst/>
          </a:prstGeom>
        </p:spPr>
      </p:pic>
    </p:spTree>
    <p:extLst>
      <p:ext uri="{BB962C8B-B14F-4D97-AF65-F5344CB8AC3E}">
        <p14:creationId xmlns:p14="http://schemas.microsoft.com/office/powerpoint/2010/main" val="1364799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1219810" y="171875"/>
            <a:ext cx="7880717" cy="6346825"/>
          </a:xfrm>
          <a:prstGeom prst="rect">
            <a:avLst/>
          </a:prstGeom>
        </p:spPr>
      </p:pic>
    </p:spTree>
    <p:extLst>
      <p:ext uri="{BB962C8B-B14F-4D97-AF65-F5344CB8AC3E}">
        <p14:creationId xmlns:p14="http://schemas.microsoft.com/office/powerpoint/2010/main" val="3003144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151" y="304643"/>
            <a:ext cx="11746117" cy="6313440"/>
          </a:xfrm>
        </p:spPr>
        <p:txBody>
          <a:bodyPr>
            <a:normAutofit/>
          </a:bodyPr>
          <a:lstStyle/>
          <a:p>
            <a:pPr marL="0" indent="0">
              <a:buNone/>
            </a:pPr>
            <a:r>
              <a:rPr lang="en-US" sz="2000" b="1" dirty="0"/>
              <a:t>RESTCONF </a:t>
            </a:r>
            <a:r>
              <a:rPr lang="en-US" sz="2000" b="1" dirty="0" err="1"/>
              <a:t>Datastores</a:t>
            </a:r>
            <a:endParaRPr lang="uk-UA" sz="2000" b="1" dirty="0"/>
          </a:p>
        </p:txBody>
      </p:sp>
      <p:pic>
        <p:nvPicPr>
          <p:cNvPr id="2" name="Picture 1"/>
          <p:cNvPicPr>
            <a:picLocks noChangeAspect="1"/>
          </p:cNvPicPr>
          <p:nvPr/>
        </p:nvPicPr>
        <p:blipFill>
          <a:blip r:embed="rId2"/>
          <a:stretch>
            <a:fillRect/>
          </a:stretch>
        </p:blipFill>
        <p:spPr>
          <a:xfrm>
            <a:off x="322151" y="804203"/>
            <a:ext cx="7246546" cy="3556175"/>
          </a:xfrm>
          <a:prstGeom prst="rect">
            <a:avLst/>
          </a:prstGeom>
          <a:ln>
            <a:solidFill>
              <a:schemeClr val="accent1"/>
            </a:solidFill>
          </a:ln>
        </p:spPr>
      </p:pic>
    </p:spTree>
    <p:extLst>
      <p:ext uri="{BB962C8B-B14F-4D97-AF65-F5344CB8AC3E}">
        <p14:creationId xmlns:p14="http://schemas.microsoft.com/office/powerpoint/2010/main" val="1732189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586396"/>
          </a:xfrm>
        </p:spPr>
        <p:txBody>
          <a:bodyPr>
            <a:normAutofit/>
          </a:bodyPr>
          <a:lstStyle/>
          <a:p>
            <a:pPr marL="0" indent="0">
              <a:buNone/>
            </a:pPr>
            <a:r>
              <a:rPr lang="ru-RU" sz="1600" dirty="0"/>
              <a:t>Доступ кожного пристрою до сервера </a:t>
            </a:r>
            <a:r>
              <a:rPr lang="en-US" sz="1600" dirty="0"/>
              <a:t>RESTCONF </a:t>
            </a:r>
            <a:r>
              <a:rPr lang="ru-RU" sz="1600" dirty="0"/>
              <a:t>здійснюється за допомогою методів </a:t>
            </a:r>
            <a:r>
              <a:rPr lang="en-US" sz="1600" dirty="0"/>
              <a:t>API. </a:t>
            </a:r>
            <a:r>
              <a:rPr lang="ru-RU" sz="1600" dirty="0"/>
              <a:t>Де ви можете знайти </a:t>
            </a:r>
            <a:r>
              <a:rPr lang="en-US" sz="1600" dirty="0"/>
              <a:t>RESTCONF API? </a:t>
            </a:r>
            <a:r>
              <a:rPr lang="ru-RU" sz="1600" dirty="0"/>
              <a:t>Відповідь полягає в тому, що </a:t>
            </a:r>
            <a:r>
              <a:rPr lang="en-US" sz="1600" dirty="0"/>
              <a:t>API </a:t>
            </a:r>
            <a:r>
              <a:rPr lang="ru-RU" sz="1600" dirty="0"/>
              <a:t>окремих пристроїв публікуються рідко. Натомість </a:t>
            </a:r>
            <a:r>
              <a:rPr lang="en-US" sz="1600" dirty="0"/>
              <a:t>URL-</a:t>
            </a:r>
            <a:r>
              <a:rPr lang="ru-RU" sz="1600" dirty="0"/>
              <a:t>адреси методів визначаються динамічно.</a:t>
            </a:r>
          </a:p>
          <a:p>
            <a:pPr marL="0" indent="0">
              <a:buNone/>
            </a:pPr>
            <a:r>
              <a:rPr lang="ru-RU" sz="1600" dirty="0"/>
              <a:t>В </a:t>
            </a:r>
            <a:r>
              <a:rPr lang="en-US" sz="1600" dirty="0"/>
              <a:t>RESTCONF RFC 8040 </a:t>
            </a:r>
            <a:r>
              <a:rPr lang="ru-RU" sz="1600" dirty="0"/>
              <a:t>зазначено, що базовим синтаксисом </a:t>
            </a:r>
            <a:r>
              <a:rPr lang="en-US" sz="1600" dirty="0"/>
              <a:t>URI RESTCONF </a:t>
            </a:r>
            <a:r>
              <a:rPr lang="ru-RU" sz="1600" dirty="0"/>
              <a:t>є</a:t>
            </a:r>
          </a:p>
          <a:p>
            <a:pPr marL="0" indent="0">
              <a:buNone/>
            </a:pPr>
            <a:r>
              <a:rPr lang="ru-RU" sz="1600" dirty="0"/>
              <a:t>                                                                      та                                                  є змінними, а значення можна отримати використовуючи файли для конкретної моделі YANG.</a:t>
            </a:r>
          </a:p>
          <a:p>
            <a:pPr marL="0" indent="0">
              <a:buNone/>
            </a:pPr>
            <a:r>
              <a:rPr lang="ru-RU" sz="1600" dirty="0"/>
              <a:t>Базовим форматом URL RESTCONF                                                                                                                                       в якому будь-яку частину після                    можна не вказувати.</a:t>
            </a:r>
          </a:p>
          <a:p>
            <a:pPr marL="0" indent="0">
              <a:buNone/>
            </a:pPr>
            <a:r>
              <a:rPr lang="ru-RU" sz="1600" dirty="0"/>
              <a:t>Початковий запит GET, який містить лише частину                     повинен повертати відповідь з ресурсами, доступними на цьому сервері. Як приклад, наведемо запит GET, побудованого наступним чином:</a:t>
            </a:r>
          </a:p>
          <a:p>
            <a:pPr marL="0" indent="0">
              <a:buNone/>
            </a:pPr>
            <a:endParaRPr lang="ru-RU" sz="1600" dirty="0"/>
          </a:p>
          <a:p>
            <a:pPr marL="0" indent="0">
              <a:buNone/>
            </a:pPr>
            <a:endParaRPr lang="ru-RU" sz="1600" dirty="0"/>
          </a:p>
          <a:p>
            <a:pPr marL="0" indent="0">
              <a:buNone/>
            </a:pPr>
            <a:r>
              <a:rPr lang="ru-RU" sz="1600" dirty="0"/>
              <a:t>Повернеться щось подібне до:</a:t>
            </a:r>
          </a:p>
          <a:p>
            <a:pPr marL="0" indent="0">
              <a:buNone/>
            </a:pPr>
            <a:endParaRPr lang="ru-RU" sz="1600" dirty="0"/>
          </a:p>
          <a:p>
            <a:pPr marL="0" indent="0">
              <a:buNone/>
            </a:pPr>
            <a:endParaRPr lang="ru-RU" sz="1600" dirty="0"/>
          </a:p>
          <a:p>
            <a:pPr marL="0" indent="0">
              <a:buNone/>
            </a:pPr>
            <a:endParaRPr lang="ru-RU" sz="1600" dirty="0"/>
          </a:p>
          <a:p>
            <a:pPr marL="0" indent="0">
              <a:buNone/>
            </a:pPr>
            <a:endParaRPr lang="ru-RU" sz="1600" dirty="0"/>
          </a:p>
          <a:p>
            <a:pPr marL="0" indent="0">
              <a:buNone/>
            </a:pPr>
            <a:endParaRPr lang="ru-RU" sz="1600" dirty="0"/>
          </a:p>
          <a:p>
            <a:pPr marL="0" indent="0">
              <a:buNone/>
            </a:pPr>
            <a:endParaRPr lang="ru-RU" sz="1600" dirty="0"/>
          </a:p>
          <a:p>
            <a:pPr marL="0" indent="0">
              <a:buNone/>
            </a:pPr>
            <a:r>
              <a:rPr lang="ru-RU" sz="1600" dirty="0"/>
              <a:t> </a:t>
            </a:r>
          </a:p>
          <a:p>
            <a:pPr marL="0" indent="0">
              <a:buNone/>
            </a:pPr>
            <a:r>
              <a:rPr lang="ru-RU" sz="1600" dirty="0"/>
              <a:t>  </a:t>
            </a:r>
          </a:p>
          <a:p>
            <a:pPr marL="0" indent="0">
              <a:buNone/>
            </a:pPr>
            <a:endParaRPr lang="ru-RU" sz="1600" dirty="0"/>
          </a:p>
        </p:txBody>
      </p:sp>
      <p:pic>
        <p:nvPicPr>
          <p:cNvPr id="2" name="Picture 1"/>
          <p:cNvPicPr>
            <a:picLocks noChangeAspect="1"/>
          </p:cNvPicPr>
          <p:nvPr/>
        </p:nvPicPr>
        <p:blipFill>
          <a:blip r:embed="rId2"/>
          <a:stretch>
            <a:fillRect/>
          </a:stretch>
        </p:blipFill>
        <p:spPr>
          <a:xfrm>
            <a:off x="6917837" y="836455"/>
            <a:ext cx="3190875" cy="314325"/>
          </a:xfrm>
          <a:prstGeom prst="rect">
            <a:avLst/>
          </a:prstGeom>
        </p:spPr>
      </p:pic>
      <p:pic>
        <p:nvPicPr>
          <p:cNvPr id="4" name="Picture 3"/>
          <p:cNvPicPr>
            <a:picLocks noChangeAspect="1"/>
          </p:cNvPicPr>
          <p:nvPr/>
        </p:nvPicPr>
        <p:blipFill>
          <a:blip r:embed="rId3"/>
          <a:stretch>
            <a:fillRect/>
          </a:stretch>
        </p:blipFill>
        <p:spPr>
          <a:xfrm>
            <a:off x="325925" y="1191519"/>
            <a:ext cx="3238500" cy="257175"/>
          </a:xfrm>
          <a:prstGeom prst="rect">
            <a:avLst/>
          </a:prstGeom>
        </p:spPr>
      </p:pic>
      <p:pic>
        <p:nvPicPr>
          <p:cNvPr id="5" name="Picture 4"/>
          <p:cNvPicPr>
            <a:picLocks noChangeAspect="1"/>
          </p:cNvPicPr>
          <p:nvPr/>
        </p:nvPicPr>
        <p:blipFill>
          <a:blip r:embed="rId4"/>
          <a:stretch>
            <a:fillRect/>
          </a:stretch>
        </p:blipFill>
        <p:spPr>
          <a:xfrm>
            <a:off x="3826975" y="1153891"/>
            <a:ext cx="2247900" cy="285750"/>
          </a:xfrm>
          <a:prstGeom prst="rect">
            <a:avLst/>
          </a:prstGeom>
        </p:spPr>
      </p:pic>
      <p:pic>
        <p:nvPicPr>
          <p:cNvPr id="6" name="Picture 5"/>
          <p:cNvPicPr>
            <a:picLocks noChangeAspect="1"/>
          </p:cNvPicPr>
          <p:nvPr/>
        </p:nvPicPr>
        <p:blipFill>
          <a:blip r:embed="rId5"/>
          <a:stretch>
            <a:fillRect/>
          </a:stretch>
        </p:blipFill>
        <p:spPr>
          <a:xfrm>
            <a:off x="3409667" y="1733736"/>
            <a:ext cx="6115050" cy="285750"/>
          </a:xfrm>
          <a:prstGeom prst="rect">
            <a:avLst/>
          </a:prstGeom>
        </p:spPr>
      </p:pic>
      <p:pic>
        <p:nvPicPr>
          <p:cNvPr id="7" name="Picture 6"/>
          <p:cNvPicPr>
            <a:picLocks noChangeAspect="1"/>
          </p:cNvPicPr>
          <p:nvPr/>
        </p:nvPicPr>
        <p:blipFill>
          <a:blip r:embed="rId6"/>
          <a:stretch>
            <a:fillRect/>
          </a:stretch>
        </p:blipFill>
        <p:spPr>
          <a:xfrm>
            <a:off x="1588081" y="1996852"/>
            <a:ext cx="885825" cy="266700"/>
          </a:xfrm>
          <a:prstGeom prst="rect">
            <a:avLst/>
          </a:prstGeom>
        </p:spPr>
      </p:pic>
      <p:pic>
        <p:nvPicPr>
          <p:cNvPr id="8" name="Picture 7"/>
          <p:cNvPicPr>
            <a:picLocks noChangeAspect="1"/>
          </p:cNvPicPr>
          <p:nvPr/>
        </p:nvPicPr>
        <p:blipFill>
          <a:blip r:embed="rId6"/>
          <a:stretch>
            <a:fillRect/>
          </a:stretch>
        </p:blipFill>
        <p:spPr>
          <a:xfrm>
            <a:off x="4755285" y="2313581"/>
            <a:ext cx="885825" cy="266700"/>
          </a:xfrm>
          <a:prstGeom prst="rect">
            <a:avLst/>
          </a:prstGeom>
        </p:spPr>
      </p:pic>
      <p:pic>
        <p:nvPicPr>
          <p:cNvPr id="9" name="Picture 8"/>
          <p:cNvPicPr>
            <a:picLocks noChangeAspect="1"/>
          </p:cNvPicPr>
          <p:nvPr/>
        </p:nvPicPr>
        <p:blipFill>
          <a:blip r:embed="rId7"/>
          <a:stretch>
            <a:fillRect/>
          </a:stretch>
        </p:blipFill>
        <p:spPr>
          <a:xfrm>
            <a:off x="426691" y="2811710"/>
            <a:ext cx="3801277" cy="763539"/>
          </a:xfrm>
          <a:prstGeom prst="rect">
            <a:avLst/>
          </a:prstGeom>
        </p:spPr>
      </p:pic>
      <p:pic>
        <p:nvPicPr>
          <p:cNvPr id="10" name="Picture 9"/>
          <p:cNvPicPr>
            <a:picLocks noChangeAspect="1"/>
          </p:cNvPicPr>
          <p:nvPr/>
        </p:nvPicPr>
        <p:blipFill>
          <a:blip r:embed="rId8"/>
          <a:stretch>
            <a:fillRect/>
          </a:stretch>
        </p:blipFill>
        <p:spPr>
          <a:xfrm>
            <a:off x="426691" y="3832641"/>
            <a:ext cx="4454651" cy="2311300"/>
          </a:xfrm>
          <a:prstGeom prst="rect">
            <a:avLst/>
          </a:prstGeom>
        </p:spPr>
      </p:pic>
      <p:sp>
        <p:nvSpPr>
          <p:cNvPr id="11" name="Rectangle 10"/>
          <p:cNvSpPr/>
          <p:nvPr/>
        </p:nvSpPr>
        <p:spPr>
          <a:xfrm>
            <a:off x="362137" y="6153296"/>
            <a:ext cx="11297388" cy="338554"/>
          </a:xfrm>
          <a:prstGeom prst="rect">
            <a:avLst/>
          </a:prstGeom>
        </p:spPr>
        <p:txBody>
          <a:bodyPr wrap="none">
            <a:spAutoFit/>
          </a:bodyPr>
          <a:lstStyle/>
          <a:p>
            <a:r>
              <a:rPr lang="ru-RU" sz="1600" dirty="0"/>
              <a:t>Ця відповідь повідомляє нам про те, що                                       - це типи ресурсів RESTCONF, які підтримуються даним пристроєм.</a:t>
            </a:r>
            <a:endParaRPr lang="uk-UA" sz="1600" dirty="0"/>
          </a:p>
        </p:txBody>
      </p:sp>
      <p:pic>
        <p:nvPicPr>
          <p:cNvPr id="12" name="Picture 11"/>
          <p:cNvPicPr>
            <a:picLocks noChangeAspect="1"/>
          </p:cNvPicPr>
          <p:nvPr/>
        </p:nvPicPr>
        <p:blipFill>
          <a:blip r:embed="rId9"/>
          <a:stretch>
            <a:fillRect/>
          </a:stretch>
        </p:blipFill>
        <p:spPr>
          <a:xfrm>
            <a:off x="3926610" y="6193519"/>
            <a:ext cx="1714500" cy="295275"/>
          </a:xfrm>
          <a:prstGeom prst="rect">
            <a:avLst/>
          </a:prstGeom>
        </p:spPr>
      </p:pic>
    </p:spTree>
    <p:extLst>
      <p:ext uri="{BB962C8B-B14F-4D97-AF65-F5344CB8AC3E}">
        <p14:creationId xmlns:p14="http://schemas.microsoft.com/office/powerpoint/2010/main" val="3718169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600" b="1" dirty="0"/>
              <a:t>Платформи керування мережею</a:t>
            </a:r>
          </a:p>
          <a:p>
            <a:pPr marL="0" indent="0">
              <a:buNone/>
            </a:pPr>
            <a:r>
              <a:rPr lang="ru-RU" sz="1600" dirty="0"/>
              <a:t>Компанія </a:t>
            </a:r>
            <a:r>
              <a:rPr lang="en-US" sz="1600" dirty="0"/>
              <a:t>Cisco </a:t>
            </a:r>
            <a:r>
              <a:rPr lang="ru-RU" sz="1600" dirty="0"/>
              <a:t>має довгу історію розробки та підтримки мережних рішень як в апаратному, так і в програмному забезпеченні. З початку виникнення комп'ютерної мережі, конфігурація мережі була зосереджена на кожному пристрої вручну та часто виконувала складний набір задач. Такий підхід не становить великої проблеми за наявності кількох мережних пристроїв, проте налаштування та обслуговування сотень або навіть тисяч пристроїв в мережі стає майже неможливим. </a:t>
            </a:r>
          </a:p>
          <a:p>
            <a:pPr marL="0" indent="0">
              <a:buNone/>
            </a:pPr>
            <a:r>
              <a:rPr lang="ru-RU" sz="1600" dirty="0"/>
              <a:t>Більше того, із збільшенням масштабу змін, внесених людиною, </a:t>
            </a:r>
            <a:r>
              <a:rPr lang="ru-RU" sz="1600" u="sng" dirty="0"/>
              <a:t>ймовірність виникнення неправильних конфігурацій</a:t>
            </a:r>
            <a:r>
              <a:rPr lang="ru-RU" sz="1600" dirty="0"/>
              <a:t> значно зростає. Помилками можуть бути банальні помилки введення, застосування нових змін до не того пристрою, або навіть повна відсутність пристрою. Виконання вручну повторюваних завдань, що вимагають високого ступеня узгодженості, створює ризик появи помилок. Крім того, кількість необхідних змін теж збільшується, оскільки від бізнесу все більше вимагається розгортання великої кількості застосунків на більш високих швидкостях.</a:t>
            </a:r>
          </a:p>
          <a:p>
            <a:pPr marL="0" indent="0">
              <a:buNone/>
            </a:pPr>
            <a:endParaRPr lang="ru-RU" sz="1600" dirty="0"/>
          </a:p>
          <a:p>
            <a:pPr marL="0" indent="0">
              <a:buNone/>
            </a:pPr>
            <a:r>
              <a:rPr lang="ru-RU" sz="1600" u="sng" dirty="0"/>
              <a:t>Програмованість мережі допомагає зменшити Операційні витрати (</a:t>
            </a:r>
            <a:r>
              <a:rPr lang="en-US" sz="1600" u="sng" dirty="0"/>
              <a:t>Operational Expenses - OPEX)</a:t>
            </a:r>
            <a:r>
              <a:rPr lang="en-US" sz="1600" dirty="0"/>
              <a:t>, </a:t>
            </a:r>
            <a:r>
              <a:rPr lang="ru-RU" sz="1600" dirty="0"/>
              <a:t>які становлять значну частину від загальної вартості мережі. Команди </a:t>
            </a:r>
            <a:r>
              <a:rPr lang="ru-RU" sz="1600" u="sng" dirty="0"/>
              <a:t>можуть пришвидшити надання сервісів, автоматизуючи завдання</a:t>
            </a:r>
            <a:r>
              <a:rPr lang="ru-RU" sz="1600" dirty="0"/>
              <a:t>, які зазвичай виконуються вручну за допомогою Інтерфейсу командного рядка (</a:t>
            </a:r>
            <a:r>
              <a:rPr lang="en-US" sz="1600" dirty="0"/>
              <a:t>CLI).</a:t>
            </a:r>
          </a:p>
          <a:p>
            <a:pPr marL="0" indent="0">
              <a:buNone/>
            </a:pPr>
            <a:endParaRPr lang="ru-RU" sz="1600" dirty="0"/>
          </a:p>
          <a:p>
            <a:pPr marL="0" indent="0">
              <a:buNone/>
            </a:pPr>
            <a:r>
              <a:rPr lang="ru-RU" sz="1600" dirty="0"/>
              <a:t>Автоматизація мережі відіграє вирішальну роль у </a:t>
            </a:r>
            <a:r>
              <a:rPr lang="ru-RU" sz="1600" u="sng" dirty="0"/>
              <a:t>спрощенні щоденних операцій та обслуговування</a:t>
            </a:r>
            <a:r>
              <a:rPr lang="ru-RU" sz="1600" dirty="0"/>
              <a:t>. Коли ви автоматизуєте щоденні мережні завдання та функції, за допомогою коду керуєте повторюваними процесами, ви можете зменшити кількість помилок, зроблених людиною, та покращити доступність мережних послуг. Операційні команди можуть швидше реагувати та обробляти заявки про несправність, і навіть можуть діяти проактивно. Автоматизація мережі також знижує витрати, надаючи операційним командам </a:t>
            </a:r>
            <a:r>
              <a:rPr lang="ru-RU" sz="1600" u="sng" dirty="0"/>
              <a:t>можливість переносити рутинні та повторювані завдання до автоматизованих процесів</a:t>
            </a:r>
            <a:r>
              <a:rPr lang="ru-RU" sz="1600" dirty="0"/>
              <a:t>.</a:t>
            </a:r>
          </a:p>
          <a:p>
            <a:pPr marL="0" indent="0">
              <a:buNone/>
            </a:pPr>
            <a:endParaRPr lang="ru-RU" sz="1600" dirty="0"/>
          </a:p>
        </p:txBody>
      </p:sp>
    </p:spTree>
    <p:extLst>
      <p:ext uri="{BB962C8B-B14F-4D97-AF65-F5344CB8AC3E}">
        <p14:creationId xmlns:p14="http://schemas.microsoft.com/office/powerpoint/2010/main" val="2508509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600" dirty="0"/>
              <a:t>Автоматизація мережі використовується для різних поширених завдань в організації:</a:t>
            </a:r>
          </a:p>
          <a:p>
            <a:r>
              <a:rPr lang="ru-RU" sz="1600" b="1" dirty="0"/>
              <a:t>Підготовка пристроїв (</a:t>
            </a:r>
            <a:r>
              <a:rPr lang="en-US" sz="1600" b="1" dirty="0"/>
              <a:t>Device Provisioning) -</a:t>
            </a:r>
            <a:r>
              <a:rPr lang="ru-RU" sz="1600" dirty="0"/>
              <a:t> це налаштування мережних пристроїв більш ефективно, швидше та із меншою кількістю помилок, оскільки людська взаємодія з кожним мережним пристроєм зменшується.</a:t>
            </a:r>
          </a:p>
          <a:p>
            <a:r>
              <a:rPr lang="ru-RU" sz="1600" b="1" dirty="0"/>
              <a:t>Програмне забезпечення для керування пристроєм (</a:t>
            </a:r>
            <a:r>
              <a:rPr lang="en-US" sz="1600" b="1" dirty="0"/>
              <a:t>Device software management )</a:t>
            </a:r>
            <a:r>
              <a:rPr lang="en-US" sz="1600" dirty="0"/>
              <a:t> - </a:t>
            </a:r>
            <a:r>
              <a:rPr lang="ru-RU" sz="1600" dirty="0"/>
              <a:t>Керування завантаженням та розгортанням оновлень програмного забезпечення є відносно простим завданням, але це може зайняти багато часу і супроводжуватись помилками, внесеними персоналом. Для вирішення цієї проблеми створено багато автоматизованих інструментів, але вони можуть не встигати за вимогами замовника. Просте рішення програмованості мережі для програмного забезпечення для керування пристроєм виявляється корисним для багатьох середовищ.</a:t>
            </a:r>
          </a:p>
          <a:p>
            <a:r>
              <a:rPr lang="ru-RU" sz="1600" b="1" dirty="0"/>
              <a:t>Перевірка відповідності (</a:t>
            </a:r>
            <a:r>
              <a:rPr lang="en-US" sz="1600" b="1" dirty="0"/>
              <a:t>Compliance checks) -</a:t>
            </a:r>
            <a:r>
              <a:rPr lang="en-US" sz="1600" dirty="0"/>
              <a:t> </a:t>
            </a:r>
            <a:r>
              <a:rPr lang="ru-RU" sz="1600" dirty="0"/>
              <a:t>Методи автоматизації мережі дозволяють отримати унікальну можливість швидкого аудиту великих груп мережних пристроїв на наявність помилок конфігурації та автоматичного внесення відповідних виправлень за допомогою вбудованих регресійних тестів.</a:t>
            </a:r>
          </a:p>
          <a:p>
            <a:r>
              <a:rPr lang="ru-RU" sz="1600" b="1" dirty="0"/>
              <a:t>Звітність (</a:t>
            </a:r>
            <a:r>
              <a:rPr lang="en-US" sz="1600" b="1" dirty="0"/>
              <a:t>Reporting) -</a:t>
            </a:r>
            <a:r>
              <a:rPr lang="en-US" sz="1600" dirty="0"/>
              <a:t> </a:t>
            </a:r>
            <a:r>
              <a:rPr lang="ru-RU" sz="1600" dirty="0"/>
              <a:t>Автоматизація зменшує обсяг ручної праці, витраченої на вилучення інформації та координації даних з різнорідних джерел інформації для створення змістовних і зручних для читання звітів.</a:t>
            </a:r>
          </a:p>
          <a:p>
            <a:r>
              <a:rPr lang="ru-RU" sz="1600" b="1" dirty="0"/>
              <a:t>Пошук та усунення несправностей (</a:t>
            </a:r>
            <a:r>
              <a:rPr lang="en-US" sz="1600" b="1" dirty="0"/>
              <a:t>Troubleshooting) - </a:t>
            </a:r>
            <a:r>
              <a:rPr lang="ru-RU" sz="1600" dirty="0"/>
              <a:t>Автоматизація мережі спрощує пошук та усунення несправностей, роблячи аналіз конфігурації та перевірку помилок в реальному часі швидко і просто, навіть для багатьох мережних пристроїв.</a:t>
            </a:r>
          </a:p>
          <a:p>
            <a:r>
              <a:rPr lang="ru-RU" sz="1600" b="1" dirty="0"/>
              <a:t>Збір даних і телеметрія (</a:t>
            </a:r>
            <a:r>
              <a:rPr lang="en-US" sz="1600" b="1" dirty="0"/>
              <a:t>Data collection and telemetry) -</a:t>
            </a:r>
            <a:r>
              <a:rPr lang="en-US" sz="1600" dirty="0"/>
              <a:t> </a:t>
            </a:r>
            <a:r>
              <a:rPr lang="ru-RU" sz="1600" dirty="0"/>
              <a:t>Загальноприйнятою особливістю ефективного обслуговування мережі є збір даних з мережних пристроїв та телеметрії про поведінку мережі. Навіть спосіб збору даних змінюється, оскільки тепер багато пристроїв можуть передавати дані (і потік) в режимі реального часу одразу з коробки, на відміну від варіанту опитування через однакові проміжки часу.</a:t>
            </a:r>
          </a:p>
          <a:p>
            <a:pPr marL="0" indent="0">
              <a:buNone/>
            </a:pPr>
            <a:endParaRPr lang="ru-RU" sz="1600" dirty="0"/>
          </a:p>
        </p:txBody>
      </p:sp>
    </p:spTree>
    <p:extLst>
      <p:ext uri="{BB962C8B-B14F-4D97-AF65-F5344CB8AC3E}">
        <p14:creationId xmlns:p14="http://schemas.microsoft.com/office/powerpoint/2010/main" val="1563630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4516" y="2634558"/>
            <a:ext cx="5432079" cy="769545"/>
          </a:xfrm>
        </p:spPr>
        <p:txBody>
          <a:bodyPr>
            <a:normAutofit/>
          </a:bodyPr>
          <a:lstStyle/>
          <a:p>
            <a:pPr marL="0" indent="0" algn="ctr">
              <a:buNone/>
            </a:pPr>
            <a:r>
              <a:rPr lang="uk-UA" sz="4400" b="1" dirty="0"/>
              <a:t>Дякую за увагу!</a:t>
            </a:r>
          </a:p>
        </p:txBody>
      </p:sp>
    </p:spTree>
    <p:extLst>
      <p:ext uri="{BB962C8B-B14F-4D97-AF65-F5344CB8AC3E}">
        <p14:creationId xmlns:p14="http://schemas.microsoft.com/office/powerpoint/2010/main" val="1295378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ANG Data Mode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053" y="205053"/>
            <a:ext cx="11237062" cy="6742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905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818" y="1"/>
            <a:ext cx="11884182" cy="6858000"/>
          </a:xfrm>
        </p:spPr>
        <p:txBody>
          <a:bodyPr>
            <a:normAutofit lnSpcReduction="10000"/>
          </a:bodyPr>
          <a:lstStyle/>
          <a:p>
            <a:pPr marL="0" indent="0">
              <a:buNone/>
            </a:pPr>
            <a:r>
              <a:rPr lang="ru-RU" sz="1600" b="1" dirty="0"/>
              <a:t>Переваги програмованості на основі моделей</a:t>
            </a:r>
            <a:endParaRPr lang="en-US" sz="1600" b="1" dirty="0"/>
          </a:p>
          <a:p>
            <a:pPr marL="0" indent="0">
              <a:buNone/>
            </a:pPr>
            <a:r>
              <a:rPr lang="ru-RU" sz="1600" dirty="0"/>
              <a:t>Традиційно для налаштування мережних пристроїв використовуються функції </a:t>
            </a:r>
            <a:r>
              <a:rPr lang="en-US" sz="1600" dirty="0"/>
              <a:t>CLI </a:t>
            </a:r>
            <a:r>
              <a:rPr lang="ru-RU" sz="1600" dirty="0"/>
              <a:t>або функції бібліотеки </a:t>
            </a:r>
            <a:r>
              <a:rPr lang="en-US" sz="1600" dirty="0"/>
              <a:t>SDK. CLI </a:t>
            </a:r>
            <a:r>
              <a:rPr lang="ru-RU" sz="1600" dirty="0"/>
              <a:t>і скрипти майже завжди є специфічними для пристрою; їх можна використовувати лише на пристроях одного типу, що використовують однакові </a:t>
            </a:r>
            <a:r>
              <a:rPr lang="en-US" sz="1600" dirty="0"/>
              <a:t>CLI </a:t>
            </a:r>
            <a:r>
              <a:rPr lang="ru-RU" sz="1600" dirty="0"/>
              <a:t>від одного постачальника. Більше того, ці функції можуть існувати не для всіх команд конфігурації, а там, де вони існують, може бути важко запрограмувати складну конфігурацію.</a:t>
            </a:r>
          </a:p>
          <a:p>
            <a:pPr marL="0" indent="0">
              <a:buNone/>
            </a:pPr>
            <a:r>
              <a:rPr lang="ru-RU" sz="1600" dirty="0"/>
              <a:t>Проте, </a:t>
            </a:r>
            <a:r>
              <a:rPr lang="ru-RU" sz="1600" u="sng" dirty="0"/>
              <a:t>програмованість на основі моделей забезпечує стандартний спосіб опису потрібної конфігурації мережних пристроїв</a:t>
            </a:r>
            <a:r>
              <a:rPr lang="ru-RU" sz="1600" dirty="0"/>
              <a:t>.</a:t>
            </a:r>
          </a:p>
          <a:p>
            <a:pPr marL="0" indent="0">
              <a:buNone/>
            </a:pPr>
            <a:r>
              <a:rPr lang="ru-RU" sz="1600" dirty="0"/>
              <a:t>Звичайно, сам цільовий пристрій повинен підтримувати конфігурацію, керовану моделлю. Для моделей, заснованих на </a:t>
            </a:r>
            <a:r>
              <a:rPr lang="en-US" sz="1600" dirty="0"/>
              <a:t>YANG, </a:t>
            </a:r>
            <a:r>
              <a:rPr lang="ru-RU" sz="1600" dirty="0"/>
              <a:t>він повинен підтримувати </a:t>
            </a:r>
            <a:r>
              <a:rPr lang="en-US" sz="1600" dirty="0"/>
              <a:t>YANG </a:t>
            </a:r>
            <a:r>
              <a:rPr lang="ru-RU" sz="1600" dirty="0"/>
              <a:t>та розуміти протоколи вищого рівня на основі </a:t>
            </a:r>
            <a:r>
              <a:rPr lang="en-US" sz="1600" dirty="0"/>
              <a:t>YANG, </a:t>
            </a:r>
            <a:r>
              <a:rPr lang="ru-RU" sz="1600" dirty="0"/>
              <a:t>такі як </a:t>
            </a:r>
            <a:r>
              <a:rPr lang="en-US" sz="1600" dirty="0"/>
              <a:t>NETCONF </a:t>
            </a:r>
            <a:r>
              <a:rPr lang="ru-RU" sz="1600" dirty="0"/>
              <a:t>і </a:t>
            </a:r>
            <a:r>
              <a:rPr lang="en-US" sz="1600" dirty="0"/>
              <a:t>RESTCONF. </a:t>
            </a:r>
            <a:r>
              <a:rPr lang="ru-RU" sz="1600" dirty="0"/>
              <a:t>Конфігурації, реалізовані на моделях, як і раніше, мають бути перенесені на мережний пристрій. Реалізація моделі може бути закладена в </a:t>
            </a:r>
            <a:r>
              <a:rPr lang="en-US" sz="1600" dirty="0"/>
              <a:t>API </a:t>
            </a:r>
            <a:r>
              <a:rPr lang="ru-RU" sz="1600" dirty="0"/>
              <a:t>або ж оброблятися в оболонці </a:t>
            </a:r>
            <a:r>
              <a:rPr lang="en-US" sz="1600" dirty="0"/>
              <a:t>SDK.</a:t>
            </a:r>
          </a:p>
          <a:p>
            <a:pPr marL="0" indent="0">
              <a:buNone/>
            </a:pPr>
            <a:r>
              <a:rPr lang="ru-RU" sz="1600" dirty="0"/>
              <a:t>Таким чином, </a:t>
            </a:r>
            <a:r>
              <a:rPr lang="ru-RU" sz="1600" b="1" dirty="0"/>
              <a:t>програмованість на основі моделі</a:t>
            </a:r>
            <a:r>
              <a:rPr lang="en-US" sz="1600" b="1" dirty="0"/>
              <a:t> </a:t>
            </a:r>
            <a:r>
              <a:rPr lang="uk-UA" sz="1600" b="1" dirty="0"/>
              <a:t>надає наступні переваги</a:t>
            </a:r>
            <a:r>
              <a:rPr lang="ru-RU" sz="1600" dirty="0"/>
              <a:t>:</a:t>
            </a:r>
          </a:p>
          <a:p>
            <a:r>
              <a:rPr lang="ru-RU" sz="1600" dirty="0"/>
              <a:t>Надає мову налаштування, зручну для читання</a:t>
            </a:r>
          </a:p>
          <a:p>
            <a:r>
              <a:rPr lang="ru-RU" sz="1600" dirty="0"/>
              <a:t>Базується на основі моделей, структурована та зручна для комп'ютера</a:t>
            </a:r>
          </a:p>
          <a:p>
            <a:r>
              <a:rPr lang="ru-RU" sz="1600" dirty="0"/>
              <a:t>Включає підтримку багатьох типів моделей, зокрема </a:t>
            </a:r>
            <a:r>
              <a:rPr lang="en-US" sz="1600" dirty="0"/>
              <a:t>Native</a:t>
            </a:r>
            <a:r>
              <a:rPr lang="ru-RU" sz="1600" dirty="0"/>
              <a:t>, </a:t>
            </a:r>
            <a:r>
              <a:rPr lang="en-US" sz="1600" dirty="0" err="1"/>
              <a:t>OpenConfig</a:t>
            </a:r>
            <a:r>
              <a:rPr lang="en-US" sz="1600" dirty="0"/>
              <a:t> </a:t>
            </a:r>
            <a:r>
              <a:rPr lang="ru-RU" sz="1600" dirty="0"/>
              <a:t>та </a:t>
            </a:r>
            <a:r>
              <a:rPr lang="en-US" sz="1600" dirty="0"/>
              <a:t>IETF</a:t>
            </a:r>
          </a:p>
          <a:p>
            <a:r>
              <a:rPr lang="ru-RU" sz="1600" dirty="0"/>
              <a:t>Використовує специфікацію, яка відокремлена від транспорту, протоколу кінцевого кодування</a:t>
            </a:r>
          </a:p>
          <a:p>
            <a:r>
              <a:rPr lang="ru-RU" sz="1600" dirty="0"/>
              <a:t>Використовує </a:t>
            </a:r>
            <a:r>
              <a:rPr lang="en-US" sz="1600" dirty="0"/>
              <a:t>API </a:t>
            </a:r>
            <a:r>
              <a:rPr lang="ru-RU" sz="1600" dirty="0"/>
              <a:t>на основі моделей для абстракції та спрощення</a:t>
            </a:r>
          </a:p>
          <a:p>
            <a:r>
              <a:rPr lang="ru-RU" sz="1600" dirty="0"/>
              <a:t>Використовує відкрите програмне забезпечення і користується широкою підтримкою</a:t>
            </a:r>
          </a:p>
          <a:p>
            <a:pPr marL="0" indent="0">
              <a:buNone/>
            </a:pPr>
            <a:endParaRPr lang="en-US" sz="1600" dirty="0"/>
          </a:p>
          <a:p>
            <a:pPr marL="0" indent="0">
              <a:buNone/>
            </a:pPr>
            <a:r>
              <a:rPr lang="ru-RU" sz="1600" dirty="0"/>
              <a:t>Для того, щоб зрозуміти програмованість на основі моделей, </a:t>
            </a:r>
            <a:r>
              <a:rPr lang="ru-RU" sz="1600" dirty="0" smtClean="0"/>
              <a:t>слід </a:t>
            </a:r>
            <a:r>
              <a:rPr lang="ru-RU" sz="1600" dirty="0"/>
              <a:t>зрозуміти її ключові компоненти:</a:t>
            </a:r>
          </a:p>
          <a:p>
            <a:r>
              <a:rPr lang="en-US" sz="1600" dirty="0"/>
              <a:t>YANG</a:t>
            </a:r>
          </a:p>
          <a:p>
            <a:r>
              <a:rPr lang="en-US" sz="1600" dirty="0"/>
              <a:t>NETCONF</a:t>
            </a:r>
          </a:p>
          <a:p>
            <a:r>
              <a:rPr lang="en-US" sz="1600" dirty="0"/>
              <a:t>RESTCONF</a:t>
            </a:r>
          </a:p>
          <a:p>
            <a:pPr marL="0" indent="0">
              <a:buNone/>
            </a:pPr>
            <a:r>
              <a:rPr lang="en-US" sz="1600" b="1" dirty="0"/>
              <a:t>YANG</a:t>
            </a:r>
            <a:r>
              <a:rPr lang="en-US" sz="1600" dirty="0"/>
              <a:t> - </a:t>
            </a:r>
            <a:r>
              <a:rPr lang="ru-RU" sz="1600" dirty="0"/>
              <a:t>це мова моделювання. </a:t>
            </a:r>
            <a:r>
              <a:rPr lang="en-US" sz="1600" b="1" dirty="0"/>
              <a:t>NETCONF</a:t>
            </a:r>
            <a:r>
              <a:rPr lang="en-US" sz="1600" dirty="0"/>
              <a:t> </a:t>
            </a:r>
            <a:r>
              <a:rPr lang="ru-RU" sz="1600" dirty="0"/>
              <a:t>та </a:t>
            </a:r>
            <a:r>
              <a:rPr lang="en-US" sz="1600" b="1" dirty="0"/>
              <a:t>RESTCONF</a:t>
            </a:r>
            <a:r>
              <a:rPr lang="en-US" sz="1600" dirty="0"/>
              <a:t> - </a:t>
            </a:r>
            <a:r>
              <a:rPr lang="ru-RU" sz="1600" dirty="0"/>
              <a:t>це протоколи, що використовуються для програмованих інтерфейсів моделі даних.</a:t>
            </a:r>
          </a:p>
          <a:p>
            <a:pPr marL="0" indent="0">
              <a:buNone/>
            </a:pPr>
            <a:endParaRPr lang="ru-RU" sz="1600" dirty="0"/>
          </a:p>
        </p:txBody>
      </p:sp>
    </p:spTree>
    <p:extLst>
      <p:ext uri="{BB962C8B-B14F-4D97-AF65-F5344CB8AC3E}">
        <p14:creationId xmlns:p14="http://schemas.microsoft.com/office/powerpoint/2010/main" val="3483980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en-US" sz="1600" b="1" dirty="0"/>
              <a:t>YANG (Yet Another Next Generation) </a:t>
            </a:r>
            <a:r>
              <a:rPr lang="ru-RU" sz="1600" dirty="0"/>
              <a:t>згідно визначення, наведеного в документі </a:t>
            </a:r>
            <a:r>
              <a:rPr lang="en-US" sz="1600" dirty="0"/>
              <a:t>RFC7519, - </a:t>
            </a:r>
            <a:r>
              <a:rPr lang="ru-RU" sz="1600" dirty="0"/>
              <a:t>це «мова моделювання даних, яка використовується в моделях конфігурації та станів даних, що керуються Протоколом налаштування конфігурації мережі (</a:t>
            </a:r>
            <a:r>
              <a:rPr lang="en-US" sz="1600" b="1" dirty="0"/>
              <a:t>Network Configuration Protocol - NETCONF</a:t>
            </a:r>
            <a:r>
              <a:rPr lang="en-US" sz="1600" dirty="0"/>
              <a:t>), </a:t>
            </a:r>
            <a:r>
              <a:rPr lang="ru-RU" sz="1600" dirty="0"/>
              <a:t>віддаленими викликами процедур </a:t>
            </a:r>
            <a:r>
              <a:rPr lang="en-US" sz="1600" dirty="0"/>
              <a:t>NETCONF </a:t>
            </a:r>
            <a:r>
              <a:rPr lang="ru-RU" sz="1600" dirty="0"/>
              <a:t>та сповіщеннями </a:t>
            </a:r>
            <a:r>
              <a:rPr lang="en-US" sz="1600" dirty="0"/>
              <a:t>NETCONF».</a:t>
            </a:r>
            <a:endParaRPr lang="ru-RU" sz="1600" dirty="0"/>
          </a:p>
        </p:txBody>
      </p:sp>
      <p:pic>
        <p:nvPicPr>
          <p:cNvPr id="2" name="Picture 1"/>
          <p:cNvPicPr>
            <a:picLocks noChangeAspect="1"/>
          </p:cNvPicPr>
          <p:nvPr/>
        </p:nvPicPr>
        <p:blipFill>
          <a:blip r:embed="rId2"/>
          <a:stretch>
            <a:fillRect/>
          </a:stretch>
        </p:blipFill>
        <p:spPr>
          <a:xfrm>
            <a:off x="940995" y="1164879"/>
            <a:ext cx="7116401" cy="5693121"/>
          </a:xfrm>
          <a:prstGeom prst="rect">
            <a:avLst/>
          </a:prstGeom>
        </p:spPr>
      </p:pic>
    </p:spTree>
    <p:extLst>
      <p:ext uri="{BB962C8B-B14F-4D97-AF65-F5344CB8AC3E}">
        <p14:creationId xmlns:p14="http://schemas.microsoft.com/office/powerpoint/2010/main" val="1585321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600" dirty="0"/>
              <a:t>Модуль </a:t>
            </a:r>
            <a:r>
              <a:rPr lang="en-US" sz="1600" u="sng" dirty="0"/>
              <a:t>YANG </a:t>
            </a:r>
            <a:r>
              <a:rPr lang="ru-RU" sz="1600" u="sng" dirty="0"/>
              <a:t>визначає ієрархії даних</a:t>
            </a:r>
            <a:r>
              <a:rPr lang="ru-RU" sz="1600" dirty="0"/>
              <a:t>, які можуть використовуватися для операцій на основі </a:t>
            </a:r>
            <a:r>
              <a:rPr lang="en-US" sz="1600" dirty="0"/>
              <a:t>NETCONF, </a:t>
            </a:r>
            <a:r>
              <a:rPr lang="ru-RU" sz="1600" dirty="0"/>
              <a:t>включаючи </a:t>
            </a:r>
            <a:r>
              <a:rPr lang="ru-RU" sz="1600" u="sng" dirty="0"/>
              <a:t>конфігурацію, дані стану, </a:t>
            </a:r>
            <a:r>
              <a:rPr lang="en-US" sz="1600" u="sng" dirty="0"/>
              <a:t>RPC </a:t>
            </a:r>
            <a:r>
              <a:rPr lang="ru-RU" sz="1600" u="sng" dirty="0"/>
              <a:t>та сповіщення</a:t>
            </a:r>
            <a:r>
              <a:rPr lang="ru-RU" sz="1600" dirty="0"/>
              <a:t>. Це дозволяє повністю описати дані, що передаються між клієнтом та сервером </a:t>
            </a:r>
            <a:r>
              <a:rPr lang="en-US" sz="1600" dirty="0"/>
              <a:t>NETCONF. YANG </a:t>
            </a:r>
            <a:r>
              <a:rPr lang="ru-RU" sz="1600" dirty="0"/>
              <a:t>також може використовуватися з іншими протоколами, крім </a:t>
            </a:r>
            <a:r>
              <a:rPr lang="en-US" sz="1600" dirty="0"/>
              <a:t>NETCONF.</a:t>
            </a:r>
          </a:p>
          <a:p>
            <a:pPr marL="0" indent="0">
              <a:buNone/>
            </a:pPr>
            <a:r>
              <a:rPr lang="ru-RU" sz="1600" dirty="0"/>
              <a:t>Незважаючи на те, що </a:t>
            </a:r>
            <a:r>
              <a:rPr lang="en-US" sz="1600" dirty="0"/>
              <a:t>YANG </a:t>
            </a:r>
            <a:r>
              <a:rPr lang="ru-RU" sz="1600" dirty="0"/>
              <a:t>може описати будь-яку модель даних, вона спочатку була розроблена для мережних моделей даних.</a:t>
            </a:r>
          </a:p>
          <a:p>
            <a:pPr marL="0" indent="0">
              <a:buNone/>
            </a:pPr>
            <a:endParaRPr lang="en-US" sz="1600" dirty="0"/>
          </a:p>
          <a:p>
            <a:pPr marL="0" indent="0">
              <a:buNone/>
            </a:pPr>
            <a:r>
              <a:rPr lang="ru-RU" sz="1600" dirty="0"/>
              <a:t>Існує </a:t>
            </a:r>
            <a:r>
              <a:rPr lang="ru-RU" sz="1600" b="1" dirty="0"/>
              <a:t>два типи моделей </a:t>
            </a:r>
            <a:r>
              <a:rPr lang="en-US" sz="1600" b="1" dirty="0"/>
              <a:t>YANG</a:t>
            </a:r>
            <a:r>
              <a:rPr lang="en-US" sz="1600" dirty="0"/>
              <a:t> - </a:t>
            </a:r>
            <a:r>
              <a:rPr lang="ru-RU" sz="1600" dirty="0"/>
              <a:t>відкрита (</a:t>
            </a:r>
            <a:r>
              <a:rPr lang="en-US" sz="1600" b="1" dirty="0"/>
              <a:t>open</a:t>
            </a:r>
            <a:r>
              <a:rPr lang="en-US" sz="1600" dirty="0"/>
              <a:t>) </a:t>
            </a:r>
            <a:r>
              <a:rPr lang="ru-RU" sz="1600" dirty="0"/>
              <a:t>та рідна (</a:t>
            </a:r>
            <a:r>
              <a:rPr lang="en-US" sz="1600" b="1" dirty="0"/>
              <a:t>native</a:t>
            </a:r>
            <a:r>
              <a:rPr lang="en-US" sz="1600" dirty="0"/>
              <a:t>).</a:t>
            </a:r>
          </a:p>
          <a:p>
            <a:pPr marL="0" indent="0">
              <a:buNone/>
            </a:pPr>
            <a:endParaRPr lang="en-US" sz="1600" dirty="0"/>
          </a:p>
          <a:p>
            <a:pPr marL="0" indent="0">
              <a:buNone/>
            </a:pPr>
            <a:r>
              <a:rPr lang="en-US" sz="1600" b="1" dirty="0"/>
              <a:t>Open YANG Models</a:t>
            </a:r>
            <a:r>
              <a:rPr lang="en-US" sz="1600" dirty="0"/>
              <a:t>: </a:t>
            </a:r>
            <a:r>
              <a:rPr lang="ru-RU" sz="1600" dirty="0"/>
              <a:t>Розроблено постачальниками та органами з питань стандартів, такими як </a:t>
            </a:r>
            <a:r>
              <a:rPr lang="en-US" sz="1600" dirty="0"/>
              <a:t>IETF, ITU, </a:t>
            </a:r>
            <a:r>
              <a:rPr lang="en-US" sz="1600" dirty="0" err="1"/>
              <a:t>OpenConfig</a:t>
            </a:r>
            <a:r>
              <a:rPr lang="en-US" sz="1600" dirty="0"/>
              <a:t> </a:t>
            </a:r>
            <a:r>
              <a:rPr lang="ru-RU" sz="1600" dirty="0"/>
              <a:t>тощо. Вони розроблені для того, щоб бути незалежними від базової платформи та придатними для нормалізації налаштування мережних пристроїв кожного постачальника.</a:t>
            </a:r>
          </a:p>
          <a:p>
            <a:pPr marL="0" indent="0">
              <a:buNone/>
            </a:pPr>
            <a:r>
              <a:rPr lang="en-US" sz="1600" b="1" dirty="0"/>
              <a:t>Native Models</a:t>
            </a:r>
            <a:r>
              <a:rPr lang="en-US" sz="1600" dirty="0"/>
              <a:t>: </a:t>
            </a:r>
            <a:r>
              <a:rPr lang="ru-RU" sz="1600" dirty="0"/>
              <a:t>Розроблено такими виробниками, як </a:t>
            </a:r>
            <a:r>
              <a:rPr lang="en-US" sz="1600" dirty="0"/>
              <a:t>Cisco. </a:t>
            </a:r>
            <a:r>
              <a:rPr lang="ru-RU" sz="1600" dirty="0"/>
              <a:t>Вони мають відношення та призначені для інтеграції функцій або конфігурації, що стосуються лише цієї платформи.</a:t>
            </a:r>
          </a:p>
          <a:p>
            <a:pPr marL="0" indent="0">
              <a:buNone/>
            </a:pPr>
            <a:endParaRPr lang="en-US" sz="1600" b="1" dirty="0"/>
          </a:p>
          <a:p>
            <a:pPr marL="0" indent="0">
              <a:buNone/>
            </a:pPr>
            <a:r>
              <a:rPr lang="ru-RU" sz="1600" b="1" dirty="0"/>
              <a:t>Як ми можемо використати </a:t>
            </a:r>
            <a:r>
              <a:rPr lang="en-US" sz="1600" b="1" dirty="0"/>
              <a:t>YANG </a:t>
            </a:r>
            <a:r>
              <a:rPr lang="ru-RU" sz="1600" b="1" dirty="0"/>
              <a:t>під час моделювання пристроїв?</a:t>
            </a:r>
          </a:p>
          <a:p>
            <a:pPr marL="0" indent="0">
              <a:buNone/>
            </a:pPr>
            <a:r>
              <a:rPr lang="en-US" sz="1600" dirty="0"/>
              <a:t>YANG </a:t>
            </a:r>
            <a:r>
              <a:rPr lang="ru-RU" sz="1600" dirty="0"/>
              <a:t>надає стандарт, водночас дозволяє додатковий опис. Нам потрібний стандартний спосіб моделювання конфігурації мережного пристрою. </a:t>
            </a:r>
            <a:r>
              <a:rPr lang="en-US" sz="1600" dirty="0"/>
              <a:t>YANG </a:t>
            </a:r>
            <a:r>
              <a:rPr lang="ru-RU" sz="1600" dirty="0"/>
              <a:t>надає можливість різним постачальникам мережних пристроїв описувати тип, конфігурацію та стан пристрою на програмному рівні.</a:t>
            </a:r>
          </a:p>
          <a:p>
            <a:pPr marL="0" indent="0">
              <a:buNone/>
            </a:pPr>
            <a:endParaRPr lang="ru-RU" sz="1600" dirty="0"/>
          </a:p>
        </p:txBody>
      </p:sp>
    </p:spTree>
    <p:extLst>
      <p:ext uri="{BB962C8B-B14F-4D97-AF65-F5344CB8AC3E}">
        <p14:creationId xmlns:p14="http://schemas.microsoft.com/office/powerpoint/2010/main" val="3751986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9542" y="2236206"/>
            <a:ext cx="5599408" cy="4284008"/>
          </a:xfrm>
          <a:prstGeom prst="rect">
            <a:avLst/>
          </a:prstGeom>
        </p:spPr>
      </p:pic>
      <p:pic>
        <p:nvPicPr>
          <p:cNvPr id="5" name="Picture 4"/>
          <p:cNvPicPr>
            <a:picLocks noChangeAspect="1"/>
          </p:cNvPicPr>
          <p:nvPr/>
        </p:nvPicPr>
        <p:blipFill>
          <a:blip r:embed="rId3"/>
          <a:stretch>
            <a:fillRect/>
          </a:stretch>
        </p:blipFill>
        <p:spPr>
          <a:xfrm>
            <a:off x="149542" y="171817"/>
            <a:ext cx="5599408" cy="1593816"/>
          </a:xfrm>
          <a:prstGeom prst="rect">
            <a:avLst/>
          </a:prstGeom>
        </p:spPr>
      </p:pic>
      <p:sp>
        <p:nvSpPr>
          <p:cNvPr id="6" name="Rectangle 5"/>
          <p:cNvSpPr/>
          <p:nvPr/>
        </p:nvSpPr>
        <p:spPr>
          <a:xfrm>
            <a:off x="149542" y="1816253"/>
            <a:ext cx="2959528" cy="369332"/>
          </a:xfrm>
          <a:prstGeom prst="rect">
            <a:avLst/>
          </a:prstGeom>
        </p:spPr>
        <p:txBody>
          <a:bodyPr wrap="none">
            <a:spAutoFit/>
          </a:bodyPr>
          <a:lstStyle/>
          <a:p>
            <a:r>
              <a:rPr lang="uk-UA" dirty="0">
                <a:hlinkClick r:id="rId4"/>
              </a:rPr>
              <a:t>https://www.openconfig.net/</a:t>
            </a:r>
            <a:endParaRPr lang="uk-UA" dirty="0"/>
          </a:p>
        </p:txBody>
      </p:sp>
      <p:pic>
        <p:nvPicPr>
          <p:cNvPr id="7" name="Picture 6"/>
          <p:cNvPicPr>
            <a:picLocks noChangeAspect="1"/>
          </p:cNvPicPr>
          <p:nvPr/>
        </p:nvPicPr>
        <p:blipFill>
          <a:blip r:embed="rId5"/>
          <a:stretch>
            <a:fillRect/>
          </a:stretch>
        </p:blipFill>
        <p:spPr>
          <a:xfrm>
            <a:off x="5867290" y="515849"/>
            <a:ext cx="6260226" cy="5088246"/>
          </a:xfrm>
          <a:prstGeom prst="rect">
            <a:avLst/>
          </a:prstGeom>
        </p:spPr>
      </p:pic>
    </p:spTree>
    <p:extLst>
      <p:ext uri="{BB962C8B-B14F-4D97-AF65-F5344CB8AC3E}">
        <p14:creationId xmlns:p14="http://schemas.microsoft.com/office/powerpoint/2010/main" val="2030256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6285" y="734664"/>
            <a:ext cx="5492456" cy="3085899"/>
          </a:xfrm>
          <a:prstGeom prst="rect">
            <a:avLst/>
          </a:prstGeom>
        </p:spPr>
      </p:pic>
      <p:sp>
        <p:nvSpPr>
          <p:cNvPr id="5" name="Rectangle 4"/>
          <p:cNvSpPr/>
          <p:nvPr/>
        </p:nvSpPr>
        <p:spPr>
          <a:xfrm>
            <a:off x="303513" y="120888"/>
            <a:ext cx="2669000" cy="369332"/>
          </a:xfrm>
          <a:prstGeom prst="rect">
            <a:avLst/>
          </a:prstGeom>
        </p:spPr>
        <p:txBody>
          <a:bodyPr wrap="none">
            <a:spAutoFit/>
          </a:bodyPr>
          <a:lstStyle/>
          <a:p>
            <a:r>
              <a:rPr lang="en-US" b="1" dirty="0" smtClean="0"/>
              <a:t>Cisco  Yang Native </a:t>
            </a:r>
            <a:r>
              <a:rPr lang="en-US" b="1" dirty="0"/>
              <a:t>Models</a:t>
            </a:r>
            <a:endParaRPr lang="uk-UA" dirty="0"/>
          </a:p>
        </p:txBody>
      </p:sp>
      <p:pic>
        <p:nvPicPr>
          <p:cNvPr id="6" name="Picture 5"/>
          <p:cNvPicPr>
            <a:picLocks noChangeAspect="1"/>
          </p:cNvPicPr>
          <p:nvPr/>
        </p:nvPicPr>
        <p:blipFill>
          <a:blip r:embed="rId3"/>
          <a:stretch>
            <a:fillRect/>
          </a:stretch>
        </p:blipFill>
        <p:spPr>
          <a:xfrm>
            <a:off x="5718741" y="734664"/>
            <a:ext cx="6250417" cy="5566548"/>
          </a:xfrm>
          <a:prstGeom prst="rect">
            <a:avLst/>
          </a:prstGeom>
        </p:spPr>
      </p:pic>
      <p:sp>
        <p:nvSpPr>
          <p:cNvPr id="7" name="Rectangle 6"/>
          <p:cNvSpPr/>
          <p:nvPr/>
        </p:nvSpPr>
        <p:spPr>
          <a:xfrm>
            <a:off x="303513" y="4731025"/>
            <a:ext cx="5219101" cy="1569660"/>
          </a:xfrm>
          <a:prstGeom prst="rect">
            <a:avLst/>
          </a:prstGeom>
        </p:spPr>
        <p:txBody>
          <a:bodyPr wrap="square">
            <a:spAutoFit/>
          </a:bodyPr>
          <a:lstStyle/>
          <a:p>
            <a:r>
              <a:rPr lang="uk-UA" sz="1600" dirty="0" smtClean="0"/>
              <a:t>Каталог </a:t>
            </a:r>
            <a:r>
              <a:rPr lang="uk-UA" sz="1600" dirty="0"/>
              <a:t>містить моделі YANG для ОС/платформи для платформ Cisco IOS XE. Наразі каталог упорядковано за версіями ОС, у кожному підкаталозі містяться моделі для цієї версії. Номер версії ОС подається одним числом. Таким чином, моделі YANG для IOS XE 16.3.1 будуть у підкаталозі з назвою «1631». </a:t>
            </a:r>
          </a:p>
        </p:txBody>
      </p:sp>
    </p:spTree>
    <p:extLst>
      <p:ext uri="{BB962C8B-B14F-4D97-AF65-F5344CB8AC3E}">
        <p14:creationId xmlns:p14="http://schemas.microsoft.com/office/powerpoint/2010/main" val="621523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2625</TotalTime>
  <Words>3222</Words>
  <Application>Microsoft Office PowerPoint</Application>
  <PresentationFormat>Widescreen</PresentationFormat>
  <Paragraphs>192</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Courier New</vt:lpstr>
      <vt:lpstr>Office Theme</vt:lpstr>
      <vt:lpstr>ЛЕКЦІЯ 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7  </dc:title>
  <cp:lastModifiedBy>Пользователь Windows</cp:lastModifiedBy>
  <cp:revision>1</cp:revision>
  <dcterms:created xsi:type="dcterms:W3CDTF">2022-02-18T10:35:48Z</dcterms:created>
  <dcterms:modified xsi:type="dcterms:W3CDTF">2024-04-01T08:25:04Z</dcterms:modified>
</cp:coreProperties>
</file>