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notesSlides/notesSlide20.xml" ContentType="application/vnd.openxmlformats-officedocument.presentationml.notesSlide+xml"/>
  <Override PartName="/ppt/tags/tag10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3"/>
  </p:notesMasterIdLst>
  <p:sldIdLst>
    <p:sldId id="876" r:id="rId2"/>
    <p:sldId id="860" r:id="rId3"/>
    <p:sldId id="759" r:id="rId4"/>
    <p:sldId id="1054" r:id="rId5"/>
    <p:sldId id="1091" r:id="rId6"/>
    <p:sldId id="1092" r:id="rId7"/>
    <p:sldId id="1093" r:id="rId8"/>
    <p:sldId id="1094" r:id="rId9"/>
    <p:sldId id="1095" r:id="rId10"/>
    <p:sldId id="1096" r:id="rId11"/>
    <p:sldId id="1056" r:id="rId12"/>
    <p:sldId id="1097" r:id="rId13"/>
    <p:sldId id="1098" r:id="rId14"/>
    <p:sldId id="1100" r:id="rId15"/>
    <p:sldId id="1101" r:id="rId16"/>
    <p:sldId id="1103" r:id="rId17"/>
    <p:sldId id="957" r:id="rId18"/>
    <p:sldId id="958" r:id="rId19"/>
    <p:sldId id="874" r:id="rId20"/>
    <p:sldId id="1102" r:id="rId21"/>
    <p:sldId id="291" r:id="rId22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xmlns="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xmlns="" userId="c7abe87968a0b633" providerId="Windows Live"/>
      </p:ext>
    </p:extLst>
  </p:cmAuthor>
  <p:cmAuthor id="3" name="Sue Livingston -X (suliving - UNICON INC at Cisco)" initials="SL-(-UIaC" lastIdx="26" clrIdx="3">
    <p:extLst>
      <p:ext uri="{19B8F6BF-5375-455C-9EA6-DF929625EA0E}">
        <p15:presenceInfo xmlns:p15="http://schemas.microsoft.com/office/powerpoint/2012/main" xmlns="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xmlns="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34" autoAdjust="0"/>
    <p:restoredTop sz="86438" autoAdjust="0"/>
  </p:normalViewPr>
  <p:slideViewPr>
    <p:cSldViewPr snapToGrid="0" showGuides="1">
      <p:cViewPr>
        <p:scale>
          <a:sx n="93" d="100"/>
          <a:sy n="93" d="100"/>
        </p:scale>
        <p:origin x="-912" y="-186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Програма мережних академій </a:t>
            </a:r>
            <a:r>
              <a:rPr lang="uk-UA" dirty="0" err="1"/>
              <a:t>Cisco</a:t>
            </a:r>
            <a:endParaRPr lang="uk-UA" dirty="0"/>
          </a:p>
          <a:p>
            <a:pPr rtl="0"/>
            <a:r>
              <a:rPr lang="uk-UA" dirty="0"/>
              <a:t>Вступ до мереж версія 7.0 (ITN)</a:t>
            </a:r>
          </a:p>
          <a:p>
            <a:pPr rtl="0"/>
            <a:r>
              <a:rPr lang="uk-UA" dirty="0"/>
              <a:t>Розділ 5: Системи числення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5 – Системи числення</a:t>
            </a:r>
          </a:p>
          <a:p>
            <a:pPr rtl="0"/>
            <a:r>
              <a:rPr lang="uk-UA"/>
              <a:t>5.1 – Двійкова система числення</a:t>
            </a:r>
          </a:p>
          <a:p>
            <a:pPr rtl="0"/>
            <a:r>
              <a:rPr lang="uk-UA"/>
              <a:t>5.1.11 — IPv4-адреси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4798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5 – Системи числення</a:t>
            </a:r>
          </a:p>
          <a:p>
            <a:pPr rtl="0"/>
            <a:r>
              <a:rPr lang="uk-UA"/>
              <a:t>5.2 – Шістнадцяткова система числення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5 – Системи числення</a:t>
            </a:r>
          </a:p>
          <a:p>
            <a:pPr rtl="0"/>
            <a:r>
              <a:rPr lang="uk-UA"/>
              <a:t>5.2 – Шістнадцяткова система числення</a:t>
            </a:r>
          </a:p>
          <a:p>
            <a:pPr rtl="0"/>
            <a:r>
              <a:rPr lang="uk-UA"/>
              <a:t>5.2.1– Шістнадцяткова система числення та IPv6-адреси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3836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5 – Системи числення</a:t>
            </a:r>
          </a:p>
          <a:p>
            <a:pPr rtl="0"/>
            <a:r>
              <a:rPr lang="uk-UA"/>
              <a:t>5.2 – Шістнадцяткова система числення</a:t>
            </a:r>
          </a:p>
          <a:p>
            <a:pPr rtl="0"/>
            <a:r>
              <a:rPr lang="uk-UA"/>
              <a:t>5.2.1– Шістнадцяткова система числення та IPv6-адреси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7875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5 – Системи числення</a:t>
            </a:r>
          </a:p>
          <a:p>
            <a:pPr rtl="0"/>
            <a:r>
              <a:rPr lang="uk-UA"/>
              <a:t>5.2 – Шістнадцяткова система числення</a:t>
            </a:r>
          </a:p>
          <a:p>
            <a:pPr rtl="0"/>
            <a:r>
              <a:rPr lang="uk-UA"/>
              <a:t>5.2.3 </a:t>
            </a:r>
            <a:r>
              <a:rPr lang="uk-UA" sz="1200"/>
              <a:t>— Конвертація з десяткової до шістнадцяткової системи числення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1279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5 – Системи числення</a:t>
            </a:r>
          </a:p>
          <a:p>
            <a:pPr rtl="0"/>
            <a:r>
              <a:rPr lang="uk-UA"/>
              <a:t>5.2 – Шістнадцяткова система числення</a:t>
            </a:r>
          </a:p>
          <a:p>
            <a:pPr rtl="0"/>
            <a:r>
              <a:rPr lang="uk-UA"/>
              <a:t>5.2.4 - </a:t>
            </a:r>
            <a:r>
              <a:rPr lang="uk-UA" sz="1200"/>
              <a:t>Конвертація з шістнадцяткової до десяткової системи числення</a:t>
            </a:r>
          </a:p>
          <a:p>
            <a:pPr rtl="0"/>
            <a:r>
              <a:rPr lang="uk-UA" sz="1200"/>
              <a:t>5.2.5 – Питання для самоперевірки - Шістнадцяткова система числення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4715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5 – Системи числення</a:t>
            </a:r>
          </a:p>
          <a:p>
            <a:pPr rtl="0"/>
            <a:r>
              <a:rPr lang="uk-UA"/>
              <a:t>5.2 – Шістнадцяткова система числення</a:t>
            </a:r>
          </a:p>
          <a:p>
            <a:pPr rtl="0"/>
            <a:r>
              <a:rPr lang="uk-UA"/>
              <a:t>5.2.4 - </a:t>
            </a:r>
            <a:r>
              <a:rPr lang="uk-UA" sz="1200"/>
              <a:t>Конвертація з шістнадцяткової до десяткової системи числення</a:t>
            </a:r>
          </a:p>
          <a:p>
            <a:pPr rtl="0"/>
            <a:r>
              <a:rPr lang="uk-UA" sz="1200"/>
              <a:t>5.2.5 – Питання для самоперевірки - Шістнадцяткова система числення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6774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/>
              <a:t>5 – Системи числення</a:t>
            </a:r>
          </a:p>
          <a:p>
            <a:pPr rtl="0">
              <a:buFontTx/>
              <a:buNone/>
            </a:pPr>
            <a:r>
              <a:rPr lang="uk-UA"/>
              <a:t>5.3 Практичне завдання з розділу та контрольна робота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 rtl="0"/>
              <a:t>18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uk-UA"/>
              <a:t>5 – Системи числення</a:t>
            </a:r>
          </a:p>
          <a:p>
            <a:pPr rtl="0"/>
            <a:r>
              <a:rPr lang="uk-UA"/>
              <a:t>5.3 Практичне завдання з розділу та контрольна робота</a:t>
            </a:r>
          </a:p>
          <a:p>
            <a:pPr rtl="0"/>
            <a:r>
              <a:rPr lang="uk-UA"/>
              <a:t>5.3.1 – Чому ми навчились у цьому розділі?</a:t>
            </a:r>
          </a:p>
          <a:p>
            <a:pPr rtl="0"/>
            <a:r>
              <a:rPr lang="uk-UA" sz="1200"/>
              <a:t>5.3.2 — Контрольна робота з розділу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6C92755B-29FD-8743-9094-C0E3A734D22E}" type="slidenum">
              <a:rPr sz="800">
                <a:solidFill>
                  <a:prstClr val="black"/>
                </a:solidFill>
              </a:rPr>
              <a:pPr rtl="0"/>
              <a:t>19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>
                <a:solidFill>
                  <a:prstClr val="black"/>
                </a:solidFill>
              </a:rPr>
              <a:pPr algn="r" rtl="0"/>
              <a:t>2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/>
              <a:t>5.0- Вступ</a:t>
            </a:r>
          </a:p>
          <a:p>
            <a:pPr rtl="0">
              <a:buFontTx/>
              <a:buNone/>
            </a:pPr>
            <a:r>
              <a:rPr lang="uk-UA"/>
              <a:t>5.0.2 — Що нового я дізнаюсь у цьому розділі?</a:t>
            </a:r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6C92755B-29FD-8743-9094-C0E3A734D22E}" type="slidenum">
              <a:rPr sz="800">
                <a:solidFill>
                  <a:prstClr val="black"/>
                </a:solidFill>
              </a:rPr>
              <a:pPr rtl="0"/>
              <a:t>20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31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5 - Системи числення</a:t>
            </a:r>
          </a:p>
          <a:p>
            <a:pPr rtl="0"/>
            <a:r>
              <a:rPr lang="uk-UA"/>
              <a:t>5.1 Двійкова система числення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5 - Системи числення</a:t>
            </a:r>
          </a:p>
          <a:p>
            <a:pPr rtl="0"/>
            <a:r>
              <a:rPr lang="uk-UA"/>
              <a:t>5.1 Двійкова система числення</a:t>
            </a:r>
          </a:p>
          <a:p>
            <a:pPr rtl="0"/>
            <a:r>
              <a:rPr lang="uk-UA"/>
              <a:t>5.1.1 – Двійкова система числення та IPv4-адреси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5 – Системи числення</a:t>
            </a:r>
          </a:p>
          <a:p>
            <a:pPr rtl="0"/>
            <a:r>
              <a:rPr lang="uk-UA"/>
              <a:t>5.1 – Двійкова система числення</a:t>
            </a:r>
          </a:p>
          <a:p>
            <a:pPr rtl="0"/>
            <a:r>
              <a:rPr lang="uk-UA"/>
              <a:t>5.1.3 — Двійкова позиційна система числення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881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5 – Системи числення</a:t>
            </a:r>
          </a:p>
          <a:p>
            <a:pPr rtl="0"/>
            <a:r>
              <a:rPr lang="uk-UA"/>
              <a:t>5.1 – Двійкова система числення</a:t>
            </a:r>
          </a:p>
          <a:p>
            <a:pPr rtl="0"/>
            <a:r>
              <a:rPr lang="uk-UA"/>
              <a:t>5.1.3 — Двійкова позиційна система числення</a:t>
            </a:r>
          </a:p>
          <a:p>
            <a:pPr rtl="0"/>
            <a:r>
              <a:rPr lang="uk-UA"/>
              <a:t>5.1.4 — Питання для самоперевірки — Двійкова система числення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1978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5 – Системи числення</a:t>
            </a:r>
          </a:p>
          <a:p>
            <a:pPr rtl="0"/>
            <a:r>
              <a:rPr lang="uk-UA"/>
              <a:t>5.1 – Двійкова система числення</a:t>
            </a:r>
          </a:p>
          <a:p>
            <a:pPr rtl="0"/>
            <a:r>
              <a:rPr lang="uk-UA"/>
              <a:t>5.1.5 - Перетворення двійкової адреси до десяткової</a:t>
            </a:r>
          </a:p>
          <a:p>
            <a:pPr rtl="0"/>
            <a:r>
              <a:rPr lang="uk-UA"/>
              <a:t>5.1.6 – Інтерактивне завдання - Двійково-десяткове перетворення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677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5 – Системи числення</a:t>
            </a:r>
          </a:p>
          <a:p>
            <a:pPr rtl="0"/>
            <a:r>
              <a:rPr lang="uk-UA"/>
              <a:t>5.1 – Двійкова система числення</a:t>
            </a:r>
          </a:p>
          <a:p>
            <a:pPr rtl="0"/>
            <a:r>
              <a:rPr lang="uk-UA"/>
              <a:t>5.1.7 – Перетворення десяткового представлення у двійкове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3153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5 – Системи числення</a:t>
            </a:r>
          </a:p>
          <a:p>
            <a:pPr rtl="0"/>
            <a:r>
              <a:rPr lang="uk-UA"/>
              <a:t>5.1 – Двійкова система числення</a:t>
            </a:r>
          </a:p>
          <a:p>
            <a:pPr rtl="0"/>
            <a:r>
              <a:rPr lang="uk-UA"/>
              <a:t>5.1.8 – Приклад перетворення адреси з десяткового представлення до двійкового</a:t>
            </a:r>
          </a:p>
          <a:p>
            <a:pPr rtl="0"/>
            <a:r>
              <a:rPr lang="uk-UA"/>
              <a:t>Інтерактивне завдання - Десятково-двійкове перетворення</a:t>
            </a:r>
          </a:p>
          <a:p>
            <a:pPr rtl="0"/>
            <a:r>
              <a:rPr lang="uk-UA"/>
              <a:t>5.1.10 — Інтерактивне завдання - Binary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69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316480"/>
            <a:ext cx="6672708" cy="1080143"/>
          </a:xfrm>
        </p:spPr>
        <p:txBody>
          <a:bodyPr/>
          <a:lstStyle/>
          <a:p>
            <a:pPr rtl="0"/>
            <a:r>
              <a:rPr lang="uk-UA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Лекція 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5: Системи числення</a:t>
            </a:r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xmlns="" id="{8DD39E36-01CA-477F-AEAE-748C42C8B4E2}"/>
              </a:ext>
            </a:extLst>
          </p:cNvPr>
          <p:cNvSpPr txBox="1">
            <a:spLocks/>
          </p:cNvSpPr>
          <p:nvPr/>
        </p:nvSpPr>
        <p:spPr>
          <a:xfrm>
            <a:off x="469497" y="3646043"/>
            <a:ext cx="2368954" cy="902174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1200" b="0" i="0" kern="1200">
                <a:solidFill>
                  <a:schemeClr val="accent5"/>
                </a:solidFill>
                <a:latin typeface="+mn-lt"/>
                <a:ea typeface="ＭＳ Ｐゴシック" charset="0"/>
                <a:cs typeface="CiscoSans"/>
              </a:defRPr>
            </a:lvl1pPr>
            <a:lvl2pPr marL="342856" indent="0" algn="ctr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2pPr>
            <a:lvl3pPr marL="685720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3pPr>
            <a:lvl4pPr marL="1028579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4pPr>
            <a:lvl5pPr marL="1371441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5pPr>
            <a:lvl6pPr marL="1714297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sz="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161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sz="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020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2882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мереж версія 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Двійкова система числення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IPv4-адреси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56F18A1-5638-1542-BEEF-C029A4518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61238"/>
            <a:ext cx="8280057" cy="1069162"/>
          </a:xfrm>
        </p:spPr>
        <p:txBody>
          <a:bodyPr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800">
                <a:solidFill>
                  <a:srgbClr val="000000"/>
                </a:solidFill>
              </a:rPr>
              <a:t>Маршрутизатори і комп'ютери сприймають тільки двійкову систему числення, в той час як люди працюють з десятковою. Для вас важливе глибоке розуміння цих двох систем числення і як вони використовуються в мережних технологіях.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0D8357-5E16-E046-963D-9D92DCC36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68" y="2027902"/>
            <a:ext cx="7803263" cy="199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5.2 – Шістнадцяткова система числення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Шістнадцяткова система числення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Шістнадцяткова система числення і IPv6-адреси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5B2D937-4573-8C4B-B077-4E01156C5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763736"/>
            <a:ext cx="3496214" cy="3657998"/>
          </a:xfrm>
        </p:spPr>
        <p:txBody>
          <a:bodyPr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Щоб знатися на IPv6-адресах, ви повинні бути в змозі перетворити </a:t>
            </a:r>
            <a:r>
              <a:rPr lang="uk-UA" sz="1600" dirty="0" err="1">
                <a:solidFill>
                  <a:srgbClr val="000000"/>
                </a:solidFill>
              </a:rPr>
              <a:t>шістнадцяткове</a:t>
            </a:r>
            <a:r>
              <a:rPr lang="uk-UA" sz="1600" dirty="0">
                <a:solidFill>
                  <a:srgbClr val="000000"/>
                </a:solidFill>
              </a:rPr>
              <a:t> число на десяткове і навпаки.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 err="1">
                <a:solidFill>
                  <a:srgbClr val="000000"/>
                </a:solidFill>
              </a:rPr>
              <a:t>Шістнадцяткова</a:t>
            </a:r>
            <a:r>
              <a:rPr lang="uk-UA" sz="1600" dirty="0">
                <a:solidFill>
                  <a:srgbClr val="000000"/>
                </a:solidFill>
              </a:rPr>
              <a:t> система числення використовує 16 символів: цифри від 0 до 9 і букви від A до F.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Одна </a:t>
            </a:r>
            <a:r>
              <a:rPr lang="uk-UA" sz="1600" dirty="0" err="1">
                <a:solidFill>
                  <a:srgbClr val="000000"/>
                </a:solidFill>
              </a:rPr>
              <a:t>шістнадцяткова</a:t>
            </a:r>
            <a:r>
              <a:rPr lang="uk-UA" sz="1600" dirty="0">
                <a:solidFill>
                  <a:srgbClr val="000000"/>
                </a:solidFill>
              </a:rPr>
              <a:t> цифра сприймається легше, ніж чотири двійкові біти.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 err="1">
                <a:solidFill>
                  <a:srgbClr val="000000"/>
                </a:solidFill>
              </a:rPr>
              <a:t>Шістнадцяткова</a:t>
            </a:r>
            <a:r>
              <a:rPr lang="uk-UA" sz="1600" dirty="0">
                <a:solidFill>
                  <a:srgbClr val="000000"/>
                </a:solidFill>
              </a:rPr>
              <a:t> система числення використовується для представлення IPv6-адрес і MAC-адрес.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B71052B-9AFE-4742-8868-E5D960136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000" y="1028701"/>
            <a:ext cx="5235422" cy="35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1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Шістнадцяткова система числення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Шістнадцяткова система числення і IPv6-адреси (Прод.)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5B2D937-4573-8C4B-B077-4E01156C5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36" y="763736"/>
            <a:ext cx="3471721" cy="3657998"/>
          </a:xfrm>
        </p:spPr>
        <p:txBody>
          <a:bodyPr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Адреси IPv6 мають довжину 128 біт. Кожні 4 біти представлені однією </a:t>
            </a:r>
            <a:r>
              <a:rPr lang="uk-UA" sz="1600" dirty="0" err="1">
                <a:solidFill>
                  <a:srgbClr val="000000"/>
                </a:solidFill>
              </a:rPr>
              <a:t>шістнадцятковою</a:t>
            </a:r>
            <a:r>
              <a:rPr lang="uk-UA" sz="1600" dirty="0">
                <a:solidFill>
                  <a:srgbClr val="000000"/>
                </a:solidFill>
              </a:rPr>
              <a:t> цифрою. Так IPv6-адреса представляється 32 </a:t>
            </a:r>
            <a:r>
              <a:rPr lang="uk-UA" sz="1600" dirty="0" err="1">
                <a:solidFill>
                  <a:srgbClr val="000000"/>
                </a:solidFill>
              </a:rPr>
              <a:t>шістнадцятковими</a:t>
            </a:r>
            <a:r>
              <a:rPr lang="uk-UA" sz="1600" dirty="0">
                <a:solidFill>
                  <a:srgbClr val="000000"/>
                </a:solidFill>
              </a:rPr>
              <a:t> символами.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На рисунку показано основний метод запису IPv6-адреси, кожен X представляє чотири </a:t>
            </a:r>
            <a:r>
              <a:rPr lang="uk-UA" sz="1600" dirty="0" err="1">
                <a:solidFill>
                  <a:srgbClr val="000000"/>
                </a:solidFill>
              </a:rPr>
              <a:t>шістнадцяткові</a:t>
            </a:r>
            <a:r>
              <a:rPr lang="uk-UA" sz="1600" dirty="0">
                <a:solidFill>
                  <a:srgbClr val="000000"/>
                </a:solidFill>
              </a:rPr>
              <a:t> цифри.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Кожна група з чотирьох </a:t>
            </a:r>
            <a:r>
              <a:rPr lang="uk-UA" sz="1600" dirty="0" err="1">
                <a:solidFill>
                  <a:srgbClr val="000000"/>
                </a:solidFill>
              </a:rPr>
              <a:t>шістнадцяткових</a:t>
            </a:r>
            <a:r>
              <a:rPr lang="uk-UA" sz="1600" dirty="0">
                <a:solidFill>
                  <a:srgbClr val="000000"/>
                </a:solidFill>
              </a:rPr>
              <a:t> символів називається </a:t>
            </a:r>
            <a:r>
              <a:rPr lang="uk-UA" sz="1600" dirty="0" err="1">
                <a:solidFill>
                  <a:srgbClr val="000000"/>
                </a:solidFill>
              </a:rPr>
              <a:t>гекстетом</a:t>
            </a:r>
            <a:r>
              <a:rPr lang="uk-UA" sz="16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E84773C-EC9A-4231-9759-FB009548D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457" y="1059270"/>
            <a:ext cx="5206914" cy="336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2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Шістнадцяткова система числення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Конвертація з десяткової до шістнадцяткової системи числення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B6BDE01-7B44-5940-8AE9-3A778D31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50605"/>
            <a:ext cx="8280057" cy="3571129"/>
          </a:xfrm>
        </p:spPr>
        <p:txBody>
          <a:bodyPr/>
          <a:lstStyle/>
          <a:p>
            <a:pPr algn="l" rtl="0"/>
            <a:r>
              <a:rPr lang="uk-UA" sz="1600">
                <a:solidFill>
                  <a:srgbClr val="000000"/>
                </a:solidFill>
              </a:rPr>
              <a:t>Виконайте зазначені кроки для перетворення десяткових чисел  на шістнадцяткові.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Перетворіть десяткове число на 8-бітовий двійковий рядок.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Розділіть цей двійковий рядок на групи по чотири, починаючи з крайньої правої позиції.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Перетворіть кожну таку тетраду на еквівалентну шістнадцяткову цифру.</a:t>
            </a:r>
          </a:p>
          <a:p>
            <a:pPr algn="l"/>
            <a:endParaRPr lang="en-US" sz="1600" dirty="0">
              <a:solidFill>
                <a:srgbClr val="000000"/>
              </a:solidFill>
            </a:endParaRPr>
          </a:p>
          <a:p>
            <a:pPr algn="l" rtl="0"/>
            <a:r>
              <a:rPr lang="uk-UA" sz="1600">
                <a:solidFill>
                  <a:srgbClr val="000000"/>
                </a:solidFill>
              </a:rPr>
              <a:t>Наприклад, 168 конвертуємо до шістнадцяткової системи числення за три кроки.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168 у двійковій системі числення - це 10101000.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10101000 ділимо на дві групи по чотири цифри 1010 і 1000.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1010 -  у шістнадцятковій А, 1000 - у шістнадцятковій 8, тому десяткове 168 - це A8 у шістнадцятковій системі числення.</a:t>
            </a:r>
          </a:p>
          <a:p>
            <a:pPr algn="l"/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9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Шістнадцяткова система числення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Конвертація з шістнадцяткової до десяткової системи числення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B6BDE01-7B44-5940-8AE9-3A778D31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50605"/>
            <a:ext cx="8280057" cy="3571129"/>
          </a:xfrm>
        </p:spPr>
        <p:txBody>
          <a:bodyPr/>
          <a:lstStyle/>
          <a:p>
            <a:pPr algn="l" rtl="0"/>
            <a:r>
              <a:rPr lang="uk-UA" sz="1600">
                <a:solidFill>
                  <a:srgbClr val="000000"/>
                </a:solidFill>
              </a:rPr>
              <a:t>Виконайте зазначені кроки для перетворення шістнадцяткових чисел  на десяткові.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Перетворіть шістнадцяткові цифри на на 4-бітні двійкові рядки.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Виконайте групування бітів по 8, починаючи з крайньої правої позиції.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Перетворіть кожну групу з 8 бітів на еквівалентне десяткове число.</a:t>
            </a:r>
          </a:p>
          <a:p>
            <a:pPr algn="l"/>
            <a:endParaRPr lang="en-US" sz="1600" dirty="0">
              <a:solidFill>
                <a:srgbClr val="000000"/>
              </a:solidFill>
            </a:endParaRPr>
          </a:p>
          <a:p>
            <a:pPr algn="l" rtl="0"/>
            <a:r>
              <a:rPr lang="uk-UA" sz="1600">
                <a:solidFill>
                  <a:srgbClr val="000000"/>
                </a:solidFill>
              </a:rPr>
              <a:t>Наприклад, число D2 конвертуємо в десяткову систему числення за три кроки: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D2 замінюємо 4-бітними двійковими рядками 1110 і 0010.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Згрупуємо 1110 і 0010 - отримаємо 8 біт 11100010.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Двійкове число 11100010 еквівалентно десятковому числу 210, тож D2 - це 210 в десятковій системі числення.</a:t>
            </a:r>
          </a:p>
        </p:txBody>
      </p:sp>
    </p:spTree>
    <p:extLst>
      <p:ext uri="{BB962C8B-B14F-4D97-AF65-F5344CB8AC3E}">
        <p14:creationId xmlns:p14="http://schemas.microsoft.com/office/powerpoint/2010/main" val="283656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504" y="3313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 двома версіями </a:t>
            </a:r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зовнішня відмінність четвертої і шостої версії протоколу - структура IP-адреси. IPv4 використовує чотири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однобайтових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десяткових числа, між якими ставиться крапка (172.268.0.1). IPv6 -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шістнадцяткові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числа, розділені двокрапкою (fe70 :: d5a9: 4521: d1d7: d8f4b11). </a:t>
            </a:r>
          </a:p>
          <a:p>
            <a:pPr indent="4572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IPv4 застосовуються числові методи адресації, а в і IPv6 - буквено-числові. </a:t>
            </a:r>
          </a:p>
          <a:p>
            <a:pPr indent="4572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 адреси IPv4 складає 32 біта, у IPv6 - 128 біт.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Широкомовні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канали підтримуються тільки в IPv4. IPv6 підтримує багатоадресні групи. </a:t>
            </a:r>
          </a:p>
          <a:p>
            <a:pPr indent="4572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контрольної суми присутній в IPv4, але не в IPv6. </a:t>
            </a:r>
          </a:p>
          <a:p>
            <a:pPr indent="4572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мережевих масок змінної довжини може бути застосована тільки до IPv4. </a:t>
            </a:r>
          </a:p>
          <a:p>
            <a:pPr indent="4572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визначення MAC-адрес четверта версія використовує ARP, а IPv6 використовує NDP. </a:t>
            </a:r>
          </a:p>
          <a:p>
            <a:pPr indent="4572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IPv4 підтримує ручне налаштування і налаштування адреси DHCP, в IPv6 підтримується автоматична настройка адреси та налаштування адреси з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перенумерацією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IPv4 може генерувати до 4,29 млрд адресного масиву, тоді як IPv6 - до 79 228 162 514 264 337 593 543 950 336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октілліонов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IPv4 використовуються унікальні публічні і «приватні» адреси для трафіку, в IPv6 -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унікальні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юнікаст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-адреси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локальні адреси (FD00 :: / 8). </a:t>
            </a:r>
          </a:p>
        </p:txBody>
      </p:sp>
    </p:spTree>
    <p:extLst>
      <p:ext uri="{BB962C8B-B14F-4D97-AF65-F5344CB8AC3E}">
        <p14:creationId xmlns:p14="http://schemas.microsoft.com/office/powerpoint/2010/main" val="144484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pPr rtl="0"/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5.3 </a:t>
            </a:r>
            <a:r>
              <a:rPr lang="uk-UA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ВИСНОВКИ</a:t>
            </a:r>
            <a:endParaRPr lang="uk-U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400" dirty="0">
                <a:latin typeface="Arial" charset="0"/>
              </a:rPr>
              <a:t>Практичне завдання з розділу та контрольна робота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 dirty="0">
                <a:latin typeface="Arial" charset="0"/>
              </a:rPr>
              <a:t>Що ми вивчили у </a:t>
            </a:r>
            <a:r>
              <a:rPr lang="uk-UA" dirty="0" smtClean="0">
                <a:latin typeface="Arial" charset="0"/>
              </a:rPr>
              <a:t>цій лекції?</a:t>
            </a:r>
            <a:endParaRPr lang="uk-UA" dirty="0">
              <a:latin typeface="Arial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64" y="798944"/>
            <a:ext cx="8352066" cy="415531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uk-UA" dirty="0"/>
              <a:t>Двійкова система числення використовує дві цифри 0 і 1, звані бітами.</a:t>
            </a:r>
          </a:p>
          <a:p>
            <a:pPr>
              <a:spcAft>
                <a:spcPts val="0"/>
              </a:spcAft>
            </a:pPr>
            <a:r>
              <a:rPr lang="uk-UA" dirty="0"/>
              <a:t>Десяткова система числення використовує 10 цифр від 0 до 9.</a:t>
            </a:r>
          </a:p>
          <a:p>
            <a:pPr>
              <a:spcAft>
                <a:spcPts val="0"/>
              </a:spcAft>
            </a:pPr>
            <a:r>
              <a:rPr lang="uk-UA" dirty="0"/>
              <a:t>Двійкову систему числення вузли, сервери та мережне обладнання використовують для ідентифікації одне одного.</a:t>
            </a:r>
          </a:p>
          <a:p>
            <a:pPr>
              <a:spcAft>
                <a:spcPts val="0"/>
              </a:spcAft>
            </a:pPr>
            <a:r>
              <a:rPr lang="uk-UA" dirty="0" err="1"/>
              <a:t>Шістнадцяткова</a:t>
            </a:r>
            <a:r>
              <a:rPr lang="uk-UA" dirty="0"/>
              <a:t> система числення використовує 16 символів: цифри від 0 до 9 і букви від A до F.</a:t>
            </a:r>
          </a:p>
          <a:p>
            <a:pPr>
              <a:spcAft>
                <a:spcPts val="0"/>
              </a:spcAft>
            </a:pPr>
            <a:r>
              <a:rPr lang="uk-UA" dirty="0" err="1"/>
              <a:t>Шістнадцяткова</a:t>
            </a:r>
            <a:r>
              <a:rPr lang="uk-UA" dirty="0"/>
              <a:t> система числення використовується для представлення IPv6-адрес і MAC-адрес.</a:t>
            </a:r>
          </a:p>
          <a:p>
            <a:pPr>
              <a:spcAft>
                <a:spcPts val="0"/>
              </a:spcAft>
            </a:pPr>
            <a:r>
              <a:rPr lang="uk-UA" dirty="0"/>
              <a:t>IPv6-адреси мають довжину 128 біт і кожні 4 біти можуть бути представлені однією </a:t>
            </a:r>
            <a:r>
              <a:rPr lang="uk-UA" dirty="0" err="1"/>
              <a:t>шістнадцятковою</a:t>
            </a:r>
            <a:r>
              <a:rPr lang="uk-UA" dirty="0"/>
              <a:t> цифрою; всього 32 </a:t>
            </a:r>
            <a:r>
              <a:rPr lang="uk-UA" dirty="0" err="1"/>
              <a:t>шістнадцяткових</a:t>
            </a:r>
            <a:r>
              <a:rPr lang="uk-UA" dirty="0"/>
              <a:t> цифри.</a:t>
            </a:r>
          </a:p>
          <a:p>
            <a:pPr>
              <a:spcAft>
                <a:spcPts val="0"/>
              </a:spcAft>
            </a:pPr>
            <a:r>
              <a:rPr lang="uk-UA" dirty="0"/>
              <a:t>Щоб перетворити </a:t>
            </a:r>
            <a:r>
              <a:rPr lang="uk-UA" dirty="0" err="1"/>
              <a:t>шістнадцяткове</a:t>
            </a:r>
            <a:r>
              <a:rPr lang="uk-UA" dirty="0"/>
              <a:t> число в десяткове, потрібно спочатку перетворити </a:t>
            </a:r>
            <a:r>
              <a:rPr lang="uk-UA" dirty="0" err="1"/>
              <a:t>шістнадцяткове</a:t>
            </a:r>
            <a:r>
              <a:rPr lang="uk-UA" dirty="0"/>
              <a:t> в двійкове, а потім двійкове в десяткове.</a:t>
            </a:r>
          </a:p>
          <a:p>
            <a:pPr>
              <a:spcAft>
                <a:spcPts val="0"/>
              </a:spcAft>
            </a:pPr>
            <a:r>
              <a:rPr lang="uk-UA" dirty="0"/>
              <a:t>Щоб перетворити десяткове число в </a:t>
            </a:r>
            <a:r>
              <a:rPr lang="uk-UA" dirty="0" err="1"/>
              <a:t>шістнадцяткове</a:t>
            </a:r>
            <a:r>
              <a:rPr lang="uk-UA" dirty="0"/>
              <a:t>, потрібно спочатку перетворити десяткове в двійкове, а потім двійкове в </a:t>
            </a:r>
            <a:r>
              <a:rPr lang="uk-UA" dirty="0" err="1"/>
              <a:t>шістнадцяткове</a:t>
            </a:r>
            <a:r>
              <a:rPr lang="uk-UA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pPr rtl="0" eaLnBrk="1" hangingPunct="1"/>
            <a:r>
              <a:rPr lang="uk-UA" sz="1400">
                <a:latin typeface="Arial" charset="0"/>
              </a:rPr>
              <a:t>Модуль 5: Системи числення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>
                <a:latin typeface="Arial" charset="0"/>
              </a:rPr>
              <a:t>Нові терміни та команди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54BBD4-F89B-694E-BFD7-7FDA836EE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uk-UA"/>
              <a:t>формат десятковий з точками-розділювачами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/>
              <a:t>позиційна система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/>
              <a:t>основа 10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/>
              <a:t>основа 16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/>
              <a:t>основа системи числення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/>
              <a:t>октет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/>
              <a:t>гекстет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xmlns="" id="{1BC18D5F-2DAE-4928-9876-7F81DBAC95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4462" y="922055"/>
            <a:ext cx="88534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Мета лекції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uk-UA" sz="16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Перетворення чисел між десятковою, двійковою та </a:t>
            </a:r>
            <a:r>
              <a:rPr lang="uk-UA" sz="1600" dirty="0" err="1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шістнадцятковою</a:t>
            </a:r>
            <a:r>
              <a:rPr lang="uk-UA" sz="16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системами числення.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CA1CF45F-6FFF-4E7B-A283-AF4D9C8D6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683985"/>
              </p:ext>
            </p:extLst>
          </p:nvPr>
        </p:nvGraphicFramePr>
        <p:xfrm>
          <a:off x="1080754" y="2050715"/>
          <a:ext cx="6980904" cy="1051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0452">
                  <a:extLst>
                    <a:ext uri="{9D8B030D-6E8A-4147-A177-3AD203B41FA5}">
                      <a16:colId xmlns:a16="http://schemas.microsoft.com/office/drawing/2014/main" xmlns="" val="1523797708"/>
                    </a:ext>
                  </a:extLst>
                </a:gridCol>
                <a:gridCol w="3490452">
                  <a:extLst>
                    <a:ext uri="{9D8B030D-6E8A-4147-A177-3AD203B41FA5}">
                      <a16:colId xmlns:a16="http://schemas.microsoft.com/office/drawing/2014/main" xmlns="" val="2750207184"/>
                    </a:ext>
                  </a:extLst>
                </a:gridCol>
              </a:tblGrid>
              <a:tr h="216347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Назва теми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Мета вивчення теми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74061904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Двійкова система числення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Перетворення чисел між десятковою та двійковою системами.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46858405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Шістнадцяткова система числення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Перетворення чисел між десятковою та шістнадцятковою системами.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3590425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777205"/>
              </p:ext>
            </p:extLst>
          </p:nvPr>
        </p:nvGraphicFramePr>
        <p:xfrm>
          <a:off x="3174715" y="1346689"/>
          <a:ext cx="1972638" cy="3674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5218">
                  <a:extLst>
                    <a:ext uri="{9D8B030D-6E8A-4147-A177-3AD203B41FA5}">
                      <a16:colId xmlns:a16="http://schemas.microsoft.com/office/drawing/2014/main" xmlns="" val="1570068104"/>
                    </a:ext>
                  </a:extLst>
                </a:gridCol>
                <a:gridCol w="927420">
                  <a:extLst>
                    <a:ext uri="{9D8B030D-6E8A-4147-A177-3AD203B41FA5}">
                      <a16:colId xmlns:a16="http://schemas.microsoft.com/office/drawing/2014/main" xmlns="" val="2193019104"/>
                    </a:ext>
                  </a:extLst>
                </a:gridCol>
              </a:tblGrid>
              <a:tr h="208889"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ІВ-20-1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8305632"/>
                  </a:ext>
                </a:extLst>
              </a:tr>
              <a:tr h="22447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xmlns="" val="4262088632"/>
                  </a:ext>
                </a:extLst>
              </a:tr>
              <a:tr h="145510">
                <a:tc>
                  <a:txBody>
                    <a:bodyPr/>
                    <a:lstStyle/>
                    <a:p>
                      <a:pPr marL="45085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BM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xmlns="" val="34814042"/>
                  </a:ext>
                </a:extLst>
              </a:tr>
              <a:tr h="14551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xmlns="" val="3836207981"/>
                  </a:ext>
                </a:extLst>
              </a:tr>
              <a:tr h="14551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xmlns="" val="3093541262"/>
                  </a:ext>
                </a:extLst>
              </a:tr>
              <a:tr h="14551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xmlns="" val="133514084"/>
                  </a:ext>
                </a:extLst>
              </a:tr>
              <a:tr h="14551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FM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xmlns="" val="678168428"/>
                  </a:ext>
                </a:extLst>
              </a:tr>
              <a:tr h="14551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xmlns="" val="1806070258"/>
                  </a:ext>
                </a:extLst>
              </a:tr>
              <a:tr h="14551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BM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xmlns="" val="4190571121"/>
                  </a:ext>
                </a:extLst>
              </a:tr>
              <a:tr h="14551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xmlns="" val="1820940539"/>
                  </a:ext>
                </a:extLst>
              </a:tr>
              <a:tr h="19166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xmlns="" val="2918500177"/>
                  </a:ext>
                </a:extLst>
              </a:tr>
              <a:tr h="19166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xmlns="" val="1783923737"/>
                  </a:ext>
                </a:extLst>
              </a:tr>
              <a:tr h="19166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FM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xmlns="" val="947293160"/>
                  </a:ext>
                </a:extLst>
              </a:tr>
              <a:tr h="19166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xmlns="" val="2231597442"/>
                  </a:ext>
                </a:extLst>
              </a:tr>
              <a:tr h="19166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BM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xmlns="" val="2634428647"/>
                  </a:ext>
                </a:extLst>
              </a:tr>
              <a:tr h="145510"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ТР-20-1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1727294"/>
                  </a:ext>
                </a:extLst>
              </a:tr>
              <a:tr h="14551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xmlns="" val="2888674161"/>
                  </a:ext>
                </a:extLst>
              </a:tr>
              <a:tr h="14551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BM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xmlns="" val="3118915351"/>
                  </a:ext>
                </a:extLst>
              </a:tr>
              <a:tr h="14551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xmlns="" val="3531972320"/>
                  </a:ext>
                </a:extLst>
              </a:tr>
              <a:tr h="14551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xmlns="" val="2132868574"/>
                  </a:ext>
                </a:extLst>
              </a:tr>
              <a:tr h="14551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xmlns="" val="262295420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55380" y="17148"/>
            <a:ext cx="774173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перетворення десяткового числа 2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NM </a:t>
            </a:r>
            <a:r>
              <a:rPr kumimoji="0" lang="ru-RU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двійкове.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перетворення десяткового числа 2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NM </a:t>
            </a:r>
            <a:r>
              <a:rPr kumimoji="0" lang="ru-RU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шістнадцяткової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системи числення.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перетворення до двійкової та десяткової системи числення у відповідності до варіанту,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NM 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порядковий номер у журналі.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72128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598042" cy="92964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5.1 Двійкова система числення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Двійкова система числення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та IPv4-адреси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42" y="731837"/>
            <a:ext cx="8531276" cy="1745526"/>
          </a:xfrm>
        </p:spPr>
        <p:txBody>
          <a:bodyPr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Двійкова система числення використовує 1 та 0, які називають бітами.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Десяткова система числення використовує цифри від 0 до 9.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Вузли, сервери та мережне обладнання використовують двійкову систему числення для ідентифікації одне одного.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Кожна адреса складається з 32 бітів, розділених на чотири частини, які називаються октетами.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Кожен октет містить 8 біт (або 1 байт), октети розділені крапками.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Для зручності використання людьми ця нотація перетворюється в десятковий формат з крапками-розділювачами.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D0F2E4-E369-A548-A618-9BAB0C0C5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29" y="3209200"/>
            <a:ext cx="3473597" cy="1745526"/>
          </a:xfrm>
          <a:prstGeom prst="rect">
            <a:avLst/>
          </a:prstGeom>
        </p:spPr>
      </p:pic>
      <p:sp>
        <p:nvSpPr>
          <p:cNvPr id="7" name="Striped Right Arrow 6">
            <a:extLst>
              <a:ext uri="{FF2B5EF4-FFF2-40B4-BE49-F238E27FC236}">
                <a16:creationId xmlns:a16="http://schemas.microsoft.com/office/drawing/2014/main" xmlns="" id="{71668B65-DD31-5646-8CF8-039199DDBBA7}"/>
              </a:ext>
            </a:extLst>
          </p:cNvPr>
          <p:cNvSpPr/>
          <p:nvPr/>
        </p:nvSpPr>
        <p:spPr>
          <a:xfrm>
            <a:off x="4188466" y="3474830"/>
            <a:ext cx="520995" cy="239867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5F7270-39AA-FE40-92FD-F80B1DD90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579" y="3229902"/>
            <a:ext cx="3227909" cy="17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Двійкова система  числення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Двійкова позиційна система числення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329901-EBC7-0747-A1C2-F937CA26E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39972"/>
            <a:ext cx="8280057" cy="1005453"/>
          </a:xfrm>
        </p:spPr>
        <p:txBody>
          <a:bodyPr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Позиційна система числення означає, що цифра має різні значення залежно від її «позиції» в послідовності цифр числа.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Десяткова позиційна система числення працює так, як показано в таблицях нижче.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59CEC86-4057-DA4B-98C8-93666AE4B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72850"/>
              </p:ext>
            </p:extLst>
          </p:nvPr>
        </p:nvGraphicFramePr>
        <p:xfrm>
          <a:off x="389281" y="2464614"/>
          <a:ext cx="3402419" cy="1307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437">
                  <a:extLst>
                    <a:ext uri="{9D8B030D-6E8A-4147-A177-3AD203B41FA5}">
                      <a16:colId xmlns:a16="http://schemas.microsoft.com/office/drawing/2014/main" xmlns="" val="3837822917"/>
                    </a:ext>
                  </a:extLst>
                </a:gridCol>
                <a:gridCol w="465690">
                  <a:extLst>
                    <a:ext uri="{9D8B030D-6E8A-4147-A177-3AD203B41FA5}">
                      <a16:colId xmlns:a16="http://schemas.microsoft.com/office/drawing/2014/main" xmlns="" val="2257126818"/>
                    </a:ext>
                  </a:extLst>
                </a:gridCol>
                <a:gridCol w="490708">
                  <a:extLst>
                    <a:ext uri="{9D8B030D-6E8A-4147-A177-3AD203B41FA5}">
                      <a16:colId xmlns:a16="http://schemas.microsoft.com/office/drawing/2014/main" xmlns="" val="733968975"/>
                    </a:ext>
                  </a:extLst>
                </a:gridCol>
                <a:gridCol w="480266">
                  <a:extLst>
                    <a:ext uri="{9D8B030D-6E8A-4147-A177-3AD203B41FA5}">
                      <a16:colId xmlns:a16="http://schemas.microsoft.com/office/drawing/2014/main" xmlns="" val="2184405947"/>
                    </a:ext>
                  </a:extLst>
                </a:gridCol>
                <a:gridCol w="647318">
                  <a:extLst>
                    <a:ext uri="{9D8B030D-6E8A-4147-A177-3AD203B41FA5}">
                      <a16:colId xmlns:a16="http://schemas.microsoft.com/office/drawing/2014/main" xmlns="" val="326059745"/>
                    </a:ext>
                  </a:extLst>
                </a:gridCol>
              </a:tblGrid>
              <a:tr h="303655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Основа системи числення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8718847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Позиція в числі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0694335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Обчислення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(10</a:t>
                      </a:r>
                      <a:r>
                        <a:rPr lang="uk-UA" sz="1000" baseline="30000"/>
                        <a:t>3</a:t>
                      </a:r>
                      <a:r>
                        <a:rPr lang="uk-UA" sz="10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(10</a:t>
                      </a:r>
                      <a:r>
                        <a:rPr lang="uk-UA" sz="1000" baseline="30000"/>
                        <a:t>2</a:t>
                      </a:r>
                      <a:r>
                        <a:rPr lang="uk-UA" sz="10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(10</a:t>
                      </a:r>
                      <a:r>
                        <a:rPr lang="uk-UA" sz="1000" baseline="30000"/>
                        <a:t>1</a:t>
                      </a:r>
                      <a:r>
                        <a:rPr lang="uk-UA" sz="10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(10</a:t>
                      </a:r>
                      <a:r>
                        <a:rPr lang="uk-UA" sz="1000" baseline="30000"/>
                        <a:t>0</a:t>
                      </a:r>
                      <a:r>
                        <a:rPr lang="uk-UA" sz="100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6254151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Вага цифри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6814726"/>
                  </a:ext>
                </a:extLst>
              </a:tr>
            </a:tbl>
          </a:graphicData>
        </a:graphic>
      </p:graphicFrame>
      <p:sp>
        <p:nvSpPr>
          <p:cNvPr id="7" name="Striped Right Arrow 6">
            <a:extLst>
              <a:ext uri="{FF2B5EF4-FFF2-40B4-BE49-F238E27FC236}">
                <a16:creationId xmlns:a16="http://schemas.microsoft.com/office/drawing/2014/main" xmlns="" id="{42020144-2692-E747-88CD-CE940510F874}"/>
              </a:ext>
            </a:extLst>
          </p:cNvPr>
          <p:cNvSpPr/>
          <p:nvPr/>
        </p:nvSpPr>
        <p:spPr>
          <a:xfrm>
            <a:off x="3846144" y="2975788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ED3027A9-4D3C-0E45-A334-44753559F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188726"/>
              </p:ext>
            </p:extLst>
          </p:nvPr>
        </p:nvGraphicFramePr>
        <p:xfrm>
          <a:off x="4285498" y="2286740"/>
          <a:ext cx="4469221" cy="170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5395">
                  <a:extLst>
                    <a:ext uri="{9D8B030D-6E8A-4147-A177-3AD203B41FA5}">
                      <a16:colId xmlns:a16="http://schemas.microsoft.com/office/drawing/2014/main" xmlns="" val="825449862"/>
                    </a:ext>
                  </a:extLst>
                </a:gridCol>
                <a:gridCol w="669471">
                  <a:extLst>
                    <a:ext uri="{9D8B030D-6E8A-4147-A177-3AD203B41FA5}">
                      <a16:colId xmlns:a16="http://schemas.microsoft.com/office/drawing/2014/main" xmlns="" val="400489453"/>
                    </a:ext>
                  </a:extLst>
                </a:gridCol>
                <a:gridCol w="840922">
                  <a:extLst>
                    <a:ext uri="{9D8B030D-6E8A-4147-A177-3AD203B41FA5}">
                      <a16:colId xmlns:a16="http://schemas.microsoft.com/office/drawing/2014/main" xmlns="" val="2753584476"/>
                    </a:ext>
                  </a:extLst>
                </a:gridCol>
                <a:gridCol w="849085">
                  <a:extLst>
                    <a:ext uri="{9D8B030D-6E8A-4147-A177-3AD203B41FA5}">
                      <a16:colId xmlns:a16="http://schemas.microsoft.com/office/drawing/2014/main" xmlns="" val="589627143"/>
                    </a:ext>
                  </a:extLst>
                </a:gridCol>
                <a:gridCol w="884348">
                  <a:extLst>
                    <a:ext uri="{9D8B030D-6E8A-4147-A177-3AD203B41FA5}">
                      <a16:colId xmlns:a16="http://schemas.microsoft.com/office/drawing/2014/main" xmlns="" val="281118420"/>
                    </a:ext>
                  </a:extLst>
                </a:gridCol>
              </a:tblGrid>
              <a:tr h="26172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Тисячі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Сотні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Десятки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Одиниці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2842908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Вага цифри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9960212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Десяткове число (1234)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8247003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Обчислення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 x 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2 х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3 х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4 х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6830395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Додати їх...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+ 200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+ 30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+ 4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2523445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Результат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/>
                      <a:r>
                        <a:rPr lang="uk-UA" sz="1000" b="1" dirty="0"/>
                        <a:t>1 234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144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62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Двійкова система числення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Двійкова позиційна система числення (Прод.)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329901-EBC7-0747-A1C2-F937CA26E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39972"/>
            <a:ext cx="8280057" cy="334762"/>
          </a:xfrm>
        </p:spPr>
        <p:txBody>
          <a:bodyPr/>
          <a:lstStyle/>
          <a:p>
            <a:pPr marL="0" indent="0" algn="l" rtl="0"/>
            <a:r>
              <a:rPr lang="uk-UA" sz="1600">
                <a:solidFill>
                  <a:srgbClr val="000000"/>
                </a:solidFill>
              </a:rPr>
              <a:t>Двійкова позиційна система числення працює так, як показано в таблицях нижче.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59CEC86-4057-DA4B-98C8-93666AE4B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030563"/>
              </p:ext>
            </p:extLst>
          </p:nvPr>
        </p:nvGraphicFramePr>
        <p:xfrm>
          <a:off x="389281" y="1265932"/>
          <a:ext cx="5733792" cy="121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498">
                  <a:extLst>
                    <a:ext uri="{9D8B030D-6E8A-4147-A177-3AD203B41FA5}">
                      <a16:colId xmlns:a16="http://schemas.microsoft.com/office/drawing/2014/main" xmlns="" val="3837822917"/>
                    </a:ext>
                  </a:extLst>
                </a:gridCol>
                <a:gridCol w="499730">
                  <a:extLst>
                    <a:ext uri="{9D8B030D-6E8A-4147-A177-3AD203B41FA5}">
                      <a16:colId xmlns:a16="http://schemas.microsoft.com/office/drawing/2014/main" xmlns="" val="22571268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733968975"/>
                    </a:ext>
                  </a:extLst>
                </a:gridCol>
                <a:gridCol w="435935">
                  <a:extLst>
                    <a:ext uri="{9D8B030D-6E8A-4147-A177-3AD203B41FA5}">
                      <a16:colId xmlns:a16="http://schemas.microsoft.com/office/drawing/2014/main" xmlns="" val="2184405947"/>
                    </a:ext>
                  </a:extLst>
                </a:gridCol>
                <a:gridCol w="435935">
                  <a:extLst>
                    <a:ext uri="{9D8B030D-6E8A-4147-A177-3AD203B41FA5}">
                      <a16:colId xmlns:a16="http://schemas.microsoft.com/office/drawing/2014/main" xmlns="" val="2878814134"/>
                    </a:ext>
                  </a:extLst>
                </a:gridCol>
                <a:gridCol w="499730">
                  <a:extLst>
                    <a:ext uri="{9D8B030D-6E8A-4147-A177-3AD203B41FA5}">
                      <a16:colId xmlns:a16="http://schemas.microsoft.com/office/drawing/2014/main" xmlns="" val="32605974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1053828557"/>
                    </a:ext>
                  </a:extLst>
                </a:gridCol>
                <a:gridCol w="478466">
                  <a:extLst>
                    <a:ext uri="{9D8B030D-6E8A-4147-A177-3AD203B41FA5}">
                      <a16:colId xmlns:a16="http://schemas.microsoft.com/office/drawing/2014/main" xmlns="" val="830387269"/>
                    </a:ext>
                  </a:extLst>
                </a:gridCol>
                <a:gridCol w="489098">
                  <a:extLst>
                    <a:ext uri="{9D8B030D-6E8A-4147-A177-3AD203B41FA5}">
                      <a16:colId xmlns:a16="http://schemas.microsoft.com/office/drawing/2014/main" xmlns="" val="3034883102"/>
                    </a:ext>
                  </a:extLst>
                </a:gridCol>
              </a:tblGrid>
              <a:tr h="303655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Основа системи числення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8718847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Позиція в числі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0694335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Обчислення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(2</a:t>
                      </a:r>
                      <a:r>
                        <a:rPr lang="uk-UA" sz="1000" baseline="30000"/>
                        <a:t>7</a:t>
                      </a:r>
                      <a:r>
                        <a:rPr lang="uk-UA" sz="10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(2</a:t>
                      </a:r>
                      <a:r>
                        <a:rPr lang="uk-UA" sz="1000" baseline="30000"/>
                        <a:t>6</a:t>
                      </a:r>
                      <a:r>
                        <a:rPr lang="uk-UA" sz="10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(2</a:t>
                      </a:r>
                      <a:r>
                        <a:rPr lang="uk-UA" sz="1000" baseline="30000"/>
                        <a:t>5</a:t>
                      </a:r>
                      <a:r>
                        <a:rPr lang="uk-UA" sz="10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(2</a:t>
                      </a:r>
                      <a:r>
                        <a:rPr lang="uk-UA" sz="1000" baseline="30000"/>
                        <a:t>4</a:t>
                      </a:r>
                      <a:r>
                        <a:rPr lang="uk-UA" sz="10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(2</a:t>
                      </a:r>
                      <a:r>
                        <a:rPr lang="uk-UA" sz="1000" baseline="30000"/>
                        <a:t>3</a:t>
                      </a:r>
                      <a:r>
                        <a:rPr lang="uk-UA" sz="10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(2</a:t>
                      </a:r>
                      <a:r>
                        <a:rPr lang="uk-UA" sz="1000" baseline="30000"/>
                        <a:t>2</a:t>
                      </a:r>
                      <a:r>
                        <a:rPr lang="uk-UA" sz="10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(2</a:t>
                      </a:r>
                      <a:r>
                        <a:rPr lang="uk-UA" sz="1000" baseline="30000"/>
                        <a:t>1</a:t>
                      </a:r>
                      <a:r>
                        <a:rPr lang="uk-UA" sz="10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(2</a:t>
                      </a:r>
                      <a:r>
                        <a:rPr lang="uk-UA" sz="1000" baseline="30000"/>
                        <a:t>0</a:t>
                      </a:r>
                      <a:r>
                        <a:rPr lang="uk-UA" sz="100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6254151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Вага цифри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6814726"/>
                  </a:ext>
                </a:extLst>
              </a:tr>
            </a:tbl>
          </a:graphicData>
        </a:graphic>
      </p:graphicFrame>
      <p:sp>
        <p:nvSpPr>
          <p:cNvPr id="7" name="Striped Right Arrow 6">
            <a:extLst>
              <a:ext uri="{FF2B5EF4-FFF2-40B4-BE49-F238E27FC236}">
                <a16:creationId xmlns:a16="http://schemas.microsoft.com/office/drawing/2014/main" xmlns="" id="{42020144-2692-E747-88CD-CE940510F874}"/>
              </a:ext>
            </a:extLst>
          </p:cNvPr>
          <p:cNvSpPr/>
          <p:nvPr/>
        </p:nvSpPr>
        <p:spPr>
          <a:xfrm rot="5400000">
            <a:off x="3753951" y="2666137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5AF9CA21-1491-D046-A16A-EF95E9FFD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745532"/>
              </p:ext>
            </p:extLst>
          </p:nvPr>
        </p:nvGraphicFramePr>
        <p:xfrm>
          <a:off x="2611696" y="3037184"/>
          <a:ext cx="5733792" cy="15182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0816">
                  <a:extLst>
                    <a:ext uri="{9D8B030D-6E8A-4147-A177-3AD203B41FA5}">
                      <a16:colId xmlns:a16="http://schemas.microsoft.com/office/drawing/2014/main" xmlns="" val="3837822917"/>
                    </a:ext>
                  </a:extLst>
                </a:gridCol>
                <a:gridCol w="584790">
                  <a:extLst>
                    <a:ext uri="{9D8B030D-6E8A-4147-A177-3AD203B41FA5}">
                      <a16:colId xmlns:a16="http://schemas.microsoft.com/office/drawing/2014/main" xmlns="" val="2257126818"/>
                    </a:ext>
                  </a:extLst>
                </a:gridCol>
                <a:gridCol w="489098">
                  <a:extLst>
                    <a:ext uri="{9D8B030D-6E8A-4147-A177-3AD203B41FA5}">
                      <a16:colId xmlns:a16="http://schemas.microsoft.com/office/drawing/2014/main" xmlns="" val="733968975"/>
                    </a:ext>
                  </a:extLst>
                </a:gridCol>
                <a:gridCol w="499730">
                  <a:extLst>
                    <a:ext uri="{9D8B030D-6E8A-4147-A177-3AD203B41FA5}">
                      <a16:colId xmlns:a16="http://schemas.microsoft.com/office/drawing/2014/main" xmlns="" val="2184405947"/>
                    </a:ext>
                  </a:extLst>
                </a:gridCol>
                <a:gridCol w="478465">
                  <a:extLst>
                    <a:ext uri="{9D8B030D-6E8A-4147-A177-3AD203B41FA5}">
                      <a16:colId xmlns:a16="http://schemas.microsoft.com/office/drawing/2014/main" xmlns="" val="2878814134"/>
                    </a:ext>
                  </a:extLst>
                </a:gridCol>
                <a:gridCol w="456129">
                  <a:extLst>
                    <a:ext uri="{9D8B030D-6E8A-4147-A177-3AD203B41FA5}">
                      <a16:colId xmlns:a16="http://schemas.microsoft.com/office/drawing/2014/main" xmlns="" val="32605974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1053828557"/>
                    </a:ext>
                  </a:extLst>
                </a:gridCol>
                <a:gridCol w="478466">
                  <a:extLst>
                    <a:ext uri="{9D8B030D-6E8A-4147-A177-3AD203B41FA5}">
                      <a16:colId xmlns:a16="http://schemas.microsoft.com/office/drawing/2014/main" xmlns="" val="830387269"/>
                    </a:ext>
                  </a:extLst>
                </a:gridCol>
                <a:gridCol w="489098">
                  <a:extLst>
                    <a:ext uri="{9D8B030D-6E8A-4147-A177-3AD203B41FA5}">
                      <a16:colId xmlns:a16="http://schemas.microsoft.com/office/drawing/2014/main" xmlns="" val="3034883102"/>
                    </a:ext>
                  </a:extLst>
                </a:gridCol>
              </a:tblGrid>
              <a:tr h="303655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Вага цифри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8718847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Двійкове число (11000000)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0694335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Обчислення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0x32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0x8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0x2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0x1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6254151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Додати їх...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+ 64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+ 0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6814726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Результат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rtl="0"/>
                      <a:r>
                        <a:rPr lang="uk-UA" sz="1000" b="1"/>
                        <a:t>192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3779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2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900"/>
            <a:ext cx="8345488" cy="642000"/>
          </a:xfrm>
        </p:spPr>
        <p:txBody>
          <a:bodyPr/>
          <a:lstStyle/>
          <a:p>
            <a:pPr rtl="0"/>
            <a:r>
              <a:rPr lang="uk-UA" sz="1600"/>
              <a:t>Двійкова система числення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Перетворення двійкової адреси до десяткової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E33637D-1648-514C-8643-E324E7FBCF34}"/>
              </a:ext>
            </a:extLst>
          </p:cNvPr>
          <p:cNvSpPr txBox="1"/>
          <p:nvPr/>
        </p:nvSpPr>
        <p:spPr>
          <a:xfrm>
            <a:off x="457201" y="609847"/>
            <a:ext cx="5079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400"/>
              <a:t>Перетворення числа 11000000.10101000.00001011.00001010 в десяткове.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5AF9CA21-1491-D046-A16A-EF95E9FFD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375451"/>
              </p:ext>
            </p:extLst>
          </p:nvPr>
        </p:nvGraphicFramePr>
        <p:xfrm>
          <a:off x="457201" y="870063"/>
          <a:ext cx="5220587" cy="40332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0437">
                  <a:extLst>
                    <a:ext uri="{9D8B030D-6E8A-4147-A177-3AD203B41FA5}">
                      <a16:colId xmlns:a16="http://schemas.microsoft.com/office/drawing/2014/main" xmlns="" val="3837822917"/>
                    </a:ext>
                  </a:extLst>
                </a:gridCol>
                <a:gridCol w="530842">
                  <a:extLst>
                    <a:ext uri="{9D8B030D-6E8A-4147-A177-3AD203B41FA5}">
                      <a16:colId xmlns:a16="http://schemas.microsoft.com/office/drawing/2014/main" xmlns="" val="2257126818"/>
                    </a:ext>
                  </a:extLst>
                </a:gridCol>
                <a:gridCol w="443978">
                  <a:extLst>
                    <a:ext uri="{9D8B030D-6E8A-4147-A177-3AD203B41FA5}">
                      <a16:colId xmlns:a16="http://schemas.microsoft.com/office/drawing/2014/main" xmlns="" val="733968975"/>
                    </a:ext>
                  </a:extLst>
                </a:gridCol>
                <a:gridCol w="453629">
                  <a:extLst>
                    <a:ext uri="{9D8B030D-6E8A-4147-A177-3AD203B41FA5}">
                      <a16:colId xmlns:a16="http://schemas.microsoft.com/office/drawing/2014/main" xmlns="" val="2184405947"/>
                    </a:ext>
                  </a:extLst>
                </a:gridCol>
                <a:gridCol w="434325">
                  <a:extLst>
                    <a:ext uri="{9D8B030D-6E8A-4147-A177-3AD203B41FA5}">
                      <a16:colId xmlns:a16="http://schemas.microsoft.com/office/drawing/2014/main" xmlns="" val="2878814134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xmlns="" val="326059745"/>
                    </a:ext>
                  </a:extLst>
                </a:gridCol>
                <a:gridCol w="415022">
                  <a:extLst>
                    <a:ext uri="{9D8B030D-6E8A-4147-A177-3AD203B41FA5}">
                      <a16:colId xmlns:a16="http://schemas.microsoft.com/office/drawing/2014/main" xmlns="" val="1053828557"/>
                    </a:ext>
                  </a:extLst>
                </a:gridCol>
                <a:gridCol w="434326">
                  <a:extLst>
                    <a:ext uri="{9D8B030D-6E8A-4147-A177-3AD203B41FA5}">
                      <a16:colId xmlns:a16="http://schemas.microsoft.com/office/drawing/2014/main" xmlns="" val="830387269"/>
                    </a:ext>
                  </a:extLst>
                </a:gridCol>
                <a:gridCol w="443978">
                  <a:extLst>
                    <a:ext uri="{9D8B030D-6E8A-4147-A177-3AD203B41FA5}">
                      <a16:colId xmlns:a16="http://schemas.microsoft.com/office/drawing/2014/main" xmlns="" val="3034883102"/>
                    </a:ext>
                  </a:extLst>
                </a:gridCol>
              </a:tblGrid>
              <a:tr h="285582"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Вага цифри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8718847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Двійкове число (11000000)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0694335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Обчислення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6254151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Додати їх...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6814726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Двійкове число (10101000)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5192349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Обчислення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5965177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Додати їх...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3785248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Двійкове число (00001011)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1484521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Обчислення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0687189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Додати їх...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276895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Двійкове число (00001010)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4818952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Обчислення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7708464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Додати їх...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3732414"/>
                  </a:ext>
                </a:extLst>
              </a:tr>
            </a:tbl>
          </a:graphicData>
        </a:graphic>
      </p:graphicFrame>
      <p:sp>
        <p:nvSpPr>
          <p:cNvPr id="10" name="Striped Right Arrow 9">
            <a:extLst>
              <a:ext uri="{FF2B5EF4-FFF2-40B4-BE49-F238E27FC236}">
                <a16:creationId xmlns:a16="http://schemas.microsoft.com/office/drawing/2014/main" xmlns="" id="{D49ED2DC-1A84-EF4D-A815-27AB78E5A890}"/>
              </a:ext>
            </a:extLst>
          </p:cNvPr>
          <p:cNvSpPr/>
          <p:nvPr/>
        </p:nvSpPr>
        <p:spPr>
          <a:xfrm>
            <a:off x="5760005" y="1774309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DF44BE1-E74E-B943-ACAF-701CDE5A5AB1}"/>
              </a:ext>
            </a:extLst>
          </p:cNvPr>
          <p:cNvSpPr txBox="1"/>
          <p:nvPr/>
        </p:nvSpPr>
        <p:spPr>
          <a:xfrm>
            <a:off x="6141049" y="166846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600"/>
              <a:t>192</a:t>
            </a:r>
          </a:p>
        </p:txBody>
      </p:sp>
      <p:sp>
        <p:nvSpPr>
          <p:cNvPr id="11" name="Striped Right Arrow 10">
            <a:extLst>
              <a:ext uri="{FF2B5EF4-FFF2-40B4-BE49-F238E27FC236}">
                <a16:creationId xmlns:a16="http://schemas.microsoft.com/office/drawing/2014/main" xmlns="" id="{E2DD788D-C7C9-8F41-9780-6C918558245C}"/>
              </a:ext>
            </a:extLst>
          </p:cNvPr>
          <p:cNvSpPr/>
          <p:nvPr/>
        </p:nvSpPr>
        <p:spPr>
          <a:xfrm>
            <a:off x="5760005" y="2630210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DAB09D-5C2D-3F4E-8845-7623CD741BA3}"/>
              </a:ext>
            </a:extLst>
          </p:cNvPr>
          <p:cNvSpPr txBox="1"/>
          <p:nvPr/>
        </p:nvSpPr>
        <p:spPr>
          <a:xfrm>
            <a:off x="6141049" y="2562677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600"/>
              <a:t>168</a:t>
            </a:r>
          </a:p>
        </p:txBody>
      </p:sp>
      <p:sp>
        <p:nvSpPr>
          <p:cNvPr id="12" name="Striped Right Arrow 11">
            <a:extLst>
              <a:ext uri="{FF2B5EF4-FFF2-40B4-BE49-F238E27FC236}">
                <a16:creationId xmlns:a16="http://schemas.microsoft.com/office/drawing/2014/main" xmlns="" id="{141871DF-706B-6245-89ED-0FF3A3547950}"/>
              </a:ext>
            </a:extLst>
          </p:cNvPr>
          <p:cNvSpPr/>
          <p:nvPr/>
        </p:nvSpPr>
        <p:spPr>
          <a:xfrm>
            <a:off x="5760005" y="3453770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3F7ACE9-16B2-3749-863C-F4F3A589F177}"/>
              </a:ext>
            </a:extLst>
          </p:cNvPr>
          <p:cNvSpPr txBox="1"/>
          <p:nvPr/>
        </p:nvSpPr>
        <p:spPr>
          <a:xfrm>
            <a:off x="6141049" y="3380628"/>
            <a:ext cx="397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600"/>
              <a:t>11</a:t>
            </a:r>
          </a:p>
        </p:txBody>
      </p:sp>
      <p:sp>
        <p:nvSpPr>
          <p:cNvPr id="13" name="Striped Right Arrow 12">
            <a:extLst>
              <a:ext uri="{FF2B5EF4-FFF2-40B4-BE49-F238E27FC236}">
                <a16:creationId xmlns:a16="http://schemas.microsoft.com/office/drawing/2014/main" xmlns="" id="{0C9E7D89-0647-014E-B2C5-64798F2B969B}"/>
              </a:ext>
            </a:extLst>
          </p:cNvPr>
          <p:cNvSpPr/>
          <p:nvPr/>
        </p:nvSpPr>
        <p:spPr>
          <a:xfrm>
            <a:off x="5760005" y="4277330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0657E43-4134-CF48-A3F5-8683E2255920}"/>
              </a:ext>
            </a:extLst>
          </p:cNvPr>
          <p:cNvSpPr txBox="1"/>
          <p:nvPr/>
        </p:nvSpPr>
        <p:spPr>
          <a:xfrm>
            <a:off x="6176476" y="421520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600"/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CEEC7A-5727-4044-985E-A3720E5F431A}"/>
              </a:ext>
            </a:extLst>
          </p:cNvPr>
          <p:cNvSpPr txBox="1"/>
          <p:nvPr/>
        </p:nvSpPr>
        <p:spPr>
          <a:xfrm>
            <a:off x="7048199" y="2901231"/>
            <a:ext cx="1480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600"/>
              <a:t>192.168.11.10</a:t>
            </a:r>
          </a:p>
        </p:txBody>
      </p:sp>
    </p:spTree>
    <p:extLst>
      <p:ext uri="{BB962C8B-B14F-4D97-AF65-F5344CB8AC3E}">
        <p14:creationId xmlns:p14="http://schemas.microsoft.com/office/powerpoint/2010/main" val="413044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Двійкова система числення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Перетворення десяткового представлення у двійкове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329901-EBC7-0747-A1C2-F937CA26E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85" y="753957"/>
            <a:ext cx="8169608" cy="613657"/>
          </a:xfrm>
        </p:spPr>
        <p:txBody>
          <a:bodyPr/>
          <a:lstStyle/>
          <a:p>
            <a:pPr marL="0" indent="0" algn="l" rtl="0"/>
            <a:r>
              <a:rPr lang="uk-UA" sz="1600">
                <a:solidFill>
                  <a:srgbClr val="000000"/>
                </a:solidFill>
              </a:rPr>
              <a:t>Таблиця ваг цифр в двійковому числі дуже корисна під час перетворення IPv4-адреси з десяткового формату з точками-розділювачами до двійкового.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CD84704-3B8B-8A4B-8934-63877DA7F66D}"/>
              </a:ext>
            </a:extLst>
          </p:cNvPr>
          <p:cNvSpPr txBox="1"/>
          <p:nvPr/>
        </p:nvSpPr>
        <p:spPr>
          <a:xfrm>
            <a:off x="465364" y="1453629"/>
            <a:ext cx="38655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1860" lvl="2" indent="-285750" rtl="0">
              <a:buFont typeface="Arial" panose="020B0604020202020204" pitchFamily="34" charset="0"/>
              <a:buChar char="•"/>
            </a:pPr>
            <a:r>
              <a:rPr lang="uk-UA" sz="1400">
                <a:solidFill>
                  <a:srgbClr val="000000"/>
                </a:solidFill>
              </a:rPr>
              <a:t>Почніть з позиції 128 (найбільш значущий біт). Десяткове значення октету (n) дорівнює або більше 128?</a:t>
            </a:r>
          </a:p>
          <a:p>
            <a:pPr marL="431860" lvl="2" indent="-285750" rtl="0">
              <a:buFont typeface="Arial" panose="020B0604020202020204" pitchFamily="34" charset="0"/>
              <a:buChar char="•"/>
            </a:pPr>
            <a:r>
              <a:rPr lang="uk-UA" sz="1400">
                <a:solidFill>
                  <a:srgbClr val="000000"/>
                </a:solidFill>
              </a:rPr>
              <a:t>Якщо ні, то запишіть двійковий 0 в позиції під вагою 128 і перейдіть до позиції з вагою 64.</a:t>
            </a:r>
          </a:p>
          <a:p>
            <a:pPr marL="431860" lvl="2" indent="-285750" rtl="0">
              <a:buFont typeface="Arial" panose="020B0604020202020204" pitchFamily="34" charset="0"/>
              <a:buChar char="•"/>
            </a:pPr>
            <a:r>
              <a:rPr lang="uk-UA" sz="1400">
                <a:solidFill>
                  <a:srgbClr val="000000"/>
                </a:solidFill>
              </a:rPr>
              <a:t>Якщо так, запишіть двійкову 1 в позиції під вагою 128 і перейдіть до позиції з вагою 64.</a:t>
            </a:r>
          </a:p>
          <a:p>
            <a:pPr marL="431860" lvl="2" indent="-285750" rtl="0">
              <a:buFont typeface="Arial" panose="020B0604020202020204" pitchFamily="34" charset="0"/>
              <a:buChar char="•"/>
            </a:pPr>
            <a:r>
              <a:rPr lang="uk-UA" sz="1400">
                <a:solidFill>
                  <a:srgbClr val="000000"/>
                </a:solidFill>
              </a:rPr>
              <a:t>Повторіть ці дії аж до позиції з вагою 1.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CF59B28-0D94-4228-AEC8-3FD92318D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931" y="1453629"/>
            <a:ext cx="4718107" cy="276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Двійкова система числення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Приклад перетворення десяткового числа на двійкове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0E0F311-4D33-514A-9143-27C3742AE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1" y="786907"/>
            <a:ext cx="8280057" cy="448354"/>
          </a:xfrm>
        </p:spPr>
        <p:txBody>
          <a:bodyPr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>
                <a:solidFill>
                  <a:srgbClr val="000000"/>
                </a:solidFill>
              </a:rPr>
              <a:t>Перетворимо десяткове число 168 на двійкове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4FBDCB-1E6D-BB46-BF05-F3AEE9F9019F}"/>
              </a:ext>
            </a:extLst>
          </p:cNvPr>
          <p:cNvSpPr txBox="1"/>
          <p:nvPr/>
        </p:nvSpPr>
        <p:spPr>
          <a:xfrm>
            <a:off x="1720182" y="1235260"/>
            <a:ext cx="5856090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400" dirty="0">
                <a:solidFill>
                  <a:srgbClr val="000000"/>
                </a:solidFill>
              </a:rPr>
              <a:t>Чи 168 &gt; 128?</a:t>
            </a:r>
          </a:p>
          <a:p>
            <a:pPr marL="285750" indent="-285750" rtl="0">
              <a:buFontTx/>
              <a:buChar char="-"/>
            </a:pPr>
            <a:r>
              <a:rPr lang="uk-UA" sz="1400" dirty="0">
                <a:solidFill>
                  <a:srgbClr val="000000"/>
                </a:solidFill>
              </a:rPr>
              <a:t>Так, запишіть 1 в позиції з вагою 128 і відніміть 128 (168-128=40)</a:t>
            </a:r>
          </a:p>
          <a:p>
            <a:pPr rtl="0"/>
            <a:r>
              <a:rPr lang="uk-UA" sz="1400" dirty="0">
                <a:solidFill>
                  <a:srgbClr val="000000"/>
                </a:solidFill>
              </a:rPr>
              <a:t>Чи 40 &gt; 64?</a:t>
            </a:r>
          </a:p>
          <a:p>
            <a:pPr marL="285750" indent="-285750" rtl="0">
              <a:buFontTx/>
              <a:buChar char="-"/>
            </a:pPr>
            <a:r>
              <a:rPr lang="uk-UA" sz="1400" dirty="0">
                <a:solidFill>
                  <a:srgbClr val="000000"/>
                </a:solidFill>
              </a:rPr>
              <a:t>Ні, запишіть 0 в позиції з вагою 64 і просувайтесь далі</a:t>
            </a:r>
          </a:p>
          <a:p>
            <a:pPr rtl="0"/>
            <a:r>
              <a:rPr lang="uk-UA" sz="1400" dirty="0">
                <a:solidFill>
                  <a:srgbClr val="000000"/>
                </a:solidFill>
              </a:rPr>
              <a:t>Чи 40 &gt; 32?</a:t>
            </a:r>
          </a:p>
          <a:p>
            <a:pPr marL="285750" indent="-285750" rtl="0">
              <a:buFontTx/>
              <a:buChar char="-"/>
            </a:pPr>
            <a:r>
              <a:rPr lang="uk-UA" sz="1400" dirty="0">
                <a:solidFill>
                  <a:srgbClr val="000000"/>
                </a:solidFill>
              </a:rPr>
              <a:t>Так, запишіть 1 в позиції з вагою 32 і відніміть 32 (40-32=8)</a:t>
            </a:r>
          </a:p>
          <a:p>
            <a:pPr rtl="0"/>
            <a:r>
              <a:rPr lang="uk-UA" sz="1400" dirty="0">
                <a:solidFill>
                  <a:srgbClr val="000000"/>
                </a:solidFill>
              </a:rPr>
              <a:t>Чи 8 &gt; 16?</a:t>
            </a:r>
          </a:p>
          <a:p>
            <a:pPr marL="285750" indent="-285750" rtl="0">
              <a:buFontTx/>
              <a:buChar char="-"/>
            </a:pPr>
            <a:r>
              <a:rPr lang="uk-UA" sz="1400" dirty="0">
                <a:solidFill>
                  <a:srgbClr val="000000"/>
                </a:solidFill>
              </a:rPr>
              <a:t>Ні, запишіть 0 в позиції з вагою 16 і просувайтесь далі</a:t>
            </a:r>
          </a:p>
          <a:p>
            <a:pPr rtl="0"/>
            <a:r>
              <a:rPr lang="uk-UA" sz="1400" dirty="0">
                <a:solidFill>
                  <a:srgbClr val="000000"/>
                </a:solidFill>
              </a:rPr>
              <a:t>Чи 8 &gt; 8?</a:t>
            </a:r>
          </a:p>
          <a:p>
            <a:pPr marL="285750" indent="-285750" rtl="0">
              <a:buFontTx/>
              <a:buChar char="-"/>
            </a:pPr>
            <a:r>
              <a:rPr lang="uk-UA" sz="1400" dirty="0">
                <a:solidFill>
                  <a:srgbClr val="000000"/>
                </a:solidFill>
              </a:rPr>
              <a:t>Дорівнює. Запишіть 1 в позиції з вагою 8 і відніміть 8 (8-8=0)</a:t>
            </a:r>
          </a:p>
          <a:p>
            <a:pPr rtl="0"/>
            <a:r>
              <a:rPr lang="uk-UA" sz="1400" dirty="0">
                <a:solidFill>
                  <a:srgbClr val="000000"/>
                </a:solidFill>
              </a:rPr>
              <a:t>Залишок відсутній. Запишіть 0 в позиціях, які залишились.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ECE0BC4F-4A15-D942-ABB8-2C9AD7326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376779"/>
              </p:ext>
            </p:extLst>
          </p:nvPr>
        </p:nvGraphicFramePr>
        <p:xfrm>
          <a:off x="1524000" y="3720643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174530668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377926051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14257969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9395935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62465465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6835414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129886381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799469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202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064620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F774CF2-89D3-0F49-8952-FA53BF5E2107}"/>
              </a:ext>
            </a:extLst>
          </p:cNvPr>
          <p:cNvSpPr txBox="1"/>
          <p:nvPr/>
        </p:nvSpPr>
        <p:spPr>
          <a:xfrm>
            <a:off x="1902278" y="4462323"/>
            <a:ext cx="6555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uk-UA" sz="1400" dirty="0"/>
              <a:t>Десяткове число 168 записується як 10101000 в двійковій системі числення</a:t>
            </a:r>
          </a:p>
        </p:txBody>
      </p:sp>
    </p:spTree>
    <p:extLst>
      <p:ext uri="{BB962C8B-B14F-4D97-AF65-F5344CB8AC3E}">
        <p14:creationId xmlns:p14="http://schemas.microsoft.com/office/powerpoint/2010/main" val="15808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3898</TotalTime>
  <Words>1776</Words>
  <Application>Microsoft Office PowerPoint</Application>
  <PresentationFormat>Экран (16:9)</PresentationFormat>
  <Paragraphs>489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Default Theme</vt:lpstr>
      <vt:lpstr>Лекція 5: Системи числення</vt:lpstr>
      <vt:lpstr>Презентация PowerPoint</vt:lpstr>
      <vt:lpstr>5.1 Двійкова система числення</vt:lpstr>
      <vt:lpstr>Двійкова система числення та IPv4-адреси</vt:lpstr>
      <vt:lpstr>Двійкова система  числення Двійкова позиційна система числення</vt:lpstr>
      <vt:lpstr>Двійкова система числення Двійкова позиційна система числення (Прод.)</vt:lpstr>
      <vt:lpstr>Двійкова система числення Перетворення двійкової адреси до десяткової</vt:lpstr>
      <vt:lpstr>Двійкова система числення Перетворення десяткового представлення у двійкове</vt:lpstr>
      <vt:lpstr>Двійкова система числення Приклад перетворення десяткового числа на двійкове</vt:lpstr>
      <vt:lpstr>Двійкова система числення IPv4-адреси</vt:lpstr>
      <vt:lpstr>5.2 – Шістнадцяткова система числення</vt:lpstr>
      <vt:lpstr>Шістнадцяткова система числення Шістнадцяткова система числення і IPv6-адреси</vt:lpstr>
      <vt:lpstr>Шістнадцяткова система числення Шістнадцяткова система числення і IPv6-адреси (Прод.)</vt:lpstr>
      <vt:lpstr>Шістнадцяткова система числення Конвертація з десяткової до шістнадцяткової системи числення</vt:lpstr>
      <vt:lpstr>Шістнадцяткова система числення Конвертація з шістнадцяткової до десяткової системи числення</vt:lpstr>
      <vt:lpstr>Презентация PowerPoint</vt:lpstr>
      <vt:lpstr>5.3 ВИСНОВКИ</vt:lpstr>
      <vt:lpstr>Практичне завдання з розділу та контрольна робота Що ми вивчили у цій лекції?</vt:lpstr>
      <vt:lpstr>Модуль 5: Системи числення Нові терміни та команди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НСМ</cp:lastModifiedBy>
  <cp:revision>215</cp:revision>
  <dcterms:created xsi:type="dcterms:W3CDTF">2019-10-18T06:21:22Z</dcterms:created>
  <dcterms:modified xsi:type="dcterms:W3CDTF">2024-10-09T09:37:33Z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