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56" r:id="rId2"/>
    <p:sldId id="260" r:id="rId3"/>
    <p:sldId id="257" r:id="rId4"/>
    <p:sldId id="259" r:id="rId5"/>
    <p:sldId id="261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54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9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lfasmartagro.com/catalog/fungitsidi/fen_dyo/" TargetMode="External"/><Relationship Id="rId2" Type="http://schemas.openxmlformats.org/officeDocument/2006/relationships/hyperlink" Target="https://alfasmartagro.com/catalog/fungitsidi/fen_k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alfasmartagro.com/catalog/fungitsidi/fen_dyo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lfasmartagro.com/catalog/protruyniki/vencedo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altLang="zh-CN" spc="300" dirty="0" err="1" smtClean="0">
                <a:gradFill>
                  <a:gsLst>
                    <a:gs pos="17000">
                      <a:srgbClr val="295BD3"/>
                    </a:gs>
                    <a:gs pos="81000">
                      <a:srgbClr val="F8F9FD">
                        <a:alpha val="0"/>
                      </a:srgbClr>
                    </a:gs>
                  </a:gsLst>
                  <a:lin ang="5400000" scaled="0"/>
                </a:gradFill>
                <a:cs typeface="+mn-ea"/>
                <a:sym typeface="+mn-lt"/>
              </a:rPr>
              <a:t>Хвороби</a:t>
            </a:r>
            <a:r>
              <a:rPr lang="ru-RU" altLang="zh-CN" spc="300" dirty="0" smtClean="0">
                <a:gradFill>
                  <a:gsLst>
                    <a:gs pos="17000">
                      <a:srgbClr val="295BD3"/>
                    </a:gs>
                    <a:gs pos="81000">
                      <a:srgbClr val="F8F9FD">
                        <a:alpha val="0"/>
                      </a:srgbClr>
                    </a:gs>
                  </a:gsLst>
                  <a:lin ang="5400000" scaled="0"/>
                </a:gradFill>
                <a:cs typeface="+mn-ea"/>
                <a:sym typeface="+mn-lt"/>
              </a:rPr>
              <a:t> гороху</a:t>
            </a:r>
            <a:endParaRPr lang="en-US" altLang="zh-CN" spc="300" dirty="0">
              <a:gradFill>
                <a:gsLst>
                  <a:gs pos="17000">
                    <a:srgbClr val="295BD3"/>
                  </a:gs>
                  <a:gs pos="81000">
                    <a:srgbClr val="F8F9FD">
                      <a:alpha val="0"/>
                    </a:srgbClr>
                  </a:gs>
                </a:gsLst>
                <a:lin ang="5400000" scaled="0"/>
              </a:gra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9800" y="2362200"/>
            <a:ext cx="4348584" cy="427574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Заходи </a:t>
            </a:r>
            <a:r>
              <a:rPr lang="ru-RU" sz="1800" b="1" dirty="0" err="1" smtClean="0">
                <a:solidFill>
                  <a:srgbClr val="FF0000"/>
                </a:solidFill>
              </a:rPr>
              <a:t>захисту</a:t>
            </a:r>
            <a:r>
              <a:rPr lang="ru-RU" sz="1800" b="1" dirty="0" smtClean="0">
                <a:solidFill>
                  <a:srgbClr val="FF0000"/>
                </a:solidFill>
              </a:rPr>
              <a:t>.</a:t>
            </a:r>
            <a:r>
              <a:rPr lang="ru-RU" sz="1800" b="1" dirty="0" smtClean="0"/>
              <a:t> 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Дотримання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3-4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річного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чергування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культури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сівозміні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використання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здорового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посівного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матеріалу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протруювання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сприятливих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для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розвитку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хвороби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умовах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особливо на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насіннєвих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посівах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застосування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фунгіцидів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</a:t>
            </a:r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Фенікс</a:t>
            </a:r>
            <a:r>
              <a:rPr lang="ru-RU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 </a:t>
            </a:r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Фенікс</a:t>
            </a:r>
            <a:r>
              <a:rPr lang="ru-RU" sz="1800" b="1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 Дуо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).</a:t>
            </a:r>
            <a:endParaRPr lang="ru-RU" sz="19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09600"/>
            <a:ext cx="8534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Заходи </a:t>
            </a:r>
            <a:r>
              <a:rPr lang="ru-RU" sz="3200" b="1" dirty="0" err="1" smtClean="0"/>
              <a:t>захисту</a:t>
            </a:r>
            <a:r>
              <a:rPr lang="ru-RU" sz="3200" b="1" dirty="0" smtClean="0"/>
              <a:t>.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Septoria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pisi</a:t>
            </a:r>
            <a:r>
              <a:rPr lang="en-US" sz="3200" b="1" dirty="0" smtClean="0"/>
              <a:t> West.</a:t>
            </a:r>
          </a:p>
          <a:p>
            <a:pPr algn="ctr"/>
            <a:endParaRPr lang="ru-RU" sz="3000" b="1" dirty="0"/>
          </a:p>
        </p:txBody>
      </p:sp>
      <p:pic>
        <p:nvPicPr>
          <p:cNvPr id="2" name="Picture 2" descr="Фенікс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438400"/>
            <a:ext cx="2038350" cy="1905000"/>
          </a:xfrm>
          <a:prstGeom prst="rect">
            <a:avLst/>
          </a:prstGeom>
          <a:noFill/>
        </p:spPr>
      </p:pic>
      <p:pic>
        <p:nvPicPr>
          <p:cNvPr id="8196" name="Picture 4" descr="Фенікс Ду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2438400"/>
            <a:ext cx="158115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733800"/>
            <a:ext cx="8305800" cy="427574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Поширення.</a:t>
            </a:r>
            <a:r>
              <a:rPr lang="ru-RU" sz="2000" dirty="0" smtClean="0"/>
              <a:t> 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Захворювання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широко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розповсюджене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усіх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районах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вирощування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гороху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проявляється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протягом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всього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періоду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вегетації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всіх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наземних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органах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Аскохітоз – </a:t>
            </a:r>
            <a:r>
              <a:rPr lang="en-US" b="1" dirty="0" smtClean="0"/>
              <a:t>Ascochyta pisi Libert.</a:t>
            </a:r>
            <a:endParaRPr lang="en-US" b="1" dirty="0"/>
          </a:p>
        </p:txBody>
      </p:sp>
      <p:sp>
        <p:nvSpPr>
          <p:cNvPr id="23554" name="AutoShape 2" descr="Супутникові Рішення Для Постачальників Агроресурсі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Супутникові Рішення Для Постачальників Агроресурсі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0" name="Picture 2" descr="Аскохітоз – Ascochyta pisi Libert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447800"/>
            <a:ext cx="2330823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5200" y="2464598"/>
            <a:ext cx="5643984" cy="4275740"/>
          </a:xfrm>
        </p:spPr>
        <p:txBody>
          <a:bodyPr>
            <a:normAutofit/>
          </a:bodyPr>
          <a:lstStyle/>
          <a:p>
            <a:r>
              <a:rPr lang="ru-RU" sz="1600" b="1" dirty="0" err="1" smtClean="0">
                <a:solidFill>
                  <a:srgbClr val="FF0000"/>
                </a:solidFill>
              </a:rPr>
              <a:t>Шкідливість</a:t>
            </a:r>
            <a:r>
              <a:rPr lang="ru-RU" sz="1600" b="1" dirty="0" smtClean="0">
                <a:solidFill>
                  <a:srgbClr val="FF0000"/>
                </a:solidFill>
              </a:rPr>
              <a:t>.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є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однією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найбільш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шкідливих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хвороб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цієї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культури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Шкідливість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аскохітозу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проявляється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зниженні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схожості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ураженого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загниванні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кореневої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шийки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затримці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розвитку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Молоді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сильно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відстають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рості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розвитку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здорових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1,5-3 рази,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передчасно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засихають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листя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них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опадає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За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сприятливих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для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розвитку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аскохітозу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погодних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умов, хвороба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може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поширюватися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значній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площі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посівів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гороху. </a:t>
            </a:r>
            <a:endParaRPr lang="ru-RU" sz="1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Шкідливість</a:t>
            </a:r>
            <a:r>
              <a:rPr lang="ru-RU" b="1" dirty="0" smtClean="0"/>
              <a:t>.</a:t>
            </a:r>
            <a:r>
              <a:rPr lang="en-US" b="1" dirty="0" smtClean="0"/>
              <a:t> Ascochyta pisi Libert.</a:t>
            </a:r>
            <a:br>
              <a:rPr lang="en-US" b="1" dirty="0" smtClean="0"/>
            </a:br>
            <a:endParaRPr lang="ru-RU" dirty="0"/>
          </a:p>
        </p:txBody>
      </p:sp>
      <p:pic>
        <p:nvPicPr>
          <p:cNvPr id="4" name="Picture 2" descr="Аскохітоз: заходи боротьби, профілактика, як позбавитися | Огородни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2514600" cy="22191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886200"/>
            <a:ext cx="9149184" cy="2209800"/>
          </a:xfrm>
        </p:spPr>
        <p:txBody>
          <a:bodyPr>
            <a:normAutofit lnSpcReduction="10000"/>
          </a:bodyPr>
          <a:lstStyle/>
          <a:p>
            <a:r>
              <a:rPr lang="ru-RU" sz="1900" b="1" dirty="0" err="1" smtClean="0">
                <a:solidFill>
                  <a:srgbClr val="FF0000"/>
                </a:solidFill>
              </a:rPr>
              <a:t>Ознаки</a:t>
            </a:r>
            <a:r>
              <a:rPr lang="ru-RU" sz="1900" b="1" dirty="0" smtClean="0">
                <a:solidFill>
                  <a:srgbClr val="FF0000"/>
                </a:solidFill>
              </a:rPr>
              <a:t> </a:t>
            </a:r>
            <a:r>
              <a:rPr lang="ru-RU" sz="1900" b="1" dirty="0" err="1" smtClean="0">
                <a:solidFill>
                  <a:srgbClr val="FF0000"/>
                </a:solidFill>
              </a:rPr>
              <a:t>ураження</a:t>
            </a:r>
            <a:r>
              <a:rPr lang="ru-RU" sz="1900" b="1" dirty="0" smtClean="0">
                <a:solidFill>
                  <a:srgbClr val="FF0000"/>
                </a:solidFill>
              </a:rPr>
              <a:t>.</a:t>
            </a:r>
            <a:r>
              <a:rPr lang="ru-RU" sz="1900" b="1" dirty="0" smtClean="0"/>
              <a:t> 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Характерною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ознакою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аскохітозом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є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плямистість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листі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черешках, стеблах, бобах та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блідо-плямистим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аскохітозом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A. </a:t>
            </a:r>
            <a:r>
              <a:rPr lang="en-US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pisi</a:t>
            </a:r>
            <a:r>
              <a:rPr lang="en-US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уражених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листках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з'являються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округлі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плями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жовтуватого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світло-коричневого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кольору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темно-бурою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облямівкою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діаметром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до 8 мм. На стеблах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черешках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плями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коричневого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кольору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видовжені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дещо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вдавлені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В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подальшому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плями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можуть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збільшуватися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окільцьовувати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стебла, в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результаті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чого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останні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надламуються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вся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рослина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окремі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пагони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засихають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19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Ознаки ураження. </a:t>
            </a:r>
            <a:r>
              <a:rPr lang="en-US" b="1" dirty="0" smtClean="0"/>
              <a:t>Ascochyta pisi Libert.</a:t>
            </a:r>
            <a:br>
              <a:rPr lang="en-US" b="1" dirty="0" smtClean="0"/>
            </a:br>
            <a:endParaRPr lang="ru-RU" dirty="0"/>
          </a:p>
        </p:txBody>
      </p:sp>
      <p:sp>
        <p:nvSpPr>
          <p:cNvPr id="4" name="AutoShape 2" descr="Проблема - докладніш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 descr="1533559133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371600"/>
            <a:ext cx="3886200" cy="24288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28800"/>
            <a:ext cx="4648200" cy="4275740"/>
          </a:xfrm>
        </p:spPr>
        <p:txBody>
          <a:bodyPr>
            <a:normAutofit/>
          </a:bodyPr>
          <a:lstStyle/>
          <a:p>
            <a:r>
              <a:rPr lang="ru-RU" sz="1900" b="1" dirty="0" err="1" smtClean="0">
                <a:solidFill>
                  <a:srgbClr val="FF0000"/>
                </a:solidFill>
              </a:rPr>
              <a:t>Розвиток</a:t>
            </a:r>
            <a:r>
              <a:rPr lang="ru-RU" sz="1900" b="1" dirty="0" smtClean="0">
                <a:solidFill>
                  <a:srgbClr val="FF0000"/>
                </a:solidFill>
              </a:rPr>
              <a:t> </a:t>
            </a:r>
            <a:r>
              <a:rPr lang="ru-RU" sz="1900" b="1" dirty="0" err="1" smtClean="0">
                <a:solidFill>
                  <a:srgbClr val="FF0000"/>
                </a:solidFill>
              </a:rPr>
              <a:t>хвороби</a:t>
            </a:r>
            <a:r>
              <a:rPr lang="ru-RU" sz="1900" b="1" dirty="0" smtClean="0">
                <a:solidFill>
                  <a:srgbClr val="FF0000"/>
                </a:solidFill>
              </a:rPr>
              <a:t>.</a:t>
            </a:r>
            <a:r>
              <a:rPr lang="ru-RU" sz="1900" b="1" dirty="0" smtClean="0"/>
              <a:t> 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аскохітозом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може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відбуватися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як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навесні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при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проростанні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ураженого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так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протягом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вегетації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спорами -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конідіями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формуються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плодових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тілах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–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пікнідах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попаданні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листя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інші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органи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вони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спричиняють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нове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моменту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зараження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збудником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захворювання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до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проявлення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хвороби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органах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рослини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проходить 2-8 </a:t>
            </a:r>
            <a:r>
              <a:rPr lang="ru-RU" sz="19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днів</a:t>
            </a:r>
            <a:r>
              <a:rPr lang="ru-RU" sz="19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19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хвороби</a:t>
            </a:r>
            <a:r>
              <a:rPr lang="ru-RU" b="1" dirty="0" smtClean="0"/>
              <a:t>.</a:t>
            </a:r>
            <a:r>
              <a:rPr lang="en-US" b="1" dirty="0" smtClean="0"/>
              <a:t> </a:t>
            </a:r>
            <a:r>
              <a:rPr lang="en-US" b="1" dirty="0" err="1" smtClean="0"/>
              <a:t>Ascochyta</a:t>
            </a:r>
            <a:r>
              <a:rPr lang="en-US" b="1" dirty="0" smtClean="0"/>
              <a:t> </a:t>
            </a:r>
            <a:r>
              <a:rPr lang="en-US" b="1" dirty="0" err="1" smtClean="0"/>
              <a:t>pisi</a:t>
            </a:r>
            <a:r>
              <a:rPr lang="en-US" b="1" dirty="0" smtClean="0"/>
              <a:t> </a:t>
            </a:r>
            <a:r>
              <a:rPr lang="en-US" b="1" dirty="0" err="1" smtClean="0"/>
              <a:t>Libert</a:t>
            </a:r>
            <a:r>
              <a:rPr lang="en-US" b="1" dirty="0" smtClean="0"/>
              <a:t>.</a:t>
            </a:r>
            <a:br>
              <a:rPr lang="en-US" b="1" dirty="0" smtClean="0"/>
            </a:br>
            <a:endParaRPr lang="ru-RU" dirty="0"/>
          </a:p>
        </p:txBody>
      </p:sp>
      <p:pic>
        <p:nvPicPr>
          <p:cNvPr id="4" name="Picture 2" descr="Аскохитоз гороха – болезни растен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209800"/>
            <a:ext cx="3339101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62200" y="2438400"/>
            <a:ext cx="6781800" cy="427574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Заходи </a:t>
            </a:r>
            <a:r>
              <a:rPr lang="ru-RU" sz="2000" b="1" dirty="0" err="1" smtClean="0">
                <a:solidFill>
                  <a:srgbClr val="FF0000"/>
                </a:solidFill>
              </a:rPr>
              <a:t>захисту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  <a:r>
              <a:rPr lang="ru-RU" sz="2000" b="1" dirty="0" smtClean="0"/>
              <a:t> 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Дотримання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3-4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річного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чергування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культури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сівозміні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своєчасне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збирання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врожаю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знищення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післяжнивних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решток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використання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здорового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посівного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матеріалу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ранні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строки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посіву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протруювання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сприятливих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для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розвитку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хвороби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умовах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застосування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фунгіцидів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</a:t>
            </a:r>
            <a:r>
              <a:rPr lang="ru-RU" sz="20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Фенікс</a:t>
            </a:r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 Дуо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Заходи </a:t>
            </a:r>
            <a:r>
              <a:rPr lang="ru-RU" b="1" dirty="0" err="1" smtClean="0"/>
              <a:t>захисту</a:t>
            </a:r>
            <a:r>
              <a:rPr lang="ru-RU" b="1" dirty="0" smtClean="0"/>
              <a:t>.</a:t>
            </a:r>
            <a:r>
              <a:rPr lang="en-US" b="1" dirty="0" smtClean="0"/>
              <a:t> Ascochyta pisi Libert.</a:t>
            </a:r>
            <a:br>
              <a:rPr lang="en-US" b="1" dirty="0" smtClean="0"/>
            </a:br>
            <a:endParaRPr lang="ru-RU" dirty="0"/>
          </a:p>
        </p:txBody>
      </p:sp>
      <p:sp>
        <p:nvSpPr>
          <p:cNvPr id="3074" name="AutoShape 2" descr="Нематода: фото, описание, как бороться на клубнике, картофеле, луке, в почв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6" name="AutoShape 4" descr="Нематода: фото, описание, как бороться на клубнике, картофеле, луке, в почв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8" name="AutoShape 6" descr="Нематода гороха цистообразующая - Агрофоли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Picture 2" descr="Фенікс Ду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590800"/>
            <a:ext cx="158115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81400" y="2362200"/>
            <a:ext cx="5567784" cy="437813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Розміщувати</a:t>
            </a:r>
            <a:r>
              <a:rPr lang="ru-RU" dirty="0" smtClean="0"/>
              <a:t> </a:t>
            </a:r>
            <a:r>
              <a:rPr lang="ru-RU" dirty="0" err="1" smtClean="0"/>
              <a:t>посіви</a:t>
            </a:r>
            <a:r>
              <a:rPr lang="ru-RU" dirty="0" smtClean="0"/>
              <a:t> гороху в </a:t>
            </a:r>
            <a:r>
              <a:rPr lang="ru-RU" dirty="0" err="1" smtClean="0"/>
              <a:t>сівозміні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так, </a:t>
            </a:r>
            <a:r>
              <a:rPr lang="ru-RU" dirty="0" err="1" smtClean="0"/>
              <a:t>щоб</a:t>
            </a:r>
            <a:r>
              <a:rPr lang="ru-RU" dirty="0" smtClean="0"/>
              <a:t> вони не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поруч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полями, де </a:t>
            </a:r>
            <a:r>
              <a:rPr lang="ru-RU" dirty="0" err="1" smtClean="0"/>
              <a:t>вирощувалися</a:t>
            </a:r>
            <a:r>
              <a:rPr lang="ru-RU" dirty="0" smtClean="0"/>
              <a:t> в </a:t>
            </a:r>
            <a:r>
              <a:rPr lang="ru-RU" dirty="0" err="1" smtClean="0"/>
              <a:t>минулому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зернобобові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багаторічні</a:t>
            </a:r>
            <a:r>
              <a:rPr lang="ru-RU" dirty="0" smtClean="0"/>
              <a:t> </a:t>
            </a:r>
            <a:r>
              <a:rPr lang="ru-RU" dirty="0" err="1" smtClean="0"/>
              <a:t>бобові</a:t>
            </a:r>
            <a:r>
              <a:rPr lang="ru-RU" dirty="0" smtClean="0"/>
              <a:t> трави.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захисту</a:t>
            </a:r>
            <a:r>
              <a:rPr lang="ru-RU" dirty="0" smtClean="0"/>
              <a:t> гороху </a:t>
            </a:r>
            <a:r>
              <a:rPr lang="ru-RU" dirty="0" err="1" smtClean="0"/>
              <a:t>від</a:t>
            </a:r>
            <a:r>
              <a:rPr lang="ru-RU" dirty="0" smtClean="0"/>
              <a:t> хвороб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підібрати</a:t>
            </a:r>
            <a:r>
              <a:rPr lang="ru-RU" dirty="0" smtClean="0"/>
              <a:t> </a:t>
            </a:r>
            <a:r>
              <a:rPr lang="ru-RU" dirty="0" err="1" smtClean="0"/>
              <a:t>кращий</a:t>
            </a:r>
            <a:r>
              <a:rPr lang="ru-RU" dirty="0" smtClean="0"/>
              <a:t> </a:t>
            </a:r>
            <a:r>
              <a:rPr lang="ru-RU" dirty="0" err="1" smtClean="0"/>
              <a:t>попередник,провести</a:t>
            </a:r>
            <a:r>
              <a:rPr lang="ru-RU" dirty="0" smtClean="0"/>
              <a:t> </a:t>
            </a:r>
            <a:r>
              <a:rPr lang="ru-RU" dirty="0" err="1" smtClean="0"/>
              <a:t>сівбу</a:t>
            </a:r>
            <a:r>
              <a:rPr lang="ru-RU" dirty="0" smtClean="0"/>
              <a:t> в </a:t>
            </a:r>
            <a:r>
              <a:rPr lang="ru-RU" dirty="0" err="1" smtClean="0"/>
              <a:t>сприятливі</a:t>
            </a:r>
            <a:r>
              <a:rPr lang="ru-RU" dirty="0" smtClean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заходом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боронування</a:t>
            </a:r>
            <a:r>
              <a:rPr lang="ru-RU" dirty="0" smtClean="0"/>
              <a:t> </a:t>
            </a:r>
            <a:r>
              <a:rPr lang="ru-RU" dirty="0" err="1" smtClean="0"/>
              <a:t>досходове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післясходове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руйнує</a:t>
            </a:r>
            <a:r>
              <a:rPr lang="ru-RU" dirty="0" smtClean="0"/>
              <a:t> </a:t>
            </a:r>
            <a:r>
              <a:rPr lang="ru-RU" dirty="0" err="1" smtClean="0"/>
              <a:t>ґрунтову</a:t>
            </a:r>
            <a:r>
              <a:rPr lang="ru-RU" dirty="0" smtClean="0"/>
              <a:t> </a:t>
            </a:r>
            <a:r>
              <a:rPr lang="ru-RU" dirty="0" err="1" smtClean="0"/>
              <a:t>кірку</a:t>
            </a:r>
            <a:r>
              <a:rPr lang="ru-RU" dirty="0" smtClean="0"/>
              <a:t>, </a:t>
            </a:r>
            <a:r>
              <a:rPr lang="ru-RU" dirty="0" err="1" smtClean="0"/>
              <a:t>покращує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аерацію</a:t>
            </a:r>
            <a:r>
              <a:rPr lang="ru-RU" dirty="0" smtClean="0"/>
              <a:t>,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ураженість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збудниками</a:t>
            </a:r>
            <a:r>
              <a:rPr lang="ru-RU" dirty="0" smtClean="0"/>
              <a:t> </a:t>
            </a:r>
            <a:r>
              <a:rPr lang="ru-RU" dirty="0" err="1" smtClean="0"/>
              <a:t>кореневих</a:t>
            </a:r>
            <a:r>
              <a:rPr lang="ru-RU" dirty="0" smtClean="0"/>
              <a:t> гнилей.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вегетації</a:t>
            </a:r>
            <a:r>
              <a:rPr lang="ru-RU" dirty="0" smtClean="0"/>
              <a:t> гороху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приділяти</a:t>
            </a:r>
            <a:r>
              <a:rPr lang="ru-RU" dirty="0" smtClean="0"/>
              <a:t> </a:t>
            </a:r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знищенню</a:t>
            </a:r>
            <a:r>
              <a:rPr lang="ru-RU" dirty="0" smtClean="0"/>
              <a:t> </a:t>
            </a:r>
            <a:r>
              <a:rPr lang="ru-RU" dirty="0" err="1" smtClean="0"/>
              <a:t>бур'янів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сильний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пригнічення</a:t>
            </a:r>
            <a:r>
              <a:rPr lang="ru-RU" dirty="0" smtClean="0"/>
              <a:t> росту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культурних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мікроклімату</a:t>
            </a:r>
            <a:r>
              <a:rPr lang="ru-RU" dirty="0" smtClean="0"/>
              <a:t> в </a:t>
            </a:r>
            <a:r>
              <a:rPr lang="ru-RU" dirty="0" err="1" smtClean="0"/>
              <a:t>посівах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сторону оптимального для </a:t>
            </a:r>
            <a:r>
              <a:rPr lang="ru-RU" dirty="0" err="1" smtClean="0"/>
              <a:t>збудників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1066800"/>
            <a:ext cx="671078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Заходи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хворобами гороху</a:t>
            </a:r>
            <a:endParaRPr lang="ru-RU" dirty="0"/>
          </a:p>
        </p:txBody>
      </p:sp>
      <p:pic>
        <p:nvPicPr>
          <p:cNvPr id="2050" name="Picture 2" descr="Схема захисту гороху - гербіциди, протруйники, інсектициди та фунгіциди для  горох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971800"/>
            <a:ext cx="33020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0" y="2286000"/>
            <a:ext cx="6710784" cy="1143000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1800" dirty="0" err="1" smtClean="0"/>
              <a:t>Фузаріоз</a:t>
            </a:r>
            <a:r>
              <a:rPr lang="ru-RU" sz="1800" dirty="0" smtClean="0"/>
              <a:t> - </a:t>
            </a:r>
            <a:r>
              <a:rPr lang="en-US" sz="1800" dirty="0" smtClean="0"/>
              <a:t> </a:t>
            </a:r>
            <a:r>
              <a:rPr lang="en-US" sz="1800" dirty="0" err="1" smtClean="0"/>
              <a:t>Fusarium</a:t>
            </a:r>
            <a:r>
              <a:rPr lang="en-US" sz="1800" dirty="0" smtClean="0"/>
              <a:t> </a:t>
            </a:r>
            <a:r>
              <a:rPr lang="en-US" sz="1800" dirty="0" err="1" smtClean="0"/>
              <a:t>oxysporum</a:t>
            </a:r>
            <a:r>
              <a:rPr lang="en-US" sz="1800" dirty="0" smtClean="0"/>
              <a:t> </a:t>
            </a:r>
            <a:r>
              <a:rPr lang="en-US" sz="1800" dirty="0" err="1" smtClean="0"/>
              <a:t>Schlecht</a:t>
            </a:r>
            <a:endParaRPr lang="uk-UA" sz="1800" dirty="0" smtClean="0"/>
          </a:p>
          <a:p>
            <a:pPr marL="514350" indent="-514350">
              <a:buAutoNum type="arabicParenR"/>
            </a:pPr>
            <a:r>
              <a:rPr lang="ru-RU" sz="1800" dirty="0" err="1" smtClean="0"/>
              <a:t>Шк</a:t>
            </a:r>
            <a:r>
              <a:rPr lang="uk-UA" sz="1800" dirty="0" err="1" smtClean="0"/>
              <a:t>ідливість</a:t>
            </a:r>
            <a:r>
              <a:rPr lang="uk-UA" sz="1800" dirty="0" smtClean="0"/>
              <a:t>  - </a:t>
            </a:r>
            <a:r>
              <a:rPr lang="en-US" sz="1800" dirty="0" err="1" smtClean="0"/>
              <a:t>Fusarium</a:t>
            </a:r>
            <a:r>
              <a:rPr lang="en-US" sz="1800" dirty="0" smtClean="0"/>
              <a:t> </a:t>
            </a:r>
            <a:r>
              <a:rPr lang="en-US" sz="1800" dirty="0" err="1" smtClean="0"/>
              <a:t>oxysporum</a:t>
            </a:r>
            <a:r>
              <a:rPr lang="en-US" sz="1800" dirty="0" smtClean="0"/>
              <a:t> </a:t>
            </a:r>
            <a:r>
              <a:rPr lang="en-US" sz="1800" dirty="0" err="1" smtClean="0"/>
              <a:t>Schlecht</a:t>
            </a:r>
            <a:r>
              <a:rPr lang="en-US" sz="1800" dirty="0" smtClean="0"/>
              <a:t>.</a:t>
            </a:r>
            <a:endParaRPr lang="uk-UA" sz="1800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Ознаки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ураження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Fusarium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oxysporum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Schlecht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Розвиток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хвороби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Fusarium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oxysporum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Schlecht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smtClean="0"/>
              <a:t>Заходи </a:t>
            </a:r>
            <a:r>
              <a:rPr lang="ru-RU" sz="1800" b="1" dirty="0" err="1" smtClean="0"/>
              <a:t>захисту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Fusarium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oxysporum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Schlecht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Септоріоз</a:t>
            </a:r>
            <a:r>
              <a:rPr lang="ru-RU" sz="1800" b="1" dirty="0" smtClean="0"/>
              <a:t> - </a:t>
            </a:r>
            <a:r>
              <a:rPr lang="en-US" sz="1800" b="1" dirty="0" err="1" smtClean="0"/>
              <a:t>Septoria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West.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uk-UA" sz="1800" dirty="0" smtClean="0"/>
              <a:t> </a:t>
            </a:r>
            <a:r>
              <a:rPr lang="ru-RU" sz="1800" b="1" dirty="0" err="1" smtClean="0"/>
              <a:t>Розвиток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хвороби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Septoria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West.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uk-UA" sz="1800" b="1" dirty="0" smtClean="0"/>
              <a:t> </a:t>
            </a:r>
            <a:r>
              <a:rPr lang="ru-RU" sz="1800" b="1" dirty="0" smtClean="0"/>
              <a:t>Заходи </a:t>
            </a:r>
            <a:r>
              <a:rPr lang="ru-RU" sz="1800" b="1" dirty="0" err="1" smtClean="0"/>
              <a:t>захисту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Septoria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West.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Аскохітоз</a:t>
            </a:r>
            <a:r>
              <a:rPr lang="ru-RU" sz="1800" b="1" dirty="0" smtClean="0"/>
              <a:t> – 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Шкідливість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Ознаки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ураження</a:t>
            </a:r>
            <a:r>
              <a:rPr lang="ru-RU" sz="1800" b="1" dirty="0" smtClean="0"/>
              <a:t>. 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Розвиток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хвороби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b="1" dirty="0" err="1" smtClean="0"/>
              <a:t>Розвиток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хвороби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uk-UA" sz="1800" b="1" dirty="0" smtClean="0"/>
              <a:t>.</a:t>
            </a:r>
          </a:p>
          <a:p>
            <a:pPr marL="514350" indent="-514350">
              <a:buAutoNum type="arabicParenR"/>
            </a:pPr>
            <a:r>
              <a:rPr lang="ru-RU" sz="1800" b="1" dirty="0" smtClean="0"/>
              <a:t>Заходи </a:t>
            </a:r>
            <a:r>
              <a:rPr lang="ru-RU" sz="1800" b="1" dirty="0" err="1" smtClean="0"/>
              <a:t>захисту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Ascochyta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pisi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Libert</a:t>
            </a:r>
            <a:r>
              <a:rPr lang="en-US" sz="1800" b="1" dirty="0" smtClean="0"/>
              <a:t>.</a:t>
            </a:r>
            <a:endParaRPr lang="uk-UA" sz="1800" b="1" dirty="0" smtClean="0"/>
          </a:p>
          <a:p>
            <a:pPr marL="514350" indent="-514350">
              <a:buAutoNum type="arabicParenR"/>
            </a:pPr>
            <a:r>
              <a:rPr lang="ru-RU" sz="1800" dirty="0" smtClean="0"/>
              <a:t>Заходи </a:t>
            </a:r>
            <a:r>
              <a:rPr lang="ru-RU" sz="1800" dirty="0" err="1" smtClean="0"/>
              <a:t>боротьби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хворобами гороху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uk-UA" sz="1800" b="1" dirty="0" smtClean="0"/>
          </a:p>
          <a:p>
            <a:pPr algn="ctr"/>
            <a:endParaRPr lang="ru-RU" sz="1800" b="1" dirty="0" smtClean="0"/>
          </a:p>
          <a:p>
            <a:pPr marL="514350" indent="-514350">
              <a:buNone/>
            </a:pP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uk-UA" sz="1800" dirty="0" smtClean="0"/>
          </a:p>
          <a:p>
            <a:pPr marL="514350" indent="-514350">
              <a:buAutoNum type="arabicParenR"/>
            </a:pPr>
            <a:endParaRPr lang="uk-UA" sz="1800" dirty="0" smtClean="0"/>
          </a:p>
          <a:p>
            <a:pPr marL="514350" indent="-514350">
              <a:buNone/>
            </a:pPr>
            <a:endParaRPr lang="uk-UA" sz="1800" dirty="0" smtClean="0"/>
          </a:p>
          <a:p>
            <a:pPr marL="514350" indent="-51435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uk-UA" dirty="0" smtClean="0"/>
              <a:t>Зміст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2362200"/>
            <a:ext cx="4563765" cy="43695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     </a:t>
            </a:r>
            <a:r>
              <a:rPr lang="ru-RU" sz="1800" dirty="0" err="1" smtClean="0">
                <a:solidFill>
                  <a:srgbClr val="FF0000"/>
                </a:solidFill>
              </a:rPr>
              <a:t>Збудники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гриби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роду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Fusarium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F.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oxysporum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Schlecht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., F.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culmorum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(W.G. Sm.)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Sacc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., F.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solani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(Mart.) App. et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Wr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., F.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avenaceum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Sacc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., F.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gibbosum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App. et </a:t>
            </a:r>
            <a:r>
              <a:rPr lang="en-US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Wr</a:t>
            </a:r>
            <a:r>
              <a:rPr lang="en-US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., 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ін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1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err="1" smtClean="0"/>
              <a:t>Фузаріоз</a:t>
            </a:r>
            <a:r>
              <a:rPr lang="ru-RU" b="0" dirty="0" smtClean="0"/>
              <a:t> - </a:t>
            </a:r>
            <a:r>
              <a:rPr lang="en-US" b="0" dirty="0" smtClean="0"/>
              <a:t> </a:t>
            </a:r>
            <a:r>
              <a:rPr lang="en-US" b="0" dirty="0" err="1" smtClean="0"/>
              <a:t>Fusarium</a:t>
            </a:r>
            <a:r>
              <a:rPr lang="en-US" b="0" dirty="0" smtClean="0"/>
              <a:t> </a:t>
            </a:r>
            <a:r>
              <a:rPr lang="en-US" b="0" dirty="0" err="1" smtClean="0"/>
              <a:t>oxysporum</a:t>
            </a:r>
            <a:r>
              <a:rPr lang="en-US" b="0" dirty="0" smtClean="0"/>
              <a:t> </a:t>
            </a:r>
            <a:r>
              <a:rPr lang="en-US" b="0" dirty="0" err="1" smtClean="0"/>
              <a:t>Schlecht</a:t>
            </a:r>
            <a:endParaRPr lang="en-US" dirty="0"/>
          </a:p>
        </p:txBody>
      </p:sp>
      <p:pic>
        <p:nvPicPr>
          <p:cNvPr id="4" name="Picture 2" descr="Фузаріоз – Fusarium oxysporum Schlecht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57400"/>
            <a:ext cx="3333750" cy="201930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57200" y="4419600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</a:rPr>
              <a:t>Поширення.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Захворювання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широко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розповсюджене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всіх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районах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вирощування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гороху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проявляється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вигляді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кореневої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гнилі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трахеомікозного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в'янення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можуть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спостерігатися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рослинах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як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окремо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так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одночасно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Содержимое 18" descr="clip_image004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95600" y="1600200"/>
            <a:ext cx="3038475" cy="203835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81000"/>
            <a:ext cx="7620000" cy="1143000"/>
          </a:xfrm>
        </p:spPr>
        <p:txBody>
          <a:bodyPr>
            <a:noAutofit/>
          </a:bodyPr>
          <a:lstStyle/>
          <a:p>
            <a:pPr algn="ctr"/>
            <a:r>
              <a:rPr lang="ru-RU" sz="3000" dirty="0" err="1" smtClean="0"/>
              <a:t>Шк</a:t>
            </a:r>
            <a:r>
              <a:rPr lang="uk-UA" sz="3000" dirty="0" err="1" smtClean="0"/>
              <a:t>ідливість</a:t>
            </a:r>
            <a:r>
              <a:rPr lang="uk-UA" sz="3000" dirty="0" smtClean="0"/>
              <a:t>  - </a:t>
            </a:r>
            <a:r>
              <a:rPr lang="en-US" sz="3000" dirty="0" err="1" smtClean="0"/>
              <a:t>Fusarium</a:t>
            </a:r>
            <a:r>
              <a:rPr lang="en-US" sz="3000" dirty="0" smtClean="0"/>
              <a:t> </a:t>
            </a:r>
            <a:r>
              <a:rPr lang="en-US" sz="3000" dirty="0" err="1" smtClean="0"/>
              <a:t>oxysporum</a:t>
            </a:r>
            <a:r>
              <a:rPr lang="en-US" sz="3000" dirty="0" smtClean="0"/>
              <a:t> </a:t>
            </a:r>
            <a:r>
              <a:rPr lang="en-US" sz="3000" dirty="0" err="1" smtClean="0"/>
              <a:t>Schlecht</a:t>
            </a:r>
            <a:r>
              <a:rPr lang="en-US" sz="3000" dirty="0" smtClean="0"/>
              <a:t>.</a:t>
            </a:r>
            <a:br>
              <a:rPr lang="en-US" sz="3000" dirty="0" smtClean="0"/>
            </a:br>
            <a:endParaRPr lang="en-US" sz="3000" dirty="0"/>
          </a:p>
        </p:txBody>
      </p:sp>
      <p:sp>
        <p:nvSpPr>
          <p:cNvPr id="2050" name="AutoShape 2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0" name="AutoShape 12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2" name="AutoShape 14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4" name="AutoShape 16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6" name="AutoShape 18" descr="Сучасні Технології в Сільському Господарстві і Їх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8" name="AutoShape 20" descr="фермер з ноутбуком використовує EOSDA Crop Monitor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371600" y="3962400"/>
            <a:ext cx="6019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Шкідливість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ru-RU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Уражує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горох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від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появи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сходів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до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повної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стиглості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. Коренева гниль особливо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велику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небезпеку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становить для гороху у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фазі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сходів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які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часто гинуть в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результаті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загнивання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кореневої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шийки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коренів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та </a:t>
            </a:r>
            <a:r>
              <a:rPr lang="ru-RU" i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сім'ядолей</a:t>
            </a: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ru-RU" i="1" dirty="0">
              <a:solidFill>
                <a:schemeClr val="bg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539584" cy="3589940"/>
          </a:xfrm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</a:rPr>
              <a:t>Ознаки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ураження</a:t>
            </a:r>
            <a:r>
              <a:rPr lang="ru-RU" sz="2000" b="1" dirty="0" smtClean="0">
                <a:solidFill>
                  <a:srgbClr val="FF0000"/>
                </a:solidFill>
              </a:rPr>
              <a:t>. 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молодих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характерною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ознакою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кореневої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гнилі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є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пожовтіння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спочатку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нижніх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листків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доволі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швидко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розповсюджується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листя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верхнього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ярусу. При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цьому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підсім'ядольне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коліно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буріє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потім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бурі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плями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з'являються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прикореневій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частині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стебла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головному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З часом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ділянки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набувають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темно-коричневого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кольору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 них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утворюються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виразки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різної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глибини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Підземна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частина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стебла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корені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хворих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рослин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втрачають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тургор,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темніють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загнивають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67640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/>
              <a:t>Ознаки </a:t>
            </a:r>
            <a:r>
              <a:rPr lang="ru-RU" sz="3000" b="1" dirty="0" err="1" smtClean="0"/>
              <a:t>ураження</a:t>
            </a:r>
            <a:r>
              <a:rPr lang="ru-RU" sz="3000" b="1" dirty="0" smtClean="0"/>
              <a:t>.</a:t>
            </a:r>
            <a:r>
              <a:rPr lang="en-US" sz="3000" b="1" dirty="0" smtClean="0"/>
              <a:t> Fusarium oxysporum Schlecht.</a:t>
            </a:r>
            <a:br>
              <a:rPr lang="en-US" sz="3000" b="1" dirty="0" smtClean="0"/>
            </a:br>
            <a:endParaRPr lang="ru-RU" sz="3000" dirty="0"/>
          </a:p>
        </p:txBody>
      </p:sp>
      <p:pic>
        <p:nvPicPr>
          <p:cNvPr id="4" name="Picture 2" descr="Фузаріози основних сільськогосподарських культур | Agromage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752600"/>
            <a:ext cx="3200400" cy="1600200"/>
          </a:xfrm>
          <a:prstGeom prst="rect">
            <a:avLst/>
          </a:prstGeom>
          <a:noFill/>
        </p:spPr>
      </p:pic>
      <p:sp>
        <p:nvSpPr>
          <p:cNvPr id="12292" name="AutoShape 4" descr="Фузариозы гороха и сои - Болезни культур - Справочники - ООО ТД  Кирово-Чепецкая Химическая Комп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4" name="AutoShape 6" descr="Фузариозы гороха и сои - Болезни культур - Справочники - ООО ТД  Кирово-Чепецкая Химическая Комп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95600" y="2057400"/>
            <a:ext cx="6248400" cy="4275740"/>
          </a:xfrm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</a:rPr>
              <a:t>Розвиток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хвороби</a:t>
            </a:r>
            <a:r>
              <a:rPr lang="ru-RU" sz="2000" b="1" dirty="0" smtClean="0"/>
              <a:t>.</a:t>
            </a:r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Сильний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розвиток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фузаріозу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відбувається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періоди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високою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температурою,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низькою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відносною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вологістю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повітря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та невеликою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кількістю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вологи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В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окремі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роки, особливо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підвищеною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вологістю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другій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половині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вегетації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гороху,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фузаріоз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уражувати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також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боби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насіння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них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проявляється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вигляді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білого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рожевуватого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нальоту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міцелію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гриба на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уражених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органах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Розвиток </a:t>
            </a:r>
            <a:r>
              <a:rPr lang="ru-RU" b="1" dirty="0" err="1" smtClean="0"/>
              <a:t>хвороби</a:t>
            </a:r>
            <a:r>
              <a:rPr lang="ru-RU" b="1" dirty="0" smtClean="0"/>
              <a:t>.</a:t>
            </a:r>
            <a:r>
              <a:rPr lang="en-US" sz="4400" b="1" dirty="0" smtClean="0"/>
              <a:t> </a:t>
            </a: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en-US" sz="4400" b="1" dirty="0" err="1" smtClean="0"/>
              <a:t>Fusarium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oxysporum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Schlecht</a:t>
            </a:r>
            <a:r>
              <a:rPr lang="en-US" sz="4400" b="1" dirty="0" smtClean="0"/>
              <a:t>.</a:t>
            </a:r>
            <a:endParaRPr lang="ru-RU" dirty="0"/>
          </a:p>
        </p:txBody>
      </p:sp>
      <p:sp>
        <p:nvSpPr>
          <p:cNvPr id="11266" name="AutoShape 2" descr="Аскохитоз гороха меры и препараты для лечения и защиты | Щелково Агрохи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Аскохитоз гороха меры и препараты для лечения и защиты | Щелково Агрохи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0" name="AutoShape 6" descr="Аскохитоз гороха - AgroFlora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2" descr="Фузариозы гороха и сои - Болезни культур - Справочники - ООО ТД  Кирово-Чепецкая Химическая Комп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AgroAtlas - Болезни сельскохозяйственных культур - Fusarium oxysporum ( Schlecht.) f. pisi (Hal.) Raillo, F. solani (Mart.) App. et Wr. f. pisi, F.  culmorum Sacc., F. avenaceum (Fr.) Sacc., F. semitectum Berk. 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AgroAtlas - Болезни сельскохозяйственных культур - Fusarium oxysporum ( Schlecht.) f. pisi (Hal.) Raillo, F. solani (Mart.) App. et Wr. f. pisi, F.  culmorum Sacc., F. avenaceum (Fr.) Sacc., F. semitectum Berk. 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6" name="Picture 12" descr="http://www.agroatlas.ru/content/diseases/Fabacee/Fabacee_pisi_Fusarium_spp/Fabacee_pisi_Fusarium_sp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57400"/>
            <a:ext cx="227647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2438400"/>
            <a:ext cx="5715000" cy="4572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Заходи </a:t>
            </a:r>
            <a:r>
              <a:rPr lang="ru-RU" sz="2000" b="1" dirty="0" err="1" smtClean="0">
                <a:solidFill>
                  <a:srgbClr val="FF0000"/>
                </a:solidFill>
              </a:rPr>
              <a:t>захисту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  <a:r>
              <a:rPr lang="ru-RU" sz="2000" b="1" dirty="0" smtClean="0"/>
              <a:t> 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Дотримання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3-4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річного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чергування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культури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сівозміні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використання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здорового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посівного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матеріалу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ранні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строки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посіву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; оптимальна норма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висіву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глибина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заробки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насіння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;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протруювання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насіння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ru-RU" sz="2000" b="1" dirty="0" err="1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Венцедор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).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Заходи </a:t>
            </a:r>
            <a:r>
              <a:rPr lang="ru-RU" b="1" dirty="0" err="1" smtClean="0"/>
              <a:t>захисту</a:t>
            </a:r>
            <a:r>
              <a:rPr lang="ru-RU" b="1" dirty="0" smtClean="0"/>
              <a:t>.</a:t>
            </a:r>
            <a:r>
              <a:rPr lang="en-US" b="1" dirty="0" smtClean="0"/>
              <a:t> Fusarium oxysporum Schlecht.</a:t>
            </a:r>
            <a:br>
              <a:rPr lang="en-US" b="1" dirty="0" smtClean="0"/>
            </a:br>
            <a:endParaRPr lang="ru-RU" dirty="0"/>
          </a:p>
        </p:txBody>
      </p:sp>
      <p:pic>
        <p:nvPicPr>
          <p:cNvPr id="45058" name="Picture 2" descr="Венцедо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981200"/>
            <a:ext cx="2150364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3800" y="1600200"/>
            <a:ext cx="5034384" cy="4275740"/>
          </a:xfrm>
        </p:spPr>
        <p:txBody>
          <a:bodyPr>
            <a:normAutofit/>
          </a:bodyPr>
          <a:lstStyle/>
          <a:p>
            <a:r>
              <a:rPr lang="ru-RU" sz="1900" b="1" dirty="0" err="1" smtClean="0">
                <a:solidFill>
                  <a:srgbClr val="FF0000"/>
                </a:solidFill>
              </a:rPr>
              <a:t>Ознаки</a:t>
            </a:r>
            <a:r>
              <a:rPr lang="ru-RU" sz="1900" b="1" dirty="0" smtClean="0">
                <a:solidFill>
                  <a:srgbClr val="FF0000"/>
                </a:solidFill>
              </a:rPr>
              <a:t> </a:t>
            </a:r>
            <a:r>
              <a:rPr lang="ru-RU" sz="1900" b="1" dirty="0" err="1" smtClean="0">
                <a:solidFill>
                  <a:srgbClr val="FF0000"/>
                </a:solidFill>
              </a:rPr>
              <a:t>ураження</a:t>
            </a:r>
            <a:r>
              <a:rPr lang="ru-RU" sz="1900" b="1" dirty="0" smtClean="0">
                <a:solidFill>
                  <a:srgbClr val="FF0000"/>
                </a:solidFill>
              </a:rPr>
              <a:t>.</a:t>
            </a:r>
            <a:r>
              <a:rPr lang="ru-RU" sz="1900" b="1" dirty="0" smtClean="0"/>
              <a:t> 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Хвороба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розвивається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протягом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всього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вегетаційного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періоду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масово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– в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період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цвітіння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. На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всіх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надземних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органах – листках, стеблах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бобах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з’являються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неправильні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розпливчасті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плями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забарвленні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блідо-жовтий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чи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бурий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колір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. Часто вони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зосереджені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на краях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листків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Пошкоджені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тканини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усіяні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темно-бурими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напівзануреними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тканини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пікнідами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Уражується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насіння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через рубчик,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який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забарвлюється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рожевий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колір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sz="19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Септоріоз - </a:t>
            </a:r>
            <a:r>
              <a:rPr lang="en-US" b="1" dirty="0" smtClean="0"/>
              <a:t>Septoria pisi West.</a:t>
            </a:r>
            <a:endParaRPr lang="en-US" b="1" dirty="0"/>
          </a:p>
        </p:txBody>
      </p:sp>
      <p:pic>
        <p:nvPicPr>
          <p:cNvPr id="4" name="Picture 2" descr="Септоріоз - Septoria pisi West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47800"/>
            <a:ext cx="3048199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81400"/>
            <a:ext cx="9448800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</a:t>
            </a:r>
            <a:r>
              <a:rPr lang="ru-RU" b="1" dirty="0" err="1" smtClean="0">
                <a:solidFill>
                  <a:srgbClr val="FF0000"/>
                </a:solidFill>
              </a:rPr>
              <a:t>Розвиток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хвороби</a:t>
            </a:r>
            <a:r>
              <a:rPr lang="ru-RU" b="1" dirty="0" smtClean="0">
                <a:solidFill>
                  <a:srgbClr val="FF0000"/>
                </a:solidFill>
              </a:rPr>
              <a:t>. 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Сильний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розвиток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хвороби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спостерігається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при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тривалій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дощовій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погоді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оскільки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спори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звільняються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проростають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при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наявності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краплиннорідкої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вологи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3820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 </a:t>
            </a:r>
            <a:r>
              <a:rPr lang="ru-RU" b="1" dirty="0" smtClean="0"/>
              <a:t>Розвиток </a:t>
            </a:r>
            <a:r>
              <a:rPr lang="ru-RU" b="1" dirty="0" err="1" smtClean="0"/>
              <a:t>хвороби</a:t>
            </a:r>
            <a:r>
              <a:rPr lang="ru-RU" b="1" dirty="0" smtClean="0"/>
              <a:t>.</a:t>
            </a:r>
            <a:r>
              <a:rPr lang="en-US" b="1" dirty="0" smtClean="0"/>
              <a:t> Septoria pisi West.</a:t>
            </a:r>
            <a:br>
              <a:rPr lang="en-US" b="1" dirty="0" smtClean="0"/>
            </a:br>
            <a:endParaRPr lang="ru-RU" dirty="0"/>
          </a:p>
        </p:txBody>
      </p:sp>
      <p:pic>
        <p:nvPicPr>
          <p:cNvPr id="9222" name="Picture 6" descr="Септоріоз (горох) - Повний опис та перелік фунгіцидів від хвороб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600200"/>
            <a:ext cx="2286000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186</TotalTime>
  <Words>268</Words>
  <Application>Microsoft Office PowerPoint</Application>
  <PresentationFormat>Экран (4:3)</PresentationFormat>
  <Paragraphs>54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Constantia</vt:lpstr>
      <vt:lpstr>华文新魏</vt:lpstr>
      <vt:lpstr>Wingdings 2</vt:lpstr>
      <vt:lpstr>Бумажная</vt:lpstr>
      <vt:lpstr>Хвороби гороху</vt:lpstr>
      <vt:lpstr>Зміст</vt:lpstr>
      <vt:lpstr>Фузаріоз -  Fusarium oxysporum Schlecht</vt:lpstr>
      <vt:lpstr>Шкідливість  - Fusarium oxysporum Schlecht. </vt:lpstr>
      <vt:lpstr>Ознаки ураження. Fusarium oxysporum Schlecht. </vt:lpstr>
      <vt:lpstr>Розвиток хвороби.  Fusarium oxysporum Schlecht.</vt:lpstr>
      <vt:lpstr>  Заходи захисту. Fusarium oxysporum Schlecht. </vt:lpstr>
      <vt:lpstr>Септоріоз - Septoria pisi West.</vt:lpstr>
      <vt:lpstr> Розвиток хвороби. Septoria pisi West. </vt:lpstr>
      <vt:lpstr>Презентация PowerPoint</vt:lpstr>
      <vt:lpstr>Аскохітоз – Ascochyta pisi Libert.</vt:lpstr>
      <vt:lpstr>Шкідливість. Ascochyta pisi Libert. </vt:lpstr>
      <vt:lpstr>Ознаки ураження. Ascochyta pisi Libert. </vt:lpstr>
      <vt:lpstr>Розвиток хвороби. Ascochyta pisi Libert. </vt:lpstr>
      <vt:lpstr>Заходи захисту. Ascochyta pisi Libert. </vt:lpstr>
      <vt:lpstr>Заходи боротьби з хворобами гороху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user</dc:creator>
  <cp:lastModifiedBy>Admin</cp:lastModifiedBy>
  <cp:revision>17</cp:revision>
  <dcterms:created xsi:type="dcterms:W3CDTF">2019-01-17T10:13:30Z</dcterms:created>
  <dcterms:modified xsi:type="dcterms:W3CDTF">2026-01-12T18:30:11Z</dcterms:modified>
</cp:coreProperties>
</file>