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70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6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41" autoAdjust="0"/>
  </p:normalViewPr>
  <p:slideViewPr>
    <p:cSldViewPr snapToGrid="0">
      <p:cViewPr varScale="1">
        <p:scale>
          <a:sx n="60" d="100"/>
          <a:sy n="60" d="100"/>
        </p:scale>
        <p:origin x="72" y="1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3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03FB87-790C-4850-A90C-12C5FF4B94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127921-F9C4-44F3-AC5F-130B6A406C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59275-AFE1-4999-B78A-D0D76B9F2B0B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5E047-F1CB-4066-A459-9EDC95F2E6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77EF5-5277-4BAF-8BB4-2E02103988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68C69-0C3E-40A2-B4A0-B2C8B71D8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86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ADD7A-FE61-48EE-BE0E-8546E5401374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00EEB-8338-48D7-8EE8-EE0082EF76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770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3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66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in links">
            <a:extLst>
              <a:ext uri="{FF2B5EF4-FFF2-40B4-BE49-F238E27FC236}">
                <a16:creationId xmlns:a16="http://schemas.microsoft.com/office/drawing/2014/main" id="{A4511EBC-2F3C-446D-867B-7DC328517A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33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30D32A-359B-41BB-9746-2CF3A21E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325" y="1447800"/>
            <a:ext cx="8825658" cy="332958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Intonation in English Pronunciation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8E9D62-7BA3-4D5E-8915-0D0E8661E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000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4DC95-A1EF-4925-BEA4-152A5F60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Yes/no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108EE-F530-4CF9-8B22-50D633BB7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like your new ➚teacher?</a:t>
            </a:r>
          </a:p>
          <a:p>
            <a:r>
              <a:rPr lang="en-US" dirty="0"/>
              <a:t>Have you finished ➚already?</a:t>
            </a:r>
          </a:p>
          <a:p>
            <a:r>
              <a:rPr lang="en-US" dirty="0"/>
              <a:t>May I borrow your ➚dictionary?</a:t>
            </a:r>
          </a:p>
          <a:p>
            <a:r>
              <a:rPr lang="en-US" dirty="0"/>
              <a:t>Do you have any ➚magazines?</a:t>
            </a:r>
          </a:p>
          <a:p>
            <a:r>
              <a:rPr lang="en-US" dirty="0"/>
              <a:t>Do you sell ➚stamps?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398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B87FE-E1C2-4F92-B72A-2351574A3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Questions tags that show uncertainty and require an answer </a:t>
            </a:r>
            <a:r>
              <a:rPr lang="en-US" sz="3600" dirty="0"/>
              <a:t>(real questions).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99A18-7BEA-4DD6-B2A7-9492AFD32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We've met already, ➚haven't we?</a:t>
            </a:r>
          </a:p>
          <a:p>
            <a:r>
              <a:rPr lang="en-US" dirty="0"/>
              <a:t>You like fish, ➚don't you?</a:t>
            </a:r>
          </a:p>
          <a:p>
            <a:r>
              <a:rPr lang="en-US" dirty="0"/>
              <a:t>You're a new student ➚aren't you?</a:t>
            </a:r>
          </a:p>
          <a:p>
            <a:r>
              <a:rPr lang="en-US" dirty="0"/>
              <a:t>The view is beautiful, ➚isn't 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087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58E0C-F268-413C-BE98-FDA412869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We sometimes use a combination of rising and falling intonation in the same sentence.</a:t>
            </a:r>
            <a:endParaRPr lang="en-U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5E8874-1259-4483-A61A-216C859E0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The combination is called Rise-Fall or Fall-Rise intonation.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8082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7BE32-9B06-4C6C-A637-62A8C3570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Rise-Fall Intonation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2347B-258F-497C-BA4A-3E335A51B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 use rise-fall intonation for choices, lists, unfinished thoughts and conditional sentences.</a:t>
            </a:r>
          </a:p>
        </p:txBody>
      </p:sp>
    </p:spTree>
    <p:extLst>
      <p:ext uri="{BB962C8B-B14F-4D97-AF65-F5344CB8AC3E}">
        <p14:creationId xmlns:p14="http://schemas.microsoft.com/office/powerpoint/2010/main" val="2258205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15C1C-2B44-42AC-BD68-EE3ACB63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Choices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02E81-14AA-4588-9524-4C16E7017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you having ➚soup or ➘salad?</a:t>
            </a:r>
          </a:p>
          <a:p>
            <a:r>
              <a:rPr lang="en-US" dirty="0"/>
              <a:t>Is John leaving on ➚Thursday or ➘Friday?</a:t>
            </a:r>
          </a:p>
          <a:p>
            <a:r>
              <a:rPr lang="en-US" dirty="0"/>
              <a:t>Does he speak ➚German or ➘French?</a:t>
            </a:r>
          </a:p>
          <a:p>
            <a:r>
              <a:rPr lang="en-US" dirty="0"/>
              <a:t>Is your name ➚Ava or ➘Eva?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13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2E296-DC93-42F9-A40D-057FEF5BE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Lists </a:t>
            </a:r>
            <a:r>
              <a:rPr lang="en-US" sz="2400" dirty="0"/>
              <a:t>(rising, rising, rising, falling)</a:t>
            </a:r>
            <a:br>
              <a:rPr lang="en-US" sz="2400" dirty="0"/>
            </a:br>
            <a:r>
              <a:rPr lang="en-US" sz="2400" dirty="0"/>
              <a:t>Intonation falls on the last item to show that the list is finished.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67699-BB4C-46D2-84DA-A2401EB33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We've got ➚apples, pears, bananas and ➘oranges</a:t>
            </a:r>
          </a:p>
          <a:p>
            <a:r>
              <a:rPr lang="en-US" dirty="0"/>
              <a:t>The sweater comes in ➚blue, white pink and ➘black</a:t>
            </a:r>
          </a:p>
          <a:p>
            <a:r>
              <a:rPr lang="en-US" dirty="0"/>
              <a:t>I like ➚football, tennis, basketball and ➘volleyball.</a:t>
            </a:r>
          </a:p>
          <a:p>
            <a:r>
              <a:rPr lang="en-US" dirty="0"/>
              <a:t>I bought ➚a tee-shirt, a skirt and a ➘handbag.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314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66F71-BB43-4356-8627-5B500A717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Unfinished thoughts (partial statements)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B823F-2B57-43DA-AD0C-63BE14A1C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the responses to the following questions, the rise-fall intonation indicates reservation. The speaker hesitates to fully express his/her thoughts.</a:t>
            </a:r>
          </a:p>
          <a:p>
            <a:r>
              <a:rPr lang="en-US" dirty="0"/>
              <a:t>Do you like my new handbag? Well the ➚leather is ➘nice... ( but I don't like it.)</a:t>
            </a:r>
          </a:p>
          <a:p>
            <a:r>
              <a:rPr lang="en-US" dirty="0"/>
              <a:t>What was the meal like? Hmm, the ➚fish was ➘good... (but the rest wasn't great).</a:t>
            </a:r>
          </a:p>
          <a:p>
            <a:r>
              <a:rPr lang="en-US" dirty="0"/>
              <a:t>So you both live in Los Angeles? Well ➚Alex ➘does ... (but I don't).</a:t>
            </a:r>
          </a:p>
        </p:txBody>
      </p:sp>
    </p:spTree>
    <p:extLst>
      <p:ext uri="{BB962C8B-B14F-4D97-AF65-F5344CB8AC3E}">
        <p14:creationId xmlns:p14="http://schemas.microsoft.com/office/powerpoint/2010/main" val="3289133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E3444-756B-415A-B5D5-E06D28D13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Conditional sentences </a:t>
            </a:r>
            <a:r>
              <a:rPr lang="en-US" sz="2400" dirty="0"/>
              <a:t>(The tone rises in the first clause and falls gradually in the second clause.)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F715A-5B46-43C6-BFCF-C404C6259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he ➚calls, ask him to leave a ➘message.</a:t>
            </a:r>
          </a:p>
          <a:p>
            <a:r>
              <a:rPr lang="en-US" dirty="0"/>
              <a:t>Unless he ➚insists, I'm not going to ➘go.</a:t>
            </a:r>
          </a:p>
          <a:p>
            <a:r>
              <a:rPr lang="en-US" dirty="0"/>
              <a:t>If you have any ➚problems, just ➘contact 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09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8626A-567E-49DF-BFB2-3B9406F0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Fall-Rise Intonation</a:t>
            </a:r>
            <a:r>
              <a:rPr lang="en-US" dirty="0"/>
              <a:t> (➘➚)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416C2-1CCD-4C99-A928-2FD702212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voice falls and rises</a:t>
            </a:r>
            <a:r>
              <a:rPr lang="en-US" sz="2800" i="1" dirty="0"/>
              <a:t> usually within one word</a:t>
            </a:r>
            <a:r>
              <a:rPr lang="en-US" sz="2800" dirty="0"/>
              <a:t>. </a:t>
            </a:r>
            <a:r>
              <a:rPr lang="en-US" dirty="0"/>
              <a:t>The main function of fall-rise intonation is to show that the speaker is not certain of the answer they are giving to a question, or is reluctant to reply (as opposed to a falling tone used when there is no hesitation). It is also used in polite requests or suggestions.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3957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365C0-E1EB-4DFF-A81D-6A79E8AB2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b="1" dirty="0"/>
              <a:t>Hesitation/reluctance    Politeness-Doubt-Uncertainty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3BC44-A322-48D8-AA43-0BE7E3BB28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 you'd be willing to confirm that? ...Well ... I ➘</a:t>
            </a:r>
            <a:r>
              <a:rPr lang="en-US" dirty="0" err="1"/>
              <a:t>sup➚pose</a:t>
            </a:r>
            <a:r>
              <a:rPr lang="en-US" dirty="0"/>
              <a:t> so ...</a:t>
            </a:r>
          </a:p>
          <a:p>
            <a:r>
              <a:rPr lang="en-US" dirty="0"/>
              <a:t>You didn't see him on Monday?   I don't quite ➘</a:t>
            </a:r>
            <a:r>
              <a:rPr lang="en-US" dirty="0" err="1"/>
              <a:t>re➚member</a:t>
            </a:r>
            <a:r>
              <a:rPr lang="en-US" dirty="0"/>
              <a:t> ...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58F99-AF5D-4CE5-8D7A-56EF25408B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(You are not sure what the answer might be.)</a:t>
            </a:r>
          </a:p>
          <a:p>
            <a:r>
              <a:rPr lang="en-US" dirty="0"/>
              <a:t>Perhaps we could ➘</a:t>
            </a:r>
            <a:r>
              <a:rPr lang="en-US" dirty="0" err="1"/>
              <a:t>vis➚it</a:t>
            </a:r>
            <a:r>
              <a:rPr lang="en-US" dirty="0"/>
              <a:t> the place?</a:t>
            </a:r>
          </a:p>
          <a:p>
            <a:r>
              <a:rPr lang="en-US" dirty="0"/>
              <a:t>Should we ➘</a:t>
            </a:r>
            <a:r>
              <a:rPr lang="en-US" dirty="0" err="1"/>
              <a:t>cop➚y</a:t>
            </a:r>
            <a:r>
              <a:rPr lang="en-US" dirty="0"/>
              <a:t> the list?</a:t>
            </a:r>
          </a:p>
          <a:p>
            <a:r>
              <a:rPr lang="en-US" dirty="0"/>
              <a:t>Do you think it's ➘</a:t>
            </a:r>
            <a:r>
              <a:rPr lang="en-US" dirty="0" err="1"/>
              <a:t>al➚lowed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8242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9966F-BCB4-42A0-8DED-A4B0B942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intonation?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C37ED-AF99-4654-B861-0F04F62B3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Intonation and stress are closely linked. In fact it's impossible to dissociate them. They go hand in hand. </a:t>
            </a:r>
          </a:p>
          <a:p>
            <a:r>
              <a:rPr lang="en-US" dirty="0"/>
              <a:t>Intonation is about </a:t>
            </a:r>
            <a:r>
              <a:rPr lang="en-US" i="1" dirty="0"/>
              <a:t>how</a:t>
            </a:r>
            <a:r>
              <a:rPr lang="en-US" dirty="0"/>
              <a:t> we say things, rather than </a:t>
            </a:r>
            <a:r>
              <a:rPr lang="en-US" i="1" dirty="0"/>
              <a:t>what </a:t>
            </a:r>
            <a:r>
              <a:rPr lang="en-US" dirty="0"/>
              <a:t>we say, the way the voice rises and falls when speaking, in other words the music of the language.</a:t>
            </a:r>
          </a:p>
          <a:p>
            <a:r>
              <a:rPr lang="en-US" dirty="0"/>
              <a:t>There are two basic patterns of intonation in English: falling intonation and rising intonation.</a:t>
            </a:r>
          </a:p>
          <a:p>
            <a:r>
              <a:rPr lang="en-US" dirty="0"/>
              <a:t>In the following examples a downward arrow (➘) indicates a fall in intonation and an upward arrow (➚) indicates a rise in intonation.</a:t>
            </a:r>
          </a:p>
        </p:txBody>
      </p:sp>
    </p:spTree>
    <p:extLst>
      <p:ext uri="{BB962C8B-B14F-4D97-AF65-F5344CB8AC3E}">
        <p14:creationId xmlns:p14="http://schemas.microsoft.com/office/powerpoint/2010/main" val="1161466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bstract design">
            <a:extLst>
              <a:ext uri="{FF2B5EF4-FFF2-40B4-BE49-F238E27FC236}">
                <a16:creationId xmlns:a16="http://schemas.microsoft.com/office/drawing/2014/main" id="{6D363037-1741-4470-A023-883E2FFD58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18308" r="6818" b="2872"/>
          <a:stretch/>
        </p:blipFill>
        <p:spPr>
          <a:xfrm flipH="1"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70C361B-D32E-42E0-A41E-86C3D9AC8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18E9D62-7BA3-4D5E-8915-0D0E8661E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0767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BBD9-8327-4B50-9C2A-DC00E813C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Falling Intonation</a:t>
            </a:r>
            <a:r>
              <a:rPr lang="en-US" dirty="0"/>
              <a:t> (➘)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C6B6C-A968-4C00-AF1A-5467F0138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Falling intonation is the most common intonation pattern in English.</a:t>
            </a:r>
            <a:br>
              <a:rPr lang="en-US" sz="2000" dirty="0"/>
            </a:br>
            <a:r>
              <a:rPr lang="en-US" sz="2000" dirty="0"/>
              <a:t>It is commonly found in statements, commands, </a:t>
            </a:r>
            <a:r>
              <a:rPr lang="en-US" sz="2000" dirty="0" err="1"/>
              <a:t>wh</a:t>
            </a:r>
            <a:r>
              <a:rPr lang="en-US" sz="2000" dirty="0"/>
              <a:t>-questions (information questions),</a:t>
            </a:r>
            <a:br>
              <a:rPr lang="en-US" sz="2000" dirty="0"/>
            </a:br>
            <a:r>
              <a:rPr lang="en-US" sz="2000" dirty="0"/>
              <a:t>confirmatory question tags and exclamations.</a:t>
            </a:r>
          </a:p>
        </p:txBody>
      </p:sp>
    </p:spTree>
    <p:extLst>
      <p:ext uri="{BB962C8B-B14F-4D97-AF65-F5344CB8AC3E}">
        <p14:creationId xmlns:p14="http://schemas.microsoft.com/office/powerpoint/2010/main" val="258751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A4BD-989C-4F71-8136-E5369DC13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EB6D2-681C-4409-A9AB-634C661CE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Nice to meet ↘you.</a:t>
            </a:r>
          </a:p>
          <a:p>
            <a:r>
              <a:rPr lang="en-US" dirty="0"/>
              <a:t>I’ll be back in a ↘minute.</a:t>
            </a:r>
          </a:p>
          <a:p>
            <a:r>
              <a:rPr lang="en-US" dirty="0"/>
              <a:t>She doesn’t live here ↘anymore.</a:t>
            </a:r>
          </a:p>
          <a:p>
            <a:r>
              <a:rPr lang="en-US" dirty="0"/>
              <a:t>Dad wants to change his ↘car.</a:t>
            </a:r>
          </a:p>
          <a:p>
            <a:r>
              <a:rPr lang="en-US" dirty="0"/>
              <a:t>Here is the weather ↘forecast.</a:t>
            </a:r>
          </a:p>
          <a:p>
            <a:r>
              <a:rPr lang="en-US" dirty="0"/>
              <a:t>Cloudy weather is expected at the end of the ↘week.</a:t>
            </a:r>
          </a:p>
          <a:p>
            <a:r>
              <a:rPr lang="en-US" dirty="0"/>
              <a:t>We should work together more ↘often</a:t>
            </a:r>
          </a:p>
          <a:p>
            <a:r>
              <a:rPr lang="en-US" dirty="0"/>
              <a:t>I'm going for a walk in the ↘park.</a:t>
            </a:r>
          </a:p>
        </p:txBody>
      </p:sp>
    </p:spTree>
    <p:extLst>
      <p:ext uri="{BB962C8B-B14F-4D97-AF65-F5344CB8AC3E}">
        <p14:creationId xmlns:p14="http://schemas.microsoft.com/office/powerpoint/2010/main" val="1345280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72CEF-2CC7-4D9B-A717-B8D1025E8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Commands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9A991-D544-46CD-AC14-1DC7B4A7A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your name </a:t>
            </a:r>
            <a:r>
              <a:rPr lang="en-US" b="1" dirty="0"/>
              <a:t>↘</a:t>
            </a:r>
            <a:r>
              <a:rPr lang="en-US" dirty="0"/>
              <a:t>here.</a:t>
            </a:r>
          </a:p>
          <a:p>
            <a:r>
              <a:rPr lang="en-US" dirty="0"/>
              <a:t>Show me what you’ve </a:t>
            </a:r>
            <a:r>
              <a:rPr lang="en-US" b="1" dirty="0"/>
              <a:t>↘</a:t>
            </a:r>
            <a:r>
              <a:rPr lang="en-US" dirty="0"/>
              <a:t>written.  </a:t>
            </a:r>
          </a:p>
          <a:p>
            <a:r>
              <a:rPr lang="en-US" dirty="0"/>
              <a:t>Leave it on the</a:t>
            </a:r>
            <a:r>
              <a:rPr lang="en-US" b="1" dirty="0"/>
              <a:t> ↘</a:t>
            </a:r>
            <a:r>
              <a:rPr lang="en-US" dirty="0"/>
              <a:t>desk.</a:t>
            </a:r>
          </a:p>
          <a:p>
            <a:r>
              <a:rPr lang="en-US" dirty="0"/>
              <a:t>Take that picture </a:t>
            </a:r>
            <a:r>
              <a:rPr lang="en-US" b="1" dirty="0"/>
              <a:t>↘</a:t>
            </a:r>
            <a:r>
              <a:rPr lang="en-US" dirty="0"/>
              <a:t> down.</a:t>
            </a:r>
          </a:p>
          <a:p>
            <a:r>
              <a:rPr lang="en-US" dirty="0"/>
              <a:t>Throw that </a:t>
            </a:r>
            <a:r>
              <a:rPr lang="en-US" b="1" dirty="0"/>
              <a:t>↘</a:t>
            </a:r>
            <a:r>
              <a:rPr lang="en-US" dirty="0"/>
              <a:t>out.</a:t>
            </a:r>
          </a:p>
          <a:p>
            <a:r>
              <a:rPr lang="en-US" dirty="0"/>
              <a:t>Put your books on the </a:t>
            </a:r>
            <a:r>
              <a:rPr lang="en-US" b="1" dirty="0"/>
              <a:t>↘</a:t>
            </a:r>
            <a:r>
              <a:rPr lang="en-US" dirty="0"/>
              <a:t>table.</a:t>
            </a:r>
          </a:p>
          <a:p>
            <a:r>
              <a:rPr lang="en-US" dirty="0"/>
              <a:t>Take your hands out of your </a:t>
            </a:r>
            <a:r>
              <a:rPr lang="en-US" b="1" dirty="0"/>
              <a:t>↘</a:t>
            </a:r>
            <a:r>
              <a:rPr lang="en-US" dirty="0"/>
              <a:t>pockets.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32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A6515-C8EC-490C-96A8-2635D63F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Wh</a:t>
            </a:r>
            <a:r>
              <a:rPr lang="en-US" b="1" dirty="0"/>
              <a:t>- questions </a:t>
            </a:r>
            <a:r>
              <a:rPr lang="en-US" sz="2000" dirty="0"/>
              <a:t>(requesting information.)</a:t>
            </a:r>
            <a:br>
              <a:rPr lang="en-US" sz="2000" dirty="0"/>
            </a:br>
            <a:r>
              <a:rPr lang="en-US" sz="2000" dirty="0"/>
              <a:t>(questions beginning with 'who', 'what', 'why', 'where', 'when', 'which', and 'how')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59292-A97C-41B7-A28B-F72A5BBE3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country do you come</a:t>
            </a:r>
            <a:r>
              <a:rPr lang="en-US" b="1" dirty="0"/>
              <a:t> ↘</a:t>
            </a:r>
            <a:r>
              <a:rPr lang="en-US" dirty="0"/>
              <a:t>from?</a:t>
            </a:r>
          </a:p>
          <a:p>
            <a:r>
              <a:rPr lang="en-US" dirty="0"/>
              <a:t>Where do you</a:t>
            </a:r>
            <a:r>
              <a:rPr lang="en-US" b="1" dirty="0"/>
              <a:t> ↘</a:t>
            </a:r>
            <a:r>
              <a:rPr lang="en-US" dirty="0"/>
              <a:t>work?  </a:t>
            </a:r>
          </a:p>
          <a:p>
            <a:r>
              <a:rPr lang="en-US" dirty="0"/>
              <a:t>Which of them do you </a:t>
            </a:r>
            <a:r>
              <a:rPr lang="en-US" b="1" dirty="0"/>
              <a:t>↘</a:t>
            </a:r>
            <a:r>
              <a:rPr lang="en-US" dirty="0"/>
              <a:t>prefer?</a:t>
            </a:r>
          </a:p>
          <a:p>
            <a:r>
              <a:rPr lang="en-US" dirty="0"/>
              <a:t>When does the shop </a:t>
            </a:r>
            <a:r>
              <a:rPr lang="en-US" b="1" dirty="0"/>
              <a:t>↘</a:t>
            </a:r>
            <a:r>
              <a:rPr lang="en-US" dirty="0"/>
              <a:t>open?</a:t>
            </a:r>
          </a:p>
          <a:p>
            <a:r>
              <a:rPr lang="en-US" dirty="0"/>
              <a:t>How many books have you </a:t>
            </a:r>
            <a:r>
              <a:rPr lang="en-US" b="1" dirty="0"/>
              <a:t>↘</a:t>
            </a:r>
            <a:r>
              <a:rPr lang="en-US" dirty="0"/>
              <a:t>bought?</a:t>
            </a:r>
          </a:p>
          <a:p>
            <a:r>
              <a:rPr lang="en-US" dirty="0"/>
              <a:t>Which coat is </a:t>
            </a:r>
            <a:r>
              <a:rPr lang="en-US" b="1" dirty="0"/>
              <a:t>↘</a:t>
            </a:r>
            <a:r>
              <a:rPr lang="en-US" dirty="0"/>
              <a:t>yours?</a:t>
            </a:r>
          </a:p>
          <a:p>
            <a:r>
              <a:rPr lang="en-US" dirty="0"/>
              <a:t>Whose bag is </a:t>
            </a:r>
            <a:r>
              <a:rPr lang="en-US" b="1" dirty="0"/>
              <a:t>↘</a:t>
            </a:r>
            <a:r>
              <a:rPr lang="en-US" dirty="0"/>
              <a:t>this?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09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1AB64-822C-4CDF-8BB5-4697FB0A4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Questions Tags that are statements requesting confirmation rather than questions.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200BC-5626-4F5C-AB4E-8970391F9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Not all tag questions are really questions.</a:t>
            </a:r>
            <a:br>
              <a:rPr lang="en-US" dirty="0"/>
            </a:br>
            <a:r>
              <a:rPr lang="en-US" dirty="0"/>
              <a:t>Some of them merely ask for confirmation or invite agreement, in which case we use a falling tone at the </a:t>
            </a:r>
            <a:r>
              <a:rPr lang="en-US" dirty="0" err="1"/>
              <a:t>end.He</a:t>
            </a:r>
            <a:r>
              <a:rPr lang="en-US" dirty="0"/>
              <a:t> thinks he’s so clever, doesn’t </a:t>
            </a:r>
            <a:r>
              <a:rPr lang="en-US" b="1" dirty="0"/>
              <a:t>↘</a:t>
            </a:r>
            <a:r>
              <a:rPr lang="en-US" dirty="0"/>
              <a:t>he?</a:t>
            </a:r>
          </a:p>
          <a:p>
            <a:r>
              <a:rPr lang="en-US" dirty="0"/>
              <a:t>She's such a nuisance, isn't</a:t>
            </a:r>
            <a:r>
              <a:rPr lang="en-US" b="1" dirty="0"/>
              <a:t> ↘</a:t>
            </a:r>
            <a:r>
              <a:rPr lang="en-US" dirty="0"/>
              <a:t>she?  </a:t>
            </a:r>
          </a:p>
          <a:p>
            <a:r>
              <a:rPr lang="en-US" dirty="0"/>
              <a:t>I failed the test because I didn't revise, did</a:t>
            </a:r>
            <a:r>
              <a:rPr lang="en-US" b="1" dirty="0"/>
              <a:t> ↘</a:t>
            </a:r>
            <a:r>
              <a:rPr lang="en-US" dirty="0"/>
              <a:t> I?</a:t>
            </a:r>
          </a:p>
          <a:p>
            <a:r>
              <a:rPr lang="en-US" dirty="0"/>
              <a:t>It doesn't seem to bother him much, does</a:t>
            </a:r>
            <a:r>
              <a:rPr lang="en-US" b="1" dirty="0"/>
              <a:t> ↘</a:t>
            </a:r>
            <a:r>
              <a:rPr lang="en-US" dirty="0"/>
              <a:t> 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921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0BB67-F6F7-4FB7-8C16-0A60DEA5D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Exclamations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EB70E-CF2D-43DC-8214-A2BBCDCA6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nice of</a:t>
            </a:r>
            <a:r>
              <a:rPr lang="en-US" b="1" dirty="0"/>
              <a:t> ↘</a:t>
            </a:r>
            <a:r>
              <a:rPr lang="en-US" dirty="0"/>
              <a:t> you!</a:t>
            </a:r>
          </a:p>
          <a:p>
            <a:r>
              <a:rPr lang="en-US" dirty="0"/>
              <a:t>That's just what I </a:t>
            </a:r>
            <a:r>
              <a:rPr lang="en-US" b="1" dirty="0"/>
              <a:t>↘</a:t>
            </a:r>
            <a:r>
              <a:rPr lang="en-US" dirty="0"/>
              <a:t>need!</a:t>
            </a:r>
          </a:p>
          <a:p>
            <a:r>
              <a:rPr lang="en-US" dirty="0"/>
              <a:t>You don't</a:t>
            </a:r>
            <a:r>
              <a:rPr lang="en-US" b="1" dirty="0"/>
              <a:t> ↘</a:t>
            </a:r>
            <a:r>
              <a:rPr lang="en-US" dirty="0"/>
              <a:t> say!</a:t>
            </a:r>
          </a:p>
          <a:p>
            <a:r>
              <a:rPr lang="en-US" dirty="0"/>
              <a:t>What a beautiful</a:t>
            </a:r>
            <a:r>
              <a:rPr lang="en-US" b="1" dirty="0"/>
              <a:t> ↘</a:t>
            </a:r>
            <a:r>
              <a:rPr lang="en-US" dirty="0"/>
              <a:t> voice!</a:t>
            </a:r>
          </a:p>
          <a:p>
            <a:r>
              <a:rPr lang="en-US" dirty="0"/>
              <a:t>That's a </a:t>
            </a:r>
            <a:r>
              <a:rPr lang="en-US" b="1" dirty="0"/>
              <a:t>↘</a:t>
            </a:r>
            <a:r>
              <a:rPr lang="en-US" dirty="0"/>
              <a:t>surprise!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150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AB9F3-1CE6-45BE-AFFF-11001A8C7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Rising Intonation</a:t>
            </a:r>
            <a:r>
              <a:rPr lang="en-US" dirty="0"/>
              <a:t> (➚)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1B1A9-5FCB-4BF2-ABB5-BAD4303F3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Rising intonation invites the speaker to continue talking.</a:t>
            </a:r>
            <a:br>
              <a:rPr lang="en-US" sz="2400" dirty="0"/>
            </a:br>
            <a:r>
              <a:rPr lang="en-US" sz="2400" dirty="0"/>
              <a:t>It is normally used with yes/no questions, and question tags that are real questions.</a:t>
            </a:r>
          </a:p>
        </p:txBody>
      </p:sp>
    </p:spTree>
    <p:extLst>
      <p:ext uri="{BB962C8B-B14F-4D97-AF65-F5344CB8AC3E}">
        <p14:creationId xmlns:p14="http://schemas.microsoft.com/office/powerpoint/2010/main" val="31142432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84036_DIGITAL ION DESIGN_SL_V1.pptx" id="{AD58A1CE-E9E9-4C2E-83A0-65FD4522F93A}" vid="{1E9553B9-AA04-4A15-9836-1E06682578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C54328-0E3E-40FC-9B9C-E60E585EE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333AA69-F09C-4769-984A-89F3144473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AFC1D2-5B3D-4F0D-B2A2-5006A0EB9B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Digital Ion design</Template>
  <TotalTime>0</TotalTime>
  <Words>1020</Words>
  <Application>Microsoft Office PowerPoint</Application>
  <PresentationFormat>Widescreen</PresentationFormat>
  <Paragraphs>92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Wingdings 3</vt:lpstr>
      <vt:lpstr>Ion</vt:lpstr>
      <vt:lpstr>Intonation in English Pronunciation</vt:lpstr>
      <vt:lpstr>What is intonation?</vt:lpstr>
      <vt:lpstr>Falling Intonation (➘)</vt:lpstr>
      <vt:lpstr>Statements</vt:lpstr>
      <vt:lpstr>Commands</vt:lpstr>
      <vt:lpstr>Wh- questions (requesting information.) (questions beginning with 'who', 'what', 'why', 'where', 'when', 'which', and 'how')</vt:lpstr>
      <vt:lpstr>Questions Tags that are statements requesting confirmation rather than questions.</vt:lpstr>
      <vt:lpstr>Exclamations</vt:lpstr>
      <vt:lpstr>Rising Intonation (➚) </vt:lpstr>
      <vt:lpstr>Yes/no Questions</vt:lpstr>
      <vt:lpstr>Questions tags that show uncertainty and require an answer (real questions).</vt:lpstr>
      <vt:lpstr>We sometimes use a combination of rising and falling intonation in the same sentence.</vt:lpstr>
      <vt:lpstr>Rise-Fall Intonation</vt:lpstr>
      <vt:lpstr>Choices</vt:lpstr>
      <vt:lpstr>Lists (rising, rising, rising, falling) Intonation falls on the last item to show that the list is finished.</vt:lpstr>
      <vt:lpstr>Unfinished thoughts (partial statements)</vt:lpstr>
      <vt:lpstr>Conditional sentences (The tone rises in the first clause and falls gradually in the second clause.)</vt:lpstr>
      <vt:lpstr>Fall-Rise Intonation (➘➚) </vt:lpstr>
      <vt:lpstr>Hesitation/reluctance    Politeness-Doubt-Uncertainty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2019-12-03T19:59:40Z</dcterms:created>
  <dcterms:modified xsi:type="dcterms:W3CDTF">2019-12-03T20:14:02Z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