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58" r:id="rId5"/>
    <p:sldId id="295" r:id="rId6"/>
    <p:sldId id="296" r:id="rId7"/>
    <p:sldId id="302" r:id="rId8"/>
    <p:sldId id="260" r:id="rId9"/>
    <p:sldId id="262" r:id="rId10"/>
    <p:sldId id="294" r:id="rId11"/>
    <p:sldId id="263" r:id="rId12"/>
    <p:sldId id="298" r:id="rId13"/>
    <p:sldId id="299" r:id="rId14"/>
    <p:sldId id="300" r:id="rId15"/>
    <p:sldId id="301" r:id="rId16"/>
    <p:sldId id="293" r:id="rId17"/>
    <p:sldId id="265" r:id="rId18"/>
    <p:sldId id="290" r:id="rId19"/>
    <p:sldId id="264" r:id="rId20"/>
    <p:sldId id="297" r:id="rId21"/>
    <p:sldId id="292" r:id="rId22"/>
    <p:sldId id="304" r:id="rId23"/>
    <p:sldId id="303" r:id="rId24"/>
    <p:sldId id="306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3C3C"/>
    <a:srgbClr val="7C71AB"/>
    <a:srgbClr val="765393"/>
    <a:srgbClr val="6E4D89"/>
    <a:srgbClr val="986F6C"/>
    <a:srgbClr val="8A3F32"/>
    <a:srgbClr val="7D6C59"/>
    <a:srgbClr val="822DB1"/>
    <a:srgbClr val="CB4ECE"/>
    <a:srgbClr val="9B7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8F72-1E40-4110-A051-93D2157E8861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ED6B-BE37-4A27-BEFD-C475123E8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818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8F72-1E40-4110-A051-93D2157E8861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ED6B-BE37-4A27-BEFD-C475123E8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92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8F72-1E40-4110-A051-93D2157E8861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ED6B-BE37-4A27-BEFD-C475123E8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471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8F72-1E40-4110-A051-93D2157E8861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ED6B-BE37-4A27-BEFD-C475123E8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19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8F72-1E40-4110-A051-93D2157E8861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ED6B-BE37-4A27-BEFD-C475123E8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00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8F72-1E40-4110-A051-93D2157E8861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ED6B-BE37-4A27-BEFD-C475123E8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06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8F72-1E40-4110-A051-93D2157E8861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ED6B-BE37-4A27-BEFD-C475123E8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474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8F72-1E40-4110-A051-93D2157E8861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ED6B-BE37-4A27-BEFD-C475123E8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842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8F72-1E40-4110-A051-93D2157E8861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ED6B-BE37-4A27-BEFD-C475123E8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291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8F72-1E40-4110-A051-93D2157E8861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ED6B-BE37-4A27-BEFD-C475123E8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249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8F72-1E40-4110-A051-93D2157E8861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ED6B-BE37-4A27-BEFD-C475123E8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459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B8F72-1E40-4110-A051-93D2157E8861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CED6B-BE37-4A27-BEFD-C475123E8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109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1793"/>
          <a:stretch/>
        </p:blipFill>
        <p:spPr>
          <a:xfrm>
            <a:off x="0" y="-23812"/>
            <a:ext cx="12177712" cy="68818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38170" y="130627"/>
            <a:ext cx="63689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n w="0">
                  <a:solidFill>
                    <a:srgbClr val="6E4D89"/>
                  </a:solidFill>
                </a:ln>
                <a:solidFill>
                  <a:srgbClr val="7C71AB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Demi" panose="020B0703020102020204" pitchFamily="34" charset="0"/>
              </a:rPr>
              <a:t>ОСОБЛИВОСТІ ПСИХІЧНОГО </a:t>
            </a:r>
          </a:p>
          <a:p>
            <a:pPr algn="ctr"/>
            <a:r>
              <a:rPr lang="uk-UA" sz="2400" dirty="0" smtClean="0">
                <a:ln w="0">
                  <a:solidFill>
                    <a:srgbClr val="6E4D89"/>
                  </a:solidFill>
                </a:ln>
                <a:solidFill>
                  <a:srgbClr val="7C71AB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Demi" panose="020B0703020102020204" pitchFamily="34" charset="0"/>
              </a:rPr>
              <a:t>РОЗВИТКУ ДІТЕЙ </a:t>
            </a:r>
          </a:p>
          <a:p>
            <a:pPr algn="ctr"/>
            <a:r>
              <a:rPr lang="uk-UA" sz="2400" dirty="0" smtClean="0">
                <a:ln w="0">
                  <a:solidFill>
                    <a:srgbClr val="6E4D89"/>
                  </a:solidFill>
                </a:ln>
                <a:solidFill>
                  <a:srgbClr val="7C71AB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Demi" panose="020B0703020102020204" pitchFamily="34" charset="0"/>
              </a:rPr>
              <a:t>МОЛОДШОГО ШКІЛЬНОГО ВІКУ</a:t>
            </a:r>
            <a:endParaRPr lang="ru-RU" sz="2400" dirty="0">
              <a:ln w="0">
                <a:solidFill>
                  <a:srgbClr val="6E4D89"/>
                </a:solidFill>
              </a:ln>
              <a:solidFill>
                <a:srgbClr val="7C71AB"/>
              </a:solidFill>
              <a:effectLst>
                <a:reflection blurRad="6350" stA="53000" endA="300" endPos="35500" dir="5400000" sy="-90000" algn="bl" rotWithShape="0"/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9715" y="730791"/>
            <a:ext cx="1291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ВЧИТЕЛІ ВІДКРИВАЮТЬ ДВЕРІ.</a:t>
            </a:r>
          </a:p>
          <a:p>
            <a:pPr algn="ctr"/>
            <a:endParaRPr lang="uk-UA" sz="1200" dirty="0" smtClean="0">
              <a:solidFill>
                <a:schemeClr val="bg1"/>
              </a:solidFill>
              <a:latin typeface="Franklin Gothic Demi" panose="020B0703020102020204" pitchFamily="34" charset="0"/>
            </a:endParaRPr>
          </a:p>
          <a:p>
            <a:pPr algn="ctr"/>
            <a:r>
              <a:rPr lang="uk-UA" sz="12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ВХОДИШ ТИ САМ.</a:t>
            </a:r>
            <a:endParaRPr lang="ru-RU" sz="12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19657" y="4136572"/>
            <a:ext cx="12482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ВЧИТИ – </a:t>
            </a:r>
          </a:p>
          <a:p>
            <a:pPr algn="ctr"/>
            <a:r>
              <a:rPr lang="uk-UA" sz="14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ЗНАЧИТЬ </a:t>
            </a:r>
          </a:p>
          <a:p>
            <a:pPr algn="ctr"/>
            <a:r>
              <a:rPr lang="uk-UA" sz="14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ВСЕЛЯТИ </a:t>
            </a:r>
          </a:p>
          <a:p>
            <a:pPr algn="ctr"/>
            <a:r>
              <a:rPr lang="uk-UA" sz="14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НАДІЮ</a:t>
            </a:r>
            <a:endParaRPr lang="ru-RU" sz="14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90196" y="4136572"/>
            <a:ext cx="1375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6E4D89"/>
                </a:solidFill>
                <a:latin typeface="Franklin Gothic Demi" panose="020B0703020102020204" pitchFamily="34" charset="0"/>
              </a:rPr>
              <a:t>ФІЗИЧНИЙ </a:t>
            </a:r>
          </a:p>
          <a:p>
            <a:pPr algn="ctr"/>
            <a:r>
              <a:rPr lang="uk-UA" b="1" dirty="0" smtClean="0">
                <a:solidFill>
                  <a:srgbClr val="6E4D89"/>
                </a:solidFill>
                <a:latin typeface="Franklin Gothic Demi" panose="020B0703020102020204" pitchFamily="34" charset="0"/>
              </a:rPr>
              <a:t>РОЗВИТОК</a:t>
            </a:r>
            <a:endParaRPr lang="ru-RU" b="1" dirty="0">
              <a:solidFill>
                <a:srgbClr val="6E4D89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48265" y="513077"/>
            <a:ext cx="1029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КРИЗА 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7 РОКІВ</a:t>
            </a:r>
            <a:endParaRPr lang="ru-RU" b="1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65440" y="2169624"/>
            <a:ext cx="18865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765393"/>
                </a:solidFill>
                <a:latin typeface="Franklin Gothic Demi" panose="020B0703020102020204" pitchFamily="34" charset="0"/>
              </a:rPr>
              <a:t>ПСИХОЛОГІЧНІ </a:t>
            </a:r>
          </a:p>
          <a:p>
            <a:pPr algn="ctr"/>
            <a:r>
              <a:rPr lang="uk-UA" sz="1600" b="1" dirty="0" smtClean="0">
                <a:solidFill>
                  <a:srgbClr val="765393"/>
                </a:solidFill>
                <a:latin typeface="Franklin Gothic Demi" panose="020B0703020102020204" pitchFamily="34" charset="0"/>
              </a:rPr>
              <a:t>НОВОУТВОРЕННЯ </a:t>
            </a:r>
          </a:p>
          <a:p>
            <a:pPr algn="ctr"/>
            <a:r>
              <a:rPr lang="uk-UA" sz="1600" b="1" dirty="0" smtClean="0">
                <a:solidFill>
                  <a:srgbClr val="765393"/>
                </a:solidFill>
                <a:latin typeface="Franklin Gothic Demi" panose="020B0703020102020204" pitchFamily="34" charset="0"/>
              </a:rPr>
              <a:t>ДІТЕЙ ВІД 6 </a:t>
            </a:r>
          </a:p>
          <a:p>
            <a:pPr algn="ctr"/>
            <a:r>
              <a:rPr lang="uk-UA" sz="1600" b="1" dirty="0" smtClean="0">
                <a:solidFill>
                  <a:srgbClr val="765393"/>
                </a:solidFill>
                <a:latin typeface="Franklin Gothic Demi" panose="020B0703020102020204" pitchFamily="34" charset="0"/>
              </a:rPr>
              <a:t>ДО 12 РОКІВ</a:t>
            </a:r>
            <a:endParaRPr lang="ru-RU" sz="1600" b="1" dirty="0">
              <a:solidFill>
                <a:srgbClr val="765393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848265" y="2191134"/>
            <a:ext cx="13958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6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психологічні 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особливості 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навчання</a:t>
            </a:r>
            <a:endParaRPr lang="uk-UA" sz="16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07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12192000" cy="6858000"/>
            <a:chOff x="641068" y="702123"/>
            <a:chExt cx="10058400" cy="5602146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68" y="702123"/>
              <a:ext cx="10058400" cy="5602146"/>
            </a:xfrm>
            <a:prstGeom prst="rect">
              <a:avLst/>
            </a:prstGeom>
          </p:spPr>
        </p:pic>
        <p:sp>
          <p:nvSpPr>
            <p:cNvPr id="3" name="Овал 2"/>
            <p:cNvSpPr/>
            <p:nvPr/>
          </p:nvSpPr>
          <p:spPr>
            <a:xfrm>
              <a:off x="2917371" y="764474"/>
              <a:ext cx="5283200" cy="5477443"/>
            </a:xfrm>
            <a:prstGeom prst="ellipse">
              <a:avLst/>
            </a:prstGeom>
            <a:solidFill>
              <a:srgbClr val="986F6C"/>
            </a:solidFill>
            <a:ln>
              <a:solidFill>
                <a:srgbClr val="7C71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42" name="Picture 2" descr="https://studfile.net/html/2706/1046/html_DtVC9wG2Uy.cRAK/img-Zt19U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8" y="777194"/>
            <a:ext cx="7790996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73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12192000" cy="6858000"/>
            <a:chOff x="641068" y="702123"/>
            <a:chExt cx="10058400" cy="5602146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68" y="702123"/>
              <a:ext cx="10058400" cy="5602146"/>
            </a:xfrm>
            <a:prstGeom prst="rect">
              <a:avLst/>
            </a:prstGeom>
          </p:spPr>
        </p:pic>
        <p:sp>
          <p:nvSpPr>
            <p:cNvPr id="3" name="Овал 2"/>
            <p:cNvSpPr/>
            <p:nvPr/>
          </p:nvSpPr>
          <p:spPr>
            <a:xfrm>
              <a:off x="2917371" y="764474"/>
              <a:ext cx="5283200" cy="5477443"/>
            </a:xfrm>
            <a:prstGeom prst="ellipse">
              <a:avLst/>
            </a:prstGeom>
            <a:solidFill>
              <a:srgbClr val="986F6C"/>
            </a:solidFill>
            <a:ln>
              <a:solidFill>
                <a:srgbClr val="7C71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6266792" y="177927"/>
            <a:ext cx="579248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400" b="1" i="0" dirty="0" smtClean="0">
                <a:solidFill>
                  <a:srgbClr val="803C3C"/>
                </a:solidFill>
                <a:effectLst/>
                <a:latin typeface="Franklin Gothic Demi" panose="020B0703020102020204" pitchFamily="34" charset="0"/>
              </a:rPr>
              <a:t>Характерні особливості першокласника</a:t>
            </a:r>
            <a:endParaRPr lang="uk-UA" sz="2400" dirty="0">
              <a:solidFill>
                <a:srgbClr val="803C3C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3094" y="2151726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20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У дітей цього віку достатньо розвинене мовлення.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20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Для них характерна пізнавальна активність.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uk-UA" sz="2000" b="0" i="0" dirty="0" smtClean="0">
                <a:solidFill>
                  <a:schemeClr val="bg1"/>
                </a:solidFill>
                <a:effectLst/>
                <a:latin typeface="Franklin Gothic Demi" panose="020B0703020102020204" pitchFamily="34" charset="0"/>
              </a:rPr>
              <a:t> </a:t>
            </a:r>
            <a:r>
              <a:rPr lang="uk-UA" sz="20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У шестирічок переважає мимовільна увага, хоча вони можуть і довільно регулювати свою поведінку, зосереджувати увагу на тому, що їх приваблює.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uk-UA" sz="2000" b="0" i="0" dirty="0" smtClean="0">
                <a:solidFill>
                  <a:schemeClr val="bg1"/>
                </a:solidFill>
                <a:effectLst/>
                <a:latin typeface="Franklin Gothic Demi" panose="020B0703020102020204" pitchFamily="34" charset="0"/>
              </a:rPr>
              <a:t> </a:t>
            </a:r>
            <a:r>
              <a:rPr lang="uk-UA" sz="20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Це час інтенсивного розвитку пам’яті.</a:t>
            </a:r>
            <a:endParaRPr lang="uk-UA" sz="20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99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12192000" cy="6858000"/>
            <a:chOff x="641068" y="702123"/>
            <a:chExt cx="10058400" cy="5602146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68" y="702123"/>
              <a:ext cx="10058400" cy="5602146"/>
            </a:xfrm>
            <a:prstGeom prst="rect">
              <a:avLst/>
            </a:prstGeom>
          </p:spPr>
        </p:pic>
        <p:sp>
          <p:nvSpPr>
            <p:cNvPr id="3" name="Овал 2"/>
            <p:cNvSpPr/>
            <p:nvPr/>
          </p:nvSpPr>
          <p:spPr>
            <a:xfrm>
              <a:off x="2736569" y="764474"/>
              <a:ext cx="5464003" cy="5477443"/>
            </a:xfrm>
            <a:prstGeom prst="ellipse">
              <a:avLst/>
            </a:prstGeom>
            <a:solidFill>
              <a:srgbClr val="7C71AB"/>
            </a:solidFill>
            <a:ln>
              <a:solidFill>
                <a:srgbClr val="7C71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7799066" y="177928"/>
            <a:ext cx="4392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</a:rPr>
              <a:t>Характерні</a:t>
            </a:r>
            <a:r>
              <a:rPr lang="ru-RU" b="1" i="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</a:rPr>
              <a:t>особливості</a:t>
            </a:r>
            <a:r>
              <a:rPr lang="ru-RU" b="1" i="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</a:rPr>
              <a:t>першокласника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27070" y="1348139"/>
            <a:ext cx="56067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0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Шестирічки – і реалісти, і фантазери. Їхня уява має велику варіативність та відіграє важливу роль.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0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Діти дуже довірливі. Мають почуття сорому, гордості. Їхня внутрішня позиція у ставленні до себе: “Я – хороший”.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0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Прагнення до позитивних взаємин із дорослими організовує поведінку дітей-шестирічок. Бажання заслужити схвалення дорослих і симпатію товаришів є одним із основних мотивів поведінки.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0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У цьому віці вже є лідери: справжні і неформальні. Вчителеві дуже важливо спрямувати дітей до справжнього лідера.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uk-UA" sz="20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66792" y="177927"/>
            <a:ext cx="579248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400" b="1" i="0" dirty="0" smtClean="0">
                <a:solidFill>
                  <a:srgbClr val="803C3C"/>
                </a:solidFill>
                <a:effectLst/>
                <a:latin typeface="Franklin Gothic Demi" panose="020B0703020102020204" pitchFamily="34" charset="0"/>
              </a:rPr>
              <a:t>Характерні особливості першокласника</a:t>
            </a:r>
            <a:endParaRPr lang="uk-UA" sz="2400" dirty="0">
              <a:solidFill>
                <a:srgbClr val="803C3C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53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12192000" cy="6858000"/>
            <a:chOff x="641068" y="702123"/>
            <a:chExt cx="10058400" cy="5602146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68" y="702123"/>
              <a:ext cx="10058400" cy="5602146"/>
            </a:xfrm>
            <a:prstGeom prst="rect">
              <a:avLst/>
            </a:prstGeom>
          </p:spPr>
        </p:pic>
        <p:sp>
          <p:nvSpPr>
            <p:cNvPr id="3" name="Овал 2"/>
            <p:cNvSpPr/>
            <p:nvPr/>
          </p:nvSpPr>
          <p:spPr>
            <a:xfrm>
              <a:off x="2917371" y="764474"/>
              <a:ext cx="5283200" cy="5477443"/>
            </a:xfrm>
            <a:prstGeom prst="ellipse">
              <a:avLst/>
            </a:prstGeom>
            <a:solidFill>
              <a:srgbClr val="986F6C"/>
            </a:solidFill>
            <a:ln>
              <a:solidFill>
                <a:srgbClr val="7C71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7799066" y="177928"/>
            <a:ext cx="4392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</a:rPr>
              <a:t>Характерні</a:t>
            </a:r>
            <a:r>
              <a:rPr lang="ru-RU" b="1" i="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</a:rPr>
              <a:t>особливості</a:t>
            </a:r>
            <a:r>
              <a:rPr lang="ru-RU" b="1" i="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</a:rPr>
              <a:t>першокласника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17894" y="1582339"/>
            <a:ext cx="5486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У шестирічок почуття переважають над розумом. Їхнє життя це постійні хвилювання з кожного приводу.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Дітям цього віку не вистачає сили волі. Мотиви “хочу” і “потрібно” вступають у суперечність. Щоб зберегти гарні стосунки з дорослими, дитина інколи обманює.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uk-UA" b="0" i="0" dirty="0" smtClean="0">
                <a:solidFill>
                  <a:schemeClr val="bg1"/>
                </a:solidFill>
                <a:effectLst/>
                <a:latin typeface="Franklin Gothic Demi" panose="020B0703020102020204" pitchFamily="34" charset="0"/>
              </a:rPr>
              <a:t> </a:t>
            </a:r>
            <a:r>
              <a:rPr lang="uk-UA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Працездатність у шестирічок є невеликою, тому для них необхідно створити особливий режим праці і відпочинку, використовувати індивідуальний підхід, постійний медичний нагляд. Особливо негативно впливають на працездатність шестирічок шум і галас.</a:t>
            </a:r>
            <a:endParaRPr lang="uk-UA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66792" y="177927"/>
            <a:ext cx="579248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400" b="1" i="0" dirty="0" smtClean="0">
                <a:solidFill>
                  <a:srgbClr val="803C3C"/>
                </a:solidFill>
                <a:effectLst/>
                <a:latin typeface="Franklin Gothic Demi" panose="020B0703020102020204" pitchFamily="34" charset="0"/>
              </a:rPr>
              <a:t>Характерні особливості першокласника</a:t>
            </a:r>
            <a:endParaRPr lang="uk-UA" sz="2400" dirty="0">
              <a:solidFill>
                <a:srgbClr val="803C3C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33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12192000" cy="6858000"/>
            <a:chOff x="641068" y="702123"/>
            <a:chExt cx="10058400" cy="5602146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68" y="702123"/>
              <a:ext cx="10058400" cy="5602146"/>
            </a:xfrm>
            <a:prstGeom prst="rect">
              <a:avLst/>
            </a:prstGeom>
          </p:spPr>
        </p:pic>
        <p:sp>
          <p:nvSpPr>
            <p:cNvPr id="3" name="Овал 2"/>
            <p:cNvSpPr/>
            <p:nvPr/>
          </p:nvSpPr>
          <p:spPr>
            <a:xfrm>
              <a:off x="2688671" y="764474"/>
              <a:ext cx="5511900" cy="5477443"/>
            </a:xfrm>
            <a:prstGeom prst="ellipse">
              <a:avLst/>
            </a:prstGeom>
            <a:solidFill>
              <a:srgbClr val="7C71AB"/>
            </a:solidFill>
            <a:ln>
              <a:solidFill>
                <a:srgbClr val="7C71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7799066" y="177928"/>
            <a:ext cx="4392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</a:rPr>
              <a:t>Характерні</a:t>
            </a:r>
            <a:r>
              <a:rPr lang="ru-RU" b="1" i="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</a:rPr>
              <a:t>особливості</a:t>
            </a:r>
            <a:r>
              <a:rPr lang="ru-RU" b="1" i="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</a:rPr>
              <a:t>першокласника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26751" y="1163473"/>
            <a:ext cx="50479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Діти з готовністю виконують вимоги вчителя. Тому потрібно, щоб педагогічний вплив був спрямований на виховання моральних якостей особистості дитини.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Адаптація до нових умов – складний період для малюків. Вони напружені психологічно і фізично.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За даними досліджень, для шестирічок із нормальним розвитком характерною є висока розумова активність. Проте майже у кожному класі зустрічаються діти із затримкою розумового розвитку. З ними необхідно багато працювати і не ототожнювати їх із категорією розумово відсталих дітей.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Шестирічки люблять веселитися і пустувати. Це їхній природний стан.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uk-UA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66792" y="177927"/>
            <a:ext cx="579248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400" b="1" i="0" dirty="0" smtClean="0">
                <a:solidFill>
                  <a:srgbClr val="803C3C"/>
                </a:solidFill>
                <a:effectLst/>
                <a:latin typeface="Franklin Gothic Demi" panose="020B0703020102020204" pitchFamily="34" charset="0"/>
              </a:rPr>
              <a:t>Характерні особливості першокласника</a:t>
            </a:r>
            <a:endParaRPr lang="uk-UA" sz="2400" dirty="0">
              <a:solidFill>
                <a:srgbClr val="803C3C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01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12192000" cy="6858000"/>
            <a:chOff x="641068" y="702123"/>
            <a:chExt cx="10058400" cy="5602146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68" y="702123"/>
              <a:ext cx="10058400" cy="5602146"/>
            </a:xfrm>
            <a:prstGeom prst="rect">
              <a:avLst/>
            </a:prstGeom>
          </p:spPr>
        </p:pic>
        <p:sp>
          <p:nvSpPr>
            <p:cNvPr id="3" name="Овал 2"/>
            <p:cNvSpPr/>
            <p:nvPr/>
          </p:nvSpPr>
          <p:spPr>
            <a:xfrm>
              <a:off x="2401288" y="764474"/>
              <a:ext cx="6202679" cy="5477443"/>
            </a:xfrm>
            <a:prstGeom prst="ellipse">
              <a:avLst/>
            </a:prstGeom>
            <a:solidFill>
              <a:srgbClr val="986F6C"/>
            </a:solidFill>
            <a:ln>
              <a:solidFill>
                <a:srgbClr val="7C71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7799066" y="177928"/>
            <a:ext cx="4392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</a:rPr>
              <a:t>Характерні</a:t>
            </a:r>
            <a:r>
              <a:rPr lang="ru-RU" b="1" i="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</a:rPr>
              <a:t>особливості</a:t>
            </a:r>
            <a:r>
              <a:rPr lang="ru-RU" b="1" i="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</a:rPr>
              <a:t>першокласника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83619" y="889842"/>
            <a:ext cx="509225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Є категорія дітей із невротизмом, неврозом, неврозом страху, неврозом нав’язливих станів, неврозом нетримання сечі (енурез), заїканням. Тільки особлива турбота вчителя, доброзичливий стиль спілкування з цими дітьми в колективі сприятиме попередженню та подоланню їхніх негативних психічних станів.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Велике значення для розвитку шестирічок має навчання, але особливе місце в їхньому житті посідає гра. Усвідомлену мету шестирічкам найлегше побачити у процесі гри, Ставлення до гри і правила гри є у цьому віці своєрідною школою соціальних відносин. Гра розвиває здібності дітей аналізувати свої дії, вчинки, мотиви, а також співвідносити їх з діями, вчинками та мотивами інших людей.</a:t>
            </a:r>
            <a:endParaRPr lang="uk-UA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66792" y="177927"/>
            <a:ext cx="579248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400" b="1" i="0" dirty="0" smtClean="0">
                <a:solidFill>
                  <a:srgbClr val="803C3C"/>
                </a:solidFill>
                <a:effectLst/>
                <a:latin typeface="Franklin Gothic Demi" panose="020B0703020102020204" pitchFamily="34" charset="0"/>
              </a:rPr>
              <a:t>Характерні особливості першокласника</a:t>
            </a:r>
            <a:endParaRPr lang="uk-UA" sz="2400" dirty="0">
              <a:solidFill>
                <a:srgbClr val="803C3C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43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1"/>
            <a:ext cx="12192000" cy="6858000"/>
            <a:chOff x="300000" y="302219"/>
            <a:chExt cx="10058400" cy="5654187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00" y="302219"/>
              <a:ext cx="10058400" cy="5654187"/>
            </a:xfrm>
            <a:prstGeom prst="rect">
              <a:avLst/>
            </a:prstGeom>
          </p:spPr>
        </p:pic>
        <p:sp>
          <p:nvSpPr>
            <p:cNvPr id="3" name="Овал 2"/>
            <p:cNvSpPr/>
            <p:nvPr/>
          </p:nvSpPr>
          <p:spPr>
            <a:xfrm>
              <a:off x="2756596" y="450376"/>
              <a:ext cx="5350173" cy="5322627"/>
            </a:xfrm>
            <a:prstGeom prst="ellipse">
              <a:avLst/>
            </a:prstGeom>
            <a:solidFill>
              <a:srgbClr val="7C71AB"/>
            </a:solidFill>
            <a:ln>
              <a:solidFill>
                <a:srgbClr val="7C71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cap="all">
                <a:latin typeface="Franklin Gothic Demi" panose="020B0703020102020204" pitchFamily="34" charset="0"/>
              </a:endParaRPr>
            </a:p>
          </p:txBody>
        </p:sp>
        <p:sp>
          <p:nvSpPr>
            <p:cNvPr id="4" name="Овал 3"/>
            <p:cNvSpPr/>
            <p:nvPr/>
          </p:nvSpPr>
          <p:spPr>
            <a:xfrm>
              <a:off x="6632812" y="3557115"/>
              <a:ext cx="2564082" cy="2399291"/>
            </a:xfrm>
            <a:prstGeom prst="ellipse">
              <a:avLst/>
            </a:prstGeom>
            <a:solidFill>
              <a:srgbClr val="986F6C"/>
            </a:solidFill>
            <a:ln>
              <a:solidFill>
                <a:srgbClr val="7C71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cap="all">
                <a:latin typeface="Franklin Gothic Demi" panose="020B0703020102020204" pitchFamily="34" charset="0"/>
              </a:endParaRPr>
            </a:p>
          </p:txBody>
        </p:sp>
      </p:grpSp>
      <p:pic>
        <p:nvPicPr>
          <p:cNvPr id="4098" name="Picture 2" descr="Особливості навчанн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3" t="25575" r="29124" b="23413"/>
          <a:stretch/>
        </p:blipFill>
        <p:spPr bwMode="auto">
          <a:xfrm>
            <a:off x="7885364" y="4077538"/>
            <a:ext cx="2796755" cy="27377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4200" y="402294"/>
            <a:ext cx="4515147" cy="3693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b="0" i="0" cap="all" dirty="0" smtClean="0">
                <a:solidFill>
                  <a:srgbClr val="803C3C"/>
                </a:solidFill>
                <a:effectLst/>
                <a:latin typeface="Franklin Gothic Demi" panose="020B0703020102020204" pitchFamily="34" charset="0"/>
              </a:rPr>
              <a:t>Особливості пізнавальних процесів</a:t>
            </a:r>
            <a:endParaRPr lang="uk-UA" cap="all" dirty="0">
              <a:solidFill>
                <a:srgbClr val="803C3C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7015" y="1653760"/>
            <a:ext cx="842603" cy="3693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cap="all" dirty="0" smtClean="0">
                <a:latin typeface="Franklin Gothic Demi" panose="020B0703020102020204" pitchFamily="34" charset="0"/>
              </a:rPr>
              <a:t>Увага</a:t>
            </a:r>
            <a:endParaRPr lang="ru-RU" cap="all" dirty="0">
              <a:latin typeface="Franklin Gothic Demi" panose="020B0703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4032" y="4290220"/>
            <a:ext cx="1189749" cy="3693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cap="all" dirty="0" smtClean="0">
                <a:latin typeface="Franklin Gothic Demi" panose="020B0703020102020204" pitchFamily="34" charset="0"/>
              </a:rPr>
              <a:t>Пам’ять </a:t>
            </a:r>
            <a:endParaRPr lang="ru-RU" cap="all" dirty="0">
              <a:latin typeface="Franklin Gothic Demi" panose="020B0703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4746" y="560300"/>
            <a:ext cx="1608004" cy="3693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cap="all" dirty="0" smtClean="0">
                <a:latin typeface="Franklin Gothic Demi" panose="020B0703020102020204" pitchFamily="34" charset="0"/>
              </a:rPr>
              <a:t>сприйняття</a:t>
            </a:r>
            <a:endParaRPr lang="ru-RU" cap="all" dirty="0">
              <a:latin typeface="Franklin Gothic Demi" panose="020B0703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3930" y="5434817"/>
            <a:ext cx="1391728" cy="3693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cap="all" dirty="0" smtClean="0">
                <a:latin typeface="Franklin Gothic Demi" panose="020B0703020102020204" pitchFamily="34" charset="0"/>
              </a:rPr>
              <a:t>мислення</a:t>
            </a:r>
            <a:endParaRPr lang="ru-RU" cap="all" dirty="0">
              <a:latin typeface="Franklin Gothic Demi" panose="020B0703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2028" y="2258895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b="0" i="0" dirty="0" smtClean="0">
                <a:solidFill>
                  <a:schemeClr val="bg1"/>
                </a:solidFill>
                <a:effectLst/>
                <a:latin typeface="Franklin Gothic Demi" panose="020B0703020102020204" pitchFamily="34" charset="0"/>
              </a:rPr>
              <a:t>У структурі розумової діяльності першокласників спочатку провідними є компоненти сприймання і пам’яті, третє місце посідає мовлення, четверте – мислення і п’яте – фантазія. Під впливом навчання в інтелекті учнів перших і других класів підвищується роль мисленнєвих і мовних компонентів, 3 місце – пам’ять, 4 – фантазії.</a:t>
            </a:r>
            <a:endParaRPr lang="uk-UA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54680" y="5777489"/>
            <a:ext cx="1391728" cy="3693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cap="all" dirty="0" smtClean="0">
                <a:latin typeface="Franklin Gothic Demi" panose="020B0703020102020204" pitchFamily="34" charset="0"/>
              </a:rPr>
              <a:t>мовлення</a:t>
            </a:r>
            <a:endParaRPr lang="ru-RU" cap="all" dirty="0"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32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22204" y="-22929"/>
            <a:ext cx="12214204" cy="6858000"/>
            <a:chOff x="300000" y="302219"/>
            <a:chExt cx="10058400" cy="5654187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00" y="302219"/>
              <a:ext cx="10058400" cy="5654187"/>
            </a:xfrm>
            <a:prstGeom prst="rect">
              <a:avLst/>
            </a:prstGeom>
          </p:spPr>
        </p:pic>
        <p:sp>
          <p:nvSpPr>
            <p:cNvPr id="7" name="Овал 6"/>
            <p:cNvSpPr/>
            <p:nvPr/>
          </p:nvSpPr>
          <p:spPr>
            <a:xfrm>
              <a:off x="2661822" y="467998"/>
              <a:ext cx="5350173" cy="5322627"/>
            </a:xfrm>
            <a:prstGeom prst="ellipse">
              <a:avLst/>
            </a:prstGeom>
            <a:solidFill>
              <a:srgbClr val="7C71AB"/>
            </a:solidFill>
            <a:ln>
              <a:solidFill>
                <a:srgbClr val="7C71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cap="all">
                <a:latin typeface="Franklin Gothic Demi" panose="020B0703020102020204" pitchFamily="34" charset="0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6632812" y="3557115"/>
              <a:ext cx="2564082" cy="2399291"/>
            </a:xfrm>
            <a:prstGeom prst="ellipse">
              <a:avLst/>
            </a:prstGeom>
            <a:solidFill>
              <a:srgbClr val="986F6C"/>
            </a:solidFill>
            <a:ln>
              <a:solidFill>
                <a:srgbClr val="7C71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cap="all">
                <a:latin typeface="Franklin Gothic Demi" panose="020B0703020102020204" pitchFamily="34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504200" y="402294"/>
            <a:ext cx="4515147" cy="3693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b="0" i="0" cap="all" dirty="0" smtClean="0">
                <a:solidFill>
                  <a:srgbClr val="803C3C"/>
                </a:solidFill>
                <a:effectLst/>
                <a:latin typeface="Franklin Gothic Demi" panose="020B0703020102020204" pitchFamily="34" charset="0"/>
              </a:rPr>
              <a:t>Особливості пізнавальних процесів</a:t>
            </a:r>
            <a:endParaRPr lang="uk-UA" cap="all" dirty="0">
              <a:solidFill>
                <a:srgbClr val="803C3C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4200" y="1013259"/>
            <a:ext cx="11063686" cy="64633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cap="all" dirty="0" smtClean="0">
                <a:latin typeface="Franklin Gothic Demi" panose="020B0703020102020204" pitchFamily="34" charset="0"/>
              </a:rPr>
              <a:t>Увага. </a:t>
            </a:r>
            <a:r>
              <a:rPr lang="uk-UA" dirty="0" smtClean="0">
                <a:latin typeface="Franklin Gothic Demi" panose="020B0703020102020204" pitchFamily="34" charset="0"/>
              </a:rPr>
              <a:t>Слабо розвинута довільна увага, гарна мимовільна. Стійкість довільної уваги невелика (10-15 хвилин).</a:t>
            </a:r>
            <a:endParaRPr lang="uk-UA" cap="all" dirty="0">
              <a:latin typeface="Franklin Gothic Demi" panose="020B0703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96000" y="2987060"/>
            <a:ext cx="10371886" cy="92333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cap="all" dirty="0" smtClean="0">
                <a:latin typeface="Franklin Gothic Demi" panose="020B0703020102020204" pitchFamily="34" charset="0"/>
              </a:rPr>
              <a:t>Пам’ять. В</a:t>
            </a:r>
            <a:r>
              <a:rPr lang="uk-UA" dirty="0" smtClean="0">
                <a:latin typeface="Franklin Gothic Demi" panose="020B0703020102020204" pitchFamily="34" charset="0"/>
              </a:rPr>
              <a:t>исокого рівня розвитку досягає механічне запам’ятовування. Встановлюється тісний взаємозв’язок між мимовільною і довільною пам’яттю. Розвивається образна пам’ять. Зростає роль словесно-логічної пам’яті.</a:t>
            </a:r>
            <a:r>
              <a:rPr lang="uk-UA" cap="all" dirty="0" smtClean="0">
                <a:latin typeface="Franklin Gothic Demi" panose="020B0703020102020204" pitchFamily="34" charset="0"/>
              </a:rPr>
              <a:t> </a:t>
            </a:r>
            <a:endParaRPr lang="uk-UA" cap="all" dirty="0">
              <a:latin typeface="Franklin Gothic Demi" panose="020B0703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0891" y="1928656"/>
            <a:ext cx="10676995" cy="64633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cap="all" dirty="0" smtClean="0">
                <a:latin typeface="Franklin Gothic Demi" panose="020B0703020102020204" pitchFamily="34" charset="0"/>
              </a:rPr>
              <a:t>Сприйняття </a:t>
            </a:r>
            <a:r>
              <a:rPr lang="uk-UA" dirty="0" smtClean="0">
                <a:latin typeface="Franklin Gothic Demi" panose="020B0703020102020204" pitchFamily="34" charset="0"/>
              </a:rPr>
              <a:t>в навчальній діяльності зводиться лише до впізнавання і називання форми предмета і його кольору.</a:t>
            </a:r>
            <a:endParaRPr lang="uk-UA" cap="all" dirty="0">
              <a:latin typeface="Franklin Gothic Demi" panose="020B0703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03523" y="4389226"/>
            <a:ext cx="7106689" cy="3693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cap="all" dirty="0" smtClean="0">
                <a:latin typeface="Franklin Gothic Demi" panose="020B0703020102020204" pitchFamily="34" charset="0"/>
              </a:rPr>
              <a:t>Мислення. </a:t>
            </a:r>
            <a:r>
              <a:rPr lang="uk-UA" dirty="0" smtClean="0">
                <a:latin typeface="Franklin Gothic Demi" panose="020B0703020102020204" pitchFamily="34" charset="0"/>
              </a:rPr>
              <a:t>Характерне наочно-образне і наочно-дієве мислення.</a:t>
            </a:r>
            <a:endParaRPr lang="uk-UA" cap="all" dirty="0">
              <a:latin typeface="Franklin Gothic Demi" panose="020B0703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11855" y="5252425"/>
            <a:ext cx="9567949" cy="64633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cap="all" dirty="0" smtClean="0">
                <a:latin typeface="Franklin Gothic Demi" panose="020B0703020102020204" pitchFamily="34" charset="0"/>
              </a:rPr>
              <a:t>УЯВА. </a:t>
            </a:r>
            <a:r>
              <a:rPr lang="uk-UA" dirty="0" smtClean="0">
                <a:latin typeface="Franklin Gothic Demi" panose="020B0703020102020204" pitchFamily="34" charset="0"/>
              </a:rPr>
              <a:t>Переважно відтворююча. Зростає швидкість утворення образів фантазії, які пов’язані з їх бажаннями.</a:t>
            </a:r>
            <a:r>
              <a:rPr lang="uk-UA" cap="all" dirty="0" smtClean="0">
                <a:latin typeface="Franklin Gothic Demi" panose="020B0703020102020204" pitchFamily="34" charset="0"/>
              </a:rPr>
              <a:t> </a:t>
            </a:r>
            <a:endParaRPr lang="uk-UA" cap="all" dirty="0"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77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 flipH="1">
            <a:off x="0" y="0"/>
            <a:ext cx="12192000" cy="6966857"/>
            <a:chOff x="329086" y="896453"/>
            <a:chExt cx="10058400" cy="5535944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86" y="896453"/>
              <a:ext cx="10058400" cy="5535944"/>
            </a:xfrm>
            <a:prstGeom prst="rect">
              <a:avLst/>
            </a:prstGeom>
          </p:spPr>
        </p:pic>
        <p:sp>
          <p:nvSpPr>
            <p:cNvPr id="3" name="Овал 2"/>
            <p:cNvSpPr/>
            <p:nvPr/>
          </p:nvSpPr>
          <p:spPr>
            <a:xfrm>
              <a:off x="7808686" y="2524809"/>
              <a:ext cx="2365827" cy="2395534"/>
            </a:xfrm>
            <a:prstGeom prst="ellipse">
              <a:avLst/>
            </a:prstGeom>
            <a:solidFill>
              <a:srgbClr val="7C71AB"/>
            </a:solidFill>
            <a:ln>
              <a:solidFill>
                <a:srgbClr val="7C71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>
                <a:solidFill>
                  <a:schemeClr val="bg1"/>
                </a:solidFill>
                <a:latin typeface="Franklin Gothic Demi" panose="020B0703020102020204" pitchFamily="34" charset="0"/>
              </a:endParaRPr>
            </a:p>
          </p:txBody>
        </p:sp>
        <p:sp>
          <p:nvSpPr>
            <p:cNvPr id="4" name="Овал 3"/>
            <p:cNvSpPr/>
            <p:nvPr/>
          </p:nvSpPr>
          <p:spPr>
            <a:xfrm>
              <a:off x="2685143" y="1146628"/>
              <a:ext cx="5239657" cy="5167085"/>
            </a:xfrm>
            <a:prstGeom prst="ellipse">
              <a:avLst/>
            </a:prstGeom>
            <a:solidFill>
              <a:srgbClr val="986F6C"/>
            </a:solidFill>
            <a:ln>
              <a:solidFill>
                <a:srgbClr val="7C71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>
                <a:solidFill>
                  <a:schemeClr val="bg1"/>
                </a:solidFill>
                <a:latin typeface="Franklin Gothic Demi" panose="020B0703020102020204" pitchFamily="34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270485" y="3141111"/>
            <a:ext cx="27145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i="0" dirty="0" smtClean="0">
                <a:solidFill>
                  <a:schemeClr val="bg1"/>
                </a:solidFill>
                <a:effectLst/>
                <a:latin typeface="Franklin Gothic Demi" panose="020B0703020102020204" pitchFamily="34" charset="0"/>
              </a:rPr>
              <a:t>Особливості </a:t>
            </a:r>
          </a:p>
          <a:p>
            <a:pPr algn="ctr"/>
            <a:r>
              <a:rPr lang="uk-UA" sz="2400" b="1" i="0" dirty="0" smtClean="0">
                <a:solidFill>
                  <a:schemeClr val="bg1"/>
                </a:solidFill>
                <a:effectLst/>
                <a:latin typeface="Franklin Gothic Demi" panose="020B0703020102020204" pitchFamily="34" charset="0"/>
              </a:rPr>
              <a:t>вольових проявів</a:t>
            </a:r>
            <a:endParaRPr lang="uk-UA" sz="2400" b="1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64166" y="1519453"/>
            <a:ext cx="499291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sz="2000" b="0" i="0" dirty="0" smtClean="0">
                <a:solidFill>
                  <a:schemeClr val="bg1"/>
                </a:solidFill>
                <a:effectLst/>
                <a:latin typeface="Franklin Gothic Demi" panose="020B0703020102020204" pitchFamily="34" charset="0"/>
              </a:rPr>
              <a:t>в 1 і 2 класі молодші школярі здійснюють вольові дії головним чином за вказівкою дорослих;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uk-UA" sz="2000" b="0" i="0" dirty="0" smtClean="0">
              <a:solidFill>
                <a:schemeClr val="bg1"/>
              </a:solidFill>
              <a:effectLst/>
              <a:latin typeface="Franklin Gothic Demi" panose="020B07030201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sz="2000" b="0" i="0" dirty="0" smtClean="0">
                <a:solidFill>
                  <a:schemeClr val="bg1"/>
                </a:solidFill>
                <a:effectLst/>
                <a:latin typeface="Franklin Gothic Demi" panose="020B0703020102020204" pitchFamily="34" charset="0"/>
              </a:rPr>
              <a:t>в 3 класі здійснюються вольові акти у відповідності з власними переконаннями;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uk-UA" sz="2000" b="0" i="0" dirty="0" smtClean="0">
              <a:solidFill>
                <a:schemeClr val="bg1"/>
              </a:solidFill>
              <a:effectLst/>
              <a:latin typeface="Franklin Gothic Demi" panose="020B07030201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sz="2000" b="0" i="0" dirty="0" smtClean="0">
                <a:solidFill>
                  <a:schemeClr val="bg1"/>
                </a:solidFill>
                <a:effectLst/>
                <a:latin typeface="Franklin Gothic Demi" panose="020B0703020102020204" pitchFamily="34" charset="0"/>
              </a:rPr>
              <a:t>володіють високою рішучістю, однак сміливість, впертість ще не досягли свого максимального розвитку;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uk-UA" sz="2000" b="0" i="0" dirty="0" smtClean="0">
              <a:solidFill>
                <a:schemeClr val="bg1"/>
              </a:solidFill>
              <a:effectLst/>
              <a:latin typeface="Franklin Gothic Demi" panose="020B07030201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sz="2000" b="0" i="0" dirty="0" smtClean="0">
                <a:solidFill>
                  <a:schemeClr val="bg1"/>
                </a:solidFill>
                <a:effectLst/>
                <a:latin typeface="Franklin Gothic Demi" panose="020B0703020102020204" pitchFamily="34" charset="0"/>
              </a:rPr>
              <a:t>низький рівень терплячості.</a:t>
            </a:r>
            <a:endParaRPr lang="uk-UA" sz="2000" b="0" i="0" dirty="0">
              <a:solidFill>
                <a:schemeClr val="bg1"/>
              </a:solidFill>
              <a:effectLst/>
              <a:latin typeface="Franklin Gothic Demi" panose="020B0703020102020204" pitchFamily="34" charset="0"/>
            </a:endParaRPr>
          </a:p>
        </p:txBody>
      </p:sp>
      <p:pic>
        <p:nvPicPr>
          <p:cNvPr id="6146" name="Picture 2" descr="Батьківські помилки та шкільні успіхи діте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486" y="4281715"/>
            <a:ext cx="3046910" cy="26851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36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0" y="0"/>
            <a:ext cx="12192000" cy="6858000"/>
            <a:chOff x="300000" y="302219"/>
            <a:chExt cx="10058400" cy="5654187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00" y="302219"/>
              <a:ext cx="10058400" cy="5654187"/>
            </a:xfrm>
            <a:prstGeom prst="rect">
              <a:avLst/>
            </a:prstGeom>
          </p:spPr>
        </p:pic>
        <p:sp>
          <p:nvSpPr>
            <p:cNvPr id="3" name="Овал 2"/>
            <p:cNvSpPr/>
            <p:nvPr/>
          </p:nvSpPr>
          <p:spPr>
            <a:xfrm>
              <a:off x="2756596" y="450376"/>
              <a:ext cx="5350173" cy="5322627"/>
            </a:xfrm>
            <a:prstGeom prst="ellipse">
              <a:avLst/>
            </a:prstGeom>
            <a:solidFill>
              <a:srgbClr val="7C71AB"/>
            </a:solidFill>
            <a:ln>
              <a:solidFill>
                <a:srgbClr val="7C71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вал 3"/>
            <p:cNvSpPr/>
            <p:nvPr/>
          </p:nvSpPr>
          <p:spPr>
            <a:xfrm>
              <a:off x="6632812" y="3742598"/>
              <a:ext cx="2312622" cy="2213808"/>
            </a:xfrm>
            <a:prstGeom prst="ellipse">
              <a:avLst/>
            </a:prstGeom>
            <a:solidFill>
              <a:srgbClr val="986F6C"/>
            </a:solidFill>
            <a:ln>
              <a:solidFill>
                <a:srgbClr val="7C71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7473895" y="736155"/>
            <a:ext cx="32076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0" i="0" cap="all" dirty="0" smtClean="0">
                <a:solidFill>
                  <a:schemeClr val="bg1"/>
                </a:solidFill>
                <a:effectLst/>
                <a:latin typeface="Franklin Gothic Demi" panose="020B0703020102020204" pitchFamily="34" charset="0"/>
              </a:rPr>
              <a:t>Емоційна сфера </a:t>
            </a:r>
          </a:p>
          <a:p>
            <a:pPr algn="ctr"/>
            <a:r>
              <a:rPr lang="uk-UA" sz="2000" b="0" i="0" cap="all" dirty="0" smtClean="0">
                <a:solidFill>
                  <a:schemeClr val="bg1"/>
                </a:solidFill>
                <a:effectLst/>
                <a:latin typeface="Franklin Gothic Demi" panose="020B0703020102020204" pitchFamily="34" charset="0"/>
              </a:rPr>
              <a:t>молодших школярів</a:t>
            </a:r>
            <a:endParaRPr lang="uk-UA" sz="2000" cap="all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8148" y="1507467"/>
            <a:ext cx="535577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b="0" i="0" dirty="0" smtClean="0">
                <a:solidFill>
                  <a:schemeClr val="bg1"/>
                </a:solidFill>
                <a:effectLst/>
                <a:latin typeface="Franklin Gothic Demi" panose="020B0703020102020204" pitchFamily="34" charset="0"/>
              </a:rPr>
              <a:t>легка емоційна чуйність на події, що відбуваються;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b="0" i="0" dirty="0" smtClean="0">
                <a:solidFill>
                  <a:schemeClr val="bg1"/>
                </a:solidFill>
                <a:effectLst/>
                <a:latin typeface="Franklin Gothic Demi" panose="020B0703020102020204" pitchFamily="34" charset="0"/>
              </a:rPr>
              <a:t>безпосередність і відкритість вираження своїх переживань;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b="0" i="0" dirty="0" smtClean="0">
                <a:solidFill>
                  <a:schemeClr val="bg1"/>
                </a:solidFill>
                <a:effectLst/>
                <a:latin typeface="Franklin Gothic Demi" panose="020B0703020102020204" pitchFamily="34" charset="0"/>
              </a:rPr>
              <a:t>емоційна нестійкість, часта зміна настрою, схильність до короткочасних і бурхливих афектів;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b="0" i="0" dirty="0" smtClean="0">
                <a:solidFill>
                  <a:schemeClr val="bg1"/>
                </a:solidFill>
                <a:effectLst/>
                <a:latin typeface="Franklin Gothic Demi" panose="020B0703020102020204" pitchFamily="34" charset="0"/>
              </a:rPr>
              <a:t>емоціогенними факторами для молодших школярів є не тільки ігри і спілкування з однолітками, але і успіхи в навчанні і оцінка цих успіхів вчителем і однокласниками;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b="0" i="0" dirty="0" smtClean="0">
                <a:solidFill>
                  <a:schemeClr val="bg1"/>
                </a:solidFill>
                <a:effectLst/>
                <a:latin typeface="Franklin Gothic Demi" panose="020B0703020102020204" pitchFamily="34" charset="0"/>
              </a:rPr>
              <a:t>емоції і почуття свої і інших людей слабо усвідомлюються і розуміються;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b="0" i="0" dirty="0" smtClean="0">
                <a:solidFill>
                  <a:schemeClr val="bg1"/>
                </a:solidFill>
                <a:effectLst/>
                <a:latin typeface="Franklin Gothic Demi" panose="020B0703020102020204" pitchFamily="34" charset="0"/>
              </a:rPr>
              <a:t>міміка інших часто сприймається неправильно.</a:t>
            </a:r>
            <a:endParaRPr lang="uk-UA" b="0" i="0" dirty="0">
              <a:solidFill>
                <a:schemeClr val="bg1"/>
              </a:solidFill>
              <a:effectLst/>
              <a:latin typeface="Franklin Gothic Demi" panose="020B0703020102020204" pitchFamily="34" charset="0"/>
            </a:endParaRPr>
          </a:p>
        </p:txBody>
      </p:sp>
      <p:pic>
        <p:nvPicPr>
          <p:cNvPr id="8194" name="Picture 2" descr="Як делікатно розпитати дитину про школ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" y="1327767"/>
            <a:ext cx="3794041" cy="35314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78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-23813"/>
            <a:ext cx="12250057" cy="6881813"/>
            <a:chOff x="0" y="-23813"/>
            <a:chExt cx="12168187" cy="6905625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23813"/>
              <a:ext cx="12168187" cy="6905625"/>
            </a:xfrm>
            <a:prstGeom prst="rect">
              <a:avLst/>
            </a:prstGeom>
          </p:spPr>
        </p:pic>
        <p:sp>
          <p:nvSpPr>
            <p:cNvPr id="10" name="Овал 9"/>
            <p:cNvSpPr/>
            <p:nvPr/>
          </p:nvSpPr>
          <p:spPr>
            <a:xfrm>
              <a:off x="2756848" y="163772"/>
              <a:ext cx="6619164" cy="6694227"/>
            </a:xfrm>
            <a:prstGeom prst="ellipse">
              <a:avLst/>
            </a:prstGeom>
            <a:solidFill>
              <a:srgbClr val="7C71AB"/>
            </a:solidFill>
            <a:ln>
              <a:solidFill>
                <a:srgbClr val="7C71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3294741" y="3726926"/>
            <a:ext cx="56605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i="0" dirty="0" smtClean="0">
                <a:solidFill>
                  <a:schemeClr val="bg1"/>
                </a:solidFill>
                <a:effectLst/>
                <a:latin typeface="Franklin Gothic Demi" panose="020B0703020102020204" pitchFamily="34" charset="0"/>
              </a:rPr>
              <a:t>Вступивши до школи в молодшому шкільному віці (з 6-7 до 10-11 років)   дитина автоматично займає абсолютно нове місце в системі відносин людей: у неї  з'являються постійні обов'язки,</a:t>
            </a:r>
            <a:r>
              <a:rPr lang="uk-UA" sz="2000" b="1" dirty="0">
                <a:solidFill>
                  <a:schemeClr val="bg1"/>
                </a:solidFill>
                <a:latin typeface="Franklin Gothic Demi" panose="020B0703020102020204" pitchFamily="34" charset="0"/>
              </a:rPr>
              <a:t> </a:t>
            </a:r>
            <a:r>
              <a:rPr lang="uk-UA" sz="2000" b="1" i="0" dirty="0" smtClean="0">
                <a:solidFill>
                  <a:schemeClr val="bg1"/>
                </a:solidFill>
                <a:effectLst/>
                <a:latin typeface="Franklin Gothic Demi" panose="020B0703020102020204" pitchFamily="34" charset="0"/>
              </a:rPr>
              <a:t>пов'язані з навчальною діяльністю.</a:t>
            </a:r>
            <a:endParaRPr lang="uk-UA" sz="2000" b="1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1026" name="Picture 2" descr="Обираємо школу для дитини: сім важливих моменті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370" y="350063"/>
            <a:ext cx="3885313" cy="33768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29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 flipH="1">
            <a:off x="0" y="-108857"/>
            <a:ext cx="12192000" cy="6966857"/>
            <a:chOff x="329086" y="896453"/>
            <a:chExt cx="10058400" cy="5535944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86" y="896453"/>
              <a:ext cx="10058400" cy="5535944"/>
            </a:xfrm>
            <a:prstGeom prst="rect">
              <a:avLst/>
            </a:prstGeom>
          </p:spPr>
        </p:pic>
        <p:sp>
          <p:nvSpPr>
            <p:cNvPr id="3" name="Овал 2"/>
            <p:cNvSpPr/>
            <p:nvPr/>
          </p:nvSpPr>
          <p:spPr>
            <a:xfrm>
              <a:off x="7808686" y="2524809"/>
              <a:ext cx="2365827" cy="2395534"/>
            </a:xfrm>
            <a:prstGeom prst="ellipse">
              <a:avLst/>
            </a:prstGeom>
            <a:solidFill>
              <a:srgbClr val="7C71AB"/>
            </a:solidFill>
            <a:ln>
              <a:solidFill>
                <a:srgbClr val="7C71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>
                <a:solidFill>
                  <a:schemeClr val="bg1"/>
                </a:solidFill>
                <a:latin typeface="Franklin Gothic Demi" panose="020B0703020102020204" pitchFamily="34" charset="0"/>
              </a:endParaRPr>
            </a:p>
          </p:txBody>
        </p:sp>
        <p:sp>
          <p:nvSpPr>
            <p:cNvPr id="4" name="Овал 3"/>
            <p:cNvSpPr/>
            <p:nvPr/>
          </p:nvSpPr>
          <p:spPr>
            <a:xfrm>
              <a:off x="2685143" y="1146628"/>
              <a:ext cx="5239657" cy="5167085"/>
            </a:xfrm>
            <a:prstGeom prst="ellipse">
              <a:avLst/>
            </a:prstGeom>
            <a:solidFill>
              <a:srgbClr val="986F6C"/>
            </a:solidFill>
            <a:ln>
              <a:solidFill>
                <a:srgbClr val="7C71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>
                <a:solidFill>
                  <a:schemeClr val="bg1"/>
                </a:solidFill>
                <a:latin typeface="Franklin Gothic Demi" panose="020B0703020102020204" pitchFamily="34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3395651" y="1719507"/>
            <a:ext cx="552994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Діти цього віку можуть застосовувати у спілкуванні такі форми мовлення, як повторення, монолог, колективний монолог, повідомлення, критика, наказ, прохання, погроза, питання, відповіді. З другого класу діти починають переносити слова в нові ситуації. Поступово зростає швидкість письма і читання, підвищується їх якість. З третього класу діти починають правильно виділяти розділові знаки, читають з інтонацією, паузами, вільно, повно і послідовно переказують прочитане. Також збільшується темп читання. Важливим новоутворенням є мовчазне читання, оскільки це символізує появу внутрішнього мовлення.</a:t>
            </a:r>
            <a:endParaRPr lang="uk-UA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3854" y="3160262"/>
            <a:ext cx="27219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cap="all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Розвиток мовлення </a:t>
            </a:r>
          </a:p>
          <a:p>
            <a:pPr algn="ctr"/>
            <a:r>
              <a:rPr lang="uk-UA" b="1" cap="all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молодших школярів </a:t>
            </a:r>
            <a:endParaRPr lang="uk-UA" b="1" cap="all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9218" name="Picture 2" descr="Як налагодити стосунки з учителем вашої дити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879" y="-108857"/>
            <a:ext cx="3209514" cy="28157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5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H="1">
            <a:off x="0" y="1"/>
            <a:ext cx="12192000" cy="6858000"/>
            <a:chOff x="300000" y="302219"/>
            <a:chExt cx="10058400" cy="5654187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00" y="302219"/>
              <a:ext cx="10058400" cy="5654187"/>
            </a:xfrm>
            <a:prstGeom prst="rect">
              <a:avLst/>
            </a:prstGeom>
          </p:spPr>
        </p:pic>
        <p:sp>
          <p:nvSpPr>
            <p:cNvPr id="3" name="Овал 2"/>
            <p:cNvSpPr/>
            <p:nvPr/>
          </p:nvSpPr>
          <p:spPr>
            <a:xfrm>
              <a:off x="2756596" y="450376"/>
              <a:ext cx="5350173" cy="5322627"/>
            </a:xfrm>
            <a:prstGeom prst="ellipse">
              <a:avLst/>
            </a:prstGeom>
            <a:solidFill>
              <a:srgbClr val="7C71AB"/>
            </a:solidFill>
            <a:ln>
              <a:solidFill>
                <a:srgbClr val="7C71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4" name="Овал 3"/>
            <p:cNvSpPr/>
            <p:nvPr/>
          </p:nvSpPr>
          <p:spPr>
            <a:xfrm>
              <a:off x="6632812" y="3985146"/>
              <a:ext cx="1869743" cy="1971260"/>
            </a:xfrm>
            <a:prstGeom prst="ellipse">
              <a:avLst/>
            </a:prstGeom>
            <a:solidFill>
              <a:srgbClr val="986F6C"/>
            </a:solidFill>
            <a:ln>
              <a:solidFill>
                <a:srgbClr val="7C71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7924761" y="385020"/>
            <a:ext cx="4093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uk-UA" sz="2000" b="1" i="0" cap="all" dirty="0" smtClean="0">
                <a:solidFill>
                  <a:srgbClr val="803C3C"/>
                </a:solidFill>
                <a:effectLst/>
                <a:latin typeface="Franklin Gothic Demi" panose="020B0703020102020204" pitchFamily="34" charset="0"/>
              </a:rPr>
              <a:t>Десять заповідей для батьків</a:t>
            </a:r>
            <a:endParaRPr lang="uk-UA" sz="2000" b="1" i="0" cap="all" dirty="0">
              <a:solidFill>
                <a:srgbClr val="803C3C"/>
              </a:solidFill>
              <a:effectLst/>
              <a:latin typeface="Franklin Gothic Demi" panose="020B0703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56710" y="1968810"/>
            <a:ext cx="6096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sz="16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Ніколи не кажіть, що у вас немає часу виховувати свою дитину, бо це означатиме: мені ніколи її любити.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sz="16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Не сприймайте свою дитину як свою власність, не ростіть її для себе, не вимагайте від неї реалізації заданої вами життєвої програми і досягнення поставленої вами мети. Дайте їй право прожити власне життя.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sz="16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Ніколи не навчайте того, в чому самі не обізнані. Вчіть дитину самостійно приймати рішення і відповідати за них.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sz="16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Довіряйте дитині. Дозвольте робити власні помилки, тоді дитина оволодіє вмінням їх самостійно виправляти.</a:t>
            </a:r>
            <a:endParaRPr lang="uk-UA" sz="16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59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 flipH="1">
            <a:off x="0" y="0"/>
            <a:ext cx="12192000" cy="6966857"/>
            <a:chOff x="329086" y="896453"/>
            <a:chExt cx="10058400" cy="5535944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86" y="896453"/>
              <a:ext cx="10058400" cy="5535944"/>
            </a:xfrm>
            <a:prstGeom prst="rect">
              <a:avLst/>
            </a:prstGeom>
          </p:spPr>
        </p:pic>
        <p:sp>
          <p:nvSpPr>
            <p:cNvPr id="3" name="Овал 2"/>
            <p:cNvSpPr/>
            <p:nvPr/>
          </p:nvSpPr>
          <p:spPr>
            <a:xfrm>
              <a:off x="7808686" y="2524809"/>
              <a:ext cx="2365827" cy="2395534"/>
            </a:xfrm>
            <a:prstGeom prst="ellipse">
              <a:avLst/>
            </a:prstGeom>
            <a:solidFill>
              <a:srgbClr val="7C71AB"/>
            </a:solidFill>
            <a:ln>
              <a:solidFill>
                <a:srgbClr val="7C71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cap="all" dirty="0"/>
            </a:p>
          </p:txBody>
        </p:sp>
        <p:sp>
          <p:nvSpPr>
            <p:cNvPr id="4" name="Овал 3"/>
            <p:cNvSpPr/>
            <p:nvPr/>
          </p:nvSpPr>
          <p:spPr>
            <a:xfrm>
              <a:off x="2400639" y="1146628"/>
              <a:ext cx="5831477" cy="5167085"/>
            </a:xfrm>
            <a:prstGeom prst="ellipse">
              <a:avLst/>
            </a:prstGeom>
            <a:solidFill>
              <a:srgbClr val="986F6C"/>
            </a:solidFill>
            <a:ln>
              <a:solidFill>
                <a:srgbClr val="7C71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cap="all" dirty="0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2351275" y="0"/>
            <a:ext cx="4093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uk-UA" sz="2000" b="1" i="0" cap="all" dirty="0" smtClean="0">
                <a:solidFill>
                  <a:srgbClr val="803C3C"/>
                </a:solidFill>
                <a:effectLst/>
                <a:latin typeface="Franklin Gothic Demi" panose="020B0703020102020204" pitchFamily="34" charset="0"/>
              </a:rPr>
              <a:t>Десять заповідей для батьків</a:t>
            </a:r>
            <a:endParaRPr lang="uk-UA" sz="2000" b="1" i="0" cap="all" dirty="0">
              <a:solidFill>
                <a:srgbClr val="803C3C"/>
              </a:solidFill>
              <a:effectLst/>
              <a:latin typeface="Franklin Gothic Demi" panose="020B0703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1720840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Не соромтеся виявляти свою любов до дитини, дайте їй зрозуміти, що любитимете її за будь-яких обставин.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Ніколи не давайте дитині негативних оціночних суджень («ти поганий», «ти брехливий», «ти злий»), оцінювати треба лише вчинки.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Намагайтеся впливати на дитину проханням — це найефективніший спосіб давати їй інструкції.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Не ставтеся до дитини зневажливо.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Будьте послідовними у своїх вимогах.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Ніколи не порівнюйте свою дитину з іншими (друзями, однокласниками, сусідами), а порівнюйте лише з тим, якою вона була вчора і якою є сьогодні.</a:t>
            </a:r>
            <a:endParaRPr lang="uk-UA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4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-33991"/>
            <a:ext cx="12192000" cy="6886575"/>
            <a:chOff x="1" y="0"/>
            <a:chExt cx="12192000" cy="6886575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0"/>
              <a:ext cx="12192000" cy="6886575"/>
            </a:xfrm>
            <a:prstGeom prst="rect">
              <a:avLst/>
            </a:prstGeom>
          </p:spPr>
        </p:pic>
        <p:sp>
          <p:nvSpPr>
            <p:cNvPr id="4" name="Овал 3"/>
            <p:cNvSpPr/>
            <p:nvPr/>
          </p:nvSpPr>
          <p:spPr>
            <a:xfrm>
              <a:off x="2852382" y="163773"/>
              <a:ext cx="6373505" cy="6550926"/>
            </a:xfrm>
            <a:prstGeom prst="ellipse">
              <a:avLst/>
            </a:prstGeom>
            <a:solidFill>
              <a:srgbClr val="7C71AB"/>
            </a:solidFill>
            <a:ln>
              <a:solidFill>
                <a:srgbClr val="7C71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9321422" y="2046027"/>
              <a:ext cx="2497540" cy="2786418"/>
            </a:xfrm>
            <a:prstGeom prst="ellipse">
              <a:avLst/>
            </a:prstGeom>
            <a:solidFill>
              <a:srgbClr val="986F6C"/>
            </a:solidFill>
            <a:ln>
              <a:solidFill>
                <a:srgbClr val="7C71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991132" y="1760195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i="0" dirty="0" smtClean="0">
                <a:solidFill>
                  <a:schemeClr val="bg1"/>
                </a:solidFill>
                <a:effectLst/>
                <a:latin typeface="Franklin Gothic Demi" panose="020B0703020102020204" pitchFamily="34" charset="0"/>
              </a:rPr>
              <a:t>Ставитися до батьків:</a:t>
            </a:r>
          </a:p>
          <a:p>
            <a:pPr algn="ctr"/>
            <a:endParaRPr lang="uk-UA" sz="2400" b="0" i="0" dirty="0" smtClean="0">
              <a:solidFill>
                <a:schemeClr val="bg1"/>
              </a:solidFill>
              <a:effectLst/>
              <a:latin typeface="Franklin Gothic Demi" panose="020B0703020102020204" pitchFamily="34" charset="0"/>
            </a:endParaRPr>
          </a:p>
          <a:p>
            <a:pPr algn="ctr"/>
            <a:r>
              <a:rPr lang="uk-UA" sz="2400" b="0" i="0" dirty="0" smtClean="0">
                <a:solidFill>
                  <a:schemeClr val="bg1"/>
                </a:solidFill>
                <a:effectLst/>
                <a:latin typeface="Franklin Gothic Demi" panose="020B0703020102020204" pitchFamily="34" charset="0"/>
              </a:rPr>
              <a:t>1. До нетерплячих – терпляче.</a:t>
            </a:r>
          </a:p>
          <a:p>
            <a:pPr algn="ctr"/>
            <a:r>
              <a:rPr lang="uk-UA" sz="2400" b="0" i="0" dirty="0" smtClean="0">
                <a:solidFill>
                  <a:schemeClr val="bg1"/>
                </a:solidFill>
                <a:effectLst/>
                <a:latin typeface="Franklin Gothic Demi" panose="020B0703020102020204" pitchFamily="34" charset="0"/>
              </a:rPr>
              <a:t>2. До сором'язливих – турботливо.</a:t>
            </a:r>
          </a:p>
          <a:p>
            <a:pPr algn="ctr"/>
            <a:r>
              <a:rPr lang="uk-UA" sz="2400" b="0" i="0" dirty="0" smtClean="0">
                <a:solidFill>
                  <a:schemeClr val="bg1"/>
                </a:solidFill>
                <a:effectLst/>
                <a:latin typeface="Franklin Gothic Demi" panose="020B0703020102020204" pitchFamily="34" charset="0"/>
              </a:rPr>
              <a:t>3. До образливих - особливо тактовно</a:t>
            </a:r>
            <a:r>
              <a:rPr lang="uk-UA" sz="24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.</a:t>
            </a:r>
            <a:endParaRPr lang="uk-UA" sz="2400" b="0" i="0" dirty="0" smtClean="0">
              <a:solidFill>
                <a:schemeClr val="bg1"/>
              </a:solidFill>
              <a:effectLst/>
              <a:latin typeface="Franklin Gothic Demi" panose="020B0703020102020204" pitchFamily="34" charset="0"/>
            </a:endParaRPr>
          </a:p>
          <a:p>
            <a:pPr algn="ctr"/>
            <a:r>
              <a:rPr lang="uk-UA" sz="2400" b="0" i="0" dirty="0" smtClean="0">
                <a:solidFill>
                  <a:schemeClr val="bg1"/>
                </a:solidFill>
                <a:effectLst/>
                <a:latin typeface="Franklin Gothic Demi" panose="020B0703020102020204" pitchFamily="34" charset="0"/>
              </a:rPr>
              <a:t>4. До грубих – делікатно.</a:t>
            </a:r>
          </a:p>
          <a:p>
            <a:pPr algn="ctr"/>
            <a:endParaRPr lang="uk-UA" sz="2400" b="0" i="0" dirty="0" smtClean="0">
              <a:solidFill>
                <a:schemeClr val="bg1"/>
              </a:solidFill>
              <a:effectLst/>
              <a:latin typeface="Franklin Gothic Demi" panose="020B0703020102020204" pitchFamily="34" charset="0"/>
            </a:endParaRPr>
          </a:p>
          <a:p>
            <a:pPr algn="ctr"/>
            <a:r>
              <a:rPr lang="uk-UA" sz="2400" b="0" i="0" dirty="0" smtClean="0">
                <a:solidFill>
                  <a:schemeClr val="bg1"/>
                </a:solidFill>
                <a:effectLst/>
                <a:latin typeface="Franklin Gothic Demi" panose="020B0703020102020204" pitchFamily="34" charset="0"/>
              </a:rPr>
              <a:t>А до всіх разом - уважно!</a:t>
            </a:r>
            <a:endParaRPr lang="uk-UA" sz="2400" b="0" i="0" dirty="0">
              <a:solidFill>
                <a:schemeClr val="bg1"/>
              </a:solidFill>
              <a:effectLst/>
              <a:latin typeface="Franklin Gothic Demi" panose="020B0703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03617" y="521883"/>
            <a:ext cx="5871031" cy="6091234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uk-UA" sz="2400" b="1" i="0" cap="all" dirty="0" smtClean="0">
                <a:solidFill>
                  <a:schemeClr val="bg1"/>
                </a:solidFill>
                <a:effectLst/>
                <a:latin typeface="Franklin Gothic Demi" panose="020B0703020102020204" pitchFamily="34" charset="0"/>
              </a:rPr>
              <a:t>Основні правила психолога в  роботі з батьками:</a:t>
            </a:r>
            <a:endParaRPr lang="uk-UA" sz="2400" b="0" i="0" cap="all" dirty="0" smtClean="0">
              <a:solidFill>
                <a:schemeClr val="bg1"/>
              </a:solidFill>
              <a:effectLst/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82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8197" y="-32627"/>
            <a:ext cx="12278436" cy="6886575"/>
            <a:chOff x="18198" y="-4052"/>
            <a:chExt cx="12278436" cy="6886575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198" y="-4052"/>
              <a:ext cx="12278436" cy="6886575"/>
            </a:xfrm>
            <a:prstGeom prst="rect">
              <a:avLst/>
            </a:prstGeom>
          </p:spPr>
        </p:pic>
        <p:sp>
          <p:nvSpPr>
            <p:cNvPr id="4" name="Овал 3"/>
            <p:cNvSpPr/>
            <p:nvPr/>
          </p:nvSpPr>
          <p:spPr>
            <a:xfrm>
              <a:off x="2852382" y="163773"/>
              <a:ext cx="6373505" cy="6550926"/>
            </a:xfrm>
            <a:prstGeom prst="ellipse">
              <a:avLst/>
            </a:prstGeom>
            <a:solidFill>
              <a:srgbClr val="7C71AB"/>
            </a:solidFill>
            <a:ln>
              <a:solidFill>
                <a:srgbClr val="7C71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Black" panose="020B0A04020102020204" pitchFamily="34" charset="0"/>
              </a:endParaRPr>
            </a:p>
          </p:txBody>
        </p:sp>
        <p:sp>
          <p:nvSpPr>
            <p:cNvPr id="5" name="Овал 4"/>
            <p:cNvSpPr/>
            <p:nvPr/>
          </p:nvSpPr>
          <p:spPr>
            <a:xfrm>
              <a:off x="9321422" y="2046027"/>
              <a:ext cx="2497540" cy="2786418"/>
            </a:xfrm>
            <a:prstGeom prst="ellipse">
              <a:avLst/>
            </a:prstGeom>
            <a:solidFill>
              <a:srgbClr val="986F6C"/>
            </a:solidFill>
            <a:ln>
              <a:solidFill>
                <a:srgbClr val="7C71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3047999" y="2136339"/>
            <a:ext cx="62734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242424"/>
                </a:solidFill>
                <a:latin typeface="Arial Black" panose="020B0A04020102020204" pitchFamily="34" charset="0"/>
              </a:rPr>
              <a:t>1. Загальна характеристика розвитку дитини-дошкільника. </a:t>
            </a:r>
          </a:p>
          <a:p>
            <a:r>
              <a:rPr lang="uk-UA" dirty="0" smtClean="0">
                <a:solidFill>
                  <a:srgbClr val="242424"/>
                </a:solidFill>
                <a:latin typeface="Arial Black" panose="020B0A04020102020204" pitchFamily="34" charset="0"/>
              </a:rPr>
              <a:t>2. Гра та її значення для психічного розвитку дошкільнят.</a:t>
            </a:r>
          </a:p>
          <a:p>
            <a:r>
              <a:rPr lang="uk-UA" dirty="0" smtClean="0">
                <a:solidFill>
                  <a:srgbClr val="242424"/>
                </a:solidFill>
                <a:latin typeface="Arial Black" panose="020B0A04020102020204" pitchFamily="34" charset="0"/>
              </a:rPr>
              <a:t>3. Трудова та навчальна діяльність дошкільнят.</a:t>
            </a:r>
          </a:p>
          <a:p>
            <a:r>
              <a:rPr lang="uk-UA" dirty="0" smtClean="0">
                <a:solidFill>
                  <a:srgbClr val="242424"/>
                </a:solidFill>
                <a:latin typeface="Arial Black" panose="020B0A04020102020204" pitchFamily="34" charset="0"/>
              </a:rPr>
              <a:t>4. Сенсорний розвиток.</a:t>
            </a:r>
          </a:p>
          <a:p>
            <a:r>
              <a:rPr lang="uk-UA" dirty="0" smtClean="0">
                <a:solidFill>
                  <a:srgbClr val="242424"/>
                </a:solidFill>
                <a:latin typeface="Arial Black" panose="020B0A04020102020204" pitchFamily="34" charset="0"/>
              </a:rPr>
              <a:t>5. Пізнавальний розвиток.</a:t>
            </a:r>
          </a:p>
          <a:p>
            <a:r>
              <a:rPr lang="uk-UA" dirty="0" smtClean="0">
                <a:solidFill>
                  <a:srgbClr val="242424"/>
                </a:solidFill>
                <a:latin typeface="Arial Black" panose="020B0A04020102020204" pitchFamily="34" charset="0"/>
              </a:rPr>
              <a:t>6. Розвиток особистості та емоційно-вольової сфери дошкільників.</a:t>
            </a:r>
            <a:endParaRPr lang="uk-UA" b="0" i="0" dirty="0">
              <a:solidFill>
                <a:srgbClr val="242424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93670" y="3041328"/>
            <a:ext cx="2541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ТЕМАТИЧНЕ ЗАВДАННЯ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2157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 flipH="1">
            <a:off x="0" y="0"/>
            <a:ext cx="12192000" cy="6966857"/>
            <a:chOff x="329086" y="896453"/>
            <a:chExt cx="10058400" cy="5535944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86" y="896453"/>
              <a:ext cx="10058400" cy="5535944"/>
            </a:xfrm>
            <a:prstGeom prst="rect">
              <a:avLst/>
            </a:prstGeom>
          </p:spPr>
        </p:pic>
        <p:sp>
          <p:nvSpPr>
            <p:cNvPr id="3" name="Овал 2"/>
            <p:cNvSpPr/>
            <p:nvPr/>
          </p:nvSpPr>
          <p:spPr>
            <a:xfrm>
              <a:off x="7808686" y="2524809"/>
              <a:ext cx="2365827" cy="2395534"/>
            </a:xfrm>
            <a:prstGeom prst="ellipse">
              <a:avLst/>
            </a:prstGeom>
            <a:solidFill>
              <a:srgbClr val="7C71AB"/>
            </a:solidFill>
            <a:ln>
              <a:solidFill>
                <a:srgbClr val="7C71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cap="all"/>
            </a:p>
          </p:txBody>
        </p:sp>
        <p:sp>
          <p:nvSpPr>
            <p:cNvPr id="4" name="Овал 3"/>
            <p:cNvSpPr/>
            <p:nvPr/>
          </p:nvSpPr>
          <p:spPr>
            <a:xfrm>
              <a:off x="2685143" y="1146628"/>
              <a:ext cx="5239657" cy="5167085"/>
            </a:xfrm>
            <a:prstGeom prst="ellipse">
              <a:avLst/>
            </a:prstGeom>
            <a:solidFill>
              <a:srgbClr val="986F6C"/>
            </a:solidFill>
            <a:ln>
              <a:solidFill>
                <a:srgbClr val="7C71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cap="all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481246" y="3196834"/>
            <a:ext cx="2510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0" cap="all" dirty="0" smtClean="0">
                <a:solidFill>
                  <a:schemeClr val="bg1"/>
                </a:solidFill>
                <a:effectLst/>
                <a:latin typeface="Franklin Gothic Demi" panose="020B0703020102020204" pitchFamily="34" charset="0"/>
              </a:rPr>
              <a:t>Фізичний розвиток</a:t>
            </a:r>
            <a:endParaRPr lang="uk-UA" b="1" i="0" cap="all" dirty="0">
              <a:solidFill>
                <a:schemeClr val="bg1"/>
              </a:solidFill>
              <a:effectLst/>
              <a:latin typeface="Franklin Gothic Demi" panose="020B0703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03932" y="2273504"/>
            <a:ext cx="57133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Це є період рівномірного росту організму дитини. Зазвичай дівчатка дещо переважають у рості хлопців. </a:t>
            </a:r>
          </a:p>
          <a:p>
            <a:pPr algn="just"/>
            <a:r>
              <a:rPr lang="uk-UA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Кістки скелету молодшого школяра є досі гнучкими, тому необхідно слідкувати за осанкою. Відбувається окостеніння фаланг пальців. Окостеніння зап'ястя завершується в 10-13 років, тому діти цього віку швидко стомлюють ся при малюванні та письмі. </a:t>
            </a:r>
            <a:endParaRPr lang="uk-UA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34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-33991"/>
            <a:ext cx="12192000" cy="6886575"/>
            <a:chOff x="1" y="0"/>
            <a:chExt cx="12192000" cy="6886575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0"/>
              <a:ext cx="12192000" cy="6886575"/>
            </a:xfrm>
            <a:prstGeom prst="rect">
              <a:avLst/>
            </a:prstGeom>
          </p:spPr>
        </p:pic>
        <p:sp>
          <p:nvSpPr>
            <p:cNvPr id="4" name="Овал 3"/>
            <p:cNvSpPr/>
            <p:nvPr/>
          </p:nvSpPr>
          <p:spPr>
            <a:xfrm>
              <a:off x="2852382" y="163773"/>
              <a:ext cx="6373505" cy="6550926"/>
            </a:xfrm>
            <a:prstGeom prst="ellipse">
              <a:avLst/>
            </a:prstGeom>
            <a:solidFill>
              <a:srgbClr val="7C71AB"/>
            </a:solidFill>
            <a:ln>
              <a:solidFill>
                <a:srgbClr val="7C71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9321422" y="2046027"/>
              <a:ext cx="2497540" cy="2786418"/>
            </a:xfrm>
            <a:prstGeom prst="ellipse">
              <a:avLst/>
            </a:prstGeom>
            <a:solidFill>
              <a:srgbClr val="986F6C"/>
            </a:solidFill>
            <a:ln>
              <a:solidFill>
                <a:srgbClr val="7C71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3608425" y="1130912"/>
            <a:ext cx="49751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Випадають до 20 молочних зубів, замість них виростають постійні, які не відповідають розміру рота і здаються великими. </a:t>
            </a:r>
            <a:endParaRPr lang="uk-UA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39771" y="4177900"/>
            <a:ext cx="38706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Очі дитини досить швидко змінюють свою форму залежно від відстані до предмету, тому потрібно слідкувати за правильністю відстані під час письма або читання</a:t>
            </a:r>
            <a:endParaRPr lang="uk-UA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445334" y="2700572"/>
            <a:ext cx="23153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Також поступово зростаються кістки тазу, тому дитину обмежують у перенесенні ваги</a:t>
            </a:r>
            <a:endParaRPr lang="uk-UA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2050" name="Picture 2" descr="Як допомогти дітям адаптуватись до школ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3" y="819379"/>
            <a:ext cx="3542232" cy="29755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071829" y="263293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Активно розвивається м'язова система, діти майже постійно знаходяться у русі, але дрібні м'язи розвиваються повільніше, тому в дітей молодшого шкільного віку рухи мають недостатню координацію.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628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12192000" cy="6858000"/>
            <a:chOff x="335334" y="150000"/>
            <a:chExt cx="10058400" cy="5835256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334" y="150000"/>
              <a:ext cx="10058400" cy="5835256"/>
            </a:xfrm>
            <a:prstGeom prst="rect">
              <a:avLst/>
            </a:prstGeom>
          </p:spPr>
        </p:pic>
        <p:sp>
          <p:nvSpPr>
            <p:cNvPr id="3" name="Овал 2"/>
            <p:cNvSpPr/>
            <p:nvPr/>
          </p:nvSpPr>
          <p:spPr>
            <a:xfrm>
              <a:off x="2011734" y="208422"/>
              <a:ext cx="6394269" cy="5718412"/>
            </a:xfrm>
            <a:prstGeom prst="ellipse">
              <a:avLst/>
            </a:prstGeom>
            <a:solidFill>
              <a:srgbClr val="7C71AB"/>
            </a:solidFill>
            <a:ln>
              <a:solidFill>
                <a:srgbClr val="7C71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3308246" y="1012432"/>
            <a:ext cx="545737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Розвиток нервової системи характеризується підвищенням рухливості нервових процесів, збільшенням врівноваженості процесів збудження та гальмування, зростанням ролі другої сигнальної системи у вищій нервовій діяльності. Психічний розвиток дітей дошкільного віку характеризується насамперед виникненням </a:t>
            </a:r>
            <a:r>
              <a:rPr lang="uk-UA" sz="2400" dirty="0" smtClean="0">
                <a:solidFill>
                  <a:srgbClr val="803C3C"/>
                </a:solidFill>
                <a:latin typeface="Franklin Gothic Demi" panose="020B0703020102020204" pitchFamily="34" charset="0"/>
              </a:rPr>
              <a:t>кризи семи років</a:t>
            </a:r>
            <a:endParaRPr lang="uk-UA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  <a:p>
            <a:pPr algn="just"/>
            <a:r>
              <a:rPr lang="uk-UA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 Вона символізує перехід від дошкільного до молодшого шкільного дитинства. Основними симптомами кризи є: </a:t>
            </a:r>
          </a:p>
          <a:p>
            <a:pPr marL="285750" indent="-285750" algn="just">
              <a:buFontTx/>
              <a:buChar char="-"/>
            </a:pPr>
            <a:r>
              <a:rPr lang="uk-UA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втрата безпосередності поведінки (дитина починає думати перед тим як діяти); </a:t>
            </a:r>
          </a:p>
          <a:p>
            <a:pPr marL="285750" indent="-285750" algn="just">
              <a:buFontTx/>
              <a:buChar char="-"/>
            </a:pPr>
            <a:r>
              <a:rPr lang="uk-UA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прояви манірності поведінки, кривляння (демонстрація невластивих дитині якостей); </a:t>
            </a:r>
          </a:p>
          <a:p>
            <a:pPr marL="285750" indent="-285750" algn="just">
              <a:buFontTx/>
              <a:buChar char="-"/>
            </a:pPr>
            <a:r>
              <a:rPr lang="uk-UA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симптом "гіркої цукерки" (приховування почуттів, що символізує появу внутрішньої оцінки). </a:t>
            </a:r>
            <a:endParaRPr lang="uk-UA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20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7083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2394856" y="318203"/>
            <a:ext cx="7170057" cy="6416426"/>
          </a:xfrm>
          <a:prstGeom prst="ellipse">
            <a:avLst/>
          </a:prstGeom>
          <a:solidFill>
            <a:srgbClr val="7C71AB"/>
          </a:solidFill>
          <a:ln>
            <a:solidFill>
              <a:srgbClr val="7C71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Franklin Gothic Demi" panose="020B0703020102020204" pitchFamily="34" charset="0"/>
              </a:rPr>
              <a:t>Зміст кризи семи років полягає у наступному: </a:t>
            </a:r>
          </a:p>
          <a:p>
            <a:pPr algn="just"/>
            <a:r>
              <a:rPr lang="uk-UA" dirty="0" smtClean="0">
                <a:latin typeface="Franklin Gothic Demi" panose="020B0703020102020204" pitchFamily="34" charset="0"/>
              </a:rPr>
              <a:t>-    народжується "соціальне Я" дитини; </a:t>
            </a:r>
          </a:p>
          <a:p>
            <a:pPr marL="285750" indent="-285750" algn="just">
              <a:buFontTx/>
              <a:buChar char="-"/>
            </a:pPr>
            <a:r>
              <a:rPr lang="uk-UA" dirty="0" smtClean="0">
                <a:latin typeface="Franklin Gothic Demi" panose="020B0703020102020204" pitchFamily="34" charset="0"/>
              </a:rPr>
              <a:t>з'являється нове внутрішнє життя дитини: переживання узагальнюються, це спричиняє появу стійких афективних комплексів, в результаті внутрішнє життя дитини накладається на зовнішнє, при цьому вони не відповідають одне одному; </a:t>
            </a:r>
          </a:p>
          <a:p>
            <a:pPr marL="285750" indent="-285750" algn="just">
              <a:buFontTx/>
              <a:buChar char="-"/>
            </a:pPr>
            <a:r>
              <a:rPr lang="uk-UA" dirty="0" smtClean="0">
                <a:latin typeface="Franklin Gothic Demi" panose="020B0703020102020204" pitchFamily="34" charset="0"/>
              </a:rPr>
              <a:t>виникає новий рівень самосвідомості - внутрішня позиція, з'являється ставлення до самого себе, дитина розуміє ставлення інших до себе; </a:t>
            </a:r>
          </a:p>
          <a:p>
            <a:pPr marL="285750" indent="-285750" algn="just">
              <a:buFontTx/>
              <a:buChar char="-"/>
            </a:pPr>
            <a:r>
              <a:rPr lang="uk-UA" dirty="0" smtClean="0">
                <a:latin typeface="Franklin Gothic Demi" panose="020B0703020102020204" pitchFamily="34" charset="0"/>
              </a:rPr>
              <a:t>з'являються цінності, моральні норми; </a:t>
            </a:r>
          </a:p>
          <a:p>
            <a:pPr marL="285750" indent="-285750" algn="just">
              <a:buFontTx/>
              <a:buChar char="-"/>
            </a:pPr>
            <a:r>
              <a:rPr lang="uk-UA" dirty="0" smtClean="0">
                <a:latin typeface="Franklin Gothic Demi" panose="020B0703020102020204" pitchFamily="34" charset="0"/>
              </a:rPr>
              <a:t>закріплюється стійка особистісна риса: мотив досягнення успіху, на що впливає самооцінка і рівень домагань; </a:t>
            </a:r>
          </a:p>
          <a:p>
            <a:pPr marL="285750" indent="-285750" algn="just">
              <a:buFontTx/>
              <a:buChar char="-"/>
            </a:pPr>
            <a:r>
              <a:rPr lang="uk-UA" dirty="0" smtClean="0">
                <a:latin typeface="Franklin Gothic Demi" panose="020B0703020102020204" pitchFamily="34" charset="0"/>
              </a:rPr>
              <a:t>змінюється структура поведінки: з'являється раціональна та емоційна оцінка результатів своїх дій.</a:t>
            </a:r>
            <a:endParaRPr lang="uk-UA" dirty="0"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26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 flipH="1">
            <a:off x="0" y="0"/>
            <a:ext cx="12192000" cy="6966857"/>
            <a:chOff x="329086" y="896453"/>
            <a:chExt cx="10058400" cy="5535944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86" y="896453"/>
              <a:ext cx="10058400" cy="5535944"/>
            </a:xfrm>
            <a:prstGeom prst="rect">
              <a:avLst/>
            </a:prstGeom>
          </p:spPr>
        </p:pic>
        <p:sp>
          <p:nvSpPr>
            <p:cNvPr id="3" name="Овал 2"/>
            <p:cNvSpPr/>
            <p:nvPr/>
          </p:nvSpPr>
          <p:spPr>
            <a:xfrm>
              <a:off x="7808686" y="2524809"/>
              <a:ext cx="2365827" cy="2395534"/>
            </a:xfrm>
            <a:prstGeom prst="ellipse">
              <a:avLst/>
            </a:prstGeom>
            <a:solidFill>
              <a:srgbClr val="7C71AB"/>
            </a:solidFill>
            <a:ln>
              <a:solidFill>
                <a:srgbClr val="7C71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вал 3"/>
            <p:cNvSpPr/>
            <p:nvPr/>
          </p:nvSpPr>
          <p:spPr>
            <a:xfrm>
              <a:off x="2685143" y="1146628"/>
              <a:ext cx="5239657" cy="5167085"/>
            </a:xfrm>
            <a:prstGeom prst="ellipse">
              <a:avLst/>
            </a:prstGeom>
            <a:solidFill>
              <a:srgbClr val="986F6C"/>
            </a:solidFill>
            <a:ln>
              <a:solidFill>
                <a:srgbClr val="7C71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266" name="Picture 2" descr="https://studfile.net/html/2706/1046/html_DtVC9wG2Uy.cRAK/img-1lAgX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49" y="1032516"/>
            <a:ext cx="8290765" cy="50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2561" y="193093"/>
            <a:ext cx="10727611" cy="646331"/>
          </a:xfrm>
          <a:prstGeom prst="rect">
            <a:avLst/>
          </a:prstGeom>
          <a:solidFill>
            <a:srgbClr val="7C71AB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cap="all" dirty="0" smtClean="0">
                <a:latin typeface="Franklin Gothic Demi" panose="020B0703020102020204" pitchFamily="34" charset="0"/>
              </a:rPr>
              <a:t> Анатомо-фізіологічний розвиток  та поступове розв'язання кризи призводять до таких психологічних новоутворень: </a:t>
            </a:r>
          </a:p>
        </p:txBody>
      </p:sp>
    </p:spTree>
    <p:extLst>
      <p:ext uri="{BB962C8B-B14F-4D97-AF65-F5344CB8AC3E}">
        <p14:creationId xmlns:p14="http://schemas.microsoft.com/office/powerpoint/2010/main" val="253780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7083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2791401" y="304800"/>
            <a:ext cx="6393542" cy="6388033"/>
          </a:xfrm>
          <a:prstGeom prst="ellipse">
            <a:avLst/>
          </a:prstGeom>
          <a:solidFill>
            <a:srgbClr val="7C71AB"/>
          </a:solidFill>
          <a:ln>
            <a:solidFill>
              <a:srgbClr val="7C71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uk-UA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9184943" y="2467429"/>
            <a:ext cx="2353913" cy="2177142"/>
          </a:xfrm>
          <a:prstGeom prst="ellipse">
            <a:avLst/>
          </a:prstGeom>
          <a:solidFill>
            <a:srgbClr val="986F6C"/>
          </a:solidFill>
          <a:ln>
            <a:solidFill>
              <a:srgbClr val="7C71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latin typeface="Franklin Gothic Demi" panose="020B0703020102020204" pitchFamily="34" charset="0"/>
              </a:rPr>
              <a:t>СОЦІАЛЬНА СИТУАЦІЯ РОЗВИТКУ</a:t>
            </a:r>
          </a:p>
        </p:txBody>
      </p:sp>
      <p:sp>
        <p:nvSpPr>
          <p:cNvPr id="6" name="Овал 5"/>
          <p:cNvSpPr/>
          <p:nvPr/>
        </p:nvSpPr>
        <p:spPr>
          <a:xfrm rot="21351475">
            <a:off x="2791401" y="527333"/>
            <a:ext cx="6207456" cy="1262744"/>
          </a:xfrm>
          <a:prstGeom prst="ellipse">
            <a:avLst/>
          </a:prstGeom>
          <a:solidFill>
            <a:srgbClr val="986F6C"/>
          </a:solidFill>
          <a:ln>
            <a:solidFill>
              <a:srgbClr val="7C71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Franklin Gothic Demi" panose="020B0703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1385536">
            <a:off x="3155115" y="958649"/>
            <a:ext cx="54800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uk-UA" sz="20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Дитина &lt;-&gt; Навчання &lt;-&gt; Соціальне оточення</a:t>
            </a:r>
            <a:endParaRPr lang="uk-UA" sz="20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8" name="Picture 2" descr="Як розвинути в маленької дитини наполегливіс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342" y="1712686"/>
            <a:ext cx="5036457" cy="41220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26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-69073"/>
            <a:ext cx="12192000" cy="6927073"/>
            <a:chOff x="0" y="0"/>
            <a:chExt cx="12192000" cy="6927073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927073"/>
            </a:xfrm>
            <a:prstGeom prst="rect">
              <a:avLst/>
            </a:prstGeom>
          </p:spPr>
        </p:pic>
        <p:sp>
          <p:nvSpPr>
            <p:cNvPr id="3" name="Овал 2"/>
            <p:cNvSpPr/>
            <p:nvPr/>
          </p:nvSpPr>
          <p:spPr>
            <a:xfrm>
              <a:off x="2852057" y="174171"/>
              <a:ext cx="6487886" cy="6284686"/>
            </a:xfrm>
            <a:prstGeom prst="ellipse">
              <a:avLst/>
            </a:prstGeom>
            <a:solidFill>
              <a:srgbClr val="986F6C"/>
            </a:solidFill>
            <a:ln>
              <a:solidFill>
                <a:srgbClr val="7C71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Овал 5"/>
          <p:cNvSpPr/>
          <p:nvPr/>
        </p:nvSpPr>
        <p:spPr>
          <a:xfrm>
            <a:off x="2852057" y="0"/>
            <a:ext cx="6640286" cy="6502400"/>
          </a:xfrm>
          <a:prstGeom prst="ellipse">
            <a:avLst/>
          </a:prstGeom>
          <a:solidFill>
            <a:srgbClr val="7C71AB"/>
          </a:solidFill>
          <a:ln>
            <a:solidFill>
              <a:srgbClr val="7C71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0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Соціальне оточення дитини молодшого шкільного віку розширюється: в ньому з'являються однокласники та вчитель. В умовах нової провідної діяльності (навчання) потрібно дотримуватись нових форм поведінки, тому взаємини з дорослими перебудовуються. Вчитель для молодшого школяра є авторитетом, а взаємодія у навчанні відбувається через оцінку. Ігрова діяльність не зникає, вона є основною і продовжує розвиватись.</a:t>
            </a:r>
            <a:endParaRPr lang="uk-UA" sz="20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872" y="2288112"/>
            <a:ext cx="26397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0" i="0" dirty="0" smtClean="0">
                <a:solidFill>
                  <a:schemeClr val="bg1"/>
                </a:solidFill>
                <a:effectLst/>
                <a:latin typeface="Franklin Gothic Demi" panose="020B0703020102020204" pitchFamily="34" charset="0"/>
              </a:rPr>
              <a:t>Відношення </a:t>
            </a:r>
          </a:p>
          <a:p>
            <a:pPr algn="ctr"/>
            <a:r>
              <a:rPr lang="uk-UA" b="0" i="0" dirty="0" smtClean="0">
                <a:solidFill>
                  <a:schemeClr val="bg1"/>
                </a:solidFill>
                <a:effectLst/>
                <a:latin typeface="Franklin Gothic Demi" panose="020B0703020102020204" pitchFamily="34" charset="0"/>
              </a:rPr>
              <a:t>«дитина - вчитель» виступає для дитини ставленням </a:t>
            </a:r>
          </a:p>
          <a:p>
            <a:pPr algn="ctr"/>
            <a:r>
              <a:rPr lang="uk-UA" b="0" i="0" dirty="0" smtClean="0">
                <a:solidFill>
                  <a:schemeClr val="bg1"/>
                </a:solidFill>
                <a:effectLst/>
                <a:latin typeface="Franklin Gothic Demi" panose="020B0703020102020204" pitchFamily="34" charset="0"/>
              </a:rPr>
              <a:t>«дитина - суспільство»</a:t>
            </a:r>
            <a:endParaRPr lang="uk-UA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15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F8AB64A37CDEB409612E99DE50E3386" ma:contentTypeVersion="12" ma:contentTypeDescription="Створення нового документа." ma:contentTypeScope="" ma:versionID="30a777b5168a620546c92df3e098dd08">
  <xsd:schema xmlns:xsd="http://www.w3.org/2001/XMLSchema" xmlns:xs="http://www.w3.org/2001/XMLSchema" xmlns:p="http://schemas.microsoft.com/office/2006/metadata/properties" xmlns:ns2="35004a38-e83d-4c4d-bde0-aef18251eec4" xmlns:ns3="0c3e3391-711f-4ff2-b1d1-eb8445db8c4c" targetNamespace="http://schemas.microsoft.com/office/2006/metadata/properties" ma:root="true" ma:fieldsID="ee596081dd244d20391b5741bda89566" ns2:_="" ns3:_="">
    <xsd:import namespace="35004a38-e83d-4c4d-bde0-aef18251eec4"/>
    <xsd:import namespace="0c3e3391-711f-4ff2-b1d1-eb8445db8c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004a38-e83d-4c4d-bde0-aef18251ee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Теги зображень" ma:readOnly="false" ma:fieldId="{5cf76f15-5ced-4ddc-b409-7134ff3c332f}" ma:taxonomyMulti="true" ma:sspId="fc011cf1-cf52-437b-824f-27f9426abd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3e3391-711f-4ff2-b1d1-eb8445db8c4c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f496e8a5-f4d4-42b2-8a0c-c061b8dcd2d4}" ma:internalName="TaxCatchAll" ma:showField="CatchAllData" ma:web="0c3e3391-711f-4ff2-b1d1-eb8445db8c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c3e3391-711f-4ff2-b1d1-eb8445db8c4c" xsi:nil="true"/>
    <lcf76f155ced4ddcb4097134ff3c332f xmlns="35004a38-e83d-4c4d-bde0-aef18251eec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CD653EF-3415-44AD-B1AD-660050BCEF9E}"/>
</file>

<file path=customXml/itemProps2.xml><?xml version="1.0" encoding="utf-8"?>
<ds:datastoreItem xmlns:ds="http://schemas.openxmlformats.org/officeDocument/2006/customXml" ds:itemID="{9914F828-52B2-4185-88C0-268ABB226719}"/>
</file>

<file path=customXml/itemProps3.xml><?xml version="1.0" encoding="utf-8"?>
<ds:datastoreItem xmlns:ds="http://schemas.openxmlformats.org/officeDocument/2006/customXml" ds:itemID="{3984950F-0ABD-4680-8231-6E93A13C9764}"/>
</file>

<file path=docProps/app.xml><?xml version="1.0" encoding="utf-8"?>
<Properties xmlns="http://schemas.openxmlformats.org/officeDocument/2006/extended-properties" xmlns:vt="http://schemas.openxmlformats.org/officeDocument/2006/docPropsVTypes">
  <TotalTime>3149</TotalTime>
  <Words>1529</Words>
  <Application>Microsoft Office PowerPoint</Application>
  <PresentationFormat>Широкоэкранный</PresentationFormat>
  <Paragraphs>135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Franklin Gothic Demi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Кондес Тетяна Василівна</dc:creator>
  <cp:lastModifiedBy>Кондес Тетяна Василівна</cp:lastModifiedBy>
  <cp:revision>52</cp:revision>
  <dcterms:created xsi:type="dcterms:W3CDTF">2023-10-29T17:47:18Z</dcterms:created>
  <dcterms:modified xsi:type="dcterms:W3CDTF">2023-11-15T21:57:38Z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0x0101002F8AB64A37CDEB409612E99DE50E3386</vt:lpwstr>
  </property>
</Properties>
</file>