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7"/>
  </p:notesMasterIdLst>
  <p:sldIdLst>
    <p:sldId id="256" r:id="rId2"/>
    <p:sldId id="257" r:id="rId3"/>
    <p:sldId id="288" r:id="rId4"/>
    <p:sldId id="258" r:id="rId5"/>
    <p:sldId id="289" r:id="rId6"/>
    <p:sldId id="290" r:id="rId7"/>
    <p:sldId id="259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87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28" r:id="rId34"/>
    <p:sldId id="324" r:id="rId35"/>
    <p:sldId id="325" r:id="rId36"/>
    <p:sldId id="326" r:id="rId37"/>
    <p:sldId id="327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322" r:id="rId4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77D39-290A-416F-9C11-DBBA94554386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E57AC-F6D1-484C-8489-607B221D6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096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8047-5077-417D-AD67-400D158FFFC4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3D16-1DDF-4DB8-BFEB-71F15DA9831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87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8047-5077-417D-AD67-400D158FFFC4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3D16-1DDF-4DB8-BFEB-71F15DA98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68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8047-5077-417D-AD67-400D158FFFC4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3D16-1DDF-4DB8-BFEB-71F15DA98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87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8047-5077-417D-AD67-400D158FFFC4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3D16-1DDF-4DB8-BFEB-71F15DA98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659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8047-5077-417D-AD67-400D158FFFC4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3D16-1DDF-4DB8-BFEB-71F15DA9831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376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8047-5077-417D-AD67-400D158FFFC4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3D16-1DDF-4DB8-BFEB-71F15DA98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42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8047-5077-417D-AD67-400D158FFFC4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3D16-1DDF-4DB8-BFEB-71F15DA98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64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8047-5077-417D-AD67-400D158FFFC4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3D16-1DDF-4DB8-BFEB-71F15DA98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85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8047-5077-417D-AD67-400D158FFFC4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3D16-1DDF-4DB8-BFEB-71F15DA98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568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D168047-5077-417D-AD67-400D158FFFC4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C43D16-1DDF-4DB8-BFEB-71F15DA98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49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8047-5077-417D-AD67-400D158FFFC4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3D16-1DDF-4DB8-BFEB-71F15DA98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57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168047-5077-417D-AD67-400D158FFFC4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1C43D16-1DDF-4DB8-BFEB-71F15DA98312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68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9822" y="1336431"/>
            <a:ext cx="5122984" cy="2908495"/>
          </a:xfrm>
        </p:spPr>
        <p:txBody>
          <a:bodyPr>
            <a:noAutofit/>
          </a:bodyPr>
          <a:lstStyle/>
          <a:p>
            <a:r>
              <a:rPr lang="uk-UA" sz="4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ТЕМА 9</a:t>
            </a:r>
            <a:br>
              <a:rPr lang="en-US" sz="4800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br>
              <a:rPr lang="ru-RU" sz="4800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uk-UA" sz="4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ТЕОРЕТИЧНІ </a:t>
            </a:r>
            <a:br>
              <a:rPr lang="uk-UA" sz="4800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uk-UA" sz="4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ОСНОВИ </a:t>
            </a:r>
            <a:br>
              <a:rPr lang="uk-UA" sz="4800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uk-UA" sz="4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СЕРВІСНОЇ </a:t>
            </a:r>
            <a:br>
              <a:rPr lang="uk-UA" sz="4800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uk-UA" sz="4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ДІЯЛЬНОСТІ</a:t>
            </a:r>
            <a:endParaRPr lang="ru-RU" sz="4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5456" y="5347707"/>
            <a:ext cx="4998720" cy="898349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n-US" sz="4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ABRAJ KUDAI HOTEL, SAUDI ARABIA</a:t>
            </a:r>
            <a:endParaRPr lang="ru-RU" sz="40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74" name="Picture 2" descr="Dar Al-Handasah - Work - Abraj Kudai">
            <a:extLst>
              <a:ext uri="{FF2B5EF4-FFF2-40B4-BE49-F238E27FC236}">
                <a16:creationId xmlns:a16="http://schemas.microsoft.com/office/drawing/2014/main" id="{07C46B0E-5931-BFF1-9AD4-CEC094C5E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545" y="0"/>
            <a:ext cx="5636455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4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04BF2F6-F6FD-1F63-A730-A770032FB253}"/>
              </a:ext>
            </a:extLst>
          </p:cNvPr>
          <p:cNvSpPr/>
          <p:nvPr/>
        </p:nvSpPr>
        <p:spPr>
          <a:xfrm rot="5400000">
            <a:off x="5463690" y="-4932334"/>
            <a:ext cx="1264621" cy="11497995"/>
          </a:xfrm>
          <a:prstGeom prst="rect">
            <a:avLst/>
          </a:prstGeom>
          <a:solidFill>
            <a:schemeClr val="accent2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20A690-5A82-C3E9-BF76-9E155B753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51" y="286603"/>
            <a:ext cx="11605846" cy="1559448"/>
          </a:xfrm>
        </p:spPr>
        <p:txBody>
          <a:bodyPr anchor="t">
            <a:normAutofit/>
          </a:bodyPr>
          <a:lstStyle/>
          <a:p>
            <a:pPr algn="ctr"/>
            <a:r>
              <a:rPr lang="uk-UA" sz="40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Система забезпечення лояльності клієнта в готелі</a:t>
            </a:r>
            <a:endParaRPr lang="uk-UA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ABA52A-2DA0-FD4B-ABB2-765BBBC6A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44461" y="1977173"/>
            <a:ext cx="4135901" cy="621918"/>
          </a:xfrm>
          <a:ln w="698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Лояльність клієнта</a:t>
            </a:r>
            <a:endParaRPr lang="uk-UA" sz="2800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id="{C3B7ACBE-B836-F5B6-B2CC-E035D3EED232}"/>
              </a:ext>
            </a:extLst>
          </p:cNvPr>
          <p:cNvSpPr txBox="1">
            <a:spLocks/>
          </p:cNvSpPr>
          <p:nvPr/>
        </p:nvSpPr>
        <p:spPr>
          <a:xfrm>
            <a:off x="2560320" y="2990047"/>
            <a:ext cx="7343336" cy="621918"/>
          </a:xfrm>
          <a:prstGeom prst="rect">
            <a:avLst/>
          </a:prstGeom>
          <a:ln w="698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Досягнення очікуваного результату</a:t>
            </a:r>
            <a:endParaRPr lang="uk-UA" sz="2800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id="{EBDF0316-AF9D-D55D-F6E9-7BA980DC8155}"/>
              </a:ext>
            </a:extLst>
          </p:cNvPr>
          <p:cNvSpPr txBox="1">
            <a:spLocks/>
          </p:cNvSpPr>
          <p:nvPr/>
        </p:nvSpPr>
        <p:spPr>
          <a:xfrm>
            <a:off x="506437" y="3974050"/>
            <a:ext cx="11211951" cy="2229801"/>
          </a:xfrm>
          <a:prstGeom prst="rect">
            <a:avLst/>
          </a:prstGeom>
          <a:ln w="698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u="sng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ПРОДУКТИВНА АКТИВНІСТЬ ГОТЕЛЮ</a:t>
            </a:r>
          </a:p>
          <a:p>
            <a:pPr marL="0" indent="0">
              <a:buNone/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   					                              </a:t>
            </a:r>
          </a:p>
          <a:p>
            <a:pPr marL="0" indent="0">
              <a:buNone/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						</a:t>
            </a:r>
          </a:p>
          <a:p>
            <a:pPr marL="0" indent="0">
              <a:buNone/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5CFD26C-1BFE-265D-1FF8-26065E5445B7}"/>
              </a:ext>
            </a:extLst>
          </p:cNvPr>
          <p:cNvSpPr/>
          <p:nvPr/>
        </p:nvSpPr>
        <p:spPr>
          <a:xfrm>
            <a:off x="621127" y="4523359"/>
            <a:ext cx="4147821" cy="667620"/>
          </a:xfrm>
          <a:prstGeom prst="rect">
            <a:avLst/>
          </a:prstGeom>
          <a:gradFill>
            <a:gsLst>
              <a:gs pos="0">
                <a:srgbClr val="F7DAB3"/>
              </a:gs>
              <a:gs pos="100000">
                <a:schemeClr val="tx2">
                  <a:lumMod val="40000"/>
                  <a:lumOff val="60000"/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Адаптація гостя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FA78044-20E2-884B-4DAE-EF38A0CF774C}"/>
              </a:ext>
            </a:extLst>
          </p:cNvPr>
          <p:cNvSpPr/>
          <p:nvPr/>
        </p:nvSpPr>
        <p:spPr>
          <a:xfrm>
            <a:off x="7714859" y="4523359"/>
            <a:ext cx="3856014" cy="667620"/>
          </a:xfrm>
          <a:prstGeom prst="rect">
            <a:avLst/>
          </a:prstGeom>
          <a:gradFill>
            <a:gsLst>
              <a:gs pos="0">
                <a:srgbClr val="F7DAB3"/>
              </a:gs>
              <a:gs pos="100000">
                <a:schemeClr val="tx2">
                  <a:lumMod val="40000"/>
                  <a:lumOff val="60000"/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Ергономіка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0384F15-D993-5D08-B80B-8E2A2888AF4B}"/>
              </a:ext>
            </a:extLst>
          </p:cNvPr>
          <p:cNvSpPr/>
          <p:nvPr/>
        </p:nvSpPr>
        <p:spPr>
          <a:xfrm>
            <a:off x="7714859" y="5363605"/>
            <a:ext cx="3856014" cy="667620"/>
          </a:xfrm>
          <a:prstGeom prst="rect">
            <a:avLst/>
          </a:prstGeom>
          <a:gradFill>
            <a:gsLst>
              <a:gs pos="0">
                <a:srgbClr val="F7DAB3"/>
              </a:gs>
              <a:gs pos="100000">
                <a:schemeClr val="tx2">
                  <a:lumMod val="40000"/>
                  <a:lumOff val="60000"/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err="1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Софтизація</a:t>
            </a:r>
            <a:endParaRPr lang="uk-UA" sz="2800" b="1" dirty="0">
              <a:solidFill>
                <a:srgbClr val="002060"/>
              </a:solidFill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2114B56-C5AF-34D0-E27E-E4067A17FC0F}"/>
              </a:ext>
            </a:extLst>
          </p:cNvPr>
          <p:cNvSpPr/>
          <p:nvPr/>
        </p:nvSpPr>
        <p:spPr>
          <a:xfrm>
            <a:off x="621126" y="5406478"/>
            <a:ext cx="4147821" cy="667620"/>
          </a:xfrm>
          <a:prstGeom prst="rect">
            <a:avLst/>
          </a:prstGeom>
          <a:gradFill>
            <a:gsLst>
              <a:gs pos="0">
                <a:srgbClr val="F7DAB3"/>
              </a:gs>
              <a:gs pos="100000">
                <a:schemeClr val="tx2">
                  <a:lumMod val="40000"/>
                  <a:lumOff val="60000"/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Доместикація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0FD9EC3-236B-511D-B455-868E8DF13F5B}"/>
              </a:ext>
            </a:extLst>
          </p:cNvPr>
          <p:cNvSpPr/>
          <p:nvPr/>
        </p:nvSpPr>
        <p:spPr>
          <a:xfrm>
            <a:off x="4951828" y="4514185"/>
            <a:ext cx="2236762" cy="1530718"/>
          </a:xfrm>
          <a:prstGeom prst="rect">
            <a:avLst/>
          </a:prstGeom>
          <a:gradFill>
            <a:gsLst>
              <a:gs pos="0">
                <a:srgbClr val="F7DAB3"/>
              </a:gs>
              <a:gs pos="100000">
                <a:schemeClr val="tx2">
                  <a:lumMod val="40000"/>
                  <a:lumOff val="60000"/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Сервісні 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дії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802B249B-6CD4-3434-FB73-0F80309A4F61}"/>
              </a:ext>
            </a:extLst>
          </p:cNvPr>
          <p:cNvCxnSpPr/>
          <p:nvPr/>
        </p:nvCxnSpPr>
        <p:spPr>
          <a:xfrm>
            <a:off x="4951828" y="2599091"/>
            <a:ext cx="0" cy="360000"/>
          </a:xfrm>
          <a:prstGeom prst="straightConnector1">
            <a:avLst/>
          </a:prstGeom>
          <a:ln w="412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1157D1E2-B469-D03F-AAEC-FCF0B3E0B0F9}"/>
              </a:ext>
            </a:extLst>
          </p:cNvPr>
          <p:cNvCxnSpPr/>
          <p:nvPr/>
        </p:nvCxnSpPr>
        <p:spPr>
          <a:xfrm>
            <a:off x="7301133" y="2599091"/>
            <a:ext cx="0" cy="360000"/>
          </a:xfrm>
          <a:prstGeom prst="straightConnector1">
            <a:avLst/>
          </a:prstGeom>
          <a:ln w="412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DA6DE7AC-E20F-2C00-1C0A-07AD2D6A2CBF}"/>
              </a:ext>
            </a:extLst>
          </p:cNvPr>
          <p:cNvCxnSpPr/>
          <p:nvPr/>
        </p:nvCxnSpPr>
        <p:spPr>
          <a:xfrm>
            <a:off x="4044461" y="3595755"/>
            <a:ext cx="0" cy="360000"/>
          </a:xfrm>
          <a:prstGeom prst="straightConnector1">
            <a:avLst/>
          </a:prstGeom>
          <a:ln w="412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82870DD1-D67E-9731-5864-D6AF05EA125C}"/>
              </a:ext>
            </a:extLst>
          </p:cNvPr>
          <p:cNvCxnSpPr/>
          <p:nvPr/>
        </p:nvCxnSpPr>
        <p:spPr>
          <a:xfrm>
            <a:off x="8180362" y="3595755"/>
            <a:ext cx="0" cy="360000"/>
          </a:xfrm>
          <a:prstGeom prst="straightConnector1">
            <a:avLst/>
          </a:prstGeom>
          <a:ln w="412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091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E810C3B-6292-10E0-0D27-6C6F988CD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6949" y="278415"/>
            <a:ext cx="3657600" cy="903272"/>
          </a:xfrm>
          <a:ln w="34925">
            <a:solidFill>
              <a:schemeClr val="bg1"/>
            </a:solidFill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800" b="1" dirty="0">
                <a:latin typeface="Bookman Old Style" panose="02050604050505020204" pitchFamily="18" charset="0"/>
              </a:rPr>
              <a:t>Адаптація гостя -</a:t>
            </a: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884D8E18-F641-B5A5-8EDA-0387CFB18217}"/>
              </a:ext>
            </a:extLst>
          </p:cNvPr>
          <p:cNvSpPr txBox="1">
            <a:spLocks/>
          </p:cNvSpPr>
          <p:nvPr/>
        </p:nvSpPr>
        <p:spPr>
          <a:xfrm>
            <a:off x="4360984" y="278415"/>
            <a:ext cx="7441810" cy="910305"/>
          </a:xfrm>
          <a:prstGeom prst="rect">
            <a:avLst/>
          </a:prstGeom>
          <a:ln w="698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процес пристосування до змін середовища</a:t>
            </a:r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47C27897-C6D9-376F-CFC7-4C285D223238}"/>
              </a:ext>
            </a:extLst>
          </p:cNvPr>
          <p:cNvSpPr txBox="1">
            <a:spLocks/>
          </p:cNvSpPr>
          <p:nvPr/>
        </p:nvSpPr>
        <p:spPr>
          <a:xfrm>
            <a:off x="196949" y="1517088"/>
            <a:ext cx="3657600" cy="1335855"/>
          </a:xfrm>
          <a:prstGeom prst="rect">
            <a:avLst/>
          </a:prstGeom>
          <a:ln w="34925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800" b="1" dirty="0">
                <a:latin typeface="Bookman Old Style" panose="02050604050505020204" pitchFamily="18" charset="0"/>
              </a:rPr>
              <a:t>Доместикація -</a:t>
            </a:r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id="{0C377F7D-61DC-C626-4EA5-B9AECA316753}"/>
              </a:ext>
            </a:extLst>
          </p:cNvPr>
          <p:cNvSpPr txBox="1">
            <a:spLocks/>
          </p:cNvSpPr>
          <p:nvPr/>
        </p:nvSpPr>
        <p:spPr>
          <a:xfrm>
            <a:off x="4360984" y="1553728"/>
            <a:ext cx="7441810" cy="1335855"/>
          </a:xfrm>
          <a:prstGeom prst="rect">
            <a:avLst/>
          </a:prstGeom>
          <a:ln w="698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(від лат. </a:t>
            </a:r>
            <a:r>
              <a:rPr lang="uk-UA" sz="2800" b="1" dirty="0" err="1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Domesticus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– «домашній») наближення умов перебування гостя в готелі до домашніх</a:t>
            </a: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17F7CD7E-47D5-3DBA-B0AF-D6F397AC32CD}"/>
              </a:ext>
            </a:extLst>
          </p:cNvPr>
          <p:cNvSpPr txBox="1">
            <a:spLocks/>
          </p:cNvSpPr>
          <p:nvPr/>
        </p:nvSpPr>
        <p:spPr>
          <a:xfrm>
            <a:off x="196949" y="3188345"/>
            <a:ext cx="3657600" cy="709841"/>
          </a:xfrm>
          <a:prstGeom prst="rect">
            <a:avLst/>
          </a:prstGeom>
          <a:ln w="34925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800" b="1" dirty="0">
                <a:latin typeface="Bookman Old Style" panose="02050604050505020204" pitchFamily="18" charset="0"/>
              </a:rPr>
              <a:t>Сервісні дії -</a:t>
            </a: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CAAF5214-A849-E3E5-E2AC-C54F600A114B}"/>
              </a:ext>
            </a:extLst>
          </p:cNvPr>
          <p:cNvSpPr txBox="1">
            <a:spLocks/>
          </p:cNvSpPr>
          <p:nvPr/>
        </p:nvSpPr>
        <p:spPr>
          <a:xfrm>
            <a:off x="4360984" y="3254591"/>
            <a:ext cx="7441810" cy="674673"/>
          </a:xfrm>
          <a:prstGeom prst="rect">
            <a:avLst/>
          </a:prstGeom>
          <a:ln w="698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пріоритет технології гостинності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A7278B0A-9AC2-8C68-282D-A6D8C4986DC1}"/>
              </a:ext>
            </a:extLst>
          </p:cNvPr>
          <p:cNvSpPr txBox="1">
            <a:spLocks/>
          </p:cNvSpPr>
          <p:nvPr/>
        </p:nvSpPr>
        <p:spPr>
          <a:xfrm>
            <a:off x="196949" y="4257775"/>
            <a:ext cx="3657600" cy="2309467"/>
          </a:xfrm>
          <a:prstGeom prst="rect">
            <a:avLst/>
          </a:prstGeom>
          <a:ln w="34925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800" b="1" dirty="0">
                <a:latin typeface="Bookman Old Style" panose="02050604050505020204" pitchFamily="18" charset="0"/>
              </a:rPr>
              <a:t>Ергономіка -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id="{A8B795B0-09A4-3206-176A-0E6054AA03CE}"/>
              </a:ext>
            </a:extLst>
          </p:cNvPr>
          <p:cNvSpPr txBox="1">
            <a:spLocks/>
          </p:cNvSpPr>
          <p:nvPr/>
        </p:nvSpPr>
        <p:spPr>
          <a:xfrm>
            <a:off x="4360984" y="4257775"/>
            <a:ext cx="7441810" cy="2316498"/>
          </a:xfrm>
          <a:prstGeom prst="rect">
            <a:avLst/>
          </a:prstGeom>
          <a:ln w="698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від давньогрецької </a:t>
            </a:r>
            <a:r>
              <a:rPr lang="uk-UA" sz="2800" b="1" dirty="0" err="1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ергос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(дія, робота), </a:t>
            </a:r>
            <a:r>
              <a:rPr lang="uk-UA" sz="2800" b="1" dirty="0" err="1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номос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(закон, порядок) – дії щодо організації простору, основаних на дотриманні комфорту, зручності, екології, безпечності речей, що оточують людину</a:t>
            </a:r>
          </a:p>
        </p:txBody>
      </p:sp>
    </p:spTree>
    <p:extLst>
      <p:ext uri="{BB962C8B-B14F-4D97-AF65-F5344CB8AC3E}">
        <p14:creationId xmlns:p14="http://schemas.microsoft.com/office/powerpoint/2010/main" val="3732323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E810C3B-6292-10E0-0D27-6C6F988CD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5083" y="2616592"/>
            <a:ext cx="3615397" cy="234578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800" b="1" dirty="0" err="1">
                <a:latin typeface="Bookman Old Style" panose="02050604050505020204" pitchFamily="18" charset="0"/>
              </a:rPr>
              <a:t>Софтизація</a:t>
            </a:r>
            <a:r>
              <a:rPr lang="uk-UA" sz="2800" b="1" dirty="0">
                <a:latin typeface="Bookman Old Style" panose="02050604050505020204" pitchFamily="18" charset="0"/>
              </a:rPr>
              <a:t> - </a:t>
            </a: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884D8E18-F641-B5A5-8EDA-0387CFB18217}"/>
              </a:ext>
            </a:extLst>
          </p:cNvPr>
          <p:cNvSpPr txBox="1">
            <a:spLocks/>
          </p:cNvSpPr>
          <p:nvPr/>
        </p:nvSpPr>
        <p:spPr>
          <a:xfrm>
            <a:off x="4360984" y="278414"/>
            <a:ext cx="7441810" cy="6319333"/>
          </a:xfrm>
          <a:prstGeom prst="rect">
            <a:avLst/>
          </a:prstGeom>
          <a:ln w="698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uk-UA" sz="2800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endParaRPr lang="uk-UA" sz="2800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endParaRPr lang="uk-UA" sz="2800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Процес перетворення нематеріальних засобів (послуг, інтелектуального потенціалу, рівня підготовки персоналу) на важливий фактор економічного розвитку готелю</a:t>
            </a:r>
          </a:p>
        </p:txBody>
      </p:sp>
    </p:spTree>
    <p:extLst>
      <p:ext uri="{BB962C8B-B14F-4D97-AF65-F5344CB8AC3E}">
        <p14:creationId xmlns:p14="http://schemas.microsoft.com/office/powerpoint/2010/main" val="344268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04BF2F6-F6FD-1F63-A730-A770032FB253}"/>
              </a:ext>
            </a:extLst>
          </p:cNvPr>
          <p:cNvSpPr/>
          <p:nvPr/>
        </p:nvSpPr>
        <p:spPr>
          <a:xfrm rot="5400000">
            <a:off x="5637190" y="-4826688"/>
            <a:ext cx="1025469" cy="11497995"/>
          </a:xfrm>
          <a:prstGeom prst="rect">
            <a:avLst/>
          </a:prstGeom>
          <a:solidFill>
            <a:schemeClr val="accent2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20A690-5A82-C3E9-BF76-9E155B753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002" y="655320"/>
            <a:ext cx="11605846" cy="1559448"/>
          </a:xfrm>
        </p:spPr>
        <p:txBody>
          <a:bodyPr anchor="t">
            <a:normAutofit fontScale="90000"/>
          </a:bodyPr>
          <a:lstStyle/>
          <a:p>
            <a:pPr algn="ctr"/>
            <a:r>
              <a:rPr lang="uk-UA" sz="4000" b="1" dirty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2. </a:t>
            </a:r>
            <a:r>
              <a:rPr lang="uk-UA" sz="40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Сутність та особливості готельних послуг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ABA52A-2DA0-FD4B-ABB2-765BBBC6A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234" y="1938402"/>
            <a:ext cx="4937760" cy="4264278"/>
          </a:xfrm>
          <a:ln w="698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Готельна послуга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–              це дії (операції) підприємства з розміщення споживача шляхом надання номера (місця) для тимчасового проживання в готелі, а також інша діяльність, пов'язана з </a:t>
            </a:r>
            <a:r>
              <a:rPr lang="uk-UA" sz="2800" b="1" dirty="0" err="1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розміщен-ням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та тимчасовим проживанням</a:t>
            </a:r>
          </a:p>
        </p:txBody>
      </p:sp>
      <p:pic>
        <p:nvPicPr>
          <p:cNvPr id="6" name="Picture 2" descr="The largest hotel in the world will have 10,150 rooms and 70 restaurants! |  by gostra.com | Medium">
            <a:extLst>
              <a:ext uri="{FF2B5EF4-FFF2-40B4-BE49-F238E27FC236}">
                <a16:creationId xmlns:a16="http://schemas.microsoft.com/office/drawing/2014/main" id="{A3E47900-0906-B85D-2B6D-A0BADBC2D5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9" b="6739"/>
          <a:stretch/>
        </p:blipFill>
        <p:spPr bwMode="auto">
          <a:xfrm>
            <a:off x="5573152" y="1829018"/>
            <a:ext cx="6618848" cy="4473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548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04BF2F6-F6FD-1F63-A730-A770032FB253}"/>
              </a:ext>
            </a:extLst>
          </p:cNvPr>
          <p:cNvSpPr/>
          <p:nvPr/>
        </p:nvSpPr>
        <p:spPr>
          <a:xfrm rot="5400000">
            <a:off x="5463690" y="-4932334"/>
            <a:ext cx="1264621" cy="11497995"/>
          </a:xfrm>
          <a:prstGeom prst="rect">
            <a:avLst/>
          </a:prstGeom>
          <a:solidFill>
            <a:schemeClr val="accent2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ABA52A-2DA0-FD4B-ABB2-765BBBC6A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5765" y="1948301"/>
            <a:ext cx="11415910" cy="621918"/>
          </a:xfrm>
          <a:ln w="698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Готельні послуги</a:t>
            </a:r>
            <a:endParaRPr lang="uk-UA" sz="2800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id="{C3B7ACBE-B836-F5B6-B2CC-E035D3EED232}"/>
              </a:ext>
            </a:extLst>
          </p:cNvPr>
          <p:cNvSpPr txBox="1">
            <a:spLocks/>
          </p:cNvSpPr>
          <p:nvPr/>
        </p:nvSpPr>
        <p:spPr>
          <a:xfrm>
            <a:off x="365765" y="2961175"/>
            <a:ext cx="5247237" cy="621918"/>
          </a:xfrm>
          <a:prstGeom prst="rect">
            <a:avLst/>
          </a:prstGeom>
          <a:ln w="698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Основні</a:t>
            </a:r>
            <a:endParaRPr lang="uk-UA" sz="2800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802B249B-6CD4-3434-FB73-0F80309A4F61}"/>
              </a:ext>
            </a:extLst>
          </p:cNvPr>
          <p:cNvCxnSpPr/>
          <p:nvPr/>
        </p:nvCxnSpPr>
        <p:spPr>
          <a:xfrm>
            <a:off x="2996420" y="2570219"/>
            <a:ext cx="0" cy="360000"/>
          </a:xfrm>
          <a:prstGeom prst="straightConnector1">
            <a:avLst/>
          </a:prstGeom>
          <a:ln w="412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1157D1E2-B469-D03F-AAEC-FCF0B3E0B0F9}"/>
              </a:ext>
            </a:extLst>
          </p:cNvPr>
          <p:cNvCxnSpPr/>
          <p:nvPr/>
        </p:nvCxnSpPr>
        <p:spPr>
          <a:xfrm>
            <a:off x="9332643" y="2601175"/>
            <a:ext cx="0" cy="360000"/>
          </a:xfrm>
          <a:prstGeom prst="straightConnector1">
            <a:avLst/>
          </a:prstGeom>
          <a:ln w="412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DA6DE7AC-E20F-2C00-1C0A-07AD2D6A2CBF}"/>
              </a:ext>
            </a:extLst>
          </p:cNvPr>
          <p:cNvCxnSpPr/>
          <p:nvPr/>
        </p:nvCxnSpPr>
        <p:spPr>
          <a:xfrm>
            <a:off x="3024555" y="3583093"/>
            <a:ext cx="0" cy="360000"/>
          </a:xfrm>
          <a:prstGeom prst="straightConnector1">
            <a:avLst/>
          </a:prstGeom>
          <a:ln w="412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82870DD1-D67E-9731-5864-D6AF05EA125C}"/>
              </a:ext>
            </a:extLst>
          </p:cNvPr>
          <p:cNvCxnSpPr/>
          <p:nvPr/>
        </p:nvCxnSpPr>
        <p:spPr>
          <a:xfrm>
            <a:off x="9332643" y="3583093"/>
            <a:ext cx="0" cy="360000"/>
          </a:xfrm>
          <a:prstGeom prst="straightConnector1">
            <a:avLst/>
          </a:prstGeom>
          <a:ln w="412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бъект 3">
            <a:extLst>
              <a:ext uri="{FF2B5EF4-FFF2-40B4-BE49-F238E27FC236}">
                <a16:creationId xmlns:a16="http://schemas.microsoft.com/office/drawing/2014/main" id="{C975A98C-52E0-DBDC-92E6-233ABFD4CD44}"/>
              </a:ext>
            </a:extLst>
          </p:cNvPr>
          <p:cNvSpPr txBox="1">
            <a:spLocks/>
          </p:cNvSpPr>
          <p:nvPr/>
        </p:nvSpPr>
        <p:spPr>
          <a:xfrm>
            <a:off x="6543827" y="2963948"/>
            <a:ext cx="5247235" cy="621918"/>
          </a:xfrm>
          <a:prstGeom prst="rect">
            <a:avLst/>
          </a:prstGeom>
          <a:ln w="698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Додаткові</a:t>
            </a:r>
            <a:endParaRPr lang="uk-UA" sz="2800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id="{0EEB3328-E87C-D5AD-A42C-8D923C8FFA50}"/>
              </a:ext>
            </a:extLst>
          </p:cNvPr>
          <p:cNvSpPr txBox="1">
            <a:spLocks/>
          </p:cNvSpPr>
          <p:nvPr/>
        </p:nvSpPr>
        <p:spPr>
          <a:xfrm>
            <a:off x="347003" y="3974048"/>
            <a:ext cx="5266003" cy="2229803"/>
          </a:xfrm>
          <a:prstGeom prst="rect">
            <a:avLst/>
          </a:prstGeom>
          <a:ln w="698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обсяг послуг готелю (проживання, харчування тощо), що входить до ціни номера (місця) і надається споживачу згідно з укладеним договором</a:t>
            </a:r>
          </a:p>
        </p:txBody>
      </p:sp>
      <p:sp>
        <p:nvSpPr>
          <p:cNvPr id="20" name="Объект 3">
            <a:extLst>
              <a:ext uri="{FF2B5EF4-FFF2-40B4-BE49-F238E27FC236}">
                <a16:creationId xmlns:a16="http://schemas.microsoft.com/office/drawing/2014/main" id="{479AFFFA-2522-3C58-04F1-9B553546442A}"/>
              </a:ext>
            </a:extLst>
          </p:cNvPr>
          <p:cNvSpPr txBox="1">
            <a:spLocks/>
          </p:cNvSpPr>
          <p:nvPr/>
        </p:nvSpPr>
        <p:spPr>
          <a:xfrm>
            <a:off x="6534443" y="3943093"/>
            <a:ext cx="5266003" cy="2229803"/>
          </a:xfrm>
          <a:prstGeom prst="rect">
            <a:avLst/>
          </a:prstGeom>
          <a:ln w="698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обсяг послуг, що не належать до основних послуг готелю, замовляються та сплачуються споживачем додатково за окремим договором</a:t>
            </a:r>
          </a:p>
        </p:txBody>
      </p:sp>
    </p:spTree>
    <p:extLst>
      <p:ext uri="{BB962C8B-B14F-4D97-AF65-F5344CB8AC3E}">
        <p14:creationId xmlns:p14="http://schemas.microsoft.com/office/powerpoint/2010/main" val="2300324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04BF2F6-F6FD-1F63-A730-A770032FB253}"/>
              </a:ext>
            </a:extLst>
          </p:cNvPr>
          <p:cNvSpPr/>
          <p:nvPr/>
        </p:nvSpPr>
        <p:spPr>
          <a:xfrm rot="5400000">
            <a:off x="5463690" y="-4932334"/>
            <a:ext cx="1264621" cy="11497995"/>
          </a:xfrm>
          <a:prstGeom prst="rect">
            <a:avLst/>
          </a:prstGeom>
          <a:solidFill>
            <a:schemeClr val="accent2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20A690-5A82-C3E9-BF76-9E155B753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002" y="66526"/>
            <a:ext cx="11605846" cy="1559448"/>
          </a:xfrm>
        </p:spPr>
        <p:txBody>
          <a:bodyPr anchor="ctr">
            <a:normAutofit/>
          </a:bodyPr>
          <a:lstStyle/>
          <a:p>
            <a:pPr algn="ctr"/>
            <a:r>
              <a:rPr lang="uk-UA" sz="40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Типи готельних продуктів</a:t>
            </a:r>
            <a:endParaRPr lang="uk-UA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5CFD26C-1BFE-265D-1FF8-26065E5445B7}"/>
              </a:ext>
            </a:extLst>
          </p:cNvPr>
          <p:cNvSpPr/>
          <p:nvPr/>
        </p:nvSpPr>
        <p:spPr>
          <a:xfrm>
            <a:off x="347002" y="1926427"/>
            <a:ext cx="11497996" cy="895313"/>
          </a:xfrm>
          <a:prstGeom prst="rect">
            <a:avLst/>
          </a:prstGeom>
          <a:gradFill>
            <a:gsLst>
              <a:gs pos="0">
                <a:srgbClr val="F7DAB3"/>
              </a:gs>
              <a:gs pos="100000">
                <a:schemeClr val="tx2">
                  <a:lumMod val="40000"/>
                  <a:lumOff val="60000"/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uk-UA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1. Основний продукт - послуги розміщення, харчування та обслуговування</a:t>
            </a:r>
          </a:p>
          <a:p>
            <a:r>
              <a:rPr lang="uk-UA" sz="2800" b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CFA6D9E-A295-A4AD-2432-9D7DEF4CC098}"/>
              </a:ext>
            </a:extLst>
          </p:cNvPr>
          <p:cNvSpPr/>
          <p:nvPr/>
        </p:nvSpPr>
        <p:spPr>
          <a:xfrm>
            <a:off x="400927" y="2998741"/>
            <a:ext cx="11497996" cy="1506389"/>
          </a:xfrm>
          <a:prstGeom prst="rect">
            <a:avLst/>
          </a:prstGeom>
          <a:gradFill>
            <a:gsLst>
              <a:gs pos="0">
                <a:srgbClr val="F7DAB3"/>
              </a:gs>
              <a:gs pos="100000">
                <a:schemeClr val="tx2">
                  <a:lumMod val="40000"/>
                  <a:lumOff val="60000"/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uk-UA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2. Супутній продукт - комплекс послуг і товарів, необхідних клієнтам для використання основного продукту (наприклад, надання побутових послуг)</a:t>
            </a:r>
          </a:p>
          <a:p>
            <a:r>
              <a:rPr lang="uk-UA" sz="2800" b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396527E-FA7E-1C8B-C519-1253C3CEA4EB}"/>
              </a:ext>
            </a:extLst>
          </p:cNvPr>
          <p:cNvSpPr/>
          <p:nvPr/>
        </p:nvSpPr>
        <p:spPr>
          <a:xfrm>
            <a:off x="400927" y="4682130"/>
            <a:ext cx="11497996" cy="1506389"/>
          </a:xfrm>
          <a:prstGeom prst="rect">
            <a:avLst/>
          </a:prstGeom>
          <a:gradFill>
            <a:gsLst>
              <a:gs pos="0">
                <a:srgbClr val="F7DAB3"/>
              </a:gs>
              <a:gs pos="100000">
                <a:schemeClr val="tx2">
                  <a:lumMod val="40000"/>
                  <a:lumOff val="60000"/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uk-UA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3. Додатковий продукт - послуги, що виділяють готель серед конкурентних аналогічних продуктів (наприклад, послуги сауни, SPA- центру)</a:t>
            </a:r>
          </a:p>
          <a:p>
            <a:r>
              <a:rPr lang="uk-UA" sz="2800" b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9808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266749F-CB95-8FFC-5070-68247AD361E9}"/>
              </a:ext>
            </a:extLst>
          </p:cNvPr>
          <p:cNvSpPr/>
          <p:nvPr/>
        </p:nvSpPr>
        <p:spPr>
          <a:xfrm rot="5400000">
            <a:off x="5766142" y="-5623559"/>
            <a:ext cx="659709" cy="12191997"/>
          </a:xfrm>
          <a:prstGeom prst="rect">
            <a:avLst/>
          </a:prstGeom>
          <a:solidFill>
            <a:schemeClr val="accent2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2B66FF6-2EC0-2032-D5F7-216543EA5B99}"/>
              </a:ext>
            </a:extLst>
          </p:cNvPr>
          <p:cNvSpPr txBox="1">
            <a:spLocks/>
          </p:cNvSpPr>
          <p:nvPr/>
        </p:nvSpPr>
        <p:spPr>
          <a:xfrm>
            <a:off x="293076" y="207061"/>
            <a:ext cx="11605846" cy="624841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Особливості готельних послуг</a:t>
            </a:r>
            <a:b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sz="4000" dirty="0"/>
          </a:p>
        </p:txBody>
      </p:sp>
      <p:graphicFrame>
        <p:nvGraphicFramePr>
          <p:cNvPr id="2" name="Таблица 5">
            <a:extLst>
              <a:ext uri="{FF2B5EF4-FFF2-40B4-BE49-F238E27FC236}">
                <a16:creationId xmlns:a16="http://schemas.microsoft.com/office/drawing/2014/main" id="{20CC6E4B-2C5F-5137-F2A7-00DA0B91B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743478"/>
              </p:ext>
            </p:extLst>
          </p:nvPr>
        </p:nvGraphicFramePr>
        <p:xfrm>
          <a:off x="0" y="862816"/>
          <a:ext cx="12191999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5339">
                  <a:extLst>
                    <a:ext uri="{9D8B030D-6E8A-4147-A177-3AD203B41FA5}">
                      <a16:colId xmlns:a16="http://schemas.microsoft.com/office/drawing/2014/main" val="801022778"/>
                    </a:ext>
                  </a:extLst>
                </a:gridCol>
                <a:gridCol w="4400456">
                  <a:extLst>
                    <a:ext uri="{9D8B030D-6E8A-4147-A177-3AD203B41FA5}">
                      <a16:colId xmlns:a16="http://schemas.microsoft.com/office/drawing/2014/main" val="2314544419"/>
                    </a:ext>
                  </a:extLst>
                </a:gridCol>
                <a:gridCol w="4266204">
                  <a:extLst>
                    <a:ext uri="{9D8B030D-6E8A-4147-A177-3AD203B41FA5}">
                      <a16:colId xmlns:a16="http://schemas.microsoft.com/office/drawing/2014/main" val="822311975"/>
                    </a:ext>
                  </a:extLst>
                </a:gridCol>
              </a:tblGrid>
              <a:tr h="7977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Ознака послуги</a:t>
                      </a:r>
                      <a:endParaRPr lang="uk-UA" sz="24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Прояви ознаки</a:t>
                      </a:r>
                      <a:endParaRPr lang="uk-UA" sz="24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Заходи активізації продажу послуги</a:t>
                      </a:r>
                      <a:endParaRPr lang="uk-UA" sz="24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764919"/>
                  </a:ext>
                </a:extLst>
              </a:tr>
              <a:tr h="45057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Нематеріальний характер</a:t>
                      </a:r>
                      <a:endParaRPr lang="uk-UA" sz="2400" b="1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невідчутність послуги;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неможливість в повному обсязі оцінити послугу до моменту її придбання;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складність презентації послуги клієнтові;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складність в обґрунтуванні цін на послуги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Заходи, що підвищу-</a:t>
                      </a:r>
                      <a:r>
                        <a:rPr lang="uk-UA" sz="2400" b="1" kern="1200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ють</a:t>
                      </a: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довіру до готель-ного підприємства: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підкреслення вигоди від придбання послуги;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використання реклами;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проведення акцій зі зміни тарифів, залучення до готелю відомих клієнтів</a:t>
                      </a:r>
                    </a:p>
                    <a:p>
                      <a:endParaRPr lang="uk-U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375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6694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266749F-CB95-8FFC-5070-68247AD361E9}"/>
              </a:ext>
            </a:extLst>
          </p:cNvPr>
          <p:cNvSpPr/>
          <p:nvPr/>
        </p:nvSpPr>
        <p:spPr>
          <a:xfrm rot="5400000">
            <a:off x="5766146" y="-5729805"/>
            <a:ext cx="659709" cy="12192001"/>
          </a:xfrm>
          <a:prstGeom prst="rect">
            <a:avLst/>
          </a:prstGeom>
          <a:solidFill>
            <a:schemeClr val="accent2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2B66FF6-2EC0-2032-D5F7-216543EA5B99}"/>
              </a:ext>
            </a:extLst>
          </p:cNvPr>
          <p:cNvSpPr txBox="1">
            <a:spLocks/>
          </p:cNvSpPr>
          <p:nvPr/>
        </p:nvSpPr>
        <p:spPr>
          <a:xfrm>
            <a:off x="293076" y="71209"/>
            <a:ext cx="11605846" cy="624841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Особливості готельних послуг</a:t>
            </a:r>
            <a:b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sz="4000" dirty="0"/>
          </a:p>
        </p:txBody>
      </p:sp>
      <p:graphicFrame>
        <p:nvGraphicFramePr>
          <p:cNvPr id="2" name="Таблица 5">
            <a:extLst>
              <a:ext uri="{FF2B5EF4-FFF2-40B4-BE49-F238E27FC236}">
                <a16:creationId xmlns:a16="http://schemas.microsoft.com/office/drawing/2014/main" id="{20CC6E4B-2C5F-5137-F2A7-00DA0B91B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098927"/>
              </p:ext>
            </p:extLst>
          </p:nvPr>
        </p:nvGraphicFramePr>
        <p:xfrm>
          <a:off x="1" y="751751"/>
          <a:ext cx="12191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5339">
                  <a:extLst>
                    <a:ext uri="{9D8B030D-6E8A-4147-A177-3AD203B41FA5}">
                      <a16:colId xmlns:a16="http://schemas.microsoft.com/office/drawing/2014/main" val="801022778"/>
                    </a:ext>
                  </a:extLst>
                </a:gridCol>
                <a:gridCol w="4400456">
                  <a:extLst>
                    <a:ext uri="{9D8B030D-6E8A-4147-A177-3AD203B41FA5}">
                      <a16:colId xmlns:a16="http://schemas.microsoft.com/office/drawing/2014/main" val="2314544419"/>
                    </a:ext>
                  </a:extLst>
                </a:gridCol>
                <a:gridCol w="4266204">
                  <a:extLst>
                    <a:ext uri="{9D8B030D-6E8A-4147-A177-3AD203B41FA5}">
                      <a16:colId xmlns:a16="http://schemas.microsoft.com/office/drawing/2014/main" val="8223119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Ознака послуги</a:t>
                      </a:r>
                      <a:endParaRPr lang="uk-UA" sz="24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Прояви ознаки</a:t>
                      </a:r>
                      <a:endParaRPr lang="uk-UA" sz="24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Заходи активізації продажу послуги</a:t>
                      </a:r>
                      <a:endParaRPr lang="uk-UA" sz="24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764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Обмежені можливості зберігання</a:t>
                      </a:r>
                      <a:endParaRPr lang="uk-UA" sz="2400" b="1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послуга не може зберігатися для подальшого продажу;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втрачені доходи готелю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необхідно розробити стратегію, що забезпечить оптимальне співвідношення попиту і пропозиції: ефективна цінова політика, система тарифів, оптимізація асортименту послуг, коригування попиту за сезонними завантаженнями готелю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164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6996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266749F-CB95-8FFC-5070-68247AD361E9}"/>
              </a:ext>
            </a:extLst>
          </p:cNvPr>
          <p:cNvSpPr/>
          <p:nvPr/>
        </p:nvSpPr>
        <p:spPr>
          <a:xfrm rot="5400000">
            <a:off x="5766146" y="-5575346"/>
            <a:ext cx="659709" cy="12192001"/>
          </a:xfrm>
          <a:prstGeom prst="rect">
            <a:avLst/>
          </a:prstGeom>
          <a:solidFill>
            <a:schemeClr val="accent2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2B66FF6-2EC0-2032-D5F7-216543EA5B99}"/>
              </a:ext>
            </a:extLst>
          </p:cNvPr>
          <p:cNvSpPr txBox="1">
            <a:spLocks/>
          </p:cNvSpPr>
          <p:nvPr/>
        </p:nvSpPr>
        <p:spPr>
          <a:xfrm>
            <a:off x="293077" y="225668"/>
            <a:ext cx="11605846" cy="624841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Особливості готельних послуг</a:t>
            </a:r>
            <a:b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sz="4000" dirty="0"/>
          </a:p>
        </p:txBody>
      </p:sp>
      <p:graphicFrame>
        <p:nvGraphicFramePr>
          <p:cNvPr id="2" name="Таблица 5">
            <a:extLst>
              <a:ext uri="{FF2B5EF4-FFF2-40B4-BE49-F238E27FC236}">
                <a16:creationId xmlns:a16="http://schemas.microsoft.com/office/drawing/2014/main" id="{20CC6E4B-2C5F-5137-F2A7-00DA0B91B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426561"/>
              </p:ext>
            </p:extLst>
          </p:nvPr>
        </p:nvGraphicFramePr>
        <p:xfrm>
          <a:off x="1" y="1173781"/>
          <a:ext cx="12191999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5339">
                  <a:extLst>
                    <a:ext uri="{9D8B030D-6E8A-4147-A177-3AD203B41FA5}">
                      <a16:colId xmlns:a16="http://schemas.microsoft.com/office/drawing/2014/main" val="801022778"/>
                    </a:ext>
                  </a:extLst>
                </a:gridCol>
                <a:gridCol w="4400456">
                  <a:extLst>
                    <a:ext uri="{9D8B030D-6E8A-4147-A177-3AD203B41FA5}">
                      <a16:colId xmlns:a16="http://schemas.microsoft.com/office/drawing/2014/main" val="2314544419"/>
                    </a:ext>
                  </a:extLst>
                </a:gridCol>
                <a:gridCol w="4266204">
                  <a:extLst>
                    <a:ext uri="{9D8B030D-6E8A-4147-A177-3AD203B41FA5}">
                      <a16:colId xmlns:a16="http://schemas.microsoft.com/office/drawing/2014/main" val="8223119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Ознака послуги</a:t>
                      </a:r>
                      <a:endParaRPr lang="uk-UA" sz="24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Прояви ознаки</a:t>
                      </a:r>
                      <a:endParaRPr lang="uk-UA" sz="24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Заходи активізації продажу послуги</a:t>
                      </a:r>
                      <a:endParaRPr lang="uk-UA" sz="24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764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Терміновий характер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Через погану організацію роботи послуги можуть надаватися повільно.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Зокрема, послуги на поселення в більшості готелів тривають 10–15 хв., тоді як в Токіо – 45 </a:t>
                      </a:r>
                      <a:r>
                        <a:rPr lang="uk-UA" sz="2400" b="1" kern="1200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сек</a:t>
                      </a: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введення стандартів обслуговування;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наявність кваліфікованого персоналу;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автоматизація процесів обслуговування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164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599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266749F-CB95-8FFC-5070-68247AD361E9}"/>
              </a:ext>
            </a:extLst>
          </p:cNvPr>
          <p:cNvSpPr/>
          <p:nvPr/>
        </p:nvSpPr>
        <p:spPr>
          <a:xfrm rot="5400000">
            <a:off x="5766147" y="-5458050"/>
            <a:ext cx="659709" cy="12191997"/>
          </a:xfrm>
          <a:prstGeom prst="rect">
            <a:avLst/>
          </a:prstGeom>
          <a:solidFill>
            <a:schemeClr val="accent2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2B66FF6-2EC0-2032-D5F7-216543EA5B99}"/>
              </a:ext>
            </a:extLst>
          </p:cNvPr>
          <p:cNvSpPr txBox="1">
            <a:spLocks/>
          </p:cNvSpPr>
          <p:nvPr/>
        </p:nvSpPr>
        <p:spPr>
          <a:xfrm>
            <a:off x="293073" y="362458"/>
            <a:ext cx="11605846" cy="624841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Особливості готельних послуг</a:t>
            </a:r>
            <a:b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sz="4000" dirty="0"/>
          </a:p>
        </p:txBody>
      </p:sp>
      <p:graphicFrame>
        <p:nvGraphicFramePr>
          <p:cNvPr id="2" name="Таблица 5">
            <a:extLst>
              <a:ext uri="{FF2B5EF4-FFF2-40B4-BE49-F238E27FC236}">
                <a16:creationId xmlns:a16="http://schemas.microsoft.com/office/drawing/2014/main" id="{20CC6E4B-2C5F-5137-F2A7-00DA0B91B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064718"/>
              </p:ext>
            </p:extLst>
          </p:nvPr>
        </p:nvGraphicFramePr>
        <p:xfrm>
          <a:off x="1" y="1172305"/>
          <a:ext cx="12191999" cy="4839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5339">
                  <a:extLst>
                    <a:ext uri="{9D8B030D-6E8A-4147-A177-3AD203B41FA5}">
                      <a16:colId xmlns:a16="http://schemas.microsoft.com/office/drawing/2014/main" val="801022778"/>
                    </a:ext>
                  </a:extLst>
                </a:gridCol>
                <a:gridCol w="4400456">
                  <a:extLst>
                    <a:ext uri="{9D8B030D-6E8A-4147-A177-3AD203B41FA5}">
                      <a16:colId xmlns:a16="http://schemas.microsoft.com/office/drawing/2014/main" val="2314544419"/>
                    </a:ext>
                  </a:extLst>
                </a:gridCol>
                <a:gridCol w="4266204">
                  <a:extLst>
                    <a:ext uri="{9D8B030D-6E8A-4147-A177-3AD203B41FA5}">
                      <a16:colId xmlns:a16="http://schemas.microsoft.com/office/drawing/2014/main" val="822311975"/>
                    </a:ext>
                  </a:extLst>
                </a:gridCol>
              </a:tblGrid>
              <a:tr h="7336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Ознака послуги</a:t>
                      </a:r>
                      <a:endParaRPr lang="uk-UA" sz="24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Прояви ознаки</a:t>
                      </a:r>
                      <a:endParaRPr lang="uk-UA" sz="24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Заходи активізації продажу послуги</a:t>
                      </a:r>
                      <a:endParaRPr lang="uk-UA" sz="24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764919"/>
                  </a:ext>
                </a:extLst>
              </a:tr>
              <a:tr h="40165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Сезонний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характер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попиту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Низьке завантаження готелю: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для готелів ділового призначення пік попиту припадає на осінь та весну;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у курортних готелів – на літо;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нестабільність доходів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оптимізація асортименту послуг;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ефективна цінова політика</a:t>
                      </a:r>
                    </a:p>
                    <a:p>
                      <a:endParaRPr lang="uk-U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375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293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A4C3197-54B0-F2E3-3DE2-273C200F6CC4}"/>
              </a:ext>
            </a:extLst>
          </p:cNvPr>
          <p:cNvSpPr/>
          <p:nvPr/>
        </p:nvSpPr>
        <p:spPr>
          <a:xfrm rot="5400000">
            <a:off x="-189329" y="1878625"/>
            <a:ext cx="4839287" cy="3614226"/>
          </a:xfrm>
          <a:prstGeom prst="rect">
            <a:avLst/>
          </a:prstGeom>
          <a:solidFill>
            <a:schemeClr val="accent2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01067A-0170-34FF-1D22-301F29C429DF}"/>
              </a:ext>
            </a:extLst>
          </p:cNvPr>
          <p:cNvSpPr txBox="1"/>
          <p:nvPr/>
        </p:nvSpPr>
        <p:spPr>
          <a:xfrm>
            <a:off x="331175" y="200504"/>
            <a:ext cx="3798277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МЕТА лекційного заняття - </a:t>
            </a:r>
          </a:p>
          <a:p>
            <a:pPr algn="ctr"/>
            <a:endParaRPr lang="uk-UA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uk-UA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Набуття знань щодо сутності детермінант сервісної діяльності, технології гостинності, моделей сервісного процесу</a:t>
            </a:r>
          </a:p>
        </p:txBody>
      </p:sp>
      <p:pic>
        <p:nvPicPr>
          <p:cNvPr id="2050" name="Picture 2" descr="World's Largest Hotel will Open in Mecca Soon | EaseMyTrip.com–  EaseMyTrip.com">
            <a:extLst>
              <a:ext uri="{FF2B5EF4-FFF2-40B4-BE49-F238E27FC236}">
                <a16:creationId xmlns:a16="http://schemas.microsoft.com/office/drawing/2014/main" id="{E2F2C6C8-0FBD-F8FE-FBFC-4132747156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7" r="14815"/>
          <a:stretch/>
        </p:blipFill>
        <p:spPr bwMode="auto">
          <a:xfrm>
            <a:off x="4328160" y="0"/>
            <a:ext cx="7863840" cy="6330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13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266749F-CB95-8FFC-5070-68247AD361E9}"/>
              </a:ext>
            </a:extLst>
          </p:cNvPr>
          <p:cNvSpPr/>
          <p:nvPr/>
        </p:nvSpPr>
        <p:spPr>
          <a:xfrm rot="5400000">
            <a:off x="5752290" y="-5609708"/>
            <a:ext cx="687412" cy="12191997"/>
          </a:xfrm>
          <a:prstGeom prst="rect">
            <a:avLst/>
          </a:prstGeom>
          <a:solidFill>
            <a:schemeClr val="accent2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2B66FF6-2EC0-2032-D5F7-216543EA5B99}"/>
              </a:ext>
            </a:extLst>
          </p:cNvPr>
          <p:cNvSpPr txBox="1">
            <a:spLocks/>
          </p:cNvSpPr>
          <p:nvPr/>
        </p:nvSpPr>
        <p:spPr>
          <a:xfrm>
            <a:off x="293076" y="207061"/>
            <a:ext cx="11605846" cy="8105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Особливості готельних послуг</a:t>
            </a:r>
            <a:b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sz="4000" dirty="0"/>
          </a:p>
        </p:txBody>
      </p:sp>
      <p:graphicFrame>
        <p:nvGraphicFramePr>
          <p:cNvPr id="2" name="Таблица 5">
            <a:extLst>
              <a:ext uri="{FF2B5EF4-FFF2-40B4-BE49-F238E27FC236}">
                <a16:creationId xmlns:a16="http://schemas.microsoft.com/office/drawing/2014/main" id="{20CC6E4B-2C5F-5137-F2A7-00DA0B91B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049437"/>
              </p:ext>
            </p:extLst>
          </p:nvPr>
        </p:nvGraphicFramePr>
        <p:xfrm>
          <a:off x="1" y="1017561"/>
          <a:ext cx="12191999" cy="5328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5339">
                  <a:extLst>
                    <a:ext uri="{9D8B030D-6E8A-4147-A177-3AD203B41FA5}">
                      <a16:colId xmlns:a16="http://schemas.microsoft.com/office/drawing/2014/main" val="801022778"/>
                    </a:ext>
                  </a:extLst>
                </a:gridCol>
                <a:gridCol w="4400456">
                  <a:extLst>
                    <a:ext uri="{9D8B030D-6E8A-4147-A177-3AD203B41FA5}">
                      <a16:colId xmlns:a16="http://schemas.microsoft.com/office/drawing/2014/main" val="2314544419"/>
                    </a:ext>
                  </a:extLst>
                </a:gridCol>
                <a:gridCol w="4266204">
                  <a:extLst>
                    <a:ext uri="{9D8B030D-6E8A-4147-A177-3AD203B41FA5}">
                      <a16:colId xmlns:a16="http://schemas.microsoft.com/office/drawing/2014/main" val="822311975"/>
                    </a:ext>
                  </a:extLst>
                </a:gridCol>
              </a:tblGrid>
              <a:tr h="7977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Ознака послуги</a:t>
                      </a:r>
                      <a:endParaRPr lang="uk-UA" sz="24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Прояви ознаки</a:t>
                      </a:r>
                      <a:endParaRPr lang="uk-UA" sz="24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Заходи активізації продажу послуги</a:t>
                      </a:r>
                      <a:endParaRPr lang="uk-UA" sz="24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764919"/>
                  </a:ext>
                </a:extLst>
              </a:tr>
              <a:tr h="45057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Неоднорідність якості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надання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послуги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Якість однієї послуги важко повторити через різний рівень кваліфікації працівників, їх психофізичних особливостей, різне розуміння якості послуги споживачем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застосування стандартів обслуговування;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організація опера-</a:t>
                      </a:r>
                      <a:r>
                        <a:rPr lang="uk-UA" sz="2400" b="1" kern="1200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ційного</a:t>
                      </a: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процесу;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підтримка позитивної атмосфери в колективі;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управління поведінкою споживачів</a:t>
                      </a:r>
                      <a:endParaRPr lang="uk-U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375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5298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E810C3B-6292-10E0-0D27-6C6F988CD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5083" y="2616592"/>
            <a:ext cx="3615397" cy="234578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800" b="1" dirty="0">
                <a:latin typeface="Bookman Old Style" panose="02050604050505020204" pitchFamily="18" charset="0"/>
              </a:rPr>
              <a:t>Стандарт обслуговування - </a:t>
            </a: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884D8E18-F641-B5A5-8EDA-0387CFB18217}"/>
              </a:ext>
            </a:extLst>
          </p:cNvPr>
          <p:cNvSpPr txBox="1">
            <a:spLocks/>
          </p:cNvSpPr>
          <p:nvPr/>
        </p:nvSpPr>
        <p:spPr>
          <a:xfrm>
            <a:off x="4360984" y="278414"/>
            <a:ext cx="7441810" cy="6319333"/>
          </a:xfrm>
          <a:prstGeom prst="rect">
            <a:avLst/>
          </a:prstGeom>
          <a:ln w="698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sz="1200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Це комплекс обов`язкових для виконання правил обслуговування клієнтів, який має гарантувати встановлений рівень якості всіх операцій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Стандарт обслуговування передбачає ідеальну послугу (абстрактна теоретична модель сервісної діяльності), яка визначає формальні критерії оцінювання якості технології обслуговування в готелі, що основані на маркетингових дослідженнях вимог споживачів до їх якості</a:t>
            </a:r>
          </a:p>
        </p:txBody>
      </p:sp>
    </p:spTree>
    <p:extLst>
      <p:ext uri="{BB962C8B-B14F-4D97-AF65-F5344CB8AC3E}">
        <p14:creationId xmlns:p14="http://schemas.microsoft.com/office/powerpoint/2010/main" val="2846901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04BF2F6-F6FD-1F63-A730-A770032FB253}"/>
              </a:ext>
            </a:extLst>
          </p:cNvPr>
          <p:cNvSpPr/>
          <p:nvPr/>
        </p:nvSpPr>
        <p:spPr>
          <a:xfrm rot="5400000">
            <a:off x="5502809" y="-4848664"/>
            <a:ext cx="1294230" cy="11497995"/>
          </a:xfrm>
          <a:prstGeom prst="rect">
            <a:avLst/>
          </a:prstGeom>
          <a:solidFill>
            <a:schemeClr val="accent2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20A690-5A82-C3E9-BF76-9E155B753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76" y="378954"/>
            <a:ext cx="11605846" cy="1559448"/>
          </a:xfrm>
        </p:spPr>
        <p:txBody>
          <a:bodyPr anchor="t">
            <a:normAutofit fontScale="90000"/>
          </a:bodyPr>
          <a:lstStyle/>
          <a:p>
            <a:pPr algn="ctr"/>
            <a:r>
              <a:rPr lang="uk-UA" sz="4000" b="1" dirty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3. </a:t>
            </a:r>
            <a:r>
              <a:rPr lang="uk-UA" sz="40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Поняття технології гостинності. </a:t>
            </a:r>
            <a:br>
              <a:rPr lang="uk-UA" sz="40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uk-UA" sz="40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Моделі сервісного процесу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ABA52A-2DA0-FD4B-ABB2-765BBBC6A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234" y="1938402"/>
            <a:ext cx="4749896" cy="4264278"/>
          </a:xfrm>
          <a:ln w="698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>
            <a:noAutofit/>
          </a:bodyPr>
          <a:lstStyle/>
          <a:p>
            <a:pPr algn="ctr"/>
            <a:endParaRPr lang="uk-UA" sz="2800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Надання послуги,                     її проектування                   і сам процес обслуговування мають кінцеву мету – прийняти споживача та задовольнити його потреби</a:t>
            </a:r>
          </a:p>
        </p:txBody>
      </p:sp>
      <p:pic>
        <p:nvPicPr>
          <p:cNvPr id="7" name="Picture 2" descr="El hotel Abraj Kudai posee la cúpula mas grande del mundo">
            <a:extLst>
              <a:ext uri="{FF2B5EF4-FFF2-40B4-BE49-F238E27FC236}">
                <a16:creationId xmlns:a16="http://schemas.microsoft.com/office/drawing/2014/main" id="{6897411C-1819-D2B8-ECF7-C4490E96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288" y="1817377"/>
            <a:ext cx="6684792" cy="4449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081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E810C3B-6292-10E0-0D27-6C6F988CD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5083" y="2616592"/>
            <a:ext cx="3615397" cy="234578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800" b="1" dirty="0">
                <a:latin typeface="Bookman Old Style" panose="02050604050505020204" pitchFamily="18" charset="0"/>
              </a:rPr>
              <a:t>Гостинність - </a:t>
            </a: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884D8E18-F641-B5A5-8EDA-0387CFB18217}"/>
              </a:ext>
            </a:extLst>
          </p:cNvPr>
          <p:cNvSpPr txBox="1">
            <a:spLocks/>
          </p:cNvSpPr>
          <p:nvPr/>
        </p:nvSpPr>
        <p:spPr>
          <a:xfrm>
            <a:off x="4360984" y="278414"/>
            <a:ext cx="7441810" cy="6319333"/>
          </a:xfrm>
          <a:prstGeom prst="rect">
            <a:avLst/>
          </a:prstGeom>
          <a:ln w="698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sz="1200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комплексна послуга, якій притаманні певні споживчі властивості, створення позитивного образу підприємства, що, зрештою, має покласти основу для «вторинного попиту» на послуги.</a:t>
            </a:r>
          </a:p>
          <a:p>
            <a:endParaRPr lang="uk-UA" sz="2800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Сукупна взаємодія умов гостинності в єдиному технологічному процесі має бути скоординована розробкою                     </a:t>
            </a:r>
            <a:r>
              <a:rPr lang="uk-UA" sz="2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моделі гостинності </a:t>
            </a:r>
          </a:p>
        </p:txBody>
      </p:sp>
    </p:spTree>
    <p:extLst>
      <p:ext uri="{BB962C8B-B14F-4D97-AF65-F5344CB8AC3E}">
        <p14:creationId xmlns:p14="http://schemas.microsoft.com/office/powerpoint/2010/main" val="3524237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E810C3B-6292-10E0-0D27-6C6F988CD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5083" y="2616592"/>
            <a:ext cx="3615397" cy="234578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800" b="1" dirty="0">
                <a:latin typeface="Bookman Old Style" panose="02050604050505020204" pitchFamily="18" charset="0"/>
              </a:rPr>
              <a:t>Технологія гостинності - </a:t>
            </a: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884D8E18-F641-B5A5-8EDA-0387CFB18217}"/>
              </a:ext>
            </a:extLst>
          </p:cNvPr>
          <p:cNvSpPr txBox="1">
            <a:spLocks/>
          </p:cNvSpPr>
          <p:nvPr/>
        </p:nvSpPr>
        <p:spPr>
          <a:xfrm>
            <a:off x="4360984" y="278414"/>
            <a:ext cx="7441810" cy="6319333"/>
          </a:xfrm>
          <a:prstGeom prst="rect">
            <a:avLst/>
          </a:prstGeom>
          <a:ln w="698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sz="1200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це виробництво послуг, якість яких визначається створенням комфортних умов середовища гостинності, проявом персональної уваги до гостя, забезпеченням позитивного іміджу підприємства</a:t>
            </a:r>
          </a:p>
          <a:p>
            <a:endParaRPr lang="uk-UA" sz="2800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Структура виробництва послуг визначається наявністю відповідних ресурсів, розробкою технологічних процесів, їх випробуванням, контролем, прийомом, оцінкою і процесом обслуговування </a:t>
            </a:r>
          </a:p>
        </p:txBody>
      </p:sp>
    </p:spTree>
    <p:extLst>
      <p:ext uri="{BB962C8B-B14F-4D97-AF65-F5344CB8AC3E}">
        <p14:creationId xmlns:p14="http://schemas.microsoft.com/office/powerpoint/2010/main" val="4186060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04BF2F6-F6FD-1F63-A730-A770032FB253}"/>
              </a:ext>
            </a:extLst>
          </p:cNvPr>
          <p:cNvSpPr/>
          <p:nvPr/>
        </p:nvSpPr>
        <p:spPr>
          <a:xfrm rot="5400000">
            <a:off x="5605463" y="-5074107"/>
            <a:ext cx="981074" cy="11497995"/>
          </a:xfrm>
          <a:prstGeom prst="rect">
            <a:avLst/>
          </a:prstGeom>
          <a:solidFill>
            <a:schemeClr val="accent2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ABA52A-2DA0-FD4B-ABB2-765BBBC6A5D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47003" y="1600200"/>
            <a:ext cx="2405063" cy="981075"/>
          </a:xfrm>
          <a:ln w="698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Надання послуг</a:t>
            </a:r>
            <a:endParaRPr lang="uk-UA" sz="2800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8ECB368-51A0-A5E4-2680-45DA281321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7002" y="418127"/>
            <a:ext cx="11604625" cy="1558925"/>
          </a:xfrm>
        </p:spPr>
        <p:txBody>
          <a:bodyPr anchor="t">
            <a:normAutofit/>
          </a:bodyPr>
          <a:lstStyle/>
          <a:p>
            <a:pPr algn="ctr"/>
            <a:r>
              <a:rPr lang="uk-UA" sz="40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Процес надання послуг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id="{C3B7ACBE-B836-F5B6-B2CC-E035D3EED232}"/>
              </a:ext>
            </a:extLst>
          </p:cNvPr>
          <p:cNvSpPr txBox="1">
            <a:spLocks/>
          </p:cNvSpPr>
          <p:nvPr/>
        </p:nvSpPr>
        <p:spPr>
          <a:xfrm>
            <a:off x="3179840" y="1620021"/>
            <a:ext cx="5247237" cy="621918"/>
          </a:xfrm>
          <a:prstGeom prst="rect">
            <a:avLst/>
          </a:prstGeom>
          <a:ln w="698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Забезпечення ресурсів</a:t>
            </a:r>
            <a:endParaRPr lang="uk-UA" sz="2800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20" name="Объект 3">
            <a:extLst>
              <a:ext uri="{FF2B5EF4-FFF2-40B4-BE49-F238E27FC236}">
                <a16:creationId xmlns:a16="http://schemas.microsoft.com/office/drawing/2014/main" id="{479AFFFA-2522-3C58-04F1-9B553546442A}"/>
              </a:ext>
            </a:extLst>
          </p:cNvPr>
          <p:cNvSpPr txBox="1">
            <a:spLocks/>
          </p:cNvSpPr>
          <p:nvPr/>
        </p:nvSpPr>
        <p:spPr>
          <a:xfrm>
            <a:off x="8841492" y="5088949"/>
            <a:ext cx="2881529" cy="1024121"/>
          </a:xfrm>
          <a:prstGeom prst="rect">
            <a:avLst/>
          </a:prstGeom>
          <a:ln w="698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Процес обслуговування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id="{0EC61665-DA04-B579-F1A3-C573BE0A7AB3}"/>
              </a:ext>
            </a:extLst>
          </p:cNvPr>
          <p:cNvSpPr txBox="1">
            <a:spLocks/>
          </p:cNvSpPr>
          <p:nvPr/>
        </p:nvSpPr>
        <p:spPr>
          <a:xfrm>
            <a:off x="3161083" y="2594440"/>
            <a:ext cx="5247237" cy="621918"/>
          </a:xfrm>
          <a:prstGeom prst="rect">
            <a:avLst/>
          </a:prstGeom>
          <a:ln w="698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Технологічний процес</a:t>
            </a:r>
            <a:endParaRPr lang="uk-UA" sz="2800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2057D0E9-7A4E-9222-99CB-79DDE759A601}"/>
              </a:ext>
            </a:extLst>
          </p:cNvPr>
          <p:cNvSpPr txBox="1">
            <a:spLocks/>
          </p:cNvSpPr>
          <p:nvPr/>
        </p:nvSpPr>
        <p:spPr>
          <a:xfrm>
            <a:off x="3161083" y="3566837"/>
            <a:ext cx="5247237" cy="621918"/>
          </a:xfrm>
          <a:prstGeom prst="rect">
            <a:avLst/>
          </a:prstGeom>
          <a:ln w="698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Контроль</a:t>
            </a:r>
            <a:endParaRPr lang="uk-UA" sz="2800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id="{2F7DDCC5-1C40-7743-9170-FA5AA71A5E8C}"/>
              </a:ext>
            </a:extLst>
          </p:cNvPr>
          <p:cNvSpPr txBox="1">
            <a:spLocks/>
          </p:cNvSpPr>
          <p:nvPr/>
        </p:nvSpPr>
        <p:spPr>
          <a:xfrm>
            <a:off x="3161083" y="4533633"/>
            <a:ext cx="5247237" cy="621918"/>
          </a:xfrm>
          <a:prstGeom prst="rect">
            <a:avLst/>
          </a:prstGeom>
          <a:ln w="698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Прийом</a:t>
            </a:r>
            <a:endParaRPr lang="uk-UA" sz="2800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5E4FADB6-B203-0F39-F685-975D24932AE6}"/>
              </a:ext>
            </a:extLst>
          </p:cNvPr>
          <p:cNvSpPr txBox="1">
            <a:spLocks/>
          </p:cNvSpPr>
          <p:nvPr/>
        </p:nvSpPr>
        <p:spPr>
          <a:xfrm>
            <a:off x="3161083" y="5491152"/>
            <a:ext cx="5247237" cy="621918"/>
          </a:xfrm>
          <a:prstGeom prst="rect">
            <a:avLst/>
          </a:prstGeom>
          <a:ln w="698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Оцінювання</a:t>
            </a:r>
            <a:endParaRPr lang="uk-UA" sz="2800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24CBCA5C-6BA5-601A-D56D-A9DD207754E8}"/>
              </a:ext>
            </a:extLst>
          </p:cNvPr>
          <p:cNvCxnSpPr>
            <a:cxnSpLocks/>
          </p:cNvCxnSpPr>
          <p:nvPr/>
        </p:nvCxnSpPr>
        <p:spPr>
          <a:xfrm flipV="1">
            <a:off x="2752066" y="1939698"/>
            <a:ext cx="409017" cy="1"/>
          </a:xfrm>
          <a:prstGeom prst="straightConnector1">
            <a:avLst/>
          </a:prstGeom>
          <a:ln w="730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72EBF0E3-C4F8-9300-75E9-C74A0F24848C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>
            <a:off x="5784702" y="3216358"/>
            <a:ext cx="0" cy="350479"/>
          </a:xfrm>
          <a:prstGeom prst="straightConnector1">
            <a:avLst/>
          </a:prstGeom>
          <a:ln w="539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CC9F5306-0B7D-93A0-30D4-E8636964AB8A}"/>
              </a:ext>
            </a:extLst>
          </p:cNvPr>
          <p:cNvCxnSpPr/>
          <p:nvPr/>
        </p:nvCxnSpPr>
        <p:spPr>
          <a:xfrm>
            <a:off x="5778203" y="4188755"/>
            <a:ext cx="0" cy="350479"/>
          </a:xfrm>
          <a:prstGeom prst="straightConnector1">
            <a:avLst/>
          </a:prstGeom>
          <a:ln w="539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8E74F3FA-B85E-2A2D-497B-2CD8C8269722}"/>
              </a:ext>
            </a:extLst>
          </p:cNvPr>
          <p:cNvCxnSpPr/>
          <p:nvPr/>
        </p:nvCxnSpPr>
        <p:spPr>
          <a:xfrm>
            <a:off x="5803458" y="5155551"/>
            <a:ext cx="0" cy="350479"/>
          </a:xfrm>
          <a:prstGeom prst="straightConnector1">
            <a:avLst/>
          </a:prstGeom>
          <a:ln w="539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E6D592BA-577D-39AD-0B60-589E22935070}"/>
              </a:ext>
            </a:extLst>
          </p:cNvPr>
          <p:cNvCxnSpPr/>
          <p:nvPr/>
        </p:nvCxnSpPr>
        <p:spPr>
          <a:xfrm>
            <a:off x="5784701" y="2243961"/>
            <a:ext cx="0" cy="350479"/>
          </a:xfrm>
          <a:prstGeom prst="straightConnector1">
            <a:avLst/>
          </a:prstGeom>
          <a:ln w="539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5C10D346-F4A4-EC91-8E72-36A8CECA199C}"/>
              </a:ext>
            </a:extLst>
          </p:cNvPr>
          <p:cNvCxnSpPr>
            <a:cxnSpLocks/>
          </p:cNvCxnSpPr>
          <p:nvPr/>
        </p:nvCxnSpPr>
        <p:spPr>
          <a:xfrm flipV="1">
            <a:off x="8432475" y="5802110"/>
            <a:ext cx="409017" cy="1"/>
          </a:xfrm>
          <a:prstGeom prst="straightConnector1">
            <a:avLst/>
          </a:prstGeom>
          <a:ln w="730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762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04BF2F6-F6FD-1F63-A730-A770032FB253}"/>
              </a:ext>
            </a:extLst>
          </p:cNvPr>
          <p:cNvSpPr/>
          <p:nvPr/>
        </p:nvSpPr>
        <p:spPr>
          <a:xfrm rot="5400000">
            <a:off x="5463690" y="-4932334"/>
            <a:ext cx="1264621" cy="11497995"/>
          </a:xfrm>
          <a:prstGeom prst="rect">
            <a:avLst/>
          </a:prstGeom>
          <a:solidFill>
            <a:schemeClr val="accent2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20A690-5A82-C3E9-BF76-9E155B753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002" y="66526"/>
            <a:ext cx="11605846" cy="1559448"/>
          </a:xfrm>
        </p:spPr>
        <p:txBody>
          <a:bodyPr anchor="ctr">
            <a:normAutofit/>
          </a:bodyPr>
          <a:lstStyle/>
          <a:p>
            <a:pPr algn="ctr"/>
            <a:r>
              <a:rPr lang="uk-UA" sz="40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Концепції гостинності</a:t>
            </a:r>
            <a:endParaRPr lang="uk-UA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5CFD26C-1BFE-265D-1FF8-26065E5445B7}"/>
              </a:ext>
            </a:extLst>
          </p:cNvPr>
          <p:cNvSpPr/>
          <p:nvPr/>
        </p:nvSpPr>
        <p:spPr>
          <a:xfrm>
            <a:off x="400927" y="2250630"/>
            <a:ext cx="11497996" cy="895313"/>
          </a:xfrm>
          <a:prstGeom prst="rect">
            <a:avLst/>
          </a:prstGeom>
          <a:gradFill>
            <a:gsLst>
              <a:gs pos="0">
                <a:srgbClr val="F7DAB3"/>
              </a:gs>
              <a:gs pos="100000">
                <a:schemeClr val="tx2">
                  <a:lumMod val="40000"/>
                  <a:lumOff val="60000"/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uk-UA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1. ТЕХНОЛОГІЧНА</a:t>
            </a:r>
          </a:p>
          <a:p>
            <a:r>
              <a:rPr lang="uk-UA" sz="2800" b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CFA6D9E-A295-A4AD-2432-9D7DEF4CC098}"/>
              </a:ext>
            </a:extLst>
          </p:cNvPr>
          <p:cNvSpPr/>
          <p:nvPr/>
        </p:nvSpPr>
        <p:spPr>
          <a:xfrm>
            <a:off x="400927" y="3441255"/>
            <a:ext cx="11497996" cy="895313"/>
          </a:xfrm>
          <a:prstGeom prst="rect">
            <a:avLst/>
          </a:prstGeom>
          <a:gradFill>
            <a:gsLst>
              <a:gs pos="0">
                <a:srgbClr val="F7DAB3"/>
              </a:gs>
              <a:gs pos="100000">
                <a:schemeClr val="tx2">
                  <a:lumMod val="40000"/>
                  <a:lumOff val="60000"/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uk-UA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2. ГУМАНІТАРНА</a:t>
            </a:r>
          </a:p>
          <a:p>
            <a:r>
              <a:rPr lang="uk-UA" sz="2800" b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396527E-FA7E-1C8B-C519-1253C3CEA4EB}"/>
              </a:ext>
            </a:extLst>
          </p:cNvPr>
          <p:cNvSpPr/>
          <p:nvPr/>
        </p:nvSpPr>
        <p:spPr>
          <a:xfrm>
            <a:off x="400927" y="4631880"/>
            <a:ext cx="11497996" cy="895314"/>
          </a:xfrm>
          <a:prstGeom prst="rect">
            <a:avLst/>
          </a:prstGeom>
          <a:gradFill>
            <a:gsLst>
              <a:gs pos="0">
                <a:srgbClr val="F7DAB3"/>
              </a:gs>
              <a:gs pos="100000">
                <a:schemeClr val="tx2">
                  <a:lumMod val="40000"/>
                  <a:lumOff val="60000"/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uk-UA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3. КОМЕРЦІЙНА</a:t>
            </a:r>
          </a:p>
          <a:p>
            <a:r>
              <a:rPr lang="uk-UA" sz="2800" b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1052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266749F-CB95-8FFC-5070-68247AD361E9}"/>
              </a:ext>
            </a:extLst>
          </p:cNvPr>
          <p:cNvSpPr/>
          <p:nvPr/>
        </p:nvSpPr>
        <p:spPr>
          <a:xfrm rot="5400000">
            <a:off x="5281022" y="-5138441"/>
            <a:ext cx="1629947" cy="12191997"/>
          </a:xfrm>
          <a:prstGeom prst="rect">
            <a:avLst/>
          </a:prstGeom>
          <a:solidFill>
            <a:schemeClr val="accent2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2B66FF6-2EC0-2032-D5F7-216543EA5B99}"/>
              </a:ext>
            </a:extLst>
          </p:cNvPr>
          <p:cNvSpPr txBox="1">
            <a:spLocks/>
          </p:cNvSpPr>
          <p:nvPr/>
        </p:nvSpPr>
        <p:spPr>
          <a:xfrm>
            <a:off x="293076" y="207060"/>
            <a:ext cx="11605846" cy="139079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Технологічна концепція визначає організацію КОМФОРТНИХ умов гостинності через створення технологічного стандарту</a:t>
            </a:r>
            <a:b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sz="4000" dirty="0"/>
          </a:p>
        </p:txBody>
      </p:sp>
      <p:graphicFrame>
        <p:nvGraphicFramePr>
          <p:cNvPr id="2" name="Таблица 5">
            <a:extLst>
              <a:ext uri="{FF2B5EF4-FFF2-40B4-BE49-F238E27FC236}">
                <a16:creationId xmlns:a16="http://schemas.microsoft.com/office/drawing/2014/main" id="{20CC6E4B-2C5F-5137-F2A7-00DA0B91B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446759"/>
              </p:ext>
            </p:extLst>
          </p:nvPr>
        </p:nvGraphicFramePr>
        <p:xfrm>
          <a:off x="-5" y="1974165"/>
          <a:ext cx="12191999" cy="4370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4214">
                  <a:extLst>
                    <a:ext uri="{9D8B030D-6E8A-4147-A177-3AD203B41FA5}">
                      <a16:colId xmlns:a16="http://schemas.microsoft.com/office/drawing/2014/main" val="801022778"/>
                    </a:ext>
                  </a:extLst>
                </a:gridCol>
                <a:gridCol w="4141581">
                  <a:extLst>
                    <a:ext uri="{9D8B030D-6E8A-4147-A177-3AD203B41FA5}">
                      <a16:colId xmlns:a16="http://schemas.microsoft.com/office/drawing/2014/main" val="2314544419"/>
                    </a:ext>
                  </a:extLst>
                </a:gridCol>
                <a:gridCol w="4266204">
                  <a:extLst>
                    <a:ext uri="{9D8B030D-6E8A-4147-A177-3AD203B41FA5}">
                      <a16:colId xmlns:a16="http://schemas.microsoft.com/office/drawing/2014/main" val="822311975"/>
                    </a:ext>
                  </a:extLst>
                </a:gridCol>
              </a:tblGrid>
              <a:tr h="8550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Технократичні вимоги</a:t>
                      </a:r>
                      <a:endParaRPr lang="uk-UA" sz="24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Комфортні вимоги</a:t>
                      </a:r>
                      <a:endParaRPr lang="uk-UA" sz="24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Технологічні вимоги</a:t>
                      </a:r>
                      <a:endParaRPr lang="uk-UA" sz="24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764919"/>
                  </a:ext>
                </a:extLst>
              </a:tr>
              <a:tr h="3515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ДСТУ 4268:2003 ДСТУ 4269:2003  ДБН А.2.2–3–2003 ДБН В.2.2–20–2008 ДБН А.2.2–9–99  </a:t>
                      </a:r>
                      <a:r>
                        <a:rPr lang="uk-UA" sz="2400" b="1" kern="1200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СНіП</a:t>
                      </a: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ІІ–Л.8–71    </a:t>
                      </a:r>
                      <a:r>
                        <a:rPr lang="uk-UA" sz="2400" b="1" kern="1200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СНіП</a:t>
                      </a: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2.04.05–91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2400" b="1" kern="1200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СНіП</a:t>
                      </a: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2.04.01–85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2400" b="1" kern="1200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СанПіН</a:t>
                      </a: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42–5777–91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умови комфорту;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рівень комфорту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правила обслуговування;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технологічні інструкції;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планувальна організація простору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uk-UA" sz="2400" b="1" kern="1200" dirty="0">
                        <a:solidFill>
                          <a:srgbClr val="002060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375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106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266749F-CB95-8FFC-5070-68247AD361E9}"/>
              </a:ext>
            </a:extLst>
          </p:cNvPr>
          <p:cNvSpPr/>
          <p:nvPr/>
        </p:nvSpPr>
        <p:spPr>
          <a:xfrm rot="5400000">
            <a:off x="4811089" y="-4668509"/>
            <a:ext cx="2569812" cy="12191997"/>
          </a:xfrm>
          <a:prstGeom prst="rect">
            <a:avLst/>
          </a:prstGeom>
          <a:solidFill>
            <a:schemeClr val="accent2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2B66FF6-2EC0-2032-D5F7-216543EA5B99}"/>
              </a:ext>
            </a:extLst>
          </p:cNvPr>
          <p:cNvSpPr txBox="1">
            <a:spLocks/>
          </p:cNvSpPr>
          <p:nvPr/>
        </p:nvSpPr>
        <p:spPr>
          <a:xfrm>
            <a:off x="293076" y="207060"/>
            <a:ext cx="11605846" cy="23251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dirty="0" err="1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Детермінантою</a:t>
            </a:r>
            <a:r>
              <a:rPr lang="uk-UA" sz="36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ГУМАНІТАРНОЇ концепції гостинності є гасло: </a:t>
            </a:r>
          </a:p>
          <a:p>
            <a:pPr algn="ctr"/>
            <a:r>
              <a:rPr lang="uk-UA" sz="36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«Клієнт завжди має рацію», </a:t>
            </a:r>
          </a:p>
          <a:p>
            <a:pPr algn="ctr"/>
            <a:r>
              <a:rPr lang="uk-UA" sz="36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яка вимагає гостинної поведінки від обслуговуючого персоналу</a:t>
            </a:r>
            <a:b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sz="4000" dirty="0"/>
          </a:p>
        </p:txBody>
      </p:sp>
      <p:graphicFrame>
        <p:nvGraphicFramePr>
          <p:cNvPr id="2" name="Таблица 5">
            <a:extLst>
              <a:ext uri="{FF2B5EF4-FFF2-40B4-BE49-F238E27FC236}">
                <a16:creationId xmlns:a16="http://schemas.microsoft.com/office/drawing/2014/main" id="{20CC6E4B-2C5F-5137-F2A7-00DA0B91B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234380"/>
              </p:ext>
            </p:extLst>
          </p:nvPr>
        </p:nvGraphicFramePr>
        <p:xfrm>
          <a:off x="1" y="2776873"/>
          <a:ext cx="12191999" cy="3581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4380">
                  <a:extLst>
                    <a:ext uri="{9D8B030D-6E8A-4147-A177-3AD203B41FA5}">
                      <a16:colId xmlns:a16="http://schemas.microsoft.com/office/drawing/2014/main" val="801022778"/>
                    </a:ext>
                  </a:extLst>
                </a:gridCol>
                <a:gridCol w="4051496">
                  <a:extLst>
                    <a:ext uri="{9D8B030D-6E8A-4147-A177-3AD203B41FA5}">
                      <a16:colId xmlns:a16="http://schemas.microsoft.com/office/drawing/2014/main" val="2314544419"/>
                    </a:ext>
                  </a:extLst>
                </a:gridCol>
                <a:gridCol w="3906123">
                  <a:extLst>
                    <a:ext uri="{9D8B030D-6E8A-4147-A177-3AD203B41FA5}">
                      <a16:colId xmlns:a16="http://schemas.microsoft.com/office/drawing/2014/main" val="822311975"/>
                    </a:ext>
                  </a:extLst>
                </a:gridCol>
              </a:tblGrid>
              <a:tr h="51603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ДОТРИМАННЯ:</a:t>
                      </a:r>
                      <a:endParaRPr lang="uk-UA" sz="24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Комфортні вимоги</a:t>
                      </a:r>
                      <a:endParaRPr lang="uk-UA" sz="24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Технологічні вимоги</a:t>
                      </a:r>
                      <a:endParaRPr lang="uk-UA" sz="24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764919"/>
                  </a:ext>
                </a:extLst>
              </a:tr>
              <a:tr h="30656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Умов надання послуг, що передбачають оптимальне поєднання кількості та якості послуг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Правил </a:t>
                      </a:r>
                    </a:p>
                    <a:p>
                      <a:pPr algn="ctr"/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поведінкового стандарту обслуговуючого персоналу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Процесу обслуговування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uk-UA" sz="2400" b="1" kern="1200" dirty="0">
                        <a:solidFill>
                          <a:srgbClr val="002060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375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541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266749F-CB95-8FFC-5070-68247AD361E9}"/>
              </a:ext>
            </a:extLst>
          </p:cNvPr>
          <p:cNvSpPr/>
          <p:nvPr/>
        </p:nvSpPr>
        <p:spPr>
          <a:xfrm rot="5400000">
            <a:off x="4866023" y="-4723445"/>
            <a:ext cx="2459939" cy="12191997"/>
          </a:xfrm>
          <a:prstGeom prst="rect">
            <a:avLst/>
          </a:prstGeom>
          <a:solidFill>
            <a:schemeClr val="accent2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2B66FF6-2EC0-2032-D5F7-216543EA5B99}"/>
              </a:ext>
            </a:extLst>
          </p:cNvPr>
          <p:cNvSpPr txBox="1">
            <a:spLocks/>
          </p:cNvSpPr>
          <p:nvPr/>
        </p:nvSpPr>
        <p:spPr>
          <a:xfrm>
            <a:off x="293071" y="397384"/>
            <a:ext cx="11605846" cy="23251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Вимога якості готельних послуг </a:t>
            </a:r>
          </a:p>
          <a:p>
            <a:pPr algn="ctr"/>
            <a:r>
              <a:rPr lang="uk-UA" sz="36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визначає розробку </a:t>
            </a:r>
          </a:p>
          <a:p>
            <a:pPr algn="ctr"/>
            <a:r>
              <a:rPr lang="uk-UA" sz="36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КОМЕРЦІЙНОЇ концепції гостинності – Повторне звертання гостя</a:t>
            </a:r>
            <a:b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sz="4000" dirty="0"/>
          </a:p>
        </p:txBody>
      </p:sp>
      <p:graphicFrame>
        <p:nvGraphicFramePr>
          <p:cNvPr id="2" name="Таблица 5">
            <a:extLst>
              <a:ext uri="{FF2B5EF4-FFF2-40B4-BE49-F238E27FC236}">
                <a16:creationId xmlns:a16="http://schemas.microsoft.com/office/drawing/2014/main" id="{20CC6E4B-2C5F-5137-F2A7-00DA0B91B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91651"/>
              </p:ext>
            </p:extLst>
          </p:nvPr>
        </p:nvGraphicFramePr>
        <p:xfrm>
          <a:off x="-7" y="2722509"/>
          <a:ext cx="12191999" cy="3581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4380">
                  <a:extLst>
                    <a:ext uri="{9D8B030D-6E8A-4147-A177-3AD203B41FA5}">
                      <a16:colId xmlns:a16="http://schemas.microsoft.com/office/drawing/2014/main" val="801022778"/>
                    </a:ext>
                  </a:extLst>
                </a:gridCol>
                <a:gridCol w="4051496">
                  <a:extLst>
                    <a:ext uri="{9D8B030D-6E8A-4147-A177-3AD203B41FA5}">
                      <a16:colId xmlns:a16="http://schemas.microsoft.com/office/drawing/2014/main" val="2314544419"/>
                    </a:ext>
                  </a:extLst>
                </a:gridCol>
                <a:gridCol w="3906123">
                  <a:extLst>
                    <a:ext uri="{9D8B030D-6E8A-4147-A177-3AD203B41FA5}">
                      <a16:colId xmlns:a16="http://schemas.microsoft.com/office/drawing/2014/main" val="822311975"/>
                    </a:ext>
                  </a:extLst>
                </a:gridCol>
              </a:tblGrid>
              <a:tr h="51603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ДОТРИМАННЯ:</a:t>
                      </a:r>
                      <a:endParaRPr lang="uk-UA" sz="24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Комфортні вимоги</a:t>
                      </a:r>
                      <a:endParaRPr lang="uk-UA" sz="24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Технологічні вимоги</a:t>
                      </a:r>
                      <a:endParaRPr lang="uk-UA" sz="24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764919"/>
                  </a:ext>
                </a:extLst>
              </a:tr>
              <a:tr h="3065689">
                <a:tc>
                  <a:txBody>
                    <a:bodyPr/>
                    <a:lstStyle/>
                    <a:p>
                      <a:pPr algn="ctr"/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Динаміки </a:t>
                      </a:r>
                    </a:p>
                    <a:p>
                      <a:pPr algn="ctr"/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розвитку </a:t>
                      </a:r>
                    </a:p>
                    <a:p>
                      <a:pPr algn="ctr"/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послуг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Стратегії гостинності,</a:t>
                      </a:r>
                    </a:p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яка передбачає чітке виділення:</a:t>
                      </a:r>
                    </a:p>
                    <a:p>
                      <a:pPr marL="342900" indent="-342900" algn="ctr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спеціалізації,</a:t>
                      </a:r>
                    </a:p>
                    <a:p>
                      <a:pPr marL="342900" indent="-342900" algn="ctr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концептуалізації,</a:t>
                      </a:r>
                    </a:p>
                    <a:p>
                      <a:pPr marL="342900" indent="-342900" algn="ctr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диверсифікації,</a:t>
                      </a:r>
                    </a:p>
                    <a:p>
                      <a:pPr marL="342900" indent="-342900" algn="ctr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екологізації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Динаміки цін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uk-UA" sz="2400" b="1" kern="1200" dirty="0">
                        <a:solidFill>
                          <a:srgbClr val="002060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375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1131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0C6E22-8A48-09A0-B6CE-8F92AD104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5064"/>
            <a:ext cx="3200400" cy="725607"/>
          </a:xfrm>
        </p:spPr>
        <p:txBody>
          <a:bodyPr anchor="t">
            <a:normAutofit fontScale="90000"/>
          </a:bodyPr>
          <a:lstStyle/>
          <a:p>
            <a:pPr algn="ctr"/>
            <a:r>
              <a:rPr lang="uk-UA" b="1" dirty="0">
                <a:latin typeface="Bookman Old Style" panose="02050604050505020204" pitchFamily="18" charset="0"/>
              </a:rPr>
              <a:t>ПЛАН</a:t>
            </a:r>
            <a:br>
              <a:rPr lang="uk-UA" b="1" dirty="0">
                <a:latin typeface="Bookman Old Style" panose="02050604050505020204" pitchFamily="18" charset="0"/>
              </a:rPr>
            </a:br>
            <a:endParaRPr lang="uk-UA" b="1" dirty="0">
              <a:latin typeface="Bookman Old Style" panose="020506040505050202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810C3B-6292-10E0-0D27-6C6F988CD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489" y="1083213"/>
            <a:ext cx="3615397" cy="5669280"/>
          </a:xfrm>
        </p:spPr>
        <p:txBody>
          <a:bodyPr>
            <a:normAutofit/>
          </a:bodyPr>
          <a:lstStyle/>
          <a:p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1. Сервісна</a:t>
            </a:r>
            <a:r>
              <a:rPr lang="uk-UA" sz="2400" b="1" spc="-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діяльність</a:t>
            </a:r>
            <a:r>
              <a:rPr lang="uk-UA" sz="2400" b="1" spc="-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як</a:t>
            </a:r>
            <a:r>
              <a:rPr lang="uk-UA" sz="2400" b="1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основа</a:t>
            </a:r>
            <a:r>
              <a:rPr lang="uk-UA" sz="2400" b="1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продуктивної</a:t>
            </a:r>
            <a:r>
              <a:rPr lang="uk-UA" sz="2400" b="1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активності</a:t>
            </a:r>
            <a:r>
              <a:rPr lang="uk-UA" sz="2400" b="1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готелю</a:t>
            </a:r>
          </a:p>
          <a:p>
            <a:endParaRPr lang="uk-UA" sz="2400" b="1" dirty="0">
              <a:latin typeface="Bookman Old Style" panose="02050604050505020204" pitchFamily="18" charset="0"/>
            </a:endParaRPr>
          </a:p>
          <a:p>
            <a:r>
              <a:rPr lang="uk-UA" sz="2400" b="1" dirty="0">
                <a:latin typeface="Bookman Old Style" panose="02050604050505020204" pitchFamily="18" charset="0"/>
              </a:rPr>
              <a:t>2. Сутність та особливості готельних послуг</a:t>
            </a:r>
          </a:p>
          <a:p>
            <a:endParaRPr lang="uk-UA" sz="2400" b="1" dirty="0">
              <a:latin typeface="Bookman Old Style" panose="02050604050505020204" pitchFamily="18" charset="0"/>
            </a:endParaRPr>
          </a:p>
          <a:p>
            <a:r>
              <a:rPr lang="uk-UA" sz="2400" b="1" dirty="0">
                <a:latin typeface="Bookman Old Style" panose="02050604050505020204" pitchFamily="18" charset="0"/>
              </a:rPr>
              <a:t>3. Поняття технології гостинності. Моделі сервісного процесу</a:t>
            </a:r>
          </a:p>
        </p:txBody>
      </p:sp>
      <p:pic>
        <p:nvPicPr>
          <p:cNvPr id="5" name="Picture 2" descr="Dar Al-Handasah - Work - Abraj Kudai">
            <a:extLst>
              <a:ext uri="{FF2B5EF4-FFF2-40B4-BE49-F238E27FC236}">
                <a16:creationId xmlns:a16="http://schemas.microsoft.com/office/drawing/2014/main" id="{ACCE3E1F-8460-5C3F-DF18-F1BBC2F3F0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7" t="-1" r="18274" b="-1"/>
          <a:stretch/>
        </p:blipFill>
        <p:spPr bwMode="auto">
          <a:xfrm>
            <a:off x="4164037" y="0"/>
            <a:ext cx="8027963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6215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266749F-CB95-8FFC-5070-68247AD361E9}"/>
              </a:ext>
            </a:extLst>
          </p:cNvPr>
          <p:cNvSpPr/>
          <p:nvPr/>
        </p:nvSpPr>
        <p:spPr>
          <a:xfrm rot="5400000">
            <a:off x="5600555" y="-5409757"/>
            <a:ext cx="990889" cy="12192001"/>
          </a:xfrm>
          <a:prstGeom prst="rect">
            <a:avLst/>
          </a:prstGeom>
          <a:solidFill>
            <a:schemeClr val="accent2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2B66FF6-2EC0-2032-D5F7-216543EA5B99}"/>
              </a:ext>
            </a:extLst>
          </p:cNvPr>
          <p:cNvSpPr txBox="1">
            <a:spLocks/>
          </p:cNvSpPr>
          <p:nvPr/>
        </p:nvSpPr>
        <p:spPr>
          <a:xfrm>
            <a:off x="293076" y="373822"/>
            <a:ext cx="11605846" cy="624841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Правила організації ефективного сервісу</a:t>
            </a:r>
            <a:b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sz="4000" dirty="0"/>
          </a:p>
        </p:txBody>
      </p:sp>
      <p:graphicFrame>
        <p:nvGraphicFramePr>
          <p:cNvPr id="2" name="Таблица 5">
            <a:extLst>
              <a:ext uri="{FF2B5EF4-FFF2-40B4-BE49-F238E27FC236}">
                <a16:creationId xmlns:a16="http://schemas.microsoft.com/office/drawing/2014/main" id="{20CC6E4B-2C5F-5137-F2A7-00DA0B91B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495595"/>
              </p:ext>
            </p:extLst>
          </p:nvPr>
        </p:nvGraphicFramePr>
        <p:xfrm>
          <a:off x="1" y="1342593"/>
          <a:ext cx="12191999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2177">
                  <a:extLst>
                    <a:ext uri="{9D8B030D-6E8A-4147-A177-3AD203B41FA5}">
                      <a16:colId xmlns:a16="http://schemas.microsoft.com/office/drawing/2014/main" val="801022778"/>
                    </a:ext>
                  </a:extLst>
                </a:gridCol>
                <a:gridCol w="8829822">
                  <a:extLst>
                    <a:ext uri="{9D8B030D-6E8A-4147-A177-3AD203B41FA5}">
                      <a16:colId xmlns:a16="http://schemas.microsoft.com/office/drawing/2014/main" val="23145444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Напрям</a:t>
                      </a:r>
                      <a:endParaRPr lang="uk-UA" sz="24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Зміст</a:t>
                      </a:r>
                      <a:endParaRPr lang="uk-UA" sz="24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764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Стратегія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Для кожного сегмента ринку продавець повинен з'ясувати, який рівень сервісу покупець вважає відмінним. Цей рівень має бути описаний і обіцяний покупцеві з гарантією виконання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164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Зв'язок з покупцем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Реклама і нерекламні статті, що доносять до покупця гарантії, – шлях до формування купівельних переваг, інших </a:t>
                      </a:r>
                      <a:r>
                        <a:rPr lang="uk-UA" sz="2400" b="1" kern="1200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зв'язків</a:t>
                      </a: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між готелем і клієнтами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6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Вимоги до персоналу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Мають бути розроблені стандарти обслуговування, обов'язкові для виконання усіма співробітниками сервісної служби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858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4391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266749F-CB95-8FFC-5070-68247AD361E9}"/>
              </a:ext>
            </a:extLst>
          </p:cNvPr>
          <p:cNvSpPr/>
          <p:nvPr/>
        </p:nvSpPr>
        <p:spPr>
          <a:xfrm rot="5400000">
            <a:off x="5600555" y="-5409757"/>
            <a:ext cx="990889" cy="12192001"/>
          </a:xfrm>
          <a:prstGeom prst="rect">
            <a:avLst/>
          </a:prstGeom>
          <a:solidFill>
            <a:schemeClr val="accent2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2B66FF6-2EC0-2032-D5F7-216543EA5B99}"/>
              </a:ext>
            </a:extLst>
          </p:cNvPr>
          <p:cNvSpPr txBox="1">
            <a:spLocks/>
          </p:cNvSpPr>
          <p:nvPr/>
        </p:nvSpPr>
        <p:spPr>
          <a:xfrm>
            <a:off x="293076" y="373822"/>
            <a:ext cx="11605846" cy="624841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Правила організації ефективного сервісу</a:t>
            </a:r>
            <a:b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sz="4000" dirty="0"/>
          </a:p>
        </p:txBody>
      </p:sp>
      <p:graphicFrame>
        <p:nvGraphicFramePr>
          <p:cNvPr id="2" name="Таблица 5">
            <a:extLst>
              <a:ext uri="{FF2B5EF4-FFF2-40B4-BE49-F238E27FC236}">
                <a16:creationId xmlns:a16="http://schemas.microsoft.com/office/drawing/2014/main" id="{20CC6E4B-2C5F-5137-F2A7-00DA0B91B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690649"/>
              </p:ext>
            </p:extLst>
          </p:nvPr>
        </p:nvGraphicFramePr>
        <p:xfrm>
          <a:off x="-1" y="1469202"/>
          <a:ext cx="12191999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2177">
                  <a:extLst>
                    <a:ext uri="{9D8B030D-6E8A-4147-A177-3AD203B41FA5}">
                      <a16:colId xmlns:a16="http://schemas.microsoft.com/office/drawing/2014/main" val="801022778"/>
                    </a:ext>
                  </a:extLst>
                </a:gridCol>
                <a:gridCol w="8829822">
                  <a:extLst>
                    <a:ext uri="{9D8B030D-6E8A-4147-A177-3AD203B41FA5}">
                      <a16:colId xmlns:a16="http://schemas.microsoft.com/office/drawing/2014/main" val="23145444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Напрям</a:t>
                      </a:r>
                      <a:endParaRPr lang="uk-UA" sz="24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Зміст</a:t>
                      </a:r>
                      <a:endParaRPr lang="uk-UA" sz="24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764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Навчання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персоналу сервісної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служби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Стандарти обслуговування мають бути доведені до усіх співробітників готелю, так чи інакше пов'язаних з сервісом і постачанням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164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Мета –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«нуль дефектів»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мінімальна кількість елементів (ланок) служби сервісу від прийняття замовлення до його виконання;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прагнення персоналу до безпомилкових дій, шляхом навчання і тренування персоналу, вдосконалення структури і технології сервісної роботи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63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68554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04BF2F6-F6FD-1F63-A730-A770032FB253}"/>
              </a:ext>
            </a:extLst>
          </p:cNvPr>
          <p:cNvSpPr/>
          <p:nvPr/>
        </p:nvSpPr>
        <p:spPr>
          <a:xfrm rot="5400000">
            <a:off x="5605463" y="-5074107"/>
            <a:ext cx="981074" cy="11497995"/>
          </a:xfrm>
          <a:prstGeom prst="rect">
            <a:avLst/>
          </a:prstGeom>
          <a:solidFill>
            <a:schemeClr val="accent2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8ECB368-51A0-A5E4-2680-45DA281321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7002" y="418128"/>
            <a:ext cx="11604625" cy="7473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uk-UA" sz="40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Технологічний цикл обслуговування в готелі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id="{C3B7ACBE-B836-F5B6-B2CC-E035D3EED232}"/>
              </a:ext>
            </a:extLst>
          </p:cNvPr>
          <p:cNvSpPr txBox="1">
            <a:spLocks/>
          </p:cNvSpPr>
          <p:nvPr/>
        </p:nvSpPr>
        <p:spPr>
          <a:xfrm>
            <a:off x="4165772" y="1317780"/>
            <a:ext cx="3967084" cy="621918"/>
          </a:xfrm>
          <a:prstGeom prst="rect">
            <a:avLst/>
          </a:prstGeom>
          <a:ln w="698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БРОНЮВАННЯ</a:t>
            </a:r>
            <a:endParaRPr lang="uk-UA" sz="2800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id="{9CF9A5C0-55E0-50CC-14CB-492FF2F43981}"/>
              </a:ext>
            </a:extLst>
          </p:cNvPr>
          <p:cNvSpPr txBox="1">
            <a:spLocks/>
          </p:cNvSpPr>
          <p:nvPr/>
        </p:nvSpPr>
        <p:spPr>
          <a:xfrm>
            <a:off x="7793500" y="2301987"/>
            <a:ext cx="3967084" cy="1024119"/>
          </a:xfrm>
          <a:prstGeom prst="rect">
            <a:avLst/>
          </a:prstGeom>
          <a:ln w="698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РЕЄСТРАЦІЯ ГОСТЕЙ</a:t>
            </a:r>
            <a:endParaRPr lang="uk-UA" sz="2800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id="{31DDE4D5-9E8E-8258-D9C9-90F51683808D}"/>
              </a:ext>
            </a:extLst>
          </p:cNvPr>
          <p:cNvSpPr txBox="1">
            <a:spLocks/>
          </p:cNvSpPr>
          <p:nvPr/>
        </p:nvSpPr>
        <p:spPr>
          <a:xfrm>
            <a:off x="7793500" y="3733487"/>
            <a:ext cx="3967084" cy="1024119"/>
          </a:xfrm>
          <a:prstGeom prst="rect">
            <a:avLst/>
          </a:prstGeom>
          <a:ln w="698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ПОПЕРЕДНЯ ОПЛАТА</a:t>
            </a:r>
            <a:endParaRPr lang="uk-UA" sz="2800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id="{799678D3-80C9-CE4E-97B8-DE31D7142457}"/>
              </a:ext>
            </a:extLst>
          </p:cNvPr>
          <p:cNvSpPr txBox="1">
            <a:spLocks/>
          </p:cNvSpPr>
          <p:nvPr/>
        </p:nvSpPr>
        <p:spPr>
          <a:xfrm>
            <a:off x="4165772" y="5164986"/>
            <a:ext cx="3967084" cy="925619"/>
          </a:xfrm>
          <a:prstGeom prst="rect">
            <a:avLst/>
          </a:prstGeom>
          <a:ln w="698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РОЗМІЩЕННЯ ГОСТЯ</a:t>
            </a:r>
            <a:endParaRPr lang="uk-UA" sz="2800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23" name="Объект 3">
            <a:extLst>
              <a:ext uri="{FF2B5EF4-FFF2-40B4-BE49-F238E27FC236}">
                <a16:creationId xmlns:a16="http://schemas.microsoft.com/office/drawing/2014/main" id="{C2BB0B9B-E30A-00A1-5ADF-FB29BB87743B}"/>
              </a:ext>
            </a:extLst>
          </p:cNvPr>
          <p:cNvSpPr txBox="1">
            <a:spLocks/>
          </p:cNvSpPr>
          <p:nvPr/>
        </p:nvSpPr>
        <p:spPr>
          <a:xfrm>
            <a:off x="431417" y="2297877"/>
            <a:ext cx="3967084" cy="1024119"/>
          </a:xfrm>
          <a:prstGeom prst="rect">
            <a:avLst/>
          </a:prstGeom>
          <a:ln w="698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ОСТАТОЧНИЙ РОЗРАХУНОК</a:t>
            </a:r>
            <a:endParaRPr lang="uk-UA" sz="2800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id="{46EFAAC2-CC08-CD57-EF65-FCA52CC75D6C}"/>
              </a:ext>
            </a:extLst>
          </p:cNvPr>
          <p:cNvSpPr txBox="1">
            <a:spLocks/>
          </p:cNvSpPr>
          <p:nvPr/>
        </p:nvSpPr>
        <p:spPr>
          <a:xfrm>
            <a:off x="441337" y="3733486"/>
            <a:ext cx="3967084" cy="1024119"/>
          </a:xfrm>
          <a:prstGeom prst="rect">
            <a:avLst/>
          </a:prstGeom>
          <a:ln w="698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НАДАННЯ ПОСЛУГ ОБСЛУГОВУВАННЯ</a:t>
            </a:r>
            <a:endParaRPr lang="uk-UA" sz="2800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Стрелка: изогнутая вверх 6">
            <a:extLst>
              <a:ext uri="{FF2B5EF4-FFF2-40B4-BE49-F238E27FC236}">
                <a16:creationId xmlns:a16="http://schemas.microsoft.com/office/drawing/2014/main" id="{7DC3BCA9-B550-20E9-5008-F8CB734C94BE}"/>
              </a:ext>
            </a:extLst>
          </p:cNvPr>
          <p:cNvSpPr/>
          <p:nvPr/>
        </p:nvSpPr>
        <p:spPr>
          <a:xfrm flipV="1">
            <a:off x="8132855" y="1572808"/>
            <a:ext cx="1869273" cy="672277"/>
          </a:xfrm>
          <a:prstGeom prst="bent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Стрелка: изогнутая вверх 29">
            <a:extLst>
              <a:ext uri="{FF2B5EF4-FFF2-40B4-BE49-F238E27FC236}">
                <a16:creationId xmlns:a16="http://schemas.microsoft.com/office/drawing/2014/main" id="{08EC34ED-E680-7A28-4828-857209F41541}"/>
              </a:ext>
            </a:extLst>
          </p:cNvPr>
          <p:cNvSpPr/>
          <p:nvPr/>
        </p:nvSpPr>
        <p:spPr>
          <a:xfrm flipH="1">
            <a:off x="2236762" y="4794161"/>
            <a:ext cx="1929006" cy="1024119"/>
          </a:xfrm>
          <a:prstGeom prst="bentUpArrow">
            <a:avLst>
              <a:gd name="adj1" fmla="val 22253"/>
              <a:gd name="adj2" fmla="val 25000"/>
              <a:gd name="adj3" fmla="val 25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DFBD5544-F560-883B-18B5-D78A73F3DE37}"/>
              </a:ext>
            </a:extLst>
          </p:cNvPr>
          <p:cNvSpPr/>
          <p:nvPr/>
        </p:nvSpPr>
        <p:spPr>
          <a:xfrm>
            <a:off x="9644948" y="3358552"/>
            <a:ext cx="357180" cy="352388"/>
          </a:xfrm>
          <a:prstGeom prst="downArrow">
            <a:avLst>
              <a:gd name="adj1" fmla="val 50000"/>
              <a:gd name="adj2" fmla="val 5399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: вверх 9">
            <a:extLst>
              <a:ext uri="{FF2B5EF4-FFF2-40B4-BE49-F238E27FC236}">
                <a16:creationId xmlns:a16="http://schemas.microsoft.com/office/drawing/2014/main" id="{AC022B6D-4878-1961-B4F5-049C2DF79606}"/>
              </a:ext>
            </a:extLst>
          </p:cNvPr>
          <p:cNvSpPr/>
          <p:nvPr/>
        </p:nvSpPr>
        <p:spPr>
          <a:xfrm>
            <a:off x="2236762" y="3358552"/>
            <a:ext cx="365761" cy="352388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Стрелка: изогнутая вверх 3">
            <a:extLst>
              <a:ext uri="{FF2B5EF4-FFF2-40B4-BE49-F238E27FC236}">
                <a16:creationId xmlns:a16="http://schemas.microsoft.com/office/drawing/2014/main" id="{C7B0FC02-366C-FB45-22B0-AAE41888CF7B}"/>
              </a:ext>
            </a:extLst>
          </p:cNvPr>
          <p:cNvSpPr/>
          <p:nvPr/>
        </p:nvSpPr>
        <p:spPr>
          <a:xfrm rot="5400000" flipV="1">
            <a:off x="8531989" y="4395030"/>
            <a:ext cx="1024120" cy="1822384"/>
          </a:xfrm>
          <a:prstGeom prst="bentUpArrow">
            <a:avLst>
              <a:gd name="adj1" fmla="val 19094"/>
              <a:gd name="adj2" fmla="val 18304"/>
              <a:gd name="adj3" fmla="val 3392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Стрелка: изогнутая вверх 19">
            <a:extLst>
              <a:ext uri="{FF2B5EF4-FFF2-40B4-BE49-F238E27FC236}">
                <a16:creationId xmlns:a16="http://schemas.microsoft.com/office/drawing/2014/main" id="{F595D478-9BFB-5E99-5C0E-CE210ABF6F02}"/>
              </a:ext>
            </a:extLst>
          </p:cNvPr>
          <p:cNvSpPr/>
          <p:nvPr/>
        </p:nvSpPr>
        <p:spPr>
          <a:xfrm rot="5400000" flipH="1">
            <a:off x="2791670" y="909440"/>
            <a:ext cx="796972" cy="1906787"/>
          </a:xfrm>
          <a:prstGeom prst="bentUpArrow">
            <a:avLst>
              <a:gd name="adj1" fmla="val 20977"/>
              <a:gd name="adj2" fmla="val 18304"/>
              <a:gd name="adj3" fmla="val 3392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Picture 2" descr="Abraj Kudai Mecca | Mecca">
            <a:extLst>
              <a:ext uri="{FF2B5EF4-FFF2-40B4-BE49-F238E27FC236}">
                <a16:creationId xmlns:a16="http://schemas.microsoft.com/office/drawing/2014/main" id="{8A205615-951F-BA2E-8A0A-6173FEBE2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814" y="2245085"/>
            <a:ext cx="2920953" cy="26732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6893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E810C3B-6292-10E0-0D27-6C6F988CD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833" y="2256106"/>
            <a:ext cx="3781083" cy="2345787"/>
          </a:xfrm>
        </p:spPr>
        <p:txBody>
          <a:bodyPr>
            <a:noAutofit/>
          </a:bodyPr>
          <a:lstStyle/>
          <a:p>
            <a:pPr marL="46990" marR="44450" indent="-635" algn="ctr">
              <a:spcAft>
                <a:spcPts val="0"/>
              </a:spcAft>
            </a:pPr>
            <a:r>
              <a:rPr lang="uk-UA" sz="3600" b="1" dirty="0">
                <a:latin typeface="Bookman Old Style" panose="02050604050505020204" pitchFamily="18" charset="0"/>
              </a:rPr>
              <a:t>МОДЕЛЬ СЕРВІСНОГО ПРОЦЕСУ</a:t>
            </a: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9A8681D2-9A4A-0CE9-EED7-9CEA44C182E1}"/>
              </a:ext>
            </a:extLst>
          </p:cNvPr>
          <p:cNvSpPr txBox="1">
            <a:spLocks/>
          </p:cNvSpPr>
          <p:nvPr/>
        </p:nvSpPr>
        <p:spPr>
          <a:xfrm>
            <a:off x="239151" y="5087132"/>
            <a:ext cx="3645765" cy="621918"/>
          </a:xfrm>
          <a:prstGeom prst="rect">
            <a:avLst/>
          </a:prstGeom>
          <a:ln w="69850">
            <a:gradFill flip="none" rotWithShape="1">
              <a:gsLst>
                <a:gs pos="0">
                  <a:schemeClr val="bg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800" b="1" dirty="0">
                <a:solidFill>
                  <a:schemeClr val="bg1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1. БРОНЮВАННЯ</a:t>
            </a:r>
            <a:endParaRPr lang="uk-UA" sz="28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Picture 2" descr="Незвідана Саудівська Аравія – актуальні поради для мандрівників - Trips">
            <a:extLst>
              <a:ext uri="{FF2B5EF4-FFF2-40B4-BE49-F238E27FC236}">
                <a16:creationId xmlns:a16="http://schemas.microsoft.com/office/drawing/2014/main" id="{A765A73E-7739-3F15-667E-DBE0FC41C2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97"/>
          <a:stretch/>
        </p:blipFill>
        <p:spPr bwMode="auto">
          <a:xfrm>
            <a:off x="4090711" y="-1"/>
            <a:ext cx="8101289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0861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E810C3B-6292-10E0-0D27-6C6F988CD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4171" y="249387"/>
            <a:ext cx="3781083" cy="2345787"/>
          </a:xfrm>
        </p:spPr>
        <p:txBody>
          <a:bodyPr>
            <a:noAutofit/>
          </a:bodyPr>
          <a:lstStyle/>
          <a:p>
            <a:pPr marL="46990" marR="44450" indent="-635">
              <a:spcAft>
                <a:spcPts val="0"/>
              </a:spcAft>
            </a:pPr>
            <a:r>
              <a:rPr lang="uk-UA" sz="2600" b="1" dirty="0">
                <a:latin typeface="Bookman Old Style" panose="02050604050505020204" pitchFamily="18" charset="0"/>
              </a:rPr>
              <a:t>2.Трансфер до готелю </a:t>
            </a:r>
          </a:p>
          <a:p>
            <a:pPr marL="46990" marR="44450" indent="-635">
              <a:spcAft>
                <a:spcPts val="0"/>
              </a:spcAft>
            </a:pPr>
            <a:r>
              <a:rPr lang="uk-UA" sz="2600" b="1" dirty="0">
                <a:latin typeface="Bookman Old Style" panose="02050604050505020204" pitchFamily="18" charset="0"/>
              </a:rPr>
              <a:t>Мета - продемонструвати гостинний прийом. </a:t>
            </a:r>
          </a:p>
          <a:p>
            <a:pPr marL="46990" marR="44450" indent="-635">
              <a:spcAft>
                <a:spcPts val="0"/>
              </a:spcAft>
            </a:pPr>
            <a:r>
              <a:rPr lang="uk-UA" sz="2600" b="1" dirty="0">
                <a:latin typeface="Bookman Old Style" panose="02050604050505020204" pitchFamily="18" charset="0"/>
              </a:rPr>
              <a:t>Необхідно: </a:t>
            </a:r>
          </a:p>
          <a:p>
            <a:pPr marL="46990" marR="44450" indent="-635">
              <a:spcAft>
                <a:spcPts val="0"/>
              </a:spcAft>
            </a:pPr>
            <a:r>
              <a:rPr lang="uk-UA" sz="2600" b="1" dirty="0">
                <a:latin typeface="Bookman Old Style" panose="02050604050505020204" pitchFamily="18" charset="0"/>
              </a:rPr>
              <a:t>– забезпечити безперешкодне прибуття гостя до готелю;</a:t>
            </a:r>
          </a:p>
          <a:p>
            <a:pPr marL="46990" marR="44450" indent="-635">
              <a:spcAft>
                <a:spcPts val="0"/>
              </a:spcAft>
            </a:pPr>
            <a:r>
              <a:rPr lang="uk-UA" sz="2600" b="1" dirty="0">
                <a:latin typeface="Bookman Old Style" panose="02050604050505020204" pitchFamily="18" charset="0"/>
              </a:rPr>
              <a:t>– за узгодженням з туристом трансфер буде презентований вже в аеропорту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8C836C-2687-1A1E-4961-2FF77F08CD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01" r="1831"/>
          <a:stretch/>
        </p:blipFill>
        <p:spPr>
          <a:xfrm>
            <a:off x="4064000" y="0"/>
            <a:ext cx="8128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A079B73-C937-27C0-CF6B-D00BFF356C06}"/>
              </a:ext>
            </a:extLst>
          </p:cNvPr>
          <p:cNvSpPr txBox="1">
            <a:spLocks/>
          </p:cNvSpPr>
          <p:nvPr/>
        </p:nvSpPr>
        <p:spPr>
          <a:xfrm>
            <a:off x="4209143" y="5834930"/>
            <a:ext cx="7837713" cy="7473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МІЖНАРОДНИЙ АЕРОПОРТ 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ІМЕНІ КОРОЛЯ ХАЛІДА (РІЯД)</a:t>
            </a:r>
            <a:b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1483644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E810C3B-6292-10E0-0D27-6C6F988CD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4171" y="488538"/>
            <a:ext cx="3781083" cy="2345787"/>
          </a:xfrm>
        </p:spPr>
        <p:txBody>
          <a:bodyPr>
            <a:noAutofit/>
          </a:bodyPr>
          <a:lstStyle/>
          <a:p>
            <a:pPr marL="46990" marR="44450" indent="-635">
              <a:spcAft>
                <a:spcPts val="0"/>
              </a:spcAft>
            </a:pPr>
            <a:r>
              <a:rPr lang="uk-UA" sz="2600" b="1" dirty="0">
                <a:latin typeface="Bookman Old Style" panose="02050604050505020204" pitchFamily="18" charset="0"/>
              </a:rPr>
              <a:t>3. Прийом гостя</a:t>
            </a:r>
          </a:p>
          <a:p>
            <a:pPr marL="46990" marR="44450" indent="-635">
              <a:spcAft>
                <a:spcPts val="0"/>
              </a:spcAft>
            </a:pPr>
            <a:r>
              <a:rPr lang="uk-UA" sz="2600" b="1" dirty="0">
                <a:latin typeface="Bookman Old Style" panose="02050604050505020204" pitchFamily="18" charset="0"/>
              </a:rPr>
              <a:t>Мета – </a:t>
            </a:r>
          </a:p>
          <a:p>
            <a:pPr marL="46990" marR="44450" indent="-635">
              <a:spcAft>
                <a:spcPts val="0"/>
              </a:spcAft>
            </a:pPr>
            <a:r>
              <a:rPr lang="uk-UA" sz="2600" b="1" dirty="0">
                <a:latin typeface="Bookman Old Style" panose="02050604050505020204" pitchFamily="18" charset="0"/>
              </a:rPr>
              <a:t>швидка адаптація гостя, яка забезпечується:</a:t>
            </a:r>
          </a:p>
          <a:p>
            <a:pPr marL="46990" marR="44450" lvl="0" indent="-635">
              <a:spcAft>
                <a:spcPts val="0"/>
              </a:spcAft>
              <a:tabLst>
                <a:tab pos="403860" algn="l"/>
              </a:tabLst>
            </a:pPr>
            <a:r>
              <a:rPr lang="uk-UA" sz="2600" b="1" dirty="0">
                <a:latin typeface="Bookman Old Style" panose="02050604050505020204" pitchFamily="18" charset="0"/>
              </a:rPr>
              <a:t>інформуванням гостей про потенційні можливості підприємства готельного господарства щодо організації їхнього дозвілля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A079B73-C937-27C0-CF6B-D00BFF356C06}"/>
              </a:ext>
            </a:extLst>
          </p:cNvPr>
          <p:cNvSpPr txBox="1">
            <a:spLocks/>
          </p:cNvSpPr>
          <p:nvPr/>
        </p:nvSpPr>
        <p:spPr>
          <a:xfrm>
            <a:off x="4209143" y="5834930"/>
            <a:ext cx="7837713" cy="7473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МІЖНАРОДНИЙ АЕРОПОРТ 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ІМЕНІ КОРОЛЯ ХАЛІДА (РІЯД)</a:t>
            </a:r>
            <a:b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sz="3200" dirty="0"/>
          </a:p>
        </p:txBody>
      </p:sp>
      <p:pic>
        <p:nvPicPr>
          <p:cNvPr id="6150" name="Picture 6" descr="ОАЕ | Блог страхової компанії ТАС Лайф">
            <a:extLst>
              <a:ext uri="{FF2B5EF4-FFF2-40B4-BE49-F238E27FC236}">
                <a16:creationId xmlns:a16="http://schemas.microsoft.com/office/drawing/2014/main" id="{B30FEDD4-71D4-71AC-56DE-DEE1F2267D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9" r="8139"/>
          <a:stretch/>
        </p:blipFill>
        <p:spPr bwMode="auto">
          <a:xfrm>
            <a:off x="4018671" y="16287"/>
            <a:ext cx="8173329" cy="6841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2738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E810C3B-6292-10E0-0D27-6C6F988CD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8685" y="409044"/>
            <a:ext cx="3781083" cy="2345787"/>
          </a:xfrm>
        </p:spPr>
        <p:txBody>
          <a:bodyPr>
            <a:noAutofit/>
          </a:bodyPr>
          <a:lstStyle/>
          <a:p>
            <a:pPr marL="108000" marR="1314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600" b="1" dirty="0">
                <a:latin typeface="Bookman Old Style" panose="02050604050505020204" pitchFamily="18" charset="0"/>
              </a:rPr>
              <a:t>4.Надання</a:t>
            </a:r>
          </a:p>
          <a:p>
            <a:pPr marL="108000" marR="1314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600" b="1" dirty="0">
                <a:latin typeface="Bookman Old Style" panose="02050604050505020204" pitchFamily="18" charset="0"/>
              </a:rPr>
              <a:t>розміщення та додаткових послуг</a:t>
            </a:r>
          </a:p>
          <a:p>
            <a:pPr marL="133350" marR="131445">
              <a:spcAft>
                <a:spcPts val="0"/>
              </a:spcAft>
            </a:pPr>
            <a:r>
              <a:rPr lang="uk-UA" sz="2600" b="1" dirty="0">
                <a:latin typeface="Bookman Old Style" panose="02050604050505020204" pitchFamily="18" charset="0"/>
              </a:rPr>
              <a:t>Мета - забезпечити комфортне розміщення та перебування гостя в готелі на основі дотримання санітарних вимог, ергономіки та естетики</a:t>
            </a:r>
          </a:p>
          <a:p>
            <a:pPr marL="46990" marR="44450" indent="-635">
              <a:spcAft>
                <a:spcPts val="0"/>
              </a:spcAft>
            </a:pPr>
            <a:r>
              <a:rPr lang="uk-UA" sz="2600" b="1" dirty="0">
                <a:latin typeface="Bookman Old Style" panose="02050604050505020204" pitchFamily="18" charset="0"/>
              </a:rPr>
              <a:t> </a:t>
            </a:r>
          </a:p>
        </p:txBody>
      </p:sp>
      <p:pic>
        <p:nvPicPr>
          <p:cNvPr id="7170" name="Picture 2" descr="Abraj Kudai: The Largest Hotel In The World, All Set To Open In 2020">
            <a:extLst>
              <a:ext uri="{FF2B5EF4-FFF2-40B4-BE49-F238E27FC236}">
                <a16:creationId xmlns:a16="http://schemas.microsoft.com/office/drawing/2014/main" id="{A39830B1-0FE3-A9ED-590C-3110CC497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0"/>
            <a:ext cx="8115300" cy="5076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braj Kudai Mecca | Mecca">
            <a:extLst>
              <a:ext uri="{FF2B5EF4-FFF2-40B4-BE49-F238E27FC236}">
                <a16:creationId xmlns:a16="http://schemas.microsoft.com/office/drawing/2014/main" id="{5DD08036-A77B-DFE6-253C-5C6420E86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5057775"/>
            <a:ext cx="2641432" cy="1800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Gigantic Architecture: Abraj Kudai tops the list of The Largest Hotels in  the World">
            <a:extLst>
              <a:ext uri="{FF2B5EF4-FFF2-40B4-BE49-F238E27FC236}">
                <a16:creationId xmlns:a16="http://schemas.microsoft.com/office/drawing/2014/main" id="{ACD3EDA9-45BF-4FAF-0743-D90DDA9F6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928" y="5057774"/>
            <a:ext cx="2641432" cy="1781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ómo es el hotel más grande del mundo? - CHIC Magazine">
            <a:extLst>
              <a:ext uri="{FF2B5EF4-FFF2-40B4-BE49-F238E27FC236}">
                <a16:creationId xmlns:a16="http://schemas.microsoft.com/office/drawing/2014/main" id="{70E0A9FB-194D-AD38-355F-C7AF5EC40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360" y="5067300"/>
            <a:ext cx="2790236" cy="1781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9230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E810C3B-6292-10E0-0D27-6C6F988CD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4171" y="249387"/>
            <a:ext cx="3781083" cy="2345787"/>
          </a:xfrm>
        </p:spPr>
        <p:txBody>
          <a:bodyPr>
            <a:noAutofit/>
          </a:bodyPr>
          <a:lstStyle/>
          <a:p>
            <a:pPr marL="46990" marR="44450" indent="-635">
              <a:spcAft>
                <a:spcPts val="0"/>
              </a:spcAft>
            </a:pPr>
            <a:r>
              <a:rPr lang="uk-UA" sz="2600" b="1" dirty="0">
                <a:latin typeface="Bookman Old Style" panose="02050604050505020204" pitchFamily="18" charset="0"/>
              </a:rPr>
              <a:t>5. Розрахунок, трансфер</a:t>
            </a:r>
          </a:p>
          <a:p>
            <a:pPr marL="46990" marR="44450" indent="-635">
              <a:spcAft>
                <a:spcPts val="0"/>
              </a:spcAft>
            </a:pPr>
            <a:r>
              <a:rPr lang="uk-UA" sz="2600" b="1" dirty="0">
                <a:latin typeface="Bookman Old Style" panose="02050604050505020204" pitchFamily="18" charset="0"/>
              </a:rPr>
              <a:t>Мета: викликати бажання туриста повернутися ще раз до готелю</a:t>
            </a:r>
          </a:p>
          <a:p>
            <a:pPr marL="46990" marR="44450" indent="-635">
              <a:spcAft>
                <a:spcPts val="0"/>
              </a:spcAft>
            </a:pPr>
            <a:r>
              <a:rPr lang="uk-UA" sz="2600" b="1" dirty="0">
                <a:latin typeface="Bookman Old Style" panose="02050604050505020204" pitchFamily="18" charset="0"/>
              </a:rPr>
              <a:t>Необхідно здійснити:</a:t>
            </a:r>
          </a:p>
          <a:p>
            <a:pPr marL="46990" marR="44450" lvl="0" indent="-635">
              <a:spcAft>
                <a:spcPts val="0"/>
              </a:spcAft>
              <a:tabLst>
                <a:tab pos="180975" algn="l"/>
                <a:tab pos="181610" algn="l"/>
              </a:tabLst>
            </a:pPr>
            <a:r>
              <a:rPr lang="uk-UA" sz="2600" b="1" dirty="0">
                <a:latin typeface="Bookman Old Style" panose="02050604050505020204" pitchFamily="18" charset="0"/>
              </a:rPr>
              <a:t>- остаточний розрахунок з гостем за надані йому основні та додаткові послуги;</a:t>
            </a:r>
          </a:p>
          <a:p>
            <a:pPr marL="46990" marR="44450" lvl="0" indent="-635">
              <a:spcAft>
                <a:spcPts val="0"/>
              </a:spcAft>
              <a:tabLst>
                <a:tab pos="180975" algn="l"/>
                <a:tab pos="181610" algn="l"/>
              </a:tabLst>
            </a:pPr>
            <a:r>
              <a:rPr lang="uk-UA" sz="2600" b="1" dirty="0">
                <a:latin typeface="Bookman Old Style" panose="02050604050505020204" pitchFamily="18" charset="0"/>
              </a:rPr>
              <a:t>- зворотний трансфер</a:t>
            </a:r>
          </a:p>
        </p:txBody>
      </p:sp>
      <p:pic>
        <p:nvPicPr>
          <p:cNvPr id="8194" name="Picture 2" descr="ДАРТ: з Саудівської Аравії до України курсуватимуть прямі авіарейси">
            <a:extLst>
              <a:ext uri="{FF2B5EF4-FFF2-40B4-BE49-F238E27FC236}">
                <a16:creationId xmlns:a16="http://schemas.microsoft.com/office/drawing/2014/main" id="{227453DA-B6BF-4CF5-1E85-7DA415C348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" r="6615"/>
          <a:stretch/>
        </p:blipFill>
        <p:spPr bwMode="auto">
          <a:xfrm>
            <a:off x="4121834" y="0"/>
            <a:ext cx="8070165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0538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E810C3B-6292-10E0-0D27-6C6F988CD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5083" y="2616592"/>
            <a:ext cx="3615397" cy="234578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800" b="1" dirty="0">
                <a:latin typeface="Bookman Old Style" panose="02050604050505020204" pitchFamily="18" charset="0"/>
              </a:rPr>
              <a:t>Технологія - </a:t>
            </a: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884D8E18-F641-B5A5-8EDA-0387CFB18217}"/>
              </a:ext>
            </a:extLst>
          </p:cNvPr>
          <p:cNvSpPr txBox="1">
            <a:spLocks/>
          </p:cNvSpPr>
          <p:nvPr/>
        </p:nvSpPr>
        <p:spPr>
          <a:xfrm>
            <a:off x="4360984" y="278414"/>
            <a:ext cx="7441810" cy="6319333"/>
          </a:xfrm>
          <a:prstGeom prst="rect">
            <a:avLst/>
          </a:prstGeom>
          <a:ln w="698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sz="1200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Це інструменти, устаткування, процеси, дії, матеріали, потрібні для перетворення ресурсів у товари і послуги, що випускаються або надаються</a:t>
            </a:r>
          </a:p>
          <a:p>
            <a:pPr algn="r"/>
            <a:endParaRPr lang="uk-UA" sz="2800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R="76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Технологічні цикли поділяються на основні, допоміжні й </a:t>
            </a:r>
            <a:r>
              <a:rPr lang="uk-UA" sz="2800" b="1" dirty="0" err="1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обслугову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-вальні</a:t>
            </a:r>
          </a:p>
        </p:txBody>
      </p:sp>
    </p:spTree>
    <p:extLst>
      <p:ext uri="{BB962C8B-B14F-4D97-AF65-F5344CB8AC3E}">
        <p14:creationId xmlns:p14="http://schemas.microsoft.com/office/powerpoint/2010/main" val="18825791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266749F-CB95-8FFC-5070-68247AD361E9}"/>
              </a:ext>
            </a:extLst>
          </p:cNvPr>
          <p:cNvSpPr/>
          <p:nvPr/>
        </p:nvSpPr>
        <p:spPr>
          <a:xfrm rot="5400000">
            <a:off x="5752290" y="-5609708"/>
            <a:ext cx="687412" cy="12191997"/>
          </a:xfrm>
          <a:prstGeom prst="rect">
            <a:avLst/>
          </a:prstGeom>
          <a:solidFill>
            <a:schemeClr val="accent2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2B66FF6-2EC0-2032-D5F7-216543EA5B99}"/>
              </a:ext>
            </a:extLst>
          </p:cNvPr>
          <p:cNvSpPr txBox="1">
            <a:spLocks/>
          </p:cNvSpPr>
          <p:nvPr/>
        </p:nvSpPr>
        <p:spPr>
          <a:xfrm>
            <a:off x="293076" y="207061"/>
            <a:ext cx="11605846" cy="8105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Технологічні цикли</a:t>
            </a:r>
            <a:br>
              <a:rPr lang="uk-UA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sz="4000" dirty="0"/>
          </a:p>
        </p:txBody>
      </p:sp>
      <p:graphicFrame>
        <p:nvGraphicFramePr>
          <p:cNvPr id="2" name="Таблица 5">
            <a:extLst>
              <a:ext uri="{FF2B5EF4-FFF2-40B4-BE49-F238E27FC236}">
                <a16:creationId xmlns:a16="http://schemas.microsoft.com/office/drawing/2014/main" id="{20CC6E4B-2C5F-5137-F2A7-00DA0B91B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954090"/>
              </p:ext>
            </p:extLst>
          </p:nvPr>
        </p:nvGraphicFramePr>
        <p:xfrm>
          <a:off x="1" y="1017561"/>
          <a:ext cx="12191999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5339">
                  <a:extLst>
                    <a:ext uri="{9D8B030D-6E8A-4147-A177-3AD203B41FA5}">
                      <a16:colId xmlns:a16="http://schemas.microsoft.com/office/drawing/2014/main" val="801022778"/>
                    </a:ext>
                  </a:extLst>
                </a:gridCol>
                <a:gridCol w="4400456">
                  <a:extLst>
                    <a:ext uri="{9D8B030D-6E8A-4147-A177-3AD203B41FA5}">
                      <a16:colId xmlns:a16="http://schemas.microsoft.com/office/drawing/2014/main" val="2314544419"/>
                    </a:ext>
                  </a:extLst>
                </a:gridCol>
                <a:gridCol w="4266204">
                  <a:extLst>
                    <a:ext uri="{9D8B030D-6E8A-4147-A177-3AD203B41FA5}">
                      <a16:colId xmlns:a16="http://schemas.microsoft.com/office/drawing/2014/main" val="822311975"/>
                    </a:ext>
                  </a:extLst>
                </a:gridCol>
              </a:tblGrid>
              <a:tr h="7977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Основні</a:t>
                      </a:r>
                      <a:endParaRPr lang="uk-UA" sz="24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kern="1200" dirty="0">
                          <a:solidFill>
                            <a:schemeClr val="lt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Допоміжні</a:t>
                      </a:r>
                      <a:endParaRPr lang="uk-UA" sz="24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kern="1200" dirty="0" err="1">
                          <a:solidFill>
                            <a:schemeClr val="lt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Обслуговувальні</a:t>
                      </a:r>
                      <a:endParaRPr lang="uk-UA" sz="24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764919"/>
                  </a:ext>
                </a:extLst>
              </a:tr>
              <a:tr h="45057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Визначаються умовами гостинності: культурою і якістю обслуговування, формою організації праці (</a:t>
                      </a:r>
                      <a:r>
                        <a:rPr lang="uk-UA" sz="2400" b="1" kern="1200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індивідуаль</a:t>
                      </a: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-на чи бригадна), видами </a:t>
                      </a:r>
                      <a:r>
                        <a:rPr lang="uk-UA" sz="2400" b="1" kern="1200" dirty="0" err="1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клінінго-вих</a:t>
                      </a: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технологій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Забезпечують умови, необхідні для здійснення основних циклів: контроль за технічним і естетичним станом устаткування і приміщень, їхнє обслуговування і ремонт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uk-UA" sz="2400" b="1" kern="1200" dirty="0">
                          <a:solidFill>
                            <a:srgbClr val="00206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Пов'язані з експлуатацією устаткування і приміщень (прибирання, чищення), зберіганням і переміщенням сировини, матеріалів, напівфабрикатів, готової продукції, інформації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375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932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04BF2F6-F6FD-1F63-A730-A770032FB253}"/>
              </a:ext>
            </a:extLst>
          </p:cNvPr>
          <p:cNvSpPr/>
          <p:nvPr/>
        </p:nvSpPr>
        <p:spPr>
          <a:xfrm rot="5400000">
            <a:off x="5463690" y="-4932334"/>
            <a:ext cx="1264621" cy="11497995"/>
          </a:xfrm>
          <a:prstGeom prst="rect">
            <a:avLst/>
          </a:prstGeom>
          <a:solidFill>
            <a:schemeClr val="accent2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20A690-5A82-C3E9-BF76-9E155B753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51" y="286603"/>
            <a:ext cx="11605846" cy="1559448"/>
          </a:xfrm>
        </p:spPr>
        <p:txBody>
          <a:bodyPr anchor="t">
            <a:normAutofit/>
          </a:bodyPr>
          <a:lstStyle/>
          <a:p>
            <a:pPr algn="ctr"/>
            <a:r>
              <a:rPr lang="uk-UA" sz="4000" b="1" dirty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1. Сервісна</a:t>
            </a:r>
            <a:r>
              <a:rPr lang="uk-UA" sz="4000" b="1" spc="-25" dirty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4000" b="1" dirty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діяльність</a:t>
            </a:r>
            <a:r>
              <a:rPr lang="uk-UA" sz="4000" b="1" spc="-25" dirty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4000" b="1" dirty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як</a:t>
            </a:r>
            <a:r>
              <a:rPr lang="uk-UA" sz="4000" b="1" spc="-15" dirty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4000" b="1" dirty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основа</a:t>
            </a:r>
            <a:r>
              <a:rPr lang="uk-UA" sz="4000" b="1" spc="-20" dirty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4000" b="1" dirty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продуктивної</a:t>
            </a:r>
            <a:r>
              <a:rPr lang="uk-UA" sz="4000" b="1" spc="-20" dirty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4000" b="1" dirty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активності</a:t>
            </a:r>
            <a:r>
              <a:rPr lang="uk-UA" sz="4000" b="1" spc="-15" dirty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4000" b="1" dirty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готелю</a:t>
            </a:r>
            <a:endParaRPr lang="uk-UA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ABA52A-2DA0-FD4B-ABB2-765BBBC6A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234" y="1938402"/>
            <a:ext cx="4937760" cy="4264278"/>
          </a:xfrm>
          <a:ln w="698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Функціональні</a:t>
            </a:r>
            <a:r>
              <a:rPr lang="uk-UA" sz="2800" b="1" spc="5" dirty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якості</a:t>
            </a:r>
            <a:r>
              <a:rPr lang="uk-UA" sz="2800" b="1" spc="5" dirty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гостинності</a:t>
            </a:r>
            <a:r>
              <a:rPr lang="uk-UA" sz="2800" b="1" spc="5" dirty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виражаються</a:t>
            </a:r>
            <a:r>
              <a:rPr lang="uk-UA" sz="2800" b="1" spc="5" dirty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через</a:t>
            </a:r>
            <a:r>
              <a:rPr lang="uk-UA" sz="2800" b="1" spc="5" dirty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розвиток</a:t>
            </a:r>
            <a:r>
              <a:rPr lang="uk-UA" sz="2800" b="1" spc="5" dirty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сервісних структур, відносин суб'єктів і об'єктів, а також через відтворення</a:t>
            </a:r>
            <a:r>
              <a:rPr lang="uk-UA" sz="2800" b="1" spc="5" dirty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стійкого</a:t>
            </a:r>
            <a:r>
              <a:rPr lang="uk-UA" sz="2800" b="1" spc="-10" dirty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соціально-культурного</a:t>
            </a:r>
            <a:r>
              <a:rPr lang="uk-UA" sz="2800" b="1" spc="-5" dirty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настрою</a:t>
            </a:r>
            <a:r>
              <a:rPr lang="uk-UA" sz="2800" b="1" spc="-5" dirty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людей</a:t>
            </a:r>
            <a:endParaRPr lang="uk-UA" sz="2800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" name="Picture 2" descr="Compartilhar imagens 133+ images abraj kudai interior - br.thptnvk.edu.vn">
            <a:extLst>
              <a:ext uri="{FF2B5EF4-FFF2-40B4-BE49-F238E27FC236}">
                <a16:creationId xmlns:a16="http://schemas.microsoft.com/office/drawing/2014/main" id="{36CC1172-6789-20E6-F3EF-A088E0F9B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414" y="1938402"/>
            <a:ext cx="6386873" cy="4254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1615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04BF2F6-F6FD-1F63-A730-A770032FB253}"/>
              </a:ext>
            </a:extLst>
          </p:cNvPr>
          <p:cNvSpPr/>
          <p:nvPr/>
        </p:nvSpPr>
        <p:spPr>
          <a:xfrm rot="5400000">
            <a:off x="5463690" y="-5279336"/>
            <a:ext cx="1264621" cy="12192002"/>
          </a:xfrm>
          <a:prstGeom prst="rect">
            <a:avLst/>
          </a:prstGeom>
          <a:solidFill>
            <a:schemeClr val="accent2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20A690-5A82-C3E9-BF76-9E155B753F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7612" y="361610"/>
            <a:ext cx="11604625" cy="872196"/>
          </a:xfrm>
        </p:spPr>
        <p:txBody>
          <a:bodyPr anchor="ctr">
            <a:normAutofit/>
          </a:bodyPr>
          <a:lstStyle/>
          <a:p>
            <a:pPr algn="ctr"/>
            <a:r>
              <a:rPr lang="uk-UA" sz="36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Види </a:t>
            </a:r>
            <a:r>
              <a:rPr lang="uk-UA" sz="3600" b="1" dirty="0" err="1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обслуговувальних</a:t>
            </a:r>
            <a:r>
              <a:rPr lang="uk-UA" sz="36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технологічних циклів</a:t>
            </a:r>
            <a:endParaRPr lang="uk-UA" sz="36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5CFD26C-1BFE-265D-1FF8-26065E5445B7}"/>
              </a:ext>
            </a:extLst>
          </p:cNvPr>
          <p:cNvSpPr/>
          <p:nvPr/>
        </p:nvSpPr>
        <p:spPr>
          <a:xfrm>
            <a:off x="347612" y="1626232"/>
            <a:ext cx="11497996" cy="709005"/>
          </a:xfrm>
          <a:prstGeom prst="rect">
            <a:avLst/>
          </a:prstGeom>
          <a:gradFill>
            <a:gsLst>
              <a:gs pos="0">
                <a:srgbClr val="F7DAB3"/>
              </a:gs>
              <a:gs pos="100000">
                <a:schemeClr val="tx2">
                  <a:lumMod val="40000"/>
                  <a:lumOff val="60000"/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uk-UA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1. </a:t>
            </a:r>
            <a:r>
              <a:rPr lang="uk-UA" sz="2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Клінінг</a:t>
            </a:r>
            <a:r>
              <a:rPr lang="uk-UA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житлових приміщень</a:t>
            </a:r>
          </a:p>
          <a:p>
            <a:r>
              <a:rPr lang="uk-UA" sz="2800" b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99215AD-5AFB-4BDA-4147-CE829EC8C7A1}"/>
              </a:ext>
            </a:extLst>
          </p:cNvPr>
          <p:cNvSpPr/>
          <p:nvPr/>
        </p:nvSpPr>
        <p:spPr>
          <a:xfrm>
            <a:off x="347002" y="2565232"/>
            <a:ext cx="11497996" cy="709005"/>
          </a:xfrm>
          <a:prstGeom prst="rect">
            <a:avLst/>
          </a:prstGeom>
          <a:gradFill>
            <a:gsLst>
              <a:gs pos="0">
                <a:srgbClr val="F7DAB3"/>
              </a:gs>
              <a:gs pos="100000">
                <a:schemeClr val="tx2">
                  <a:lumMod val="40000"/>
                  <a:lumOff val="60000"/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uk-UA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2. </a:t>
            </a:r>
            <a:r>
              <a:rPr lang="uk-UA" sz="2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Клінінг</a:t>
            </a:r>
            <a:r>
              <a:rPr lang="uk-UA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нежитлових приміщень</a:t>
            </a:r>
          </a:p>
          <a:p>
            <a:r>
              <a:rPr lang="uk-UA" sz="2800" b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26003C4-F1F0-DFD1-4170-119114227E3C}"/>
              </a:ext>
            </a:extLst>
          </p:cNvPr>
          <p:cNvSpPr/>
          <p:nvPr/>
        </p:nvSpPr>
        <p:spPr>
          <a:xfrm>
            <a:off x="347002" y="3504233"/>
            <a:ext cx="11497996" cy="709005"/>
          </a:xfrm>
          <a:prstGeom prst="rect">
            <a:avLst/>
          </a:prstGeom>
          <a:gradFill>
            <a:gsLst>
              <a:gs pos="0">
                <a:srgbClr val="F7DAB3"/>
              </a:gs>
              <a:gs pos="100000">
                <a:schemeClr val="tx2">
                  <a:lumMod val="40000"/>
                  <a:lumOff val="60000"/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uk-UA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3. Ведення білизняного господарства</a:t>
            </a:r>
          </a:p>
          <a:p>
            <a:r>
              <a:rPr lang="uk-UA" sz="2800" b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D1A6DEB-5114-6AC4-9AE6-F1AFBD354D08}"/>
              </a:ext>
            </a:extLst>
          </p:cNvPr>
          <p:cNvSpPr/>
          <p:nvPr/>
        </p:nvSpPr>
        <p:spPr>
          <a:xfrm>
            <a:off x="347002" y="4443245"/>
            <a:ext cx="11497996" cy="709005"/>
          </a:xfrm>
          <a:prstGeom prst="rect">
            <a:avLst/>
          </a:prstGeom>
          <a:gradFill>
            <a:gsLst>
              <a:gs pos="0">
                <a:srgbClr val="F7DAB3"/>
              </a:gs>
              <a:gs pos="100000">
                <a:schemeClr val="tx2">
                  <a:lumMod val="40000"/>
                  <a:lumOff val="60000"/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uk-UA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4. Використання засобів для миття і чищення</a:t>
            </a:r>
          </a:p>
          <a:p>
            <a:r>
              <a:rPr lang="uk-UA" sz="2800" b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824144C-C121-9FB2-0CA7-DAC6691A5E29}"/>
              </a:ext>
            </a:extLst>
          </p:cNvPr>
          <p:cNvSpPr/>
          <p:nvPr/>
        </p:nvSpPr>
        <p:spPr>
          <a:xfrm>
            <a:off x="347002" y="5382258"/>
            <a:ext cx="11497996" cy="709005"/>
          </a:xfrm>
          <a:prstGeom prst="rect">
            <a:avLst/>
          </a:prstGeom>
          <a:gradFill>
            <a:gsLst>
              <a:gs pos="0">
                <a:srgbClr val="F7DAB3"/>
              </a:gs>
              <a:gs pos="100000">
                <a:schemeClr val="tx2">
                  <a:lumMod val="40000"/>
                  <a:lumOff val="60000"/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uk-UA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5. Інформаційні технології</a:t>
            </a:r>
          </a:p>
          <a:p>
            <a:r>
              <a:rPr lang="uk-UA" sz="2800" b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57169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04BF2F6-F6FD-1F63-A730-A770032FB253}"/>
              </a:ext>
            </a:extLst>
          </p:cNvPr>
          <p:cNvSpPr/>
          <p:nvPr/>
        </p:nvSpPr>
        <p:spPr>
          <a:xfrm rot="5400000">
            <a:off x="5463690" y="-4932334"/>
            <a:ext cx="1264621" cy="11497995"/>
          </a:xfrm>
          <a:prstGeom prst="rect">
            <a:avLst/>
          </a:prstGeom>
          <a:solidFill>
            <a:schemeClr val="accent2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ABA52A-2DA0-FD4B-ABB2-765BBBC6A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5765" y="1948301"/>
            <a:ext cx="11415910" cy="621918"/>
          </a:xfrm>
          <a:ln w="698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Види документації, що нормує технологічні процеси</a:t>
            </a:r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id="{C3B7ACBE-B836-F5B6-B2CC-E035D3EED232}"/>
              </a:ext>
            </a:extLst>
          </p:cNvPr>
          <p:cNvSpPr txBox="1">
            <a:spLocks/>
          </p:cNvSpPr>
          <p:nvPr/>
        </p:nvSpPr>
        <p:spPr>
          <a:xfrm>
            <a:off x="365765" y="2961175"/>
            <a:ext cx="5247237" cy="621918"/>
          </a:xfrm>
          <a:prstGeom prst="rect">
            <a:avLst/>
          </a:prstGeom>
          <a:ln w="698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Первинна</a:t>
            </a:r>
            <a:endParaRPr lang="uk-UA" sz="2800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802B249B-6CD4-3434-FB73-0F80309A4F61}"/>
              </a:ext>
            </a:extLst>
          </p:cNvPr>
          <p:cNvCxnSpPr/>
          <p:nvPr/>
        </p:nvCxnSpPr>
        <p:spPr>
          <a:xfrm>
            <a:off x="2996420" y="2570219"/>
            <a:ext cx="0" cy="360000"/>
          </a:xfrm>
          <a:prstGeom prst="straightConnector1">
            <a:avLst/>
          </a:prstGeom>
          <a:ln w="412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1157D1E2-B469-D03F-AAEC-FCF0B3E0B0F9}"/>
              </a:ext>
            </a:extLst>
          </p:cNvPr>
          <p:cNvCxnSpPr/>
          <p:nvPr/>
        </p:nvCxnSpPr>
        <p:spPr>
          <a:xfrm>
            <a:off x="9332643" y="2632132"/>
            <a:ext cx="0" cy="360000"/>
          </a:xfrm>
          <a:prstGeom prst="straightConnector1">
            <a:avLst/>
          </a:prstGeom>
          <a:ln w="412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DA6DE7AC-E20F-2C00-1C0A-07AD2D6A2CBF}"/>
              </a:ext>
            </a:extLst>
          </p:cNvPr>
          <p:cNvCxnSpPr/>
          <p:nvPr/>
        </p:nvCxnSpPr>
        <p:spPr>
          <a:xfrm>
            <a:off x="3024555" y="3583093"/>
            <a:ext cx="0" cy="360000"/>
          </a:xfrm>
          <a:prstGeom prst="straightConnector1">
            <a:avLst/>
          </a:prstGeom>
          <a:ln w="412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82870DD1-D67E-9731-5864-D6AF05EA125C}"/>
              </a:ext>
            </a:extLst>
          </p:cNvPr>
          <p:cNvCxnSpPr/>
          <p:nvPr/>
        </p:nvCxnSpPr>
        <p:spPr>
          <a:xfrm>
            <a:off x="9332643" y="3614048"/>
            <a:ext cx="0" cy="360000"/>
          </a:xfrm>
          <a:prstGeom prst="straightConnector1">
            <a:avLst/>
          </a:prstGeom>
          <a:ln w="412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бъект 3">
            <a:extLst>
              <a:ext uri="{FF2B5EF4-FFF2-40B4-BE49-F238E27FC236}">
                <a16:creationId xmlns:a16="http://schemas.microsoft.com/office/drawing/2014/main" id="{C975A98C-52E0-DBDC-92E6-233ABFD4CD44}"/>
              </a:ext>
            </a:extLst>
          </p:cNvPr>
          <p:cNvSpPr txBox="1">
            <a:spLocks/>
          </p:cNvSpPr>
          <p:nvPr/>
        </p:nvSpPr>
        <p:spPr>
          <a:xfrm>
            <a:off x="6534443" y="2992132"/>
            <a:ext cx="5247235" cy="621918"/>
          </a:xfrm>
          <a:prstGeom prst="rect">
            <a:avLst/>
          </a:prstGeom>
          <a:ln w="698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Вторинна</a:t>
            </a:r>
            <a:endParaRPr lang="uk-UA" sz="2800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id="{0EEB3328-E87C-D5AD-A42C-8D923C8FFA50}"/>
              </a:ext>
            </a:extLst>
          </p:cNvPr>
          <p:cNvSpPr txBox="1">
            <a:spLocks/>
          </p:cNvSpPr>
          <p:nvPr/>
        </p:nvSpPr>
        <p:spPr>
          <a:xfrm>
            <a:off x="347003" y="3974048"/>
            <a:ext cx="5266003" cy="2229803"/>
          </a:xfrm>
          <a:prstGeom prst="rect">
            <a:avLst/>
          </a:prstGeom>
          <a:ln w="698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пакет документів, що регламентує роботи в цілому по готелю</a:t>
            </a:r>
          </a:p>
        </p:txBody>
      </p:sp>
      <p:sp>
        <p:nvSpPr>
          <p:cNvPr id="20" name="Объект 3">
            <a:extLst>
              <a:ext uri="{FF2B5EF4-FFF2-40B4-BE49-F238E27FC236}">
                <a16:creationId xmlns:a16="http://schemas.microsoft.com/office/drawing/2014/main" id="{479AFFFA-2522-3C58-04F1-9B553546442A}"/>
              </a:ext>
            </a:extLst>
          </p:cNvPr>
          <p:cNvSpPr txBox="1">
            <a:spLocks/>
          </p:cNvSpPr>
          <p:nvPr/>
        </p:nvSpPr>
        <p:spPr>
          <a:xfrm>
            <a:off x="6534443" y="3943093"/>
            <a:ext cx="5266003" cy="2229803"/>
          </a:xfrm>
          <a:prstGeom prst="rect">
            <a:avLst/>
          </a:prstGeom>
          <a:ln w="698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документація, яка регламентує дії на кожному робочому місці та представлена інструкціями (технологічними картами), графіками робіт</a:t>
            </a:r>
          </a:p>
        </p:txBody>
      </p:sp>
    </p:spTree>
    <p:extLst>
      <p:ext uri="{BB962C8B-B14F-4D97-AF65-F5344CB8AC3E}">
        <p14:creationId xmlns:p14="http://schemas.microsoft.com/office/powerpoint/2010/main" val="14183119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E810C3B-6292-10E0-0D27-6C6F988CD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5083" y="2616592"/>
            <a:ext cx="3615397" cy="234578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800" b="1" dirty="0">
                <a:latin typeface="Bookman Old Style" panose="02050604050505020204" pitchFamily="18" charset="0"/>
              </a:rPr>
              <a:t>Технологічна карта - </a:t>
            </a: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884D8E18-F641-B5A5-8EDA-0387CFB18217}"/>
              </a:ext>
            </a:extLst>
          </p:cNvPr>
          <p:cNvSpPr txBox="1">
            <a:spLocks/>
          </p:cNvSpPr>
          <p:nvPr/>
        </p:nvSpPr>
        <p:spPr>
          <a:xfrm>
            <a:off x="4360984" y="278414"/>
            <a:ext cx="7441810" cy="6319333"/>
          </a:xfrm>
          <a:prstGeom prst="rect">
            <a:avLst/>
          </a:prstGeom>
          <a:ln w="698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sz="2800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Детальний опис дій працівника під час проведення робіт на конкретній робочій ділянці. </a:t>
            </a:r>
          </a:p>
          <a:p>
            <a:pPr algn="just"/>
            <a:endParaRPr lang="uk-UA" sz="2800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Цей документ може змінюватися відповідно до факторів, що впливають на прибирання, стан об’єкта, до нових методів і технологічних процесів, нових вимог, зміни обсягів і графіків роботи</a:t>
            </a:r>
          </a:p>
        </p:txBody>
      </p:sp>
    </p:spTree>
    <p:extLst>
      <p:ext uri="{BB962C8B-B14F-4D97-AF65-F5344CB8AC3E}">
        <p14:creationId xmlns:p14="http://schemas.microsoft.com/office/powerpoint/2010/main" val="31407269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04BF2F6-F6FD-1F63-A730-A770032FB253}"/>
              </a:ext>
            </a:extLst>
          </p:cNvPr>
          <p:cNvSpPr/>
          <p:nvPr/>
        </p:nvSpPr>
        <p:spPr>
          <a:xfrm rot="5400000">
            <a:off x="5659902" y="-5475546"/>
            <a:ext cx="872198" cy="12192002"/>
          </a:xfrm>
          <a:prstGeom prst="rect">
            <a:avLst/>
          </a:prstGeom>
          <a:solidFill>
            <a:schemeClr val="accent2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20A690-5A82-C3E9-BF76-9E155B753F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7002" y="414353"/>
            <a:ext cx="11604625" cy="87219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sz="36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Технологічна карта має містити </a:t>
            </a:r>
            <a:br>
              <a:rPr lang="uk-UA" sz="36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uk-UA" sz="36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наступну інформацію:</a:t>
            </a:r>
            <a:br>
              <a:rPr lang="uk-UA" sz="36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endParaRPr lang="uk-UA" sz="36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5CFD26C-1BFE-265D-1FF8-26065E5445B7}"/>
              </a:ext>
            </a:extLst>
          </p:cNvPr>
          <p:cNvSpPr/>
          <p:nvPr/>
        </p:nvSpPr>
        <p:spPr>
          <a:xfrm>
            <a:off x="347002" y="1162042"/>
            <a:ext cx="11497996" cy="709005"/>
          </a:xfrm>
          <a:prstGeom prst="rect">
            <a:avLst/>
          </a:prstGeom>
          <a:gradFill>
            <a:gsLst>
              <a:gs pos="0">
                <a:srgbClr val="F7DAB3"/>
              </a:gs>
              <a:gs pos="100000">
                <a:schemeClr val="tx2">
                  <a:lumMod val="40000"/>
                  <a:lumOff val="60000"/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uk-UA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назва готелю, номер робочої ділянки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69C2358-2185-25F9-B8B1-4EB4853DC609}"/>
              </a:ext>
            </a:extLst>
          </p:cNvPr>
          <p:cNvSpPr/>
          <p:nvPr/>
        </p:nvSpPr>
        <p:spPr>
          <a:xfrm>
            <a:off x="347002" y="1976535"/>
            <a:ext cx="11497996" cy="1005816"/>
          </a:xfrm>
          <a:prstGeom prst="rect">
            <a:avLst/>
          </a:prstGeom>
          <a:gradFill>
            <a:gsLst>
              <a:gs pos="0">
                <a:srgbClr val="F7DAB3"/>
              </a:gs>
              <a:gs pos="100000">
                <a:schemeClr val="tx2">
                  <a:lumMod val="40000"/>
                  <a:lumOff val="60000"/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uk-UA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час початку і закінчення зміни, час початку і закінчення етапів робіт, час прибирання 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F2CF833-9434-18D7-29B4-31BE20721BA1}"/>
              </a:ext>
            </a:extLst>
          </p:cNvPr>
          <p:cNvSpPr/>
          <p:nvPr/>
        </p:nvSpPr>
        <p:spPr>
          <a:xfrm>
            <a:off x="347002" y="3089985"/>
            <a:ext cx="11497996" cy="1453880"/>
          </a:xfrm>
          <a:prstGeom prst="rect">
            <a:avLst/>
          </a:prstGeom>
          <a:gradFill>
            <a:gsLst>
              <a:gs pos="0">
                <a:srgbClr val="F7DAB3"/>
              </a:gs>
              <a:gs pos="100000">
                <a:schemeClr val="tx2">
                  <a:lumMod val="40000"/>
                  <a:lumOff val="60000"/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uk-UA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межа зони з однаковими методами роботи (до цих зон входять приміщення, які розташовуються поряд та мають аналогічне покриття підлоги та обладнання)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AE57F4E-4C86-D951-CC33-2DACB751E4F5}"/>
              </a:ext>
            </a:extLst>
          </p:cNvPr>
          <p:cNvSpPr/>
          <p:nvPr/>
        </p:nvSpPr>
        <p:spPr>
          <a:xfrm>
            <a:off x="347002" y="4653645"/>
            <a:ext cx="11497996" cy="709005"/>
          </a:xfrm>
          <a:prstGeom prst="rect">
            <a:avLst/>
          </a:prstGeom>
          <a:gradFill>
            <a:gsLst>
              <a:gs pos="0">
                <a:srgbClr val="F7DAB3"/>
              </a:gs>
              <a:gs pos="100000">
                <a:schemeClr val="tx2">
                  <a:lumMod val="40000"/>
                  <a:lumOff val="60000"/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uk-UA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обладнання, що необхідно застосовувати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0349061-BBDD-FF42-D2FD-22DC0CDBECFA}"/>
              </a:ext>
            </a:extLst>
          </p:cNvPr>
          <p:cNvSpPr/>
          <p:nvPr/>
        </p:nvSpPr>
        <p:spPr>
          <a:xfrm>
            <a:off x="347002" y="5472430"/>
            <a:ext cx="11604625" cy="709005"/>
          </a:xfrm>
          <a:prstGeom prst="rect">
            <a:avLst/>
          </a:prstGeom>
          <a:gradFill>
            <a:gsLst>
              <a:gs pos="0">
                <a:srgbClr val="F7DAB3"/>
              </a:gs>
              <a:gs pos="100000">
                <a:schemeClr val="tx2">
                  <a:lumMod val="40000"/>
                  <a:lumOff val="60000"/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uk-UA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методи прибирання: механізовані та ручні, сухі та вологі</a:t>
            </a:r>
          </a:p>
        </p:txBody>
      </p:sp>
    </p:spTree>
    <p:extLst>
      <p:ext uri="{BB962C8B-B14F-4D97-AF65-F5344CB8AC3E}">
        <p14:creationId xmlns:p14="http://schemas.microsoft.com/office/powerpoint/2010/main" val="27622325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04BF2F6-F6FD-1F63-A730-A770032FB253}"/>
              </a:ext>
            </a:extLst>
          </p:cNvPr>
          <p:cNvSpPr/>
          <p:nvPr/>
        </p:nvSpPr>
        <p:spPr>
          <a:xfrm rot="5400000">
            <a:off x="5659902" y="-5475546"/>
            <a:ext cx="872198" cy="12192002"/>
          </a:xfrm>
          <a:prstGeom prst="rect">
            <a:avLst/>
          </a:prstGeom>
          <a:solidFill>
            <a:schemeClr val="accent2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20A690-5A82-C3E9-BF76-9E155B753F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7002" y="414353"/>
            <a:ext cx="11604625" cy="87219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sz="36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Технологічна карта має містити </a:t>
            </a:r>
            <a:br>
              <a:rPr lang="uk-UA" sz="36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uk-UA" sz="36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наступну інформацію:</a:t>
            </a:r>
            <a:br>
              <a:rPr lang="uk-UA" sz="36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endParaRPr lang="uk-UA" sz="36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5CFD26C-1BFE-265D-1FF8-26065E5445B7}"/>
              </a:ext>
            </a:extLst>
          </p:cNvPr>
          <p:cNvSpPr/>
          <p:nvPr/>
        </p:nvSpPr>
        <p:spPr>
          <a:xfrm>
            <a:off x="347002" y="1515146"/>
            <a:ext cx="3493478" cy="1157716"/>
          </a:xfrm>
          <a:prstGeom prst="rect">
            <a:avLst/>
          </a:prstGeom>
          <a:gradFill>
            <a:gsLst>
              <a:gs pos="0">
                <a:srgbClr val="F7DAB3"/>
              </a:gs>
              <a:gs pos="100000">
                <a:schemeClr val="tx2">
                  <a:lumMod val="40000"/>
                  <a:lumOff val="60000"/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uk-UA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хімічні засоби, їх витрати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69C2358-2185-25F9-B8B1-4EB4853DC609}"/>
              </a:ext>
            </a:extLst>
          </p:cNvPr>
          <p:cNvSpPr/>
          <p:nvPr/>
        </p:nvSpPr>
        <p:spPr>
          <a:xfrm>
            <a:off x="347002" y="3074497"/>
            <a:ext cx="3310598" cy="1497503"/>
          </a:xfrm>
          <a:prstGeom prst="rect">
            <a:avLst/>
          </a:prstGeom>
          <a:gradFill>
            <a:gsLst>
              <a:gs pos="0">
                <a:srgbClr val="F7DAB3"/>
              </a:gs>
              <a:gs pos="100000">
                <a:schemeClr val="tx2">
                  <a:lumMod val="40000"/>
                  <a:lumOff val="60000"/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uk-UA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процедура проведення робіт</a:t>
            </a:r>
          </a:p>
        </p:txBody>
      </p:sp>
      <p:pic>
        <p:nvPicPr>
          <p:cNvPr id="3" name="Picture 4" descr="Більше не в'язниця. Готель Ritz-Carlton в Саудівській Аравії знову почне  приймати постояльців / NV">
            <a:extLst>
              <a:ext uri="{FF2B5EF4-FFF2-40B4-BE49-F238E27FC236}">
                <a16:creationId xmlns:a16="http://schemas.microsoft.com/office/drawing/2014/main" id="{BCF17EBC-33BA-6A0A-CC9E-470E603F2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96" y="1056554"/>
            <a:ext cx="7871504" cy="5273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6774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E810C3B-6292-10E0-0D27-6C6F988CD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474" y="1871004"/>
            <a:ext cx="2940147" cy="234578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4000" b="1" dirty="0">
                <a:latin typeface="Bookman Old Style" panose="02050604050505020204" pitchFamily="18" charset="0"/>
              </a:rPr>
              <a:t>ДЯКУЮ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4000" b="1" dirty="0">
                <a:latin typeface="Bookman Old Style" panose="02050604050505020204" pitchFamily="18" charset="0"/>
              </a:rPr>
              <a:t>ЗА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4000" b="1" dirty="0">
                <a:latin typeface="Bookman Old Style" panose="02050604050505020204" pitchFamily="18" charset="0"/>
              </a:rPr>
              <a:t>УВАГУ!</a:t>
            </a:r>
          </a:p>
        </p:txBody>
      </p:sp>
      <p:pic>
        <p:nvPicPr>
          <p:cNvPr id="11266" name="Picture 2" descr="До 2030 року Саудівська Аравія має намір щорічно приймати 4 млн китайських  туристів">
            <a:extLst>
              <a:ext uri="{FF2B5EF4-FFF2-40B4-BE49-F238E27FC236}">
                <a16:creationId xmlns:a16="http://schemas.microsoft.com/office/drawing/2014/main" id="{A678D676-3F95-71E4-6790-9106B6BF00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1"/>
          <a:stretch/>
        </p:blipFill>
        <p:spPr bwMode="auto">
          <a:xfrm>
            <a:off x="3151162" y="0"/>
            <a:ext cx="9040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518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E810C3B-6292-10E0-0D27-6C6F988CD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489" y="1083213"/>
            <a:ext cx="3615397" cy="3474719"/>
          </a:xfrm>
        </p:spPr>
        <p:txBody>
          <a:bodyPr>
            <a:noAutofit/>
          </a:bodyPr>
          <a:lstStyle/>
          <a:p>
            <a:r>
              <a:rPr lang="uk-UA" sz="2800" b="1" dirty="0">
                <a:latin typeface="Bookman Old Style" panose="02050604050505020204" pitchFamily="18" charset="0"/>
              </a:rPr>
              <a:t>Суб'єктом сервісу в готельному господарстві є професійний організатор з реалізацією функціональної сервісної спрямованості</a:t>
            </a:r>
          </a:p>
        </p:txBody>
      </p:sp>
      <p:pic>
        <p:nvPicPr>
          <p:cNvPr id="7" name="Picture 4" descr="Imperial Pacific Int'l Settlement To Hold Onto Imperial Palace Misses Deadline - Casino.org">
            <a:extLst>
              <a:ext uri="{FF2B5EF4-FFF2-40B4-BE49-F238E27FC236}">
                <a16:creationId xmlns:a16="http://schemas.microsoft.com/office/drawing/2014/main" id="{F2C712C1-6BBF-F299-9B31-355FD1D52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834" y="0"/>
            <a:ext cx="8070166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039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E810C3B-6292-10E0-0D27-6C6F988CD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489" y="1083213"/>
            <a:ext cx="3615397" cy="3474719"/>
          </a:xfrm>
        </p:spPr>
        <p:txBody>
          <a:bodyPr>
            <a:noAutofit/>
          </a:bodyPr>
          <a:lstStyle/>
          <a:p>
            <a:r>
              <a:rPr lang="uk-UA" sz="2800" b="1" dirty="0">
                <a:latin typeface="Bookman Old Style" panose="02050604050505020204" pitchFamily="18" charset="0"/>
              </a:rPr>
              <a:t>Об'єктом виступає відвідувач, який тимчасово мешкає в номері готелю</a:t>
            </a:r>
          </a:p>
        </p:txBody>
      </p:sp>
      <p:pic>
        <p:nvPicPr>
          <p:cNvPr id="4104" name="Picture 8" descr="8 фактов о Дубае, которые удивляют европейцев">
            <a:extLst>
              <a:ext uri="{FF2B5EF4-FFF2-40B4-BE49-F238E27FC236}">
                <a16:creationId xmlns:a16="http://schemas.microsoft.com/office/drawing/2014/main" id="{D003D834-D543-E5C4-630D-63849C6817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6"/>
          <a:stretch/>
        </p:blipFill>
        <p:spPr bwMode="auto">
          <a:xfrm>
            <a:off x="4136571" y="0"/>
            <a:ext cx="8055429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271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>
            <a:extLst>
              <a:ext uri="{FF2B5EF4-FFF2-40B4-BE49-F238E27FC236}">
                <a16:creationId xmlns:a16="http://schemas.microsoft.com/office/drawing/2014/main" id="{811F54BC-ED9E-0BEC-CC49-04D726A10E2F}"/>
              </a:ext>
            </a:extLst>
          </p:cNvPr>
          <p:cNvSpPr txBox="1">
            <a:spLocks/>
          </p:cNvSpPr>
          <p:nvPr/>
        </p:nvSpPr>
        <p:spPr>
          <a:xfrm>
            <a:off x="419686" y="1403829"/>
            <a:ext cx="11352628" cy="4476465"/>
          </a:xfrm>
          <a:prstGeom prst="rect">
            <a:avLst/>
          </a:prstGeom>
          <a:ln w="698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405" marR="63500" indent="450215" algn="just">
              <a:lnSpc>
                <a:spcPct val="115000"/>
              </a:lnSpc>
              <a:spcBef>
                <a:spcPts val="5"/>
              </a:spcBef>
              <a:spcAft>
                <a:spcPts val="0"/>
              </a:spcAft>
            </a:pP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Готельне господарство формує у відвідувачів стійке соціально-психологічне самопочуття та надійний захист, які досягаються комплексом заходів, що носить назву </a:t>
            </a:r>
          </a:p>
          <a:p>
            <a:pPr marL="65405" marR="63500" indent="450215" algn="ctr">
              <a:lnSpc>
                <a:spcPct val="115000"/>
              </a:lnSpc>
              <a:spcBef>
                <a:spcPts val="5"/>
              </a:spcBef>
              <a:spcAft>
                <a:spcPts val="0"/>
              </a:spcAft>
            </a:pPr>
            <a:r>
              <a:rPr lang="uk-UA" sz="4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«продуктивна активність готелю»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538778C-A25B-F6D2-3EBE-7E41DA58E638}"/>
              </a:ext>
            </a:extLst>
          </p:cNvPr>
          <p:cNvSpPr/>
          <p:nvPr/>
        </p:nvSpPr>
        <p:spPr>
          <a:xfrm rot="5400000">
            <a:off x="5597332" y="-5412981"/>
            <a:ext cx="997333" cy="12192001"/>
          </a:xfrm>
          <a:prstGeom prst="rect">
            <a:avLst/>
          </a:prstGeom>
          <a:solidFill>
            <a:schemeClr val="accent2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63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E810C3B-6292-10E0-0D27-6C6F988CD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5083" y="2096087"/>
            <a:ext cx="3615397" cy="1332913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err="1">
                <a:latin typeface="Bookman Old Style" panose="02050604050505020204" pitchFamily="18" charset="0"/>
              </a:rPr>
              <a:t>Темоцентрична</a:t>
            </a:r>
            <a:endParaRPr lang="uk-UA" sz="2800" b="1" dirty="0">
              <a:latin typeface="Bookman Old Style" panose="02050604050505020204" pitchFamily="18" charset="0"/>
            </a:endParaRPr>
          </a:p>
          <a:p>
            <a:pPr algn="ctr"/>
            <a:r>
              <a:rPr lang="uk-UA" sz="2800" b="1" dirty="0">
                <a:latin typeface="Bookman Old Style" panose="02050604050505020204" pitchFamily="18" charset="0"/>
              </a:rPr>
              <a:t> акція - </a:t>
            </a: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884D8E18-F641-B5A5-8EDA-0387CFB18217}"/>
              </a:ext>
            </a:extLst>
          </p:cNvPr>
          <p:cNvSpPr txBox="1">
            <a:spLocks/>
          </p:cNvSpPr>
          <p:nvPr/>
        </p:nvSpPr>
        <p:spPr>
          <a:xfrm>
            <a:off x="4360984" y="278414"/>
            <a:ext cx="7441810" cy="6319333"/>
          </a:xfrm>
          <a:prstGeom prst="rect">
            <a:avLst/>
          </a:prstGeom>
          <a:ln w="698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uk-UA" sz="2800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це метод встановлення балансу стану індивідуума, його відносин з іншими та загальною задачею. </a:t>
            </a:r>
          </a:p>
          <a:p>
            <a:pPr algn="just"/>
            <a:endParaRPr lang="uk-UA" sz="2800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Розвиток </a:t>
            </a:r>
            <a:r>
              <a:rPr lang="uk-UA" sz="2800" b="1" dirty="0" err="1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темоцентричної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акції в системі продуктивної активності готелю – явище тонкої дипломатії, яка визначає цінність гостинності, а саме: формування психотерапевтичного ефекту</a:t>
            </a:r>
          </a:p>
        </p:txBody>
      </p:sp>
    </p:spTree>
    <p:extLst>
      <p:ext uri="{BB962C8B-B14F-4D97-AF65-F5344CB8AC3E}">
        <p14:creationId xmlns:p14="http://schemas.microsoft.com/office/powerpoint/2010/main" val="3584322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E810C3B-6292-10E0-0D27-6C6F988CD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9151" y="1871004"/>
            <a:ext cx="3615397" cy="234578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800" b="1" dirty="0">
                <a:latin typeface="Bookman Old Style" panose="02050604050505020204" pitchFamily="18" charset="0"/>
              </a:rPr>
              <a:t>В готельній сфері </a:t>
            </a:r>
            <a:r>
              <a:rPr lang="uk-UA" sz="2800" b="1" dirty="0" err="1">
                <a:latin typeface="Bookman Old Style" panose="02050604050505020204" pitchFamily="18" charset="0"/>
              </a:rPr>
              <a:t>темоцентрична</a:t>
            </a:r>
            <a:endParaRPr lang="uk-UA" sz="2800" b="1" dirty="0">
              <a:latin typeface="Bookman Old Style" panose="020506040505050202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800" b="1" dirty="0">
                <a:latin typeface="Bookman Old Style" panose="02050604050505020204" pitchFamily="18" charset="0"/>
              </a:rPr>
              <a:t> акція - </a:t>
            </a: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884D8E18-F641-B5A5-8EDA-0387CFB18217}"/>
              </a:ext>
            </a:extLst>
          </p:cNvPr>
          <p:cNvSpPr txBox="1">
            <a:spLocks/>
          </p:cNvSpPr>
          <p:nvPr/>
        </p:nvSpPr>
        <p:spPr>
          <a:xfrm>
            <a:off x="4360984" y="278414"/>
            <a:ext cx="7441810" cy="6319333"/>
          </a:xfrm>
          <a:prstGeom prst="rect">
            <a:avLst/>
          </a:prstGeom>
          <a:ln w="698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uk-UA" sz="2800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Це метод встановлення балансу між ступенем комфортності гостя та основними функціональними задачами готелю.</a:t>
            </a:r>
          </a:p>
          <a:p>
            <a:pPr algn="just"/>
            <a:endParaRPr lang="uk-UA" sz="2800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Даний метод передбачає пріоритет в подоланні перепон, виправленні порушень, що пов’язані з комфортним перебуванням гостя в готелі. </a:t>
            </a:r>
          </a:p>
        </p:txBody>
      </p:sp>
    </p:spTree>
    <p:extLst>
      <p:ext uri="{BB962C8B-B14F-4D97-AF65-F5344CB8AC3E}">
        <p14:creationId xmlns:p14="http://schemas.microsoft.com/office/powerpoint/2010/main" val="345667768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3887</TotalTime>
  <Words>1757</Words>
  <Application>Microsoft Office PowerPoint</Application>
  <PresentationFormat>Широкоэкранный</PresentationFormat>
  <Paragraphs>287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1" baseType="lpstr">
      <vt:lpstr>Arial</vt:lpstr>
      <vt:lpstr>Bookman Old Style</vt:lpstr>
      <vt:lpstr>Calibri</vt:lpstr>
      <vt:lpstr>Calibri Light</vt:lpstr>
      <vt:lpstr>Times New Roman</vt:lpstr>
      <vt:lpstr>Ретро</vt:lpstr>
      <vt:lpstr>ТЕМА 9  ТЕОРЕТИЧНІ  ОСНОВИ  СЕРВІСНОЇ  ДІЯЛЬНОСТІ</vt:lpstr>
      <vt:lpstr>Презентация PowerPoint</vt:lpstr>
      <vt:lpstr>ПЛАН </vt:lpstr>
      <vt:lpstr>1. Сервісна діяльність як основа продуктивної активності готелю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забезпечення лояльності клієнта в готелі</vt:lpstr>
      <vt:lpstr>Презентация PowerPoint</vt:lpstr>
      <vt:lpstr>Презентация PowerPoint</vt:lpstr>
      <vt:lpstr>2. Сутність та особливості готельних послуг </vt:lpstr>
      <vt:lpstr>Презентация PowerPoint</vt:lpstr>
      <vt:lpstr>Типи готельних продуктів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Поняття технології гостинності.  Моделі сервісного процесу  </vt:lpstr>
      <vt:lpstr>Презентация PowerPoint</vt:lpstr>
      <vt:lpstr>Презентация PowerPoint</vt:lpstr>
      <vt:lpstr>Процес надання послуг  </vt:lpstr>
      <vt:lpstr>Концепції гостинності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Технологічний цикл обслуговування в готелі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Види обслуговувальних технологічних циклів</vt:lpstr>
      <vt:lpstr>Презентация PowerPoint</vt:lpstr>
      <vt:lpstr>Презентация PowerPoint</vt:lpstr>
      <vt:lpstr>Технологічна карта має містити  наступну інформацію: </vt:lpstr>
      <vt:lpstr>Технологічна карта має містити  наступну інформацію: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Американський туристичний регіон</dc:title>
  <dc:creator>Виктория</dc:creator>
  <cp:lastModifiedBy>admin</cp:lastModifiedBy>
  <cp:revision>242</cp:revision>
  <dcterms:created xsi:type="dcterms:W3CDTF">2023-04-06T22:22:58Z</dcterms:created>
  <dcterms:modified xsi:type="dcterms:W3CDTF">2023-10-08T14:43:57Z</dcterms:modified>
</cp:coreProperties>
</file>