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384" r:id="rId3"/>
    <p:sldId id="398" r:id="rId4"/>
    <p:sldId id="386" r:id="rId5"/>
    <p:sldId id="387" r:id="rId6"/>
    <p:sldId id="406" r:id="rId7"/>
    <p:sldId id="410" r:id="rId8"/>
    <p:sldId id="408" r:id="rId9"/>
    <p:sldId id="411" r:id="rId10"/>
    <p:sldId id="388" r:id="rId11"/>
    <p:sldId id="405" r:id="rId12"/>
    <p:sldId id="389" r:id="rId13"/>
    <p:sldId id="390" r:id="rId14"/>
    <p:sldId id="391" r:id="rId15"/>
    <p:sldId id="392" r:id="rId16"/>
    <p:sldId id="393" r:id="rId17"/>
    <p:sldId id="399" r:id="rId18"/>
    <p:sldId id="394" r:id="rId19"/>
    <p:sldId id="396" r:id="rId20"/>
    <p:sldId id="412" r:id="rId21"/>
    <p:sldId id="413" r:id="rId22"/>
    <p:sldId id="414" r:id="rId23"/>
    <p:sldId id="415" r:id="rId24"/>
    <p:sldId id="416" r:id="rId25"/>
    <p:sldId id="385" r:id="rId26"/>
    <p:sldId id="282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92619" autoAdjust="0"/>
  </p:normalViewPr>
  <p:slideViewPr>
    <p:cSldViewPr snapToGrid="0">
      <p:cViewPr varScale="1">
        <p:scale>
          <a:sx n="101" d="100"/>
          <a:sy n="101" d="100"/>
        </p:scale>
        <p:origin x="13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478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9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272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179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956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08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109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436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191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275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811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93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6962" y="766894"/>
            <a:ext cx="11108602" cy="4090856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+mn-lt"/>
              </a:rPr>
              <a:t>Тема 20</a:t>
            </a:r>
            <a:r>
              <a:rPr lang="uk-UA" b="1" dirty="0">
                <a:latin typeface="+mn-lt"/>
              </a:rPr>
              <a:t/>
            </a:r>
            <a:br>
              <a:rPr lang="uk-UA" b="1" dirty="0">
                <a:latin typeface="+mn-lt"/>
              </a:rPr>
            </a:b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uk-UA" b="1" dirty="0" smtClean="0">
                <a:latin typeface="+mn-lt"/>
              </a:rPr>
              <a:t>Основи </a:t>
            </a:r>
            <a:r>
              <a:rPr lang="en-US" b="1" dirty="0" smtClean="0">
                <a:latin typeface="+mn-lt"/>
              </a:rPr>
              <a:t>OpenFlow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4300" y="257175"/>
            <a:ext cx="12077700" cy="6467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/>
              <a:t>Переваги OpenFlow комутаторів над звичайними </a:t>
            </a:r>
          </a:p>
          <a:p>
            <a:pPr marL="0" indent="0" algn="ctr">
              <a:buNone/>
            </a:pPr>
            <a:endParaRPr lang="uk-UA" sz="2400" dirty="0" smtClean="0"/>
          </a:p>
          <a:p>
            <a:pPr marL="0" indent="0">
              <a:buNone/>
            </a:pPr>
            <a:r>
              <a:rPr lang="uk-UA" sz="2000" dirty="0" smtClean="0"/>
              <a:t>У звичайному комутаторі пересилання пакетів (площина даних) і високорівнева маршрутизація (площина керування) відбуваються на одному пристрої. У той час як для комутатора OpenFlow </a:t>
            </a:r>
            <a:r>
              <a:rPr lang="uk-UA" sz="2000" i="1" dirty="0" smtClean="0"/>
              <a:t>площина даних від'єднується від площини керування</a:t>
            </a:r>
            <a:r>
              <a:rPr lang="uk-UA" sz="2000" dirty="0" smtClean="0"/>
              <a:t>: площина даних реалізована в самому комутаторі, але площина керування в програмному забезпеченні і окремому контролері SDN приймає рішення про маршрутизації високого рівня.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927" y="2935738"/>
            <a:ext cx="5523346" cy="378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" y="190500"/>
            <a:ext cx="11525250" cy="6000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Таким чином, комутатор OpenFlow забезпечує наступні переваги: ​​</a:t>
            </a:r>
          </a:p>
          <a:p>
            <a:pPr marL="0" indent="0" algn="ctr">
              <a:buNone/>
            </a:pPr>
            <a:endParaRPr lang="ru-RU" sz="2000" b="1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При включеному комутаторі OpenFlow контролер SDN може маршрутизувати некритичний/об'ємний трафік на довші маршрути, які не використовуються в повній мірі. 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Контролер SDN може легко реалізувати балансування навантаження при високих швидкостях передачі даних, просто направляючи різні потоки на різні хости, виконуючи настройку початкового потоку. 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Трафік може бути ізольований без необхідності використання vlan, контролер SDN комутатора OpenFlow може просто відмовитися від певних з’єднаннь. 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Простота налаштування мережевого TAP/Sniffer для будь-якого порту або навіть певного трафіку, після налаштування мережі для відправки дубльованого потоку на пристрій моніторингу мережі.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25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9550" y="238125"/>
            <a:ext cx="11763375" cy="64674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600" b="1" dirty="0" smtClean="0"/>
              <a:t>Підтримується три типи повідомлень: </a:t>
            </a:r>
          </a:p>
          <a:p>
            <a:pPr marL="0" indent="0">
              <a:buNone/>
            </a:pPr>
            <a:r>
              <a:rPr lang="uk-UA" sz="2600" dirty="0" smtClean="0"/>
              <a:t>• </a:t>
            </a:r>
            <a:r>
              <a:rPr lang="uk-UA" sz="2600" u="sng" dirty="0" smtClean="0"/>
              <a:t>Повідомлення контролер-комутатор </a:t>
            </a:r>
          </a:p>
          <a:p>
            <a:pPr marL="803275">
              <a:buFontTx/>
              <a:buChar char="-"/>
            </a:pPr>
            <a:r>
              <a:rPr lang="uk-UA" sz="2600" dirty="0" smtClean="0"/>
              <a:t>Конфігурація комутатора </a:t>
            </a:r>
          </a:p>
          <a:p>
            <a:pPr marL="803275">
              <a:buFontTx/>
              <a:buChar char="-"/>
            </a:pPr>
            <a:r>
              <a:rPr lang="uk-UA" sz="2600" dirty="0" smtClean="0"/>
              <a:t>Управління і контроль стану </a:t>
            </a:r>
          </a:p>
          <a:p>
            <a:pPr marL="803275">
              <a:buFontTx/>
              <a:buChar char="-"/>
            </a:pPr>
            <a:r>
              <a:rPr lang="uk-UA" sz="2600" dirty="0" smtClean="0"/>
              <a:t>Управління таблицями потоків </a:t>
            </a:r>
          </a:p>
          <a:p>
            <a:pPr marL="803275">
              <a:buFontTx/>
              <a:buChar char="-"/>
            </a:pPr>
            <a:r>
              <a:rPr lang="en-US" sz="2600" dirty="0" smtClean="0"/>
              <a:t>Features, Configuration, Modify-State (flow-mod), Read-State (multipart request), Packet-out, Barrier, Role-Request </a:t>
            </a:r>
            <a:endParaRPr lang="uk-UA" sz="2600" dirty="0" smtClean="0"/>
          </a:p>
          <a:p>
            <a:pPr marL="0" indent="0">
              <a:buNone/>
            </a:pPr>
            <a:endParaRPr lang="uk-UA" sz="2600" dirty="0" smtClean="0"/>
          </a:p>
          <a:p>
            <a:pPr marL="0" indent="0">
              <a:buNone/>
            </a:pPr>
            <a:r>
              <a:rPr lang="en-US" sz="2600" dirty="0" smtClean="0"/>
              <a:t>• </a:t>
            </a:r>
            <a:r>
              <a:rPr lang="uk-UA" sz="2600" u="sng" dirty="0" smtClean="0"/>
              <a:t>Симетричні повідомлення </a:t>
            </a:r>
          </a:p>
          <a:p>
            <a:pPr marL="803275" indent="-268288">
              <a:buFontTx/>
              <a:buChar char="-"/>
            </a:pPr>
            <a:r>
              <a:rPr lang="uk-UA" sz="2600" dirty="0" smtClean="0"/>
              <a:t>Відправлення в обох напрямках </a:t>
            </a:r>
          </a:p>
          <a:p>
            <a:pPr marL="803275" indent="-268288">
              <a:buFontTx/>
              <a:buChar char="-"/>
            </a:pPr>
            <a:r>
              <a:rPr lang="uk-UA" sz="2600" dirty="0" smtClean="0"/>
              <a:t>Виявлення проблем з'єднання контролера з комутатором </a:t>
            </a:r>
          </a:p>
          <a:p>
            <a:pPr marL="803275" indent="-268288">
              <a:buFontTx/>
              <a:buChar char="-"/>
            </a:pPr>
            <a:r>
              <a:rPr lang="en-US" sz="2600" dirty="0" smtClean="0"/>
              <a:t>Hello, Echo </a:t>
            </a:r>
            <a:endParaRPr lang="uk-UA" sz="2600" dirty="0" smtClean="0"/>
          </a:p>
          <a:p>
            <a:pPr marL="0" indent="0">
              <a:buNone/>
            </a:pPr>
            <a:endParaRPr lang="uk-UA" sz="2600" dirty="0" smtClean="0"/>
          </a:p>
          <a:p>
            <a:pPr marL="0" indent="0">
              <a:buNone/>
            </a:pPr>
            <a:r>
              <a:rPr lang="en-US" sz="2600" dirty="0" smtClean="0"/>
              <a:t>• </a:t>
            </a:r>
            <a:r>
              <a:rPr lang="uk-UA" sz="2600" u="sng" dirty="0" smtClean="0"/>
              <a:t>Асиметричні повідомлення </a:t>
            </a:r>
          </a:p>
          <a:p>
            <a:pPr marL="803275">
              <a:buFontTx/>
              <a:buChar char="-"/>
            </a:pPr>
            <a:r>
              <a:rPr lang="uk-UA" sz="2600" dirty="0" smtClean="0"/>
              <a:t>Відправлення від комутатора до контролера </a:t>
            </a:r>
          </a:p>
          <a:p>
            <a:pPr marL="803275">
              <a:buFontTx/>
              <a:buChar char="-"/>
            </a:pPr>
            <a:r>
              <a:rPr lang="uk-UA" sz="2600" dirty="0" smtClean="0"/>
              <a:t>Оголошують про зміну стану мережі, стану комутаторів </a:t>
            </a:r>
          </a:p>
          <a:p>
            <a:pPr marL="803275">
              <a:buFontTx/>
              <a:buChar char="-"/>
            </a:pPr>
            <a:r>
              <a:rPr lang="en-US" sz="2600" dirty="0" smtClean="0"/>
              <a:t>Packet-in, flow-removed, port-status, error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2845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9551" y="238125"/>
            <a:ext cx="5010150" cy="4667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                  Архітектура </a:t>
            </a:r>
            <a:r>
              <a:rPr lang="en-US" dirty="0" smtClean="0"/>
              <a:t>OpenFlow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238125"/>
            <a:ext cx="5791200" cy="42481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351" y="4728329"/>
            <a:ext cx="120586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Кожна таблиця потоків (</a:t>
            </a:r>
            <a:r>
              <a:rPr lang="en-US" dirty="0"/>
              <a:t>Flow Table), </a:t>
            </a:r>
            <a:r>
              <a:rPr lang="uk-UA" dirty="0"/>
              <a:t>підтримувана в комутаторі, складається із записів потоку, відсортованих за пріоритетом потоку. Потоки з найвищим пріоритетом знаходяться у верхній частині таблиці потоків. Вхідні пакети зіставляються із записами потоку, починаючи з потоку з найвищим пріоритетом. </a:t>
            </a:r>
            <a:endParaRPr lang="uk-UA" dirty="0" smtClean="0"/>
          </a:p>
          <a:p>
            <a:r>
              <a:rPr lang="uk-UA" dirty="0" smtClean="0"/>
              <a:t>Якщо </a:t>
            </a:r>
            <a:r>
              <a:rPr lang="uk-UA" dirty="0"/>
              <a:t>є збіг, то зіставлення потоку зупиняється, і набір дій для цього запису потоку виконується. </a:t>
            </a:r>
            <a:endParaRPr lang="uk-UA" dirty="0" smtClean="0"/>
          </a:p>
          <a:p>
            <a:r>
              <a:rPr lang="uk-UA" dirty="0" smtClean="0"/>
              <a:t>Пакети</a:t>
            </a:r>
            <a:r>
              <a:rPr lang="uk-UA" dirty="0"/>
              <a:t>, які не відповідають будь-якому записі потоку, або відкидаються, або відправляються в контролер.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0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351" y="0"/>
            <a:ext cx="6664613" cy="2004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OpenFlow визначає три типи таблиць:</a:t>
            </a:r>
          </a:p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Таблиці потоків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Групов</a:t>
            </a:r>
            <a:r>
              <a:rPr lang="uk-UA" sz="2400" dirty="0" smtClean="0"/>
              <a:t>і таблиц</a:t>
            </a:r>
            <a:r>
              <a:rPr lang="ru-RU" sz="2400" dirty="0" smtClean="0"/>
              <a:t>і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Таблиця вимірюваннь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891" y="2070742"/>
            <a:ext cx="9070109" cy="478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9636" y="228601"/>
            <a:ext cx="103632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Вхідні пакети зіставляються з декількома таблицями в конвеєрі.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27" y="981074"/>
            <a:ext cx="10850209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9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38662" y="95251"/>
            <a:ext cx="2247900" cy="5905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Приклад таблиць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685801"/>
            <a:ext cx="9667875" cy="598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7868" y="324153"/>
            <a:ext cx="1810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G</a:t>
            </a:r>
            <a:r>
              <a:rPr lang="ru-RU" sz="2000" b="1" dirty="0" err="1" smtClean="0"/>
              <a:t>roup</a:t>
            </a:r>
            <a:r>
              <a:rPr lang="ru-RU" sz="2000" b="1" dirty="0" smtClean="0"/>
              <a:t> </a:t>
            </a:r>
            <a:r>
              <a:rPr lang="ru-RU" sz="2000" b="1" dirty="0" err="1"/>
              <a:t>tables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3274" y="520739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• </a:t>
            </a:r>
            <a:r>
              <a:rPr lang="ru-RU" dirty="0" smtClean="0"/>
              <a:t>Економія місця для однакових дій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Також для реалізації мережевих механізмів: </a:t>
            </a:r>
            <a:endParaRPr lang="ru-RU" dirty="0"/>
          </a:p>
          <a:p>
            <a:r>
              <a:rPr lang="ru-RU" dirty="0"/>
              <a:t>– </a:t>
            </a:r>
            <a:r>
              <a:rPr lang="ru-RU" dirty="0" err="1"/>
              <a:t>Multicast</a:t>
            </a:r>
            <a:r>
              <a:rPr lang="ru-RU" dirty="0"/>
              <a:t> </a:t>
            </a:r>
          </a:p>
          <a:p>
            <a:r>
              <a:rPr lang="ru-RU" dirty="0"/>
              <a:t>– </a:t>
            </a:r>
            <a:r>
              <a:rPr lang="ru-RU" dirty="0" smtClean="0"/>
              <a:t>ECMP</a:t>
            </a:r>
            <a:r>
              <a:rPr lang="en-US" dirty="0" smtClean="0"/>
              <a:t>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Equal-Cost </a:t>
            </a:r>
            <a:r>
              <a:rPr lang="en-US" dirty="0" smtClean="0">
                <a:cs typeface="Times New Roman" panose="02020603050405020304" pitchFamily="18" charset="0"/>
              </a:rPr>
              <a:t>Multi-Path)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endParaRPr lang="ru-RU" dirty="0">
              <a:cs typeface="Times New Roman" panose="02020603050405020304" pitchFamily="18" charset="0"/>
            </a:endParaRPr>
          </a:p>
          <a:p>
            <a:r>
              <a:rPr lang="ru-RU" dirty="0"/>
              <a:t>– Active/Standby </a:t>
            </a:r>
            <a:r>
              <a:rPr lang="ru-RU" dirty="0" smtClean="0"/>
              <a:t>маршрут</a:t>
            </a:r>
            <a:r>
              <a:rPr lang="en-US" dirty="0" smtClean="0"/>
              <a:t>b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6" y="878121"/>
            <a:ext cx="7643927" cy="3481443"/>
          </a:xfrm>
        </p:spPr>
      </p:pic>
      <p:graphicFrame>
        <p:nvGraphicFramePr>
          <p:cNvPr id="7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644155"/>
              </p:ext>
            </p:extLst>
          </p:nvPr>
        </p:nvGraphicFramePr>
        <p:xfrm>
          <a:off x="8192655" y="3389745"/>
          <a:ext cx="3629891" cy="3300595"/>
        </p:xfrm>
        <a:graphic>
          <a:graphicData uri="http://schemas.openxmlformats.org/drawingml/2006/table">
            <a:tbl>
              <a:tblPr/>
              <a:tblGrid>
                <a:gridCol w="1283854"/>
                <a:gridCol w="2346037"/>
              </a:tblGrid>
              <a:tr h="437443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1"/>
                          </a:solidFill>
                        </a:rPr>
                        <a:t>Поле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Опис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978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Group Identifier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32-разрядне ціле число, що однозначно ідентифікує групу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744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Group type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Визначає семантику групи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744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Counter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Кількість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пакетів, що оброблено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221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Action bucket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Упорядкований список блоків дій, де кожен блок дій містить набір дій для виконання і пов'язані параметри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8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9550" y="238125"/>
            <a:ext cx="11763375" cy="64674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У груповій таблиці представлена ​​можливість додавання підтримки абстракції групи портів для багатоколійні маршрутизації. Це дозволяє OpenFlow представляти набір портів в якості єдиного об'єкта для пересилання пакетів. </a:t>
            </a:r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2000" b="1" dirty="0" smtClean="0"/>
              <a:t>Групові таблиці підтримують такі типи груп: </a:t>
            </a:r>
          </a:p>
          <a:p>
            <a:r>
              <a:rPr lang="uk-UA" sz="1800" b="1" dirty="0" smtClean="0"/>
              <a:t>Всі (All)</a:t>
            </a:r>
            <a:r>
              <a:rPr lang="uk-UA" sz="1800" dirty="0" smtClean="0"/>
              <a:t>: виконує всі сегменти в групі; в основному використовується для flooding і під LGPL (multicasting). </a:t>
            </a:r>
          </a:p>
          <a:p>
            <a:r>
              <a:rPr lang="uk-UA" sz="1800" b="1" dirty="0" smtClean="0"/>
              <a:t>Нечітка (Indirect)</a:t>
            </a:r>
            <a:r>
              <a:rPr lang="uk-UA" sz="1800" dirty="0" smtClean="0"/>
              <a:t>: Виконує один певний сегмент в групі. Дії, що робляться цим типом групи, відправляє пакети на наступний перехід. </a:t>
            </a:r>
          </a:p>
          <a:p>
            <a:r>
              <a:rPr lang="uk-UA" sz="1800" b="1" dirty="0" smtClean="0"/>
              <a:t>Вибіркова (Select)</a:t>
            </a:r>
            <a:r>
              <a:rPr lang="uk-UA" sz="1800" dirty="0" smtClean="0"/>
              <a:t>: виконання одного сегмента в групі. Область дії вибирається алгоритмом, визначеним комутатором, таким як циклічний перебір або хешування (наприклад, розподіл навантаження). </a:t>
            </a:r>
          </a:p>
          <a:p>
            <a:r>
              <a:rPr lang="uk-UA" sz="1800" b="1" dirty="0" smtClean="0"/>
              <a:t>Швидке аварійне перемикання (Fast failover)</a:t>
            </a:r>
            <a:r>
              <a:rPr lang="uk-UA" sz="1800" dirty="0" smtClean="0"/>
              <a:t>: виконує перший оперативний сегмент, який використовується в таких випадках, як надмірність (redundancy).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2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1" y="95250"/>
            <a:ext cx="4362450" cy="485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Meter table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5" y="758815"/>
            <a:ext cx="114871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Вимірювання кожного потоку </a:t>
            </a:r>
            <a:r>
              <a:rPr lang="uk-UA" dirty="0" smtClean="0"/>
              <a:t>здійснюється шляхом вимірювання </a:t>
            </a:r>
            <a:r>
              <a:rPr lang="uk-UA" dirty="0"/>
              <a:t>і </a:t>
            </a:r>
            <a:r>
              <a:rPr lang="uk-UA" dirty="0" smtClean="0"/>
              <a:t>контролю швидкості пакетів </a:t>
            </a:r>
            <a:r>
              <a:rPr lang="uk-UA" dirty="0"/>
              <a:t>для кожного запису потоку. Вимірювачі дозволяють </a:t>
            </a:r>
            <a:r>
              <a:rPr lang="en-US" dirty="0"/>
              <a:t>OpenFlow </a:t>
            </a:r>
            <a:r>
              <a:rPr lang="uk-UA" dirty="0"/>
              <a:t>реалізовувати прості операції </a:t>
            </a:r>
            <a:r>
              <a:rPr lang="en-US" dirty="0" err="1"/>
              <a:t>QoS</a:t>
            </a:r>
            <a:r>
              <a:rPr lang="en-US" dirty="0"/>
              <a:t>, </a:t>
            </a:r>
            <a:r>
              <a:rPr lang="uk-UA" dirty="0"/>
              <a:t>такі як обмеження швидкості, і можуть комбінуватися з чергами на порт для реалізації складних політик </a:t>
            </a:r>
            <a:r>
              <a:rPr lang="en-US" dirty="0" err="1"/>
              <a:t>QoS</a:t>
            </a:r>
            <a:r>
              <a:rPr lang="en-US" dirty="0"/>
              <a:t>, </a:t>
            </a:r>
            <a:r>
              <a:rPr lang="uk-UA" dirty="0"/>
              <a:t>таких як </a:t>
            </a:r>
            <a:r>
              <a:rPr lang="en-US" dirty="0" err="1"/>
              <a:t>DiffServ</a:t>
            </a:r>
            <a:r>
              <a:rPr lang="en-US" dirty="0"/>
              <a:t>. </a:t>
            </a:r>
            <a:r>
              <a:rPr lang="uk-UA" dirty="0"/>
              <a:t>Лічильники прикріплюються безпосередньо до записів потоку. Кожен лічильник може мати одну або кілька смуг вимірювання. Кожна смуга вимірювання визначає швидкість смуги і спосіб обробки пакетів (</a:t>
            </a:r>
            <a:r>
              <a:rPr lang="en-US" dirty="0"/>
              <a:t>DROP </a:t>
            </a:r>
            <a:r>
              <a:rPr lang="uk-UA" dirty="0"/>
              <a:t>або </a:t>
            </a:r>
            <a:r>
              <a:rPr lang="en-US" dirty="0"/>
              <a:t>DIFFSERV). </a:t>
            </a:r>
            <a:r>
              <a:rPr lang="uk-UA" dirty="0"/>
              <a:t>Операція вимірювання </a:t>
            </a:r>
            <a:r>
              <a:rPr lang="en-US" dirty="0"/>
              <a:t>OpenFlow </a:t>
            </a:r>
            <a:r>
              <a:rPr lang="uk-UA" dirty="0"/>
              <a:t>аналогічна обмеження швидкості входу в операції </a:t>
            </a:r>
            <a:r>
              <a:rPr lang="en-US" dirty="0" err="1"/>
              <a:t>QoS</a:t>
            </a:r>
            <a:r>
              <a:rPr lang="en-US" dirty="0"/>
              <a:t>. 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Таблиця </a:t>
            </a:r>
            <a:r>
              <a:rPr lang="uk-UA" dirty="0"/>
              <a:t>лічильників складається із записів лічильників. </a:t>
            </a:r>
            <a:endParaRPr lang="uk-UA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896792"/>
              </p:ext>
            </p:extLst>
          </p:nvPr>
        </p:nvGraphicFramePr>
        <p:xfrm>
          <a:off x="1048328" y="3189143"/>
          <a:ext cx="6174508" cy="3048000"/>
        </p:xfrm>
        <a:graphic>
          <a:graphicData uri="http://schemas.openxmlformats.org/drawingml/2006/table">
            <a:tbl>
              <a:tblPr/>
              <a:tblGrid>
                <a:gridCol w="1851890"/>
                <a:gridCol w="4322618"/>
              </a:tblGrid>
              <a:tr h="289612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Поле</a:t>
                      </a:r>
                      <a:endParaRPr lang="en-US" sz="1800" dirty="0"/>
                    </a:p>
                  </a:txBody>
                  <a:tcPr marL="38100" marR="38100" marT="38100" marB="381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Опис</a:t>
                      </a:r>
                      <a:endParaRPr lang="en-US" sz="1800" dirty="0"/>
                    </a:p>
                  </a:txBody>
                  <a:tcPr marL="38100" marR="38100" marT="38100" marB="381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6265">
                <a:tc>
                  <a:txBody>
                    <a:bodyPr/>
                    <a:lstStyle/>
                    <a:p>
                      <a:r>
                        <a:rPr lang="en-US" sz="1800" dirty="0"/>
                        <a:t>Meter Identifier </a:t>
                      </a:r>
                    </a:p>
                  </a:txBody>
                  <a:tcPr marL="38100" marR="38100" marT="38100" marB="381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32-разрядне ціле число, що однозначно ідентифікує вимірювач</a:t>
                      </a:r>
                      <a:endParaRPr lang="en-US" dirty="0"/>
                    </a:p>
                  </a:txBody>
                  <a:tcPr marL="38100" marR="38100" marT="38100" marB="381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96225">
                <a:tc>
                  <a:txBody>
                    <a:bodyPr/>
                    <a:lstStyle/>
                    <a:p>
                      <a:r>
                        <a:rPr lang="en-US" sz="1800"/>
                        <a:t>Meter band </a:t>
                      </a:r>
                    </a:p>
                  </a:txBody>
                  <a:tcPr marL="38100" marR="38100" marT="38100" marB="381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Список діапазонів вимірювань, де кожна смуга вимірювача вказує швидкість смуги і спосіб обробки пакета. Швидкість і розмір пакета засновані на швидкості лінії передавання даних на відміну від швидкості передачі інформації. </a:t>
                      </a:r>
                      <a:endParaRPr lang="en-US" sz="1800" dirty="0"/>
                    </a:p>
                  </a:txBody>
                  <a:tcPr marL="38100" marR="38100" marT="38100" marB="381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9612">
                <a:tc>
                  <a:txBody>
                    <a:bodyPr/>
                    <a:lstStyle/>
                    <a:p>
                      <a:r>
                        <a:rPr lang="en-US" sz="1800"/>
                        <a:t>Counter </a:t>
                      </a:r>
                    </a:p>
                  </a:txBody>
                  <a:tcPr marL="38100" marR="38100" marT="38100" marB="381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 пакетів, оброблених лічильником </a:t>
                      </a:r>
                      <a:endParaRPr lang="en-US" sz="1800" dirty="0"/>
                    </a:p>
                  </a:txBody>
                  <a:tcPr marL="38100" marR="38100" marT="38100" marB="3810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6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26" y="238126"/>
            <a:ext cx="11639550" cy="1800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/>
              <a:t>OpenFlow</a:t>
            </a:r>
            <a:r>
              <a:rPr lang="ru-RU" sz="2000" dirty="0" smtClean="0"/>
              <a:t> - це протокол взаємодії між мережевими пристроями, такими як комутатори і маршрутизатори, і централізованим контролером (</a:t>
            </a:r>
            <a:r>
              <a:rPr lang="en-US" sz="2000" dirty="0" smtClean="0"/>
              <a:t>SDN</a:t>
            </a:r>
            <a:r>
              <a:rPr lang="ru-RU" sz="2000" dirty="0" smtClean="0"/>
              <a:t>-</a:t>
            </a:r>
            <a:r>
              <a:rPr lang="uk-UA" sz="2000" dirty="0" smtClean="0"/>
              <a:t>контролером)</a:t>
            </a:r>
            <a:r>
              <a:rPr lang="ru-RU" sz="2000" dirty="0" smtClean="0"/>
              <a:t>, який являє собою мережеву операційну систему, встановлену на виділеному фізичному сервері, в програмно-конфігурованій мережєі мережі. </a:t>
            </a:r>
            <a:endParaRPr lang="en-US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61926" y="2158310"/>
            <a:ext cx="49365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OpenFlow-контролер використовується для управління таблицями потоків </a:t>
            </a:r>
            <a:r>
              <a:rPr lang="en-US" sz="2000" dirty="0" smtClean="0"/>
              <a:t>(</a:t>
            </a:r>
            <a:r>
              <a:rPr lang="en-US" sz="2000" b="1" dirty="0" smtClean="0"/>
              <a:t>Flow Tables</a:t>
            </a:r>
            <a:r>
              <a:rPr lang="en-US" sz="2000" dirty="0" smtClean="0"/>
              <a:t>) </a:t>
            </a:r>
            <a:r>
              <a:rPr lang="ru-RU" sz="2000" dirty="0" smtClean="0"/>
              <a:t>комутаторів</a:t>
            </a:r>
            <a:r>
              <a:rPr lang="ru-RU" sz="2000" dirty="0"/>
              <a:t>, на підставі яких приймається рішення про передачу прийнятого пакета на конкретний порт комутатора. </a:t>
            </a:r>
            <a:endParaRPr lang="en-US" sz="2000" dirty="0" smtClean="0"/>
          </a:p>
          <a:p>
            <a:r>
              <a:rPr lang="ru-RU" sz="2000" dirty="0" smtClean="0"/>
              <a:t>Таким </a:t>
            </a:r>
            <a:r>
              <a:rPr lang="ru-RU" sz="2000" dirty="0"/>
              <a:t>чином, в мережі формуються прямі мережеві з'єднання з мінімальними затримками передачі даних і необхідними параметрами.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558" y="2386157"/>
            <a:ext cx="56007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173" y="116898"/>
            <a:ext cx="10014553" cy="6044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599" y="6211669"/>
            <a:ext cx="11744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Реактивний (Reactive) - якщо комутатор приймає потік, запис про який відсутній в таблиці, він запитує контролер про правила обробки даного потоку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8719" y="66863"/>
            <a:ext cx="4987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Реактивний режим роботи</a:t>
            </a:r>
            <a:endParaRPr lang="uk-UA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7872735" y="3139266"/>
            <a:ext cx="26468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Тільки для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першого пакету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70358" y="4409266"/>
            <a:ext cx="25458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Для всіх інших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пакетів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97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68" y="110836"/>
            <a:ext cx="10654304" cy="6268997"/>
          </a:xfrm>
          <a:prstGeom prst="rect">
            <a:avLst/>
          </a:prstGeom>
        </p:spPr>
      </p:pic>
      <p:sp>
        <p:nvSpPr>
          <p:cNvPr id="5" name="Прямоугольник 3"/>
          <p:cNvSpPr/>
          <p:nvPr/>
        </p:nvSpPr>
        <p:spPr>
          <a:xfrm>
            <a:off x="235527" y="6379833"/>
            <a:ext cx="1203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Проактивний (Proactive) контролер прописує правила в таблицях потоків до початку передачі трафіку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081" y="214807"/>
            <a:ext cx="5264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Проактивний режим роботи</a:t>
            </a:r>
            <a:endParaRPr lang="uk-UA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7235463" y="4306516"/>
            <a:ext cx="3318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Для кожного пакету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1068705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355" y="317212"/>
            <a:ext cx="6362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Ма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ршрутизація з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SDN/OpenFlow</a:t>
            </a:r>
            <a:endParaRPr lang="uk-U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130284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Невідомий пакет відправляється на контролер (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OF_PACKET_IN)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Контролер обчислює найкращий маршрут через всю мережу (з найменшою вартістю і такий, що повністю задовільняє політикам маршрутизації)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Відповідні правила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OpenFlow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встановлюються на комутатори + відразу і зворотній маршрут (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OF_PACKET_OUT/FLOW_MOD)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1811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1106150" cy="6865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8230" y="250537"/>
            <a:ext cx="6362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Ма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ршрутизація з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SDN/OpenFlow</a:t>
            </a:r>
            <a:endParaRPr lang="uk-U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701659"/>
            <a:ext cx="1219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Невідомий пакет відправляється на контролер (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OF_PACKET_IN)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Контролер обчислює найкращий маршрут через всю мережу (з найменшою вартістю і такий, що повністю задовільняє політикам маршрутизації)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Відповідні правила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OpenFlow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встановлюються на комутатори + відразу і зворотній маршрут (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OF_PACKET_OUT/FLOW_MOD)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Динамічна переконфігурація у випадку помилки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317453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450"/>
            <a:ext cx="11772900" cy="641985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Ефект віртуалізації мережевої інфраструктури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sz="2400" dirty="0" smtClean="0"/>
              <a:t>Можливість роботи мережі за 100% завантаженням каналів</a:t>
            </a:r>
          </a:p>
          <a:p>
            <a:r>
              <a:rPr lang="uk-UA" sz="2400" dirty="0" smtClean="0"/>
              <a:t>Можливість приховування фізичної топології мережі</a:t>
            </a:r>
          </a:p>
          <a:p>
            <a:r>
              <a:rPr lang="uk-UA" sz="2400" dirty="0" smtClean="0"/>
              <a:t>Можливість створення, виміпювання і видалення віртуальних мереж</a:t>
            </a:r>
          </a:p>
          <a:p>
            <a:r>
              <a:rPr lang="uk-UA" sz="2400" dirty="0" smtClean="0"/>
              <a:t>Можливість створювати, налаштовувати і керувати віртуальними мережами без втручання в інші віртуальні мережі</a:t>
            </a:r>
          </a:p>
          <a:p>
            <a:r>
              <a:rPr lang="uk-UA" sz="2400" dirty="0" smtClean="0"/>
              <a:t>Автоматизація кріз</a:t>
            </a:r>
            <a:r>
              <a:rPr lang="ru-RU" sz="2400" dirty="0"/>
              <a:t>ь</a:t>
            </a:r>
            <a:r>
              <a:rPr lang="uk-UA" sz="2400" dirty="0" smtClean="0"/>
              <a:t> </a:t>
            </a:r>
            <a:r>
              <a:rPr lang="en-US" sz="2400" dirty="0" smtClean="0"/>
              <a:t>API</a:t>
            </a:r>
            <a:endParaRPr lang="ru-RU" sz="2400" dirty="0" smtClean="0"/>
          </a:p>
          <a:p>
            <a:r>
              <a:rPr lang="uk-UA" sz="2400" dirty="0" smtClean="0"/>
              <a:t>Автоматизоване всебічне масштабування</a:t>
            </a:r>
          </a:p>
          <a:p>
            <a:r>
              <a:rPr lang="uk-UA" sz="2400" dirty="0" smtClean="0"/>
              <a:t>Автоматизований контроль надійності по всій мережі</a:t>
            </a:r>
          </a:p>
          <a:p>
            <a:r>
              <a:rPr lang="uk-UA" sz="2400" dirty="0" smtClean="0"/>
              <a:t>Простота зміни фізичної топології мережі в процесі експлуатації</a:t>
            </a:r>
          </a:p>
          <a:p>
            <a:r>
              <a:rPr lang="uk-UA" sz="2400" dirty="0" smtClean="0"/>
              <a:t>Відсутність необхідності конфігурування фізичних портів і інтерфейсів в процесі експлуатації</a:t>
            </a:r>
          </a:p>
          <a:p>
            <a:r>
              <a:rPr lang="uk-UA" sz="2400" dirty="0" smtClean="0"/>
              <a:t>Збальшення прибутку за рахунок пропонування клієнтам послуг на базу </a:t>
            </a:r>
            <a:r>
              <a:rPr lang="en-US" sz="2400" dirty="0" smtClean="0"/>
              <a:t>SDN</a:t>
            </a:r>
            <a:r>
              <a:rPr lang="uk-UA" sz="2400" dirty="0" smtClean="0"/>
              <a:t>-додатків</a:t>
            </a:r>
          </a:p>
          <a:p>
            <a:endParaRPr lang="en-US" sz="1600" dirty="0" smtClean="0"/>
          </a:p>
          <a:p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58777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9550" y="238125"/>
            <a:ext cx="11763375" cy="64674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 smtClean="0"/>
              <a:t>Основними загрозами при впровадженні протоколу </a:t>
            </a:r>
            <a:r>
              <a:rPr lang="en-US" b="1" dirty="0" smtClean="0"/>
              <a:t>OpenFlow </a:t>
            </a:r>
            <a:r>
              <a:rPr lang="uk-UA" b="1" dirty="0" smtClean="0"/>
              <a:t>є:</a:t>
            </a:r>
          </a:p>
          <a:p>
            <a:pPr marL="0" indent="0" algn="ctr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sz="2400" dirty="0" smtClean="0"/>
              <a:t> 1) У разі відсутності зв'язку між контролером і пристроями мережі комутатори переходять в автономний стан, і рівень передачі даних стає некерованим або зовсім перестає працювати. </a:t>
            </a:r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 smtClean="0"/>
              <a:t>2) Помилка в програмуванні контролера може привести до серйозних проблем на всій мережі, яку він обслуговує. </a:t>
            </a:r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 smtClean="0"/>
              <a:t>3) Контролер стає основною точкою вразливості і головною метою для атак з боку зловмисників. </a:t>
            </a:r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 smtClean="0"/>
              <a:t>4) Поки такого роду керування, винесене окремим рівнем (</a:t>
            </a:r>
            <a:r>
              <a:rPr lang="en-US" sz="2400" dirty="0" smtClean="0"/>
              <a:t>control plane), </a:t>
            </a:r>
            <a:r>
              <a:rPr lang="uk-UA" sz="2400" dirty="0" smtClean="0"/>
              <a:t>робиться як пропріетарне програмне забезпечення, то мають місце такі поняття як «відповідальність», «технічна підтримка» і т. п. А якщо в якості рішення виступає відкрите програмне забезпечення, то кінцевий користувач не зможе звернутися за підтримкою до якого-небудь вендору.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09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1272" y="2503056"/>
            <a:ext cx="4700501" cy="1320800"/>
          </a:xfrm>
        </p:spPr>
        <p:txBody>
          <a:bodyPr/>
          <a:lstStyle/>
          <a:p>
            <a:pPr algn="ctr"/>
            <a:r>
              <a:rPr lang="uk-UA" b="1" dirty="0" smtClean="0"/>
              <a:t>Дякую за увагу!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2041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9" y="228599"/>
            <a:ext cx="11504396" cy="6444657"/>
          </a:xfrm>
        </p:spPr>
      </p:pic>
    </p:spTree>
    <p:extLst>
      <p:ext uri="{BB962C8B-B14F-4D97-AF65-F5344CB8AC3E}">
        <p14:creationId xmlns:p14="http://schemas.microsoft.com/office/powerpoint/2010/main" val="17831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25" y="323850"/>
            <a:ext cx="4772025" cy="6305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 smtClean="0"/>
              <a:t>Комутатор </a:t>
            </a:r>
            <a:r>
              <a:rPr lang="en-US" sz="2000" b="1" dirty="0" smtClean="0"/>
              <a:t>OpenFlow </a:t>
            </a:r>
            <a:r>
              <a:rPr lang="en-US" sz="2000" dirty="0" smtClean="0"/>
              <a:t>- </a:t>
            </a:r>
            <a:r>
              <a:rPr lang="uk-UA" sz="2000" dirty="0" smtClean="0"/>
              <a:t>це комутатор даних з підтримкою </a:t>
            </a:r>
            <a:r>
              <a:rPr lang="en-US" sz="2000" dirty="0" smtClean="0"/>
              <a:t>OpenFlow, </a:t>
            </a:r>
            <a:r>
              <a:rPr lang="uk-UA" sz="2000" dirty="0" smtClean="0"/>
              <a:t>який зв'язується по каналу </a:t>
            </a:r>
            <a:r>
              <a:rPr lang="en-US" sz="2000" dirty="0" smtClean="0"/>
              <a:t>OpenFlow </a:t>
            </a:r>
            <a:r>
              <a:rPr lang="uk-UA" sz="2000" dirty="0" smtClean="0"/>
              <a:t>з зовнішнім контролером. </a:t>
            </a:r>
            <a:endParaRPr lang="en-US" sz="2000" dirty="0" smtClean="0"/>
          </a:p>
          <a:p>
            <a:pPr marL="0" indent="0">
              <a:buNone/>
            </a:pPr>
            <a:r>
              <a:rPr lang="uk-UA" sz="2000" dirty="0" smtClean="0"/>
              <a:t>Він виконує пошук і пересилку пакетів відповідно до однієї або декількох таблиць потоків і групових таблиць. </a:t>
            </a:r>
          </a:p>
          <a:p>
            <a:pPr marL="0" indent="0">
              <a:buNone/>
            </a:pPr>
            <a:r>
              <a:rPr lang="uk-UA" sz="2000" dirty="0" smtClean="0"/>
              <a:t>Комутатор </a:t>
            </a:r>
            <a:r>
              <a:rPr lang="en-US" sz="2000" dirty="0" smtClean="0"/>
              <a:t>OpenFlow </a:t>
            </a:r>
            <a:r>
              <a:rPr lang="uk-UA" sz="2000" dirty="0" smtClean="0"/>
              <a:t>зв'язується з контролером, і контролер управляє комутатором через протокол комутатора </a:t>
            </a:r>
            <a:r>
              <a:rPr lang="en-US" sz="2000" dirty="0" smtClean="0"/>
              <a:t>OpenFlow.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Вони можуть бути або засновані на протоколі </a:t>
            </a:r>
            <a:r>
              <a:rPr lang="en-US" sz="2000" dirty="0" smtClean="0"/>
              <a:t>OpenFlow, </a:t>
            </a:r>
            <a:r>
              <a:rPr lang="uk-UA" sz="2000" dirty="0" smtClean="0"/>
              <a:t>або сумісні з ним.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09" y="84874"/>
            <a:ext cx="6668431" cy="6096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3" y="5404011"/>
            <a:ext cx="4096688" cy="104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9550" y="238125"/>
            <a:ext cx="11763375" cy="6467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Комутатор OpenFlow може функціонувати тільки при спільній роботі трьох основних елементів: 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таблиць потоків (Flow Tables), встановлених на комутаторах, 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контролера, 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пропрієтарного протоколу OpenFlow для безпечної взаємодії контролера з комутаторами. </a:t>
            </a:r>
            <a:endParaRPr lang="en-US" sz="2000" dirty="0" smtClean="0"/>
          </a:p>
          <a:p>
            <a:pPr>
              <a:buFontTx/>
              <a:buChar char="-"/>
            </a:pPr>
            <a:endParaRPr lang="en-US" sz="2000" dirty="0"/>
          </a:p>
          <a:p>
            <a:pPr marL="0" indent="0">
              <a:buNone/>
            </a:pPr>
            <a:r>
              <a:rPr lang="ru-RU" sz="2000" dirty="0" smtClean="0"/>
              <a:t>Таблиці потоків встановлюються на комутаторах. Контролери спілкуються з комутаторами по протоколу OpenFlow і накладають політики на потоки. Контролер може встановлювати шляхи через мережу, оптимізовані для конкретних характеристик, таких як швидкість, мінімальна кількість стрибків або зменшена затримка.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050" y="4006992"/>
            <a:ext cx="3935710" cy="2456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29" y="3842328"/>
            <a:ext cx="3945853" cy="2727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382" y="3948544"/>
            <a:ext cx="3891504" cy="25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50" y="485775"/>
            <a:ext cx="11649075" cy="5772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Комутатор </a:t>
            </a:r>
            <a:r>
              <a:rPr lang="en-US" sz="2000" dirty="0" smtClean="0"/>
              <a:t>OpenFlow </a:t>
            </a:r>
            <a:r>
              <a:rPr lang="uk-UA" sz="2000" dirty="0" smtClean="0"/>
              <a:t>і контролер взаємодіють один з одним за допомогою </a:t>
            </a:r>
            <a:r>
              <a:rPr lang="uk-UA" sz="2000" b="1" dirty="0" smtClean="0"/>
              <a:t>повідомлень</a:t>
            </a:r>
            <a:r>
              <a:rPr lang="uk-UA" sz="2000" dirty="0" smtClean="0"/>
              <a:t>, таких як:</a:t>
            </a:r>
          </a:p>
          <a:p>
            <a:pPr>
              <a:buFontTx/>
              <a:buChar char="-"/>
            </a:pPr>
            <a:r>
              <a:rPr lang="en-US" sz="2000" dirty="0" smtClean="0"/>
              <a:t>packet-received (</a:t>
            </a:r>
            <a:r>
              <a:rPr lang="uk-UA" sz="2000" dirty="0" smtClean="0"/>
              <a:t>пакет отриманий),</a:t>
            </a:r>
          </a:p>
          <a:p>
            <a:pPr>
              <a:buFontTx/>
              <a:buChar char="-"/>
            </a:pPr>
            <a:r>
              <a:rPr lang="en-US" sz="2000" dirty="0" smtClean="0"/>
              <a:t>send-packet-out (</a:t>
            </a:r>
            <a:r>
              <a:rPr lang="uk-UA" sz="2000" dirty="0" smtClean="0"/>
              <a:t>відіслати пакет), </a:t>
            </a:r>
          </a:p>
          <a:p>
            <a:pPr>
              <a:buFontTx/>
              <a:buChar char="-"/>
            </a:pPr>
            <a:r>
              <a:rPr lang="en-US" sz="2000" dirty="0" smtClean="0"/>
              <a:t>modify-forwarding-table (</a:t>
            </a:r>
            <a:r>
              <a:rPr lang="uk-UA" sz="2000" dirty="0" smtClean="0"/>
              <a:t>модифікувати таблицю переадресації), </a:t>
            </a:r>
          </a:p>
          <a:p>
            <a:pPr>
              <a:buFontTx/>
              <a:buChar char="-"/>
            </a:pPr>
            <a:r>
              <a:rPr lang="uk-UA" sz="2000" dirty="0" smtClean="0"/>
              <a:t> </a:t>
            </a:r>
            <a:r>
              <a:rPr lang="en-US" sz="2000" dirty="0" smtClean="0"/>
              <a:t>get-stats (</a:t>
            </a:r>
            <a:r>
              <a:rPr lang="uk-UA" sz="2000" dirty="0" smtClean="0"/>
              <a:t>отримати статистику) 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 smtClean="0"/>
              <a:t>Передача даних комутатором </a:t>
            </a:r>
            <a:r>
              <a:rPr lang="en-US" sz="2000" dirty="0" smtClean="0"/>
              <a:t>OpenFlow </a:t>
            </a:r>
            <a:r>
              <a:rPr lang="uk-UA" sz="2000" dirty="0" smtClean="0"/>
              <a:t>відбувається з використанням таблиці. Кожен запис в цій таблиці містить набір полів пакету, які слід звіряти, і дії (такі як </a:t>
            </a:r>
            <a:r>
              <a:rPr lang="en-US" sz="2000" dirty="0" smtClean="0"/>
              <a:t>send-out-port (</a:t>
            </a:r>
            <a:r>
              <a:rPr lang="uk-UA" sz="2000" dirty="0" smtClean="0"/>
              <a:t>порт, куди послати), </a:t>
            </a:r>
            <a:r>
              <a:rPr lang="en-US" sz="2000" dirty="0" smtClean="0"/>
              <a:t>modify-field (</a:t>
            </a:r>
            <a:r>
              <a:rPr lang="uk-UA" sz="2000" dirty="0" smtClean="0"/>
              <a:t>модифікувати поле), або </a:t>
            </a:r>
            <a:r>
              <a:rPr lang="en-US" sz="2000" dirty="0" smtClean="0"/>
              <a:t>drop (</a:t>
            </a:r>
            <a:r>
              <a:rPr lang="uk-UA" sz="2000" dirty="0" smtClean="0"/>
              <a:t>відкинути).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 smtClean="0"/>
              <a:t>Коли комутатор </a:t>
            </a:r>
            <a:r>
              <a:rPr lang="en-US" sz="2000" dirty="0" smtClean="0"/>
              <a:t>OpenFlow </a:t>
            </a:r>
            <a:r>
              <a:rPr lang="uk-UA" sz="2000" dirty="0" smtClean="0"/>
              <a:t>отримує пакет, який йому не зустрічався раніше, для якого немає запису в таблиці переадресації, він посилає цей пакет контролеру. Контролер потім приймає рішення, як обробляти пакет. Він може відкинути пакет, або додати запис маршрутизації, щоб переадресувати аналогічні пакети в майбутньому.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046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78" y="137246"/>
            <a:ext cx="9572625" cy="6638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3330" y="270225"/>
            <a:ext cx="3752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Як працює </a:t>
            </a:r>
            <a:r>
              <a:rPr lang="en-US" sz="2000" dirty="0" smtClean="0"/>
              <a:t>OpenFlow </a:t>
            </a:r>
            <a:r>
              <a:rPr lang="uk-UA" sz="2000" dirty="0" smtClean="0"/>
              <a:t>комутатор?</a:t>
            </a:r>
            <a:endParaRPr lang="uk-UA" sz="2000" dirty="0"/>
          </a:p>
        </p:txBody>
      </p:sp>
      <p:sp>
        <p:nvSpPr>
          <p:cNvPr id="6" name="Rectangle 5"/>
          <p:cNvSpPr/>
          <p:nvPr/>
        </p:nvSpPr>
        <p:spPr>
          <a:xfrm>
            <a:off x="923330" y="803314"/>
            <a:ext cx="11040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Передача пакетів і функція керуваня маршрутизацією розділені за допомогою протоколу керування потоками</a:t>
            </a:r>
          </a:p>
          <a:p>
            <a:r>
              <a:rPr lang="en-US" dirty="0" smtClean="0"/>
              <a:t>Flow control protocol</a:t>
            </a:r>
            <a:endParaRPr lang="uk-UA" dirty="0"/>
          </a:p>
        </p:txBody>
      </p:sp>
      <p:sp>
        <p:nvSpPr>
          <p:cNvPr id="7" name="Rectangle 6"/>
          <p:cNvSpPr/>
          <p:nvPr/>
        </p:nvSpPr>
        <p:spPr>
          <a:xfrm>
            <a:off x="923330" y="1449645"/>
            <a:ext cx="11040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Контролюючи трафік на рівні окремих потоків стають можливим керування маршрутизацією, віртуалізація і візуалізація мережі </a:t>
            </a:r>
            <a:endParaRPr lang="uk-UA" dirty="0"/>
          </a:p>
        </p:txBody>
      </p:sp>
      <p:sp>
        <p:nvSpPr>
          <p:cNvPr id="8" name="Rectangle 7"/>
          <p:cNvSpPr/>
          <p:nvPr/>
        </p:nvSpPr>
        <p:spPr>
          <a:xfrm>
            <a:off x="2180822" y="2456434"/>
            <a:ext cx="1998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Передача пакетів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51939" y="2456434"/>
            <a:ext cx="2271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Керування мережею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6049" y="3001558"/>
            <a:ext cx="2208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OpenFlow </a:t>
            </a:r>
            <a:r>
              <a:rPr lang="ru-RU" dirty="0" smtClean="0"/>
              <a:t>комутатор</a:t>
            </a:r>
            <a:endParaRPr lang="uk-UA" dirty="0"/>
          </a:p>
        </p:txBody>
      </p:sp>
      <p:sp>
        <p:nvSpPr>
          <p:cNvPr id="11" name="Rectangle 10"/>
          <p:cNvSpPr/>
          <p:nvPr/>
        </p:nvSpPr>
        <p:spPr>
          <a:xfrm>
            <a:off x="7051939" y="3272042"/>
            <a:ext cx="2208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OpenFlow </a:t>
            </a:r>
            <a:r>
              <a:rPr lang="ru-RU" dirty="0" smtClean="0"/>
              <a:t>комутатор</a:t>
            </a:r>
            <a:endParaRPr lang="uk-UA" dirty="0"/>
          </a:p>
        </p:txBody>
      </p:sp>
      <p:sp>
        <p:nvSpPr>
          <p:cNvPr id="12" name="Rectangle 11"/>
          <p:cNvSpPr/>
          <p:nvPr/>
        </p:nvSpPr>
        <p:spPr>
          <a:xfrm rot="20836252">
            <a:off x="5193841" y="3291145"/>
            <a:ext cx="1199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OpenFlow </a:t>
            </a:r>
            <a:endParaRPr lang="ru-RU" dirty="0" smtClean="0"/>
          </a:p>
          <a:p>
            <a:r>
              <a:rPr lang="ru-RU" dirty="0" smtClean="0"/>
              <a:t>протокол</a:t>
            </a:r>
            <a:endParaRPr lang="uk-UA" dirty="0"/>
          </a:p>
        </p:txBody>
      </p:sp>
      <p:sp>
        <p:nvSpPr>
          <p:cNvPr id="13" name="Rectangle 12"/>
          <p:cNvSpPr/>
          <p:nvPr/>
        </p:nvSpPr>
        <p:spPr>
          <a:xfrm>
            <a:off x="6197445" y="4823992"/>
            <a:ext cx="40419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Режими налаштуваннь потоків (</a:t>
            </a:r>
            <a:r>
              <a:rPr lang="en-US" sz="1400" b="1" dirty="0" smtClean="0"/>
              <a:t>Flow Setup modes</a:t>
            </a:r>
            <a:r>
              <a:rPr lang="en-US" sz="1400" dirty="0" smtClean="0"/>
              <a:t>):</a:t>
            </a:r>
          </a:p>
          <a:p>
            <a:r>
              <a:rPr lang="uk-UA" sz="1400" dirty="0" smtClean="0"/>
              <a:t>Проактивний (</a:t>
            </a:r>
            <a:r>
              <a:rPr lang="en-US" sz="1400" b="1" dirty="0" smtClean="0"/>
              <a:t>Proactive</a:t>
            </a:r>
            <a:r>
              <a:rPr lang="en-US" sz="1400" dirty="0" smtClean="0"/>
              <a:t>) – </a:t>
            </a:r>
            <a:r>
              <a:rPr lang="uk-UA" sz="1400" dirty="0" smtClean="0"/>
              <a:t>контролер прописує правила в таблицях потоків до початку переачі трафіку.</a:t>
            </a:r>
          </a:p>
          <a:p>
            <a:r>
              <a:rPr lang="uk-UA" sz="1400" dirty="0" smtClean="0"/>
              <a:t>Реактивний (</a:t>
            </a:r>
            <a:r>
              <a:rPr lang="en-US" sz="1400" b="1" dirty="0" smtClean="0"/>
              <a:t>Reactive</a:t>
            </a:r>
            <a:r>
              <a:rPr lang="en-US" sz="1400" dirty="0" smtClean="0"/>
              <a:t>) </a:t>
            </a:r>
            <a:r>
              <a:rPr lang="uk-UA" sz="1400" dirty="0" smtClean="0"/>
              <a:t>– якщо комутатор приймає потік, про який відсутній запис в таблицях, він запитує контролер о правилах обробки даного потоку.</a:t>
            </a:r>
          </a:p>
          <a:p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99819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64" y="49239"/>
            <a:ext cx="10549621" cy="680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263" y="104740"/>
            <a:ext cx="9862488" cy="65890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9178" y="503155"/>
            <a:ext cx="926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Потік 1.</a:t>
            </a:r>
            <a:endParaRPr lang="uk-UA" dirty="0"/>
          </a:p>
        </p:txBody>
      </p:sp>
      <p:sp>
        <p:nvSpPr>
          <p:cNvPr id="6" name="Rectangle 5"/>
          <p:cNvSpPr/>
          <p:nvPr/>
        </p:nvSpPr>
        <p:spPr>
          <a:xfrm>
            <a:off x="1479178" y="1541380"/>
            <a:ext cx="958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Потік </a:t>
            </a:r>
            <a:r>
              <a:rPr lang="en-US" dirty="0" smtClean="0"/>
              <a:t>N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7" name="Rectangle 6"/>
          <p:cNvSpPr/>
          <p:nvPr/>
        </p:nvSpPr>
        <p:spPr>
          <a:xfrm>
            <a:off x="2726953" y="364655"/>
            <a:ext cx="2185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Правила</a:t>
            </a:r>
          </a:p>
          <a:p>
            <a:pPr algn="ctr"/>
            <a:r>
              <a:rPr lang="ru-RU" dirty="0" smtClean="0"/>
              <a:t>(точні і виключення)</a:t>
            </a:r>
            <a:endParaRPr lang="uk-UA" dirty="0"/>
          </a:p>
        </p:txBody>
      </p:sp>
      <p:sp>
        <p:nvSpPr>
          <p:cNvPr id="8" name="Rectangle 7"/>
          <p:cNvSpPr/>
          <p:nvPr/>
        </p:nvSpPr>
        <p:spPr>
          <a:xfrm>
            <a:off x="2726952" y="1402880"/>
            <a:ext cx="2185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Правила</a:t>
            </a:r>
          </a:p>
          <a:p>
            <a:pPr algn="ctr"/>
            <a:r>
              <a:rPr lang="ru-RU" dirty="0" smtClean="0"/>
              <a:t>(точні і виключення)</a:t>
            </a:r>
            <a:endParaRPr lang="uk-UA" dirty="0"/>
          </a:p>
        </p:txBody>
      </p:sp>
      <p:sp>
        <p:nvSpPr>
          <p:cNvPr id="9" name="Rectangle 8"/>
          <p:cNvSpPr/>
          <p:nvPr/>
        </p:nvSpPr>
        <p:spPr>
          <a:xfrm>
            <a:off x="6108955" y="476600"/>
            <a:ext cx="439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Дії</a:t>
            </a:r>
            <a:endParaRPr lang="uk-UA" dirty="0"/>
          </a:p>
        </p:txBody>
      </p:sp>
      <p:sp>
        <p:nvSpPr>
          <p:cNvPr id="10" name="Rectangle 9"/>
          <p:cNvSpPr/>
          <p:nvPr/>
        </p:nvSpPr>
        <p:spPr>
          <a:xfrm>
            <a:off x="5157672" y="1541380"/>
            <a:ext cx="229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Дії за замовчуванням</a:t>
            </a:r>
            <a:endParaRPr lang="uk-UA" dirty="0"/>
          </a:p>
        </p:txBody>
      </p:sp>
      <p:sp>
        <p:nvSpPr>
          <p:cNvPr id="11" name="Rectangle 10"/>
          <p:cNvSpPr/>
          <p:nvPr/>
        </p:nvSpPr>
        <p:spPr>
          <a:xfrm>
            <a:off x="8241266" y="476600"/>
            <a:ext cx="1249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Статистика</a:t>
            </a:r>
            <a:endParaRPr lang="uk-UA" dirty="0"/>
          </a:p>
        </p:txBody>
      </p:sp>
      <p:sp>
        <p:nvSpPr>
          <p:cNvPr id="12" name="Rectangle 11"/>
          <p:cNvSpPr/>
          <p:nvPr/>
        </p:nvSpPr>
        <p:spPr>
          <a:xfrm>
            <a:off x="8241266" y="1541379"/>
            <a:ext cx="1249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Статистика</a:t>
            </a:r>
            <a:endParaRPr lang="uk-UA" dirty="0"/>
          </a:p>
        </p:txBody>
      </p:sp>
      <p:sp>
        <p:nvSpPr>
          <p:cNvPr id="13" name="Rectangle 12"/>
          <p:cNvSpPr/>
          <p:nvPr/>
        </p:nvSpPr>
        <p:spPr>
          <a:xfrm>
            <a:off x="501824" y="2906227"/>
            <a:ext cx="3570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Визначення фільтрації потоків:</a:t>
            </a:r>
          </a:p>
          <a:p>
            <a:pPr algn="ctr"/>
            <a:r>
              <a:rPr lang="ru-RU" dirty="0" smtClean="0"/>
              <a:t>Комутатор:</a:t>
            </a:r>
            <a:r>
              <a:rPr lang="en-US" dirty="0" smtClean="0"/>
              <a:t> Port, VLAN ID, L2, L3, L4</a:t>
            </a:r>
            <a:endParaRPr lang="uk-UA" dirty="0"/>
          </a:p>
        </p:txBody>
      </p:sp>
      <p:sp>
        <p:nvSpPr>
          <p:cNvPr id="14" name="Rectangle 13"/>
          <p:cNvSpPr/>
          <p:nvPr/>
        </p:nvSpPr>
        <p:spPr>
          <a:xfrm>
            <a:off x="4072545" y="2814477"/>
            <a:ext cx="36331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/>
              <a:t>Операції з потоками</a:t>
            </a:r>
          </a:p>
          <a:p>
            <a:pPr algn="ctr"/>
            <a:r>
              <a:rPr lang="uk-UA" sz="1400" dirty="0" smtClean="0"/>
              <a:t>На рівні комутатора: </a:t>
            </a:r>
            <a:r>
              <a:rPr lang="en-US" sz="1400" dirty="0" smtClean="0"/>
              <a:t>Unicast, Multicast, </a:t>
            </a:r>
            <a:r>
              <a:rPr lang="uk-UA" sz="1400" dirty="0" smtClean="0"/>
              <a:t>керування смугою, фільтрація, балансування навантаження, пошук несправностей, тунелювання, кодування</a:t>
            </a:r>
            <a:endParaRPr lang="uk-UA" sz="1400" dirty="0"/>
          </a:p>
        </p:txBody>
      </p:sp>
      <p:sp>
        <p:nvSpPr>
          <p:cNvPr id="15" name="Rectangle 14"/>
          <p:cNvSpPr/>
          <p:nvPr/>
        </p:nvSpPr>
        <p:spPr>
          <a:xfrm>
            <a:off x="7705724" y="2860643"/>
            <a:ext cx="3019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/>
              <a:t>Статистика потоків</a:t>
            </a:r>
          </a:p>
          <a:p>
            <a:pPr algn="ctr"/>
            <a:r>
              <a:rPr lang="uk-UA" sz="1600" dirty="0" smtClean="0"/>
              <a:t> На рівні комутатора:</a:t>
            </a:r>
          </a:p>
          <a:p>
            <a:pPr algn="ctr"/>
            <a:r>
              <a:rPr lang="uk-UA" sz="1600" dirty="0" smtClean="0"/>
              <a:t>Кількість пакетів і байтів, час з’єднання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900895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4239</TotalTime>
  <Words>1602</Words>
  <PresentationFormat>Widescreen</PresentationFormat>
  <Paragraphs>162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Тема 20  Основи OpenFlow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2017-11-21T17:19:25Z</dcterms:created>
  <dcterms:modified xsi:type="dcterms:W3CDTF">2021-04-16T09:04:38Z</dcterms:modified>
</cp:coreProperties>
</file>