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80" r:id="rId24"/>
    <p:sldId id="281" r:id="rId25"/>
    <p:sldId id="282" r:id="rId26"/>
    <p:sldId id="284" r:id="rId27"/>
    <p:sldId id="286" r:id="rId28"/>
    <p:sldId id="287" r:id="rId29"/>
    <p:sldId id="288" r:id="rId30"/>
    <p:sldId id="289" r:id="rId31"/>
    <p:sldId id="291" r:id="rId32"/>
    <p:sldId id="294" r:id="rId33"/>
    <p:sldId id="29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F77F7F1-F323-4C7F-AA78-5F201590605B}" type="datetimeFigureOut">
              <a:rPr lang="uk-UA" smtClean="0"/>
              <a:t>03.03.2026</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D4634CEE-31B3-4910-9B52-05FA73F8A6E0}"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48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FF77F7F1-F323-4C7F-AA78-5F201590605B}" type="datetimeFigureOut">
              <a:rPr lang="uk-UA" smtClean="0"/>
              <a:t>03.03.2026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4634CEE-31B3-4910-9B52-05FA73F8A6E0}" type="slidenum">
              <a:rPr lang="uk-UA" smtClean="0"/>
              <a:t>‹#›</a:t>
            </a:fld>
            <a:endParaRPr lang="uk-UA"/>
          </a:p>
        </p:txBody>
      </p:sp>
    </p:spTree>
    <p:extLst>
      <p:ext uri="{BB962C8B-B14F-4D97-AF65-F5344CB8AC3E}">
        <p14:creationId xmlns:p14="http://schemas.microsoft.com/office/powerpoint/2010/main" val="14012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F77F7F1-F323-4C7F-AA78-5F201590605B}" type="datetimeFigureOut">
              <a:rPr lang="uk-UA" smtClean="0"/>
              <a:t>03.03.2026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14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F77F7F1-F323-4C7F-AA78-5F201590605B}" type="datetimeFigureOut">
              <a:rPr lang="uk-UA" smtClean="0"/>
              <a:t>03.03.2026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477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F77F7F1-F323-4C7F-AA78-5F201590605B}" type="datetimeFigureOut">
              <a:rPr lang="uk-UA" smtClean="0"/>
              <a:t>03.03.2026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spTree>
    <p:extLst>
      <p:ext uri="{BB962C8B-B14F-4D97-AF65-F5344CB8AC3E}">
        <p14:creationId xmlns:p14="http://schemas.microsoft.com/office/powerpoint/2010/main" val="1379153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F77F7F1-F323-4C7F-AA78-5F201590605B}" type="datetimeFigureOut">
              <a:rPr lang="uk-UA" smtClean="0"/>
              <a:t>03.03.2026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620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F77F7F1-F323-4C7F-AA78-5F201590605B}" type="datetimeFigureOut">
              <a:rPr lang="uk-UA" smtClean="0"/>
              <a:t>03.03.2026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3624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F77F7F1-F323-4C7F-AA78-5F201590605B}" type="datetimeFigureOut">
              <a:rPr lang="uk-UA" smtClean="0"/>
              <a:t>03.03.2026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9660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F77F7F1-F323-4C7F-AA78-5F201590605B}" type="datetimeFigureOut">
              <a:rPr lang="uk-UA" smtClean="0"/>
              <a:t>03.03.2026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123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F77F7F1-F323-4C7F-AA78-5F201590605B}" type="datetimeFigureOut">
              <a:rPr lang="uk-UA" smtClean="0"/>
              <a:t>03.03.2026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spTree>
    <p:extLst>
      <p:ext uri="{BB962C8B-B14F-4D97-AF65-F5344CB8AC3E}">
        <p14:creationId xmlns:p14="http://schemas.microsoft.com/office/powerpoint/2010/main" val="207057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F77F7F1-F323-4C7F-AA78-5F201590605B}" type="datetimeFigureOut">
              <a:rPr lang="uk-UA" smtClean="0"/>
              <a:t>03.03.2026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816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FF77F7F1-F323-4C7F-AA78-5F201590605B}" type="datetimeFigureOut">
              <a:rPr lang="uk-UA" smtClean="0"/>
              <a:t>03.03.2026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4634CEE-31B3-4910-9B52-05FA73F8A6E0}" type="slidenum">
              <a:rPr lang="uk-UA" smtClean="0"/>
              <a:t>‹#›</a:t>
            </a:fld>
            <a:endParaRPr lang="uk-UA"/>
          </a:p>
        </p:txBody>
      </p:sp>
    </p:spTree>
    <p:extLst>
      <p:ext uri="{BB962C8B-B14F-4D97-AF65-F5344CB8AC3E}">
        <p14:creationId xmlns:p14="http://schemas.microsoft.com/office/powerpoint/2010/main" val="242047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FF77F7F1-F323-4C7F-AA78-5F201590605B}" type="datetimeFigureOut">
              <a:rPr lang="uk-UA" smtClean="0"/>
              <a:t>03.03.2026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4634CEE-31B3-4910-9B52-05FA73F8A6E0}"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195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FF77F7F1-F323-4C7F-AA78-5F201590605B}" type="datetimeFigureOut">
              <a:rPr lang="uk-UA" smtClean="0"/>
              <a:t>03.03.2026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4634CEE-31B3-4910-9B52-05FA73F8A6E0}"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296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7F7F1-F323-4C7F-AA78-5F201590605B}" type="datetimeFigureOut">
              <a:rPr lang="uk-UA" smtClean="0"/>
              <a:t>03.03.2026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4634CEE-31B3-4910-9B52-05FA73F8A6E0}" type="slidenum">
              <a:rPr lang="uk-UA" smtClean="0"/>
              <a:t>‹#›</a:t>
            </a:fld>
            <a:endParaRPr lang="uk-UA"/>
          </a:p>
        </p:txBody>
      </p:sp>
    </p:spTree>
    <p:extLst>
      <p:ext uri="{BB962C8B-B14F-4D97-AF65-F5344CB8AC3E}">
        <p14:creationId xmlns:p14="http://schemas.microsoft.com/office/powerpoint/2010/main" val="2672570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FF77F7F1-F323-4C7F-AA78-5F201590605B}" type="datetimeFigureOut">
              <a:rPr lang="uk-UA" smtClean="0"/>
              <a:t>03.03.2026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4634CEE-31B3-4910-9B52-05FA73F8A6E0}"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112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a:t>Клацніть, щоб редагувати стиль зразка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FF77F7F1-F323-4C7F-AA78-5F201590605B}" type="datetimeFigureOut">
              <a:rPr lang="uk-UA" smtClean="0"/>
              <a:t>03.03.2026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4634CEE-31B3-4910-9B52-05FA73F8A6E0}" type="slidenum">
              <a:rPr lang="uk-UA" smtClean="0"/>
              <a:t>‹#›</a:t>
            </a:fld>
            <a:endParaRPr lang="uk-UA"/>
          </a:p>
        </p:txBody>
      </p:sp>
    </p:spTree>
    <p:extLst>
      <p:ext uri="{BB962C8B-B14F-4D97-AF65-F5344CB8AC3E}">
        <p14:creationId xmlns:p14="http://schemas.microsoft.com/office/powerpoint/2010/main" val="299735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F77F7F1-F323-4C7F-AA78-5F201590605B}" type="datetimeFigureOut">
              <a:rPr lang="uk-UA" smtClean="0"/>
              <a:t>03.03.2026</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634CEE-31B3-4910-9B52-05FA73F8A6E0}" type="slidenum">
              <a:rPr lang="uk-UA" smtClean="0"/>
              <a:t>‹#›</a:t>
            </a:fld>
            <a:endParaRPr lang="uk-UA"/>
          </a:p>
        </p:txBody>
      </p:sp>
    </p:spTree>
    <p:extLst>
      <p:ext uri="{BB962C8B-B14F-4D97-AF65-F5344CB8AC3E}">
        <p14:creationId xmlns:p14="http://schemas.microsoft.com/office/powerpoint/2010/main" val="12395780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C880C18-A0AF-47B3-ADF8-6B1312850CC2}"/>
              </a:ext>
            </a:extLst>
          </p:cNvPr>
          <p:cNvSpPr>
            <a:spLocks noGrp="1"/>
          </p:cNvSpPr>
          <p:nvPr>
            <p:ph type="ctrTitle"/>
          </p:nvPr>
        </p:nvSpPr>
        <p:spPr>
          <a:xfrm>
            <a:off x="2692398" y="1541417"/>
            <a:ext cx="6815669" cy="1845247"/>
          </a:xfrm>
        </p:spPr>
        <p:txBody>
          <a:bodyPr/>
          <a:lstStyle/>
          <a:p>
            <a:r>
              <a:rPr lang="uk-UA" sz="3600" dirty="0" smtClean="0"/>
              <a:t>Управління обіговими активами торговельного підприємства Частина 2 </a:t>
            </a:r>
            <a:endParaRPr lang="uk-UA" sz="3600" dirty="0"/>
          </a:p>
        </p:txBody>
      </p:sp>
      <p:sp>
        <p:nvSpPr>
          <p:cNvPr id="3" name="Підзаголовок 2">
            <a:extLst>
              <a:ext uri="{FF2B5EF4-FFF2-40B4-BE49-F238E27FC236}">
                <a16:creationId xmlns:a16="http://schemas.microsoft.com/office/drawing/2014/main" xmlns="" id="{4FA256C8-3D74-43E1-ACBE-F3E51353E8A0}"/>
              </a:ext>
            </a:extLst>
          </p:cNvPr>
          <p:cNvSpPr>
            <a:spLocks noGrp="1"/>
          </p:cNvSpPr>
          <p:nvPr>
            <p:ph type="subTitle" idx="1"/>
          </p:nvPr>
        </p:nvSpPr>
        <p:spPr/>
        <p:txBody>
          <a:bodyPr/>
          <a:lstStyle/>
          <a:p>
            <a:r>
              <a:rPr lang="uk-UA" dirty="0"/>
              <a:t>Лекція з навчальної дисципліни </a:t>
            </a:r>
          </a:p>
          <a:p>
            <a:r>
              <a:rPr lang="uk-UA" dirty="0"/>
              <a:t>«Економіка та управління в сфері торгівлі»</a:t>
            </a:r>
          </a:p>
          <a:p>
            <a:endParaRPr lang="uk-UA" dirty="0"/>
          </a:p>
        </p:txBody>
      </p:sp>
    </p:spTree>
    <p:extLst>
      <p:ext uri="{BB962C8B-B14F-4D97-AF65-F5344CB8AC3E}">
        <p14:creationId xmlns:p14="http://schemas.microsoft.com/office/powerpoint/2010/main" val="3116218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D3DC6B-CEDF-4296-A53C-3CDBE5031CBD}"/>
              </a:ext>
            </a:extLst>
          </p:cNvPr>
          <p:cNvSpPr txBox="1"/>
          <p:nvPr/>
        </p:nvSpPr>
        <p:spPr>
          <a:xfrm>
            <a:off x="1524000" y="1359036"/>
            <a:ext cx="9335589" cy="4616648"/>
          </a:xfrm>
          <a:prstGeom prst="rect">
            <a:avLst/>
          </a:prstGeom>
          <a:noFill/>
        </p:spPr>
        <p:txBody>
          <a:bodyPr wrap="square">
            <a:spAutoFit/>
          </a:bodyPr>
          <a:lstStyle/>
          <a:p>
            <a:pPr algn="just"/>
            <a:r>
              <a:rPr lang="uk-UA" sz="2000" b="1" i="1" dirty="0"/>
              <a:t>Планова потреба в обігових коштах для формування дебіторської заборгованості. </a:t>
            </a:r>
            <a:endParaRPr lang="uk-UA" sz="2000" b="1" i="1" dirty="0" smtClean="0"/>
          </a:p>
          <a:p>
            <a:pPr algn="just"/>
            <a:endParaRPr lang="uk-UA" sz="2000" b="1" i="1" dirty="0" smtClean="0"/>
          </a:p>
          <a:p>
            <a:pPr algn="just"/>
            <a:r>
              <a:rPr lang="uk-UA" dirty="0" smtClean="0"/>
              <a:t>Залежно </a:t>
            </a:r>
            <a:r>
              <a:rPr lang="uk-UA" dirty="0"/>
              <a:t>від наявності інформації про плановий розмір дебіторської заборгованості може обчислюватися в цілому або за видами дебіторської заборгованості.</a:t>
            </a:r>
          </a:p>
          <a:p>
            <a:pPr algn="just"/>
            <a:r>
              <a:rPr lang="uk-UA" dirty="0"/>
              <a:t>При плануванні загального обсягу дебіторської заборгованості може застосовуватися </a:t>
            </a:r>
            <a:r>
              <a:rPr lang="uk-UA" dirty="0" err="1"/>
              <a:t>факторно</a:t>
            </a:r>
            <a:r>
              <a:rPr lang="uk-UA" dirty="0"/>
              <a:t>-аналітичний метод планування. Він передбачає використання в планових розрахунках інформації про період погашення дебіторської заборгованості, яка фактично склалася на даному підприємстві. Розрахунок ведеться з застосуванням формули</a:t>
            </a:r>
            <a:r>
              <a:rPr lang="uk-UA" dirty="0" smtClean="0"/>
              <a:t>:</a:t>
            </a:r>
          </a:p>
          <a:p>
            <a:pPr algn="just"/>
            <a:endParaRPr lang="uk-UA" dirty="0"/>
          </a:p>
          <a:p>
            <a:pPr algn="ctr"/>
            <a:r>
              <a:rPr lang="uk-UA" b="1" dirty="0" err="1"/>
              <a:t>ОКдз</a:t>
            </a:r>
            <a:r>
              <a:rPr lang="uk-UA" b="1" dirty="0"/>
              <a:t> = </a:t>
            </a:r>
            <a:r>
              <a:rPr lang="uk-UA" b="1" dirty="0" err="1"/>
              <a:t>Тпл</a:t>
            </a:r>
            <a:r>
              <a:rPr lang="uk-UA" b="1" dirty="0"/>
              <a:t>×(</a:t>
            </a:r>
            <a:r>
              <a:rPr lang="uk-UA" b="1" dirty="0" err="1"/>
              <a:t>ППДЗскл</a:t>
            </a:r>
            <a:r>
              <a:rPr lang="uk-UA" b="1" dirty="0"/>
              <a:t> – ΔППДЗ)/Д</a:t>
            </a:r>
            <a:r>
              <a:rPr lang="uk-UA" b="1" dirty="0" smtClean="0"/>
              <a:t>,</a:t>
            </a:r>
          </a:p>
          <a:p>
            <a:pPr algn="just"/>
            <a:endParaRPr lang="uk-UA" dirty="0"/>
          </a:p>
          <a:p>
            <a:pPr algn="just"/>
            <a:r>
              <a:rPr lang="uk-UA" dirty="0"/>
              <a:t>де </a:t>
            </a:r>
            <a:r>
              <a:rPr lang="uk-UA" dirty="0" err="1"/>
              <a:t>ППДЗскл</a:t>
            </a:r>
            <a:r>
              <a:rPr lang="uk-UA" dirty="0"/>
              <a:t> - період погашення дебіторської заборгованості, що фактично склався або планується, в днях погашення.</a:t>
            </a:r>
          </a:p>
          <a:p>
            <a:pPr algn="just"/>
            <a:r>
              <a:rPr lang="uk-UA" dirty="0"/>
              <a:t>ΔППДЗ - зміна періоду погашення дебіторської заборгованості в результаті дії окремих факторів, дні.</a:t>
            </a:r>
          </a:p>
        </p:txBody>
      </p:sp>
    </p:spTree>
    <p:extLst>
      <p:ext uri="{BB962C8B-B14F-4D97-AF65-F5344CB8AC3E}">
        <p14:creationId xmlns:p14="http://schemas.microsoft.com/office/powerpoint/2010/main" val="1700867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D2F19FE-2A24-4731-AFE5-E84D16712366}"/>
              </a:ext>
            </a:extLst>
          </p:cNvPr>
          <p:cNvSpPr txBox="1"/>
          <p:nvPr/>
        </p:nvSpPr>
        <p:spPr>
          <a:xfrm>
            <a:off x="1593669" y="1550880"/>
            <a:ext cx="9431381" cy="4247317"/>
          </a:xfrm>
          <a:prstGeom prst="rect">
            <a:avLst/>
          </a:prstGeom>
          <a:noFill/>
        </p:spPr>
        <p:txBody>
          <a:bodyPr wrap="square">
            <a:spAutoFit/>
          </a:bodyPr>
          <a:lstStyle/>
          <a:p>
            <a:pPr algn="just"/>
            <a:r>
              <a:rPr lang="uk-UA" dirty="0"/>
              <a:t>Більш </a:t>
            </a:r>
            <a:r>
              <a:rPr lang="uk-UA" dirty="0" err="1"/>
              <a:t>коректно</a:t>
            </a:r>
            <a:r>
              <a:rPr lang="uk-UA" dirty="0"/>
              <a:t> здійснювати планові розрахунки потреби в обігових активах для формування відповідних видів дебіторської заборгованості. Це дозволяє вирахувати не лише період її погашення на даному підприємстві, а й обсяги та причини виникнення. </a:t>
            </a:r>
            <a:endParaRPr lang="uk-UA" dirty="0" smtClean="0"/>
          </a:p>
          <a:p>
            <a:pPr algn="just"/>
            <a:r>
              <a:rPr lang="uk-UA" dirty="0" smtClean="0"/>
              <a:t>Розрахунки </a:t>
            </a:r>
            <a:r>
              <a:rPr lang="uk-UA" dirty="0"/>
              <a:t>проводяться за наступними видами дебіторської заборгованості</a:t>
            </a:r>
            <a:r>
              <a:rPr lang="uk-UA" dirty="0" smtClean="0"/>
              <a:t>.</a:t>
            </a:r>
          </a:p>
          <a:p>
            <a:pPr algn="just"/>
            <a:endParaRPr lang="uk-UA" dirty="0"/>
          </a:p>
          <a:p>
            <a:pPr marL="342900" indent="-342900" algn="just">
              <a:buAutoNum type="arabicPeriod"/>
            </a:pPr>
            <a:r>
              <a:rPr lang="uk-UA" u="sng" dirty="0" smtClean="0"/>
              <a:t>Плановий </a:t>
            </a:r>
            <a:r>
              <a:rPr lang="uk-UA" u="sng" dirty="0"/>
              <a:t>обсяг формування дебіторської заборгованості споживачів визначається, виходячи з планового обсягу товарообороту з відстрочкою платні (тобто на умовах комерційного або споживчого кредиту) та періоду відстрочки, що надається покупцям</a:t>
            </a:r>
            <a:r>
              <a:rPr lang="uk-UA" u="sng" dirty="0" smtClean="0"/>
              <a:t>:</a:t>
            </a:r>
          </a:p>
          <a:p>
            <a:pPr algn="just"/>
            <a:endParaRPr lang="uk-UA" dirty="0"/>
          </a:p>
          <a:p>
            <a:pPr algn="ctr"/>
            <a:r>
              <a:rPr lang="uk-UA" b="1" dirty="0" err="1"/>
              <a:t>ОКДЗпок</a:t>
            </a:r>
            <a:r>
              <a:rPr lang="uk-UA" b="1" dirty="0"/>
              <a:t> = </a:t>
            </a:r>
            <a:r>
              <a:rPr lang="uk-UA" b="1" dirty="0" err="1"/>
              <a:t>Ткред</a:t>
            </a:r>
            <a:r>
              <a:rPr lang="uk-UA" b="1" dirty="0"/>
              <a:t>×(</a:t>
            </a:r>
            <a:r>
              <a:rPr lang="uk-UA" b="1" dirty="0" err="1"/>
              <a:t>ППДЗпок</a:t>
            </a:r>
            <a:r>
              <a:rPr lang="uk-UA" b="1" dirty="0"/>
              <a:t> </a:t>
            </a:r>
            <a:r>
              <a:rPr lang="uk-UA" b="1" dirty="0" err="1"/>
              <a:t>скл+ΔППДЗпок</a:t>
            </a:r>
            <a:r>
              <a:rPr lang="uk-UA" b="1" dirty="0" smtClean="0"/>
              <a:t>),</a:t>
            </a:r>
          </a:p>
          <a:p>
            <a:pPr algn="just"/>
            <a:endParaRPr lang="uk-UA" dirty="0"/>
          </a:p>
          <a:p>
            <a:pPr algn="just"/>
            <a:r>
              <a:rPr lang="uk-UA" dirty="0"/>
              <a:t>де </a:t>
            </a:r>
            <a:r>
              <a:rPr lang="uk-UA" dirty="0" err="1"/>
              <a:t>Ткред</a:t>
            </a:r>
            <a:r>
              <a:rPr lang="uk-UA" dirty="0"/>
              <a:t>- товарооборот на умовах комерційного або споживчого кредиту;</a:t>
            </a:r>
          </a:p>
          <a:p>
            <a:pPr algn="just"/>
            <a:r>
              <a:rPr lang="uk-UA" dirty="0" err="1"/>
              <a:t>ППДЗпок</a:t>
            </a:r>
            <a:r>
              <a:rPr lang="uk-UA" dirty="0"/>
              <a:t> </a:t>
            </a:r>
            <a:r>
              <a:rPr lang="uk-UA" dirty="0" err="1"/>
              <a:t>скл</a:t>
            </a:r>
            <a:r>
              <a:rPr lang="uk-UA" dirty="0"/>
              <a:t> - період погашення дебіторської заборгованості покупців, що склався, в днях погашення.</a:t>
            </a:r>
          </a:p>
          <a:p>
            <a:pPr algn="just"/>
            <a:r>
              <a:rPr lang="uk-UA" dirty="0" err="1"/>
              <a:t>ΔППДЗпок</a:t>
            </a:r>
            <a:r>
              <a:rPr lang="uk-UA" dirty="0"/>
              <a:t> - можлива зміна періоду погашення за рахунок впливу окремих факторів, дні.</a:t>
            </a:r>
          </a:p>
        </p:txBody>
      </p:sp>
    </p:spTree>
    <p:extLst>
      <p:ext uri="{BB962C8B-B14F-4D97-AF65-F5344CB8AC3E}">
        <p14:creationId xmlns:p14="http://schemas.microsoft.com/office/powerpoint/2010/main" val="66184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2820A99-CE7D-423E-8215-90315C845366}"/>
              </a:ext>
            </a:extLst>
          </p:cNvPr>
          <p:cNvSpPr txBox="1"/>
          <p:nvPr/>
        </p:nvSpPr>
        <p:spPr>
          <a:xfrm>
            <a:off x="1506583" y="1622485"/>
            <a:ext cx="9182977" cy="2862322"/>
          </a:xfrm>
          <a:prstGeom prst="rect">
            <a:avLst/>
          </a:prstGeom>
          <a:noFill/>
        </p:spPr>
        <p:txBody>
          <a:bodyPr wrap="square">
            <a:spAutoFit/>
          </a:bodyPr>
          <a:lstStyle/>
          <a:p>
            <a:pPr algn="just"/>
            <a:r>
              <a:rPr lang="uk-UA" u="sng" dirty="0"/>
              <a:t>2. Плановий обсяг відволікання коштів в дебіторську заборгованість постачальників визначається, виходячи з планового обсягу закупівлі товарів на умовах авансової оплати та періоду авансування (кількість днів між проведенням авансової оплати та поставкою товарів</a:t>
            </a:r>
            <a:r>
              <a:rPr lang="uk-UA" u="sng" dirty="0" smtClean="0"/>
              <a:t>):</a:t>
            </a:r>
          </a:p>
          <a:p>
            <a:endParaRPr lang="uk-UA" dirty="0" smtClean="0"/>
          </a:p>
          <a:p>
            <a:pPr algn="ctr"/>
            <a:r>
              <a:rPr lang="uk-UA" b="1" dirty="0" err="1" smtClean="0"/>
              <a:t>ОКДЗпост</a:t>
            </a:r>
            <a:r>
              <a:rPr lang="uk-UA" b="1" dirty="0" smtClean="0"/>
              <a:t> = </a:t>
            </a:r>
            <a:r>
              <a:rPr lang="uk-UA" b="1" dirty="0" err="1" smtClean="0"/>
              <a:t>Заванс</a:t>
            </a:r>
            <a:r>
              <a:rPr lang="uk-UA" b="1" dirty="0" smtClean="0"/>
              <a:t>×(</a:t>
            </a:r>
            <a:r>
              <a:rPr lang="uk-UA" b="1" dirty="0" err="1" smtClean="0"/>
              <a:t>ППДЗпост</a:t>
            </a:r>
            <a:r>
              <a:rPr lang="uk-UA" b="1" dirty="0" smtClean="0"/>
              <a:t> </a:t>
            </a:r>
            <a:r>
              <a:rPr lang="uk-UA" b="1" dirty="0" err="1" smtClean="0"/>
              <a:t>скл</a:t>
            </a:r>
            <a:r>
              <a:rPr lang="uk-UA" b="1" dirty="0" smtClean="0"/>
              <a:t> + </a:t>
            </a:r>
            <a:r>
              <a:rPr lang="el-GR" b="1" dirty="0" smtClean="0"/>
              <a:t>Δ</a:t>
            </a:r>
            <a:r>
              <a:rPr lang="uk-UA" b="1" dirty="0" err="1" smtClean="0"/>
              <a:t>ППДЗпост</a:t>
            </a:r>
            <a:r>
              <a:rPr lang="uk-UA" b="1" dirty="0" smtClean="0"/>
              <a:t>)/Д,</a:t>
            </a:r>
          </a:p>
          <a:p>
            <a:pPr algn="ctr"/>
            <a:endParaRPr lang="uk-UA" b="1" dirty="0" smtClean="0"/>
          </a:p>
          <a:p>
            <a:pPr algn="just"/>
            <a:r>
              <a:rPr lang="uk-UA" dirty="0" smtClean="0"/>
              <a:t>де </a:t>
            </a:r>
            <a:r>
              <a:rPr lang="uk-UA" dirty="0" err="1" smtClean="0"/>
              <a:t>Заванс</a:t>
            </a:r>
            <a:r>
              <a:rPr lang="uk-UA" dirty="0" smtClean="0"/>
              <a:t> - плановий обсяг закупівлі товарів на умовах авансової оплати;</a:t>
            </a:r>
          </a:p>
          <a:p>
            <a:pPr algn="just"/>
            <a:r>
              <a:rPr lang="uk-UA" dirty="0" err="1" smtClean="0"/>
              <a:t>ППДЗпост</a:t>
            </a:r>
            <a:r>
              <a:rPr lang="uk-UA" dirty="0" smtClean="0"/>
              <a:t> </a:t>
            </a:r>
            <a:r>
              <a:rPr lang="uk-UA" dirty="0" err="1" smtClean="0"/>
              <a:t>скл</a:t>
            </a:r>
            <a:r>
              <a:rPr lang="uk-UA" dirty="0" smtClean="0"/>
              <a:t> - період погашення дебіторської заборгованості постачальників, що склався або планується, в днях погашення.</a:t>
            </a:r>
          </a:p>
          <a:p>
            <a:pPr algn="just"/>
            <a:r>
              <a:rPr lang="el-GR" dirty="0" smtClean="0"/>
              <a:t>Δ</a:t>
            </a:r>
            <a:r>
              <a:rPr lang="uk-UA" dirty="0" err="1" smtClean="0"/>
              <a:t>ППДЗпост</a:t>
            </a:r>
            <a:r>
              <a:rPr lang="uk-UA" dirty="0" smtClean="0"/>
              <a:t> - можлива зміна періоду погашення за рахунок впливу окремих факторів, днів.</a:t>
            </a:r>
            <a:endParaRPr lang="uk-UA" dirty="0"/>
          </a:p>
        </p:txBody>
      </p:sp>
    </p:spTree>
    <p:extLst>
      <p:ext uri="{BB962C8B-B14F-4D97-AF65-F5344CB8AC3E}">
        <p14:creationId xmlns:p14="http://schemas.microsoft.com/office/powerpoint/2010/main" val="56205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8A20C30-8581-4C36-9492-74A8DBFCF558}"/>
              </a:ext>
            </a:extLst>
          </p:cNvPr>
          <p:cNvSpPr txBox="1"/>
          <p:nvPr/>
        </p:nvSpPr>
        <p:spPr>
          <a:xfrm>
            <a:off x="1500325" y="1755026"/>
            <a:ext cx="9272178" cy="3416320"/>
          </a:xfrm>
          <a:prstGeom prst="rect">
            <a:avLst/>
          </a:prstGeom>
          <a:noFill/>
        </p:spPr>
        <p:txBody>
          <a:bodyPr wrap="square">
            <a:spAutoFit/>
          </a:bodyPr>
          <a:lstStyle/>
          <a:p>
            <a:pPr algn="just"/>
            <a:r>
              <a:rPr lang="uk-UA" u="sng" dirty="0"/>
              <a:t>3. Обсяг інших видів дебіторської заборгованості (бюджету, позабюджетних фондів та підзвітних осіб), як правило, не планується. </a:t>
            </a:r>
            <a:endParaRPr lang="uk-UA" u="sng" dirty="0" smtClean="0"/>
          </a:p>
          <a:p>
            <a:pPr algn="just"/>
            <a:endParaRPr lang="uk-UA" u="sng" dirty="0"/>
          </a:p>
          <a:p>
            <a:pPr algn="just"/>
            <a:r>
              <a:rPr lang="uk-UA" dirty="0" smtClean="0"/>
              <a:t>В </a:t>
            </a:r>
            <a:r>
              <a:rPr lang="uk-UA" dirty="0"/>
              <a:t>разі збереження причин, що обумовили виникнення заборгованості в плановому періоді, потреба у формуванні цього виду заборгованості визначається, виходячи з планових темпів зростання обсягу діяльності підприємства</a:t>
            </a:r>
            <a:r>
              <a:rPr lang="uk-UA" dirty="0" smtClean="0"/>
              <a:t>.</a:t>
            </a:r>
          </a:p>
          <a:p>
            <a:pPr algn="just"/>
            <a:endParaRPr lang="uk-UA" dirty="0"/>
          </a:p>
          <a:p>
            <a:pPr algn="just"/>
            <a:r>
              <a:rPr lang="uk-UA" dirty="0"/>
              <a:t>Оцінка планового періоду погашення відповідних видів дебіторської заборгованості може здійснюватися на основі проведення аналізу або методом прямого розрахунку (як середньозважений період погашення, що буде мати місце). Останній варіант реалізується при незначних обсягах формування заборгованості та передбачає наявність інформації про термін погашення заборгованості кожним дебітором підприємства або групою дебіторів.</a:t>
            </a:r>
          </a:p>
        </p:txBody>
      </p:sp>
    </p:spTree>
    <p:extLst>
      <p:ext uri="{BB962C8B-B14F-4D97-AF65-F5344CB8AC3E}">
        <p14:creationId xmlns:p14="http://schemas.microsoft.com/office/powerpoint/2010/main" val="1727521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16CC8CB-90EE-47B1-A130-C5C1B17C3CBC}"/>
              </a:ext>
            </a:extLst>
          </p:cNvPr>
          <p:cNvSpPr txBox="1"/>
          <p:nvPr/>
        </p:nvSpPr>
        <p:spPr>
          <a:xfrm>
            <a:off x="1436916" y="907637"/>
            <a:ext cx="9283336" cy="4862870"/>
          </a:xfrm>
          <a:prstGeom prst="rect">
            <a:avLst/>
          </a:prstGeom>
          <a:noFill/>
        </p:spPr>
        <p:txBody>
          <a:bodyPr wrap="square">
            <a:spAutoFit/>
          </a:bodyPr>
          <a:lstStyle/>
          <a:p>
            <a:r>
              <a:rPr lang="uk-UA" sz="2000" b="1" i="1" dirty="0"/>
              <a:t>Потреба в обігових коштах для формування запасів грошових коштів визначається за наступними елементами цієї потреби</a:t>
            </a:r>
            <a:r>
              <a:rPr lang="uk-UA" sz="2000" b="1" i="1" dirty="0" smtClean="0"/>
              <a:t>.</a:t>
            </a:r>
          </a:p>
          <a:p>
            <a:endParaRPr lang="uk-UA" b="1" i="1" dirty="0"/>
          </a:p>
          <a:p>
            <a:pPr marL="342900" indent="-342900" algn="just">
              <a:buAutoNum type="arabicPeriod"/>
            </a:pPr>
            <a:r>
              <a:rPr lang="uk-UA" u="sng" dirty="0" smtClean="0"/>
              <a:t>Потреба </a:t>
            </a:r>
            <a:r>
              <a:rPr lang="uk-UA" u="sng" dirty="0"/>
              <a:t>в грошових коштах у касі, що виникає на підприємствах роздрібної торгівлі в зв'язку з проведенням розрахунків готівкою в процесі обслуговування покупців</a:t>
            </a:r>
            <a:r>
              <a:rPr lang="uk-UA" u="sng" dirty="0" smtClean="0"/>
              <a:t>.</a:t>
            </a:r>
          </a:p>
          <a:p>
            <a:endParaRPr lang="uk-UA" dirty="0"/>
          </a:p>
          <a:p>
            <a:pPr algn="just"/>
            <a:r>
              <a:rPr lang="uk-UA" dirty="0"/>
              <a:t>Розмір потреби в грошових коштах в касі визначається як певний відсоток від одноденного товарообороту підприємства, розмір якого залежить від кількості вузлів розрахунків та середньої вартості однієї покупки. Як правило, визначається в розмірі 10% одноденного товарообороту з оплатою готівковими коштами.</a:t>
            </a:r>
          </a:p>
          <a:p>
            <a:pPr algn="just"/>
            <a:endParaRPr lang="uk-UA" dirty="0"/>
          </a:p>
          <a:p>
            <a:pPr algn="just"/>
            <a:r>
              <a:rPr lang="uk-UA" dirty="0"/>
              <a:t>2. </a:t>
            </a:r>
            <a:r>
              <a:rPr lang="uk-UA" u="sng" dirty="0"/>
              <a:t>Потреба в грошових коштах у дорозі, яка виникає на підприємствах торгівлі на час інкасації готівкових коштів, отриманих від реалізації товарів</a:t>
            </a:r>
            <a:r>
              <a:rPr lang="uk-UA" u="sng" dirty="0" smtClean="0"/>
              <a:t>.</a:t>
            </a:r>
          </a:p>
          <a:p>
            <a:pPr algn="just"/>
            <a:r>
              <a:rPr lang="uk-UA" u="sng" dirty="0" smtClean="0"/>
              <a:t> </a:t>
            </a:r>
          </a:p>
          <a:p>
            <a:pPr algn="just"/>
            <a:r>
              <a:rPr lang="uk-UA" dirty="0" smtClean="0"/>
              <a:t>Залежно </a:t>
            </a:r>
            <a:r>
              <a:rPr lang="uk-UA" dirty="0"/>
              <a:t>від способу інкасації та характеру взаємовідносин з банком, що обслуговує торговельне підприємство, приймається в обсязі одноденного товарообороту з оплатою готівковими коштами або на нульовому рівні.</a:t>
            </a:r>
          </a:p>
        </p:txBody>
      </p:sp>
    </p:spTree>
    <p:extLst>
      <p:ext uri="{BB962C8B-B14F-4D97-AF65-F5344CB8AC3E}">
        <p14:creationId xmlns:p14="http://schemas.microsoft.com/office/powerpoint/2010/main" val="2515425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53B0D00-D431-4799-B495-C2F0BAB69E52}"/>
              </a:ext>
            </a:extLst>
          </p:cNvPr>
          <p:cNvSpPr txBox="1"/>
          <p:nvPr/>
        </p:nvSpPr>
        <p:spPr>
          <a:xfrm>
            <a:off x="1722944" y="1489279"/>
            <a:ext cx="9040849" cy="3416320"/>
          </a:xfrm>
          <a:prstGeom prst="rect">
            <a:avLst/>
          </a:prstGeom>
          <a:noFill/>
        </p:spPr>
        <p:txBody>
          <a:bodyPr wrap="square">
            <a:spAutoFit/>
          </a:bodyPr>
          <a:lstStyle/>
          <a:p>
            <a:pPr algn="just"/>
            <a:r>
              <a:rPr lang="uk-UA" dirty="0"/>
              <a:t>3. </a:t>
            </a:r>
            <a:r>
              <a:rPr lang="uk-UA" u="sng" dirty="0"/>
              <a:t>Потреба у формуванні поточного запасу грошових коштів на підприємстві з метою забезпечення поточної платоспроможності</a:t>
            </a:r>
            <a:r>
              <a:rPr lang="uk-UA" dirty="0" smtClean="0"/>
              <a:t>.</a:t>
            </a:r>
          </a:p>
          <a:p>
            <a:pPr algn="just"/>
            <a:endParaRPr lang="uk-UA" dirty="0"/>
          </a:p>
          <a:p>
            <a:pPr algn="just"/>
            <a:r>
              <a:rPr lang="uk-UA" dirty="0"/>
              <a:t>Поточний запас грошових коштів визначається торговельним підприємством як мінімально необхідний розмір грошових коштів, який постійно має знаходитися на розрахунковому рахунку підприємства для обслуговування його поточних платіжних потреб. </a:t>
            </a:r>
            <a:endParaRPr lang="uk-UA" dirty="0" smtClean="0"/>
          </a:p>
          <a:p>
            <a:pPr algn="just"/>
            <a:r>
              <a:rPr lang="uk-UA" dirty="0" smtClean="0"/>
              <a:t>Розмір </a:t>
            </a:r>
            <a:r>
              <a:rPr lang="uk-UA" dirty="0"/>
              <a:t>поточного запасу грошових коштів розраховується так</a:t>
            </a:r>
            <a:r>
              <a:rPr lang="uk-UA" dirty="0" smtClean="0"/>
              <a:t>:</a:t>
            </a:r>
          </a:p>
          <a:p>
            <a:endParaRPr lang="uk-UA" dirty="0"/>
          </a:p>
          <a:p>
            <a:pPr algn="ctr"/>
            <a:r>
              <a:rPr lang="uk-UA" b="1" dirty="0" err="1"/>
              <a:t>ОКгот</a:t>
            </a:r>
            <a:r>
              <a:rPr lang="uk-UA" b="1" dirty="0"/>
              <a:t> = </a:t>
            </a:r>
            <a:r>
              <a:rPr lang="uk-UA" b="1" dirty="0" err="1" smtClean="0"/>
              <a:t>ПОпл×ТЦОГК</a:t>
            </a:r>
            <a:r>
              <a:rPr lang="uk-UA" b="1" dirty="0" smtClean="0"/>
              <a:t>/Д</a:t>
            </a:r>
          </a:p>
          <a:p>
            <a:pPr algn="ctr"/>
            <a:endParaRPr lang="uk-UA" dirty="0"/>
          </a:p>
          <a:p>
            <a:pPr algn="just"/>
            <a:r>
              <a:rPr lang="ru-RU" dirty="0"/>
              <a:t>де </a:t>
            </a:r>
            <a:r>
              <a:rPr lang="ru-RU" dirty="0" err="1"/>
              <a:t>ПОпл</a:t>
            </a:r>
            <a:r>
              <a:rPr lang="ru-RU" dirty="0"/>
              <a:t> </a:t>
            </a:r>
            <a:r>
              <a:rPr lang="uk-UA" dirty="0" smtClean="0"/>
              <a:t>- плановий обсяг платіжного обороту підприємства;</a:t>
            </a:r>
          </a:p>
          <a:p>
            <a:pPr algn="just"/>
            <a:r>
              <a:rPr lang="uk-UA" dirty="0" smtClean="0"/>
              <a:t>ТЦОГК - тривалість циклу обороту грошових коштів</a:t>
            </a:r>
            <a:r>
              <a:rPr lang="ru-RU" dirty="0" smtClean="0"/>
              <a:t>, </a:t>
            </a:r>
            <a:r>
              <a:rPr lang="ru-RU" dirty="0"/>
              <a:t>в днях обороту.</a:t>
            </a:r>
            <a:endParaRPr lang="uk-UA" dirty="0"/>
          </a:p>
        </p:txBody>
      </p:sp>
    </p:spTree>
    <p:extLst>
      <p:ext uri="{BB962C8B-B14F-4D97-AF65-F5344CB8AC3E}">
        <p14:creationId xmlns:p14="http://schemas.microsoft.com/office/powerpoint/2010/main" val="327980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8EE2970-C3F8-4F52-A849-172125D388B0}"/>
              </a:ext>
            </a:extLst>
          </p:cNvPr>
          <p:cNvSpPr txBox="1"/>
          <p:nvPr/>
        </p:nvSpPr>
        <p:spPr>
          <a:xfrm>
            <a:off x="1793288" y="1998228"/>
            <a:ext cx="8691832" cy="2862322"/>
          </a:xfrm>
          <a:prstGeom prst="rect">
            <a:avLst/>
          </a:prstGeom>
          <a:noFill/>
        </p:spPr>
        <p:txBody>
          <a:bodyPr wrap="square">
            <a:spAutoFit/>
          </a:bodyPr>
          <a:lstStyle/>
          <a:p>
            <a:r>
              <a:rPr lang="uk-UA" b="1" dirty="0"/>
              <a:t>Плановий обсяг платіжного обороту може розраховуватися різними методами</a:t>
            </a:r>
            <a:r>
              <a:rPr lang="uk-UA" b="1" dirty="0" smtClean="0"/>
              <a:t>:</a:t>
            </a:r>
          </a:p>
          <a:p>
            <a:endParaRPr lang="uk-UA" b="1" dirty="0"/>
          </a:p>
          <a:p>
            <a:pPr marL="285750" indent="-285750" algn="just">
              <a:buFontTx/>
              <a:buChar char="-"/>
            </a:pPr>
            <a:r>
              <a:rPr lang="uk-UA" b="1" i="1" dirty="0" smtClean="0"/>
              <a:t>методом </a:t>
            </a:r>
            <a:r>
              <a:rPr lang="uk-UA" b="1" i="1" dirty="0"/>
              <a:t>прямих розрахунків</a:t>
            </a:r>
            <a:r>
              <a:rPr lang="uk-UA" dirty="0"/>
              <a:t>, що проводяться в ході розробки плану руху грошових коштів підприємства та визначають потребу в грошових коштах для фінансування поточної діяльності </a:t>
            </a:r>
            <a:r>
              <a:rPr lang="uk-UA" dirty="0" smtClean="0"/>
              <a:t>підприємства;</a:t>
            </a:r>
          </a:p>
          <a:p>
            <a:pPr marL="285750" indent="-285750" algn="just">
              <a:buFontTx/>
              <a:buChar char="-"/>
            </a:pPr>
            <a:r>
              <a:rPr lang="uk-UA" b="1" i="1" dirty="0" smtClean="0"/>
              <a:t>непрямим </a:t>
            </a:r>
            <a:r>
              <a:rPr lang="uk-UA" b="1" i="1" dirty="0"/>
              <a:t>(опосередкованим) методом</a:t>
            </a:r>
            <a:r>
              <a:rPr lang="uk-UA" dirty="0"/>
              <a:t>, шляхом коригування планового обсягу товарообороту на коефіцієнт грошових витрат, що виникають. </a:t>
            </a:r>
            <a:endParaRPr lang="uk-UA" dirty="0" smtClean="0"/>
          </a:p>
          <a:p>
            <a:pPr marL="285750" indent="-285750" algn="just">
              <a:buFontTx/>
              <a:buChar char="-"/>
            </a:pPr>
            <a:endParaRPr lang="uk-UA" dirty="0"/>
          </a:p>
          <a:p>
            <a:pPr algn="just"/>
            <a:r>
              <a:rPr lang="uk-UA" dirty="0" smtClean="0"/>
              <a:t>Останній </a:t>
            </a:r>
            <a:r>
              <a:rPr lang="uk-UA" dirty="0"/>
              <a:t>розраховується як співвідношення обсягів використання грошових коштів до обсягу товарообороту, що мали місце в </a:t>
            </a:r>
            <a:r>
              <a:rPr lang="uk-UA" dirty="0" err="1"/>
              <a:t>передплановому</a:t>
            </a:r>
            <a:r>
              <a:rPr lang="uk-UA" dirty="0"/>
              <a:t> періоді.</a:t>
            </a:r>
          </a:p>
        </p:txBody>
      </p:sp>
    </p:spTree>
    <p:extLst>
      <p:ext uri="{BB962C8B-B14F-4D97-AF65-F5344CB8AC3E}">
        <p14:creationId xmlns:p14="http://schemas.microsoft.com/office/powerpoint/2010/main" val="1297175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ED27705-53D8-4811-B89E-7255EB45FCEB}"/>
              </a:ext>
            </a:extLst>
          </p:cNvPr>
          <p:cNvSpPr txBox="1"/>
          <p:nvPr/>
        </p:nvSpPr>
        <p:spPr>
          <a:xfrm>
            <a:off x="1506583" y="1287993"/>
            <a:ext cx="9178834" cy="4247317"/>
          </a:xfrm>
          <a:prstGeom prst="rect">
            <a:avLst/>
          </a:prstGeom>
          <a:noFill/>
        </p:spPr>
        <p:txBody>
          <a:bodyPr wrap="square">
            <a:spAutoFit/>
          </a:bodyPr>
          <a:lstStyle/>
          <a:p>
            <a:pPr algn="just"/>
            <a:r>
              <a:rPr lang="uk-UA" dirty="0"/>
              <a:t>Тривалість циклу обороту грошових коштів характеризує тривалість обороту обігових коштів підприємства (операційний цикл) з урахуванням можливостей використання кредиторської заборгованості як джерела коштів підприємства для фінансування його поточних потреб</a:t>
            </a:r>
            <a:r>
              <a:rPr lang="uk-UA" dirty="0" smtClean="0"/>
              <a:t>.</a:t>
            </a:r>
          </a:p>
          <a:p>
            <a:pPr algn="just"/>
            <a:endParaRPr lang="uk-UA" dirty="0"/>
          </a:p>
          <a:p>
            <a:pPr algn="just"/>
            <a:r>
              <a:rPr lang="uk-UA" dirty="0"/>
              <a:t>Тривалість циклу обороту грошових коштів (фінансового циклу) обчислюється шляхом використання формули</a:t>
            </a:r>
            <a:r>
              <a:rPr lang="uk-UA" dirty="0" smtClean="0"/>
              <a:t>:</a:t>
            </a:r>
          </a:p>
          <a:p>
            <a:pPr algn="just"/>
            <a:endParaRPr lang="uk-UA" dirty="0"/>
          </a:p>
          <a:p>
            <a:pPr algn="ctr"/>
            <a:r>
              <a:rPr lang="uk-UA" b="1" dirty="0"/>
              <a:t>ТЦГК = ПОТЗ + ППДЗ - ППКЗ</a:t>
            </a:r>
            <a:r>
              <a:rPr lang="uk-UA" b="1" dirty="0" smtClean="0"/>
              <a:t>,</a:t>
            </a:r>
          </a:p>
          <a:p>
            <a:pPr algn="ctr"/>
            <a:endParaRPr lang="uk-UA" b="1" dirty="0"/>
          </a:p>
          <a:p>
            <a:pPr algn="just"/>
            <a:r>
              <a:rPr lang="uk-UA" dirty="0"/>
              <a:t>де ПОТЗ – період обороту товарних запасів, у днях;</a:t>
            </a:r>
          </a:p>
          <a:p>
            <a:pPr algn="just"/>
            <a:r>
              <a:rPr lang="uk-UA" dirty="0"/>
              <a:t>ППКЗ - період погашення кредиторської заборгованості, тобто кількість днів, на які поточні потреби підприємства фінансуються за рахунок кредиторської заборгованості</a:t>
            </a:r>
            <a:r>
              <a:rPr lang="uk-UA" dirty="0" smtClean="0"/>
              <a:t>.</a:t>
            </a:r>
          </a:p>
          <a:p>
            <a:pPr algn="just"/>
            <a:endParaRPr lang="uk-UA" dirty="0"/>
          </a:p>
          <a:p>
            <a:pPr algn="just"/>
            <a:r>
              <a:rPr lang="uk-UA" dirty="0" smtClean="0"/>
              <a:t>При від'ємному значенні тривалості фінансового циклу оперативний запас грошових коштів визначається на один день витрачання грошових коштів</a:t>
            </a:r>
            <a:r>
              <a:rPr lang="ru-RU" dirty="0" smtClean="0"/>
              <a:t>.</a:t>
            </a:r>
            <a:endParaRPr lang="uk-UA" dirty="0"/>
          </a:p>
        </p:txBody>
      </p:sp>
    </p:spTree>
    <p:extLst>
      <p:ext uri="{BB962C8B-B14F-4D97-AF65-F5344CB8AC3E}">
        <p14:creationId xmlns:p14="http://schemas.microsoft.com/office/powerpoint/2010/main" val="4230553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4822131-4DD2-453D-ADC7-6E6E9914E6AD}"/>
              </a:ext>
            </a:extLst>
          </p:cNvPr>
          <p:cNvSpPr txBox="1"/>
          <p:nvPr/>
        </p:nvSpPr>
        <p:spPr>
          <a:xfrm>
            <a:off x="1576251" y="1161897"/>
            <a:ext cx="9016289" cy="4801314"/>
          </a:xfrm>
          <a:prstGeom prst="rect">
            <a:avLst/>
          </a:prstGeom>
          <a:noFill/>
        </p:spPr>
        <p:txBody>
          <a:bodyPr wrap="square">
            <a:spAutoFit/>
          </a:bodyPr>
          <a:lstStyle/>
          <a:p>
            <a:pPr algn="just"/>
            <a:r>
              <a:rPr lang="uk-UA" u="sng" dirty="0"/>
              <a:t>4. Потреба в обігових активах для формування страхового запасу грошових коштів планується з метою захисту підприємства від неритмічності отримання та витрачання грошових коштів</a:t>
            </a:r>
            <a:r>
              <a:rPr lang="uk-UA" u="sng" dirty="0" smtClean="0"/>
              <a:t>.</a:t>
            </a:r>
          </a:p>
          <a:p>
            <a:pPr algn="just"/>
            <a:endParaRPr lang="uk-UA" u="sng" dirty="0"/>
          </a:p>
          <a:p>
            <a:pPr algn="just"/>
            <a:r>
              <a:rPr lang="uk-UA" dirty="0"/>
              <a:t>Обсяг формування страхового запасу залежить від ступеня </a:t>
            </a:r>
            <a:r>
              <a:rPr lang="uk-UA" dirty="0" err="1"/>
              <a:t>ритмічносгі</a:t>
            </a:r>
            <a:r>
              <a:rPr lang="uk-UA" dirty="0"/>
              <a:t> отримання та витрачання грошових коштів та визначається на базі дослідження відповідних показників. Проведення цієї роботи передбачає отримання інформації про обсяги надходження та витрачання грошових коштів по днях періоду, що досліджується, для виявлення ритмічності та синхронності цих процесів.</a:t>
            </a:r>
          </a:p>
          <a:p>
            <a:pPr algn="just"/>
            <a:r>
              <a:rPr lang="uk-UA" dirty="0"/>
              <a:t>Страховий запас грошових коштів визначається на основі розрахунку середньоквадратичного відхилення надходження та витрачання грошових коштів від середньоденного обсягу та коефіцієнтів варіації (у відсотках) як відносної міри коливання.</a:t>
            </a:r>
          </a:p>
          <a:p>
            <a:pPr algn="just"/>
            <a:r>
              <a:rPr lang="uk-UA" dirty="0" smtClean="0"/>
              <a:t>Кількісно розмір страхового запасу грошових коштів може бути визначений </a:t>
            </a:r>
            <a:r>
              <a:rPr lang="ru-RU" dirty="0" smtClean="0"/>
              <a:t>так:</a:t>
            </a:r>
          </a:p>
          <a:p>
            <a:pPr algn="just"/>
            <a:endParaRPr lang="ru-RU" dirty="0"/>
          </a:p>
          <a:p>
            <a:pPr algn="ctr"/>
            <a:r>
              <a:rPr lang="ru-RU" b="1" dirty="0" err="1"/>
              <a:t>ОКГКстр</a:t>
            </a:r>
            <a:r>
              <a:rPr lang="ru-RU" b="1" dirty="0"/>
              <a:t> = </a:t>
            </a:r>
            <a:r>
              <a:rPr lang="ru-RU" b="1" dirty="0" err="1"/>
              <a:t>ОКГКпот</a:t>
            </a:r>
            <a:r>
              <a:rPr lang="ru-RU" b="1" dirty="0"/>
              <a:t>×(</a:t>
            </a:r>
            <a:r>
              <a:rPr lang="en-US" b="1" dirty="0"/>
              <a:t>V</a:t>
            </a:r>
            <a:r>
              <a:rPr lang="uk-UA" b="1" dirty="0" err="1"/>
              <a:t>надх</a:t>
            </a:r>
            <a:r>
              <a:rPr lang="uk-UA" b="1" dirty="0"/>
              <a:t> – </a:t>
            </a:r>
            <a:r>
              <a:rPr lang="en-US" b="1" dirty="0"/>
              <a:t>V</a:t>
            </a:r>
            <a:r>
              <a:rPr lang="uk-UA" b="1" dirty="0" err="1"/>
              <a:t>витр</a:t>
            </a:r>
            <a:r>
              <a:rPr lang="uk-UA" b="1" dirty="0"/>
              <a:t>)/100,</a:t>
            </a:r>
          </a:p>
          <a:p>
            <a:pPr algn="just"/>
            <a:r>
              <a:rPr lang="uk-UA" dirty="0"/>
              <a:t>Де </a:t>
            </a:r>
            <a:r>
              <a:rPr lang="en-US" dirty="0"/>
              <a:t>V</a:t>
            </a:r>
            <a:r>
              <a:rPr lang="uk-UA" dirty="0" err="1"/>
              <a:t>надх</a:t>
            </a:r>
            <a:r>
              <a:rPr lang="uk-UA" dirty="0"/>
              <a:t> </a:t>
            </a:r>
            <a:r>
              <a:rPr lang="en-US" dirty="0"/>
              <a:t>- </a:t>
            </a:r>
            <a:r>
              <a:rPr lang="uk-UA" dirty="0"/>
              <a:t>варіація надходження грошових коштів, %;</a:t>
            </a:r>
          </a:p>
          <a:p>
            <a:pPr algn="just"/>
            <a:r>
              <a:rPr lang="en-US" dirty="0"/>
              <a:t>V</a:t>
            </a:r>
            <a:r>
              <a:rPr lang="uk-UA" dirty="0" err="1"/>
              <a:t>витр</a:t>
            </a:r>
            <a:r>
              <a:rPr lang="uk-UA" dirty="0"/>
              <a:t> - варіація витрачання грошових коштів, %.</a:t>
            </a:r>
          </a:p>
        </p:txBody>
      </p:sp>
    </p:spTree>
    <p:extLst>
      <p:ext uri="{BB962C8B-B14F-4D97-AF65-F5344CB8AC3E}">
        <p14:creationId xmlns:p14="http://schemas.microsoft.com/office/powerpoint/2010/main" val="3489046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A81B7EC-6208-4339-85B8-062A17A1997C}"/>
              </a:ext>
            </a:extLst>
          </p:cNvPr>
          <p:cNvSpPr txBox="1"/>
          <p:nvPr/>
        </p:nvSpPr>
        <p:spPr>
          <a:xfrm>
            <a:off x="1619794" y="1051955"/>
            <a:ext cx="9204960" cy="4985980"/>
          </a:xfrm>
          <a:prstGeom prst="rect">
            <a:avLst/>
          </a:prstGeom>
          <a:noFill/>
        </p:spPr>
        <p:txBody>
          <a:bodyPr wrap="square">
            <a:spAutoFit/>
          </a:bodyPr>
          <a:lstStyle/>
          <a:p>
            <a:pPr algn="just"/>
            <a:r>
              <a:rPr lang="uk-UA" sz="3200" b="1" dirty="0"/>
              <a:t>5. Управління дебіторською заборгованістю торговельного підприємства</a:t>
            </a:r>
          </a:p>
          <a:p>
            <a:endParaRPr lang="uk-UA" dirty="0"/>
          </a:p>
          <a:p>
            <a:pPr algn="just"/>
            <a:r>
              <a:rPr lang="uk-UA" dirty="0"/>
              <a:t>Згідно з цивільним правом </a:t>
            </a:r>
            <a:r>
              <a:rPr lang="uk-UA" b="1" dirty="0"/>
              <a:t>дебітор</a:t>
            </a:r>
            <a:r>
              <a:rPr lang="uk-UA" dirty="0"/>
              <a:t> (лат. </a:t>
            </a:r>
            <a:r>
              <a:rPr lang="en-US" dirty="0" err="1"/>
              <a:t>debitor</a:t>
            </a:r>
            <a:r>
              <a:rPr lang="en-US" dirty="0"/>
              <a:t> - </a:t>
            </a:r>
            <a:r>
              <a:rPr lang="uk-UA" dirty="0"/>
              <a:t>боржник, зобов'язаний) - сторона з зобов'язанням, яка повніша здійснювати певну дію (в обумовлених термінах та обсягах) або утриматися від її здійснення. В якості дебітора можуть виступати тільки дієздатні фізичні та юридичні особи, тобто особи, які можуть брати на себе певні фінансові зобов'язання та нести відповідальність за їх виконання</a:t>
            </a:r>
            <a:r>
              <a:rPr lang="uk-UA" dirty="0" smtClean="0"/>
              <a:t>.</a:t>
            </a:r>
          </a:p>
          <a:p>
            <a:pPr algn="just"/>
            <a:endParaRPr lang="uk-UA" sz="1000" dirty="0"/>
          </a:p>
          <a:p>
            <a:pPr algn="just"/>
            <a:r>
              <a:rPr lang="uk-UA" dirty="0"/>
              <a:t>Дебіторами торговельного підприємства виступають його різні контрагенти, які згідно з договірними умовами мають певну заборгованість перед підприємством, тобто є його боржниками</a:t>
            </a:r>
            <a:r>
              <a:rPr lang="uk-UA" dirty="0" smtClean="0"/>
              <a:t>.</a:t>
            </a:r>
          </a:p>
          <a:p>
            <a:pPr algn="just"/>
            <a:endParaRPr lang="uk-UA" sz="1000" dirty="0"/>
          </a:p>
          <a:p>
            <a:pPr algn="just"/>
            <a:r>
              <a:rPr lang="uk-UA" dirty="0"/>
              <a:t>Виникнення дебіторської заборгованості обумовлене тим, що договірні відносини торговельного підприємства з його різними господарськими контрагентами можуть передбачати певний часовий лаг (проміжок часу) між прийняттям на себе певних зобов'язань та їх фактичним виконанням.</a:t>
            </a:r>
          </a:p>
        </p:txBody>
      </p:sp>
    </p:spTree>
    <p:extLst>
      <p:ext uri="{BB962C8B-B14F-4D97-AF65-F5344CB8AC3E}">
        <p14:creationId xmlns:p14="http://schemas.microsoft.com/office/powerpoint/2010/main" val="242704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1859B23-1E77-4008-ABC1-BF7C3C745726}"/>
              </a:ext>
            </a:extLst>
          </p:cNvPr>
          <p:cNvSpPr txBox="1"/>
          <p:nvPr/>
        </p:nvSpPr>
        <p:spPr>
          <a:xfrm>
            <a:off x="2121764" y="1909490"/>
            <a:ext cx="8105312" cy="2308324"/>
          </a:xfrm>
          <a:prstGeom prst="rect">
            <a:avLst/>
          </a:prstGeom>
          <a:noFill/>
        </p:spPr>
        <p:txBody>
          <a:bodyPr wrap="square">
            <a:spAutoFit/>
          </a:bodyPr>
          <a:lstStyle/>
          <a:p>
            <a:pPr algn="ctr"/>
            <a:r>
              <a:rPr lang="uk-UA" dirty="0"/>
              <a:t>ПЛАН</a:t>
            </a:r>
          </a:p>
          <a:p>
            <a:r>
              <a:rPr lang="uk-UA" dirty="0"/>
              <a:t>1. Обігові активи торговельного підприємства, характеристика їх складу та особливостей кругообігу</a:t>
            </a:r>
          </a:p>
          <a:p>
            <a:r>
              <a:rPr lang="uk-UA" dirty="0"/>
              <a:t>2. Стратегія управління обіговими активами: вихідні умови та порядок її розробки</a:t>
            </a:r>
          </a:p>
          <a:p>
            <a:r>
              <a:rPr lang="uk-UA" dirty="0"/>
              <a:t>3. Аналіз обігових активів торговельного підприємства</a:t>
            </a:r>
          </a:p>
          <a:p>
            <a:r>
              <a:rPr lang="uk-UA" b="1" dirty="0"/>
              <a:t>4. Планування потреби підприємства в формуванні обігових активів</a:t>
            </a:r>
          </a:p>
          <a:p>
            <a:r>
              <a:rPr lang="uk-UA" b="1" dirty="0"/>
              <a:t>5. Управління дебіторською заборгованістю торговельного підприємства</a:t>
            </a:r>
          </a:p>
          <a:p>
            <a:r>
              <a:rPr lang="uk-UA" dirty="0"/>
              <a:t>6. Управління грошовими коштами торговельного підприємства</a:t>
            </a:r>
          </a:p>
        </p:txBody>
      </p:sp>
    </p:spTree>
    <p:extLst>
      <p:ext uri="{BB962C8B-B14F-4D97-AF65-F5344CB8AC3E}">
        <p14:creationId xmlns:p14="http://schemas.microsoft.com/office/powerpoint/2010/main" val="3262274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83724E-B18D-4274-ACC5-BF0E4CBDF86C}"/>
              </a:ext>
            </a:extLst>
          </p:cNvPr>
          <p:cNvSpPr txBox="1"/>
          <p:nvPr/>
        </p:nvSpPr>
        <p:spPr>
          <a:xfrm>
            <a:off x="1463041" y="1344824"/>
            <a:ext cx="9292046" cy="4247317"/>
          </a:xfrm>
          <a:prstGeom prst="rect">
            <a:avLst/>
          </a:prstGeom>
          <a:noFill/>
        </p:spPr>
        <p:txBody>
          <a:bodyPr wrap="square">
            <a:spAutoFit/>
          </a:bodyPr>
          <a:lstStyle/>
          <a:p>
            <a:pPr algn="just"/>
            <a:r>
              <a:rPr lang="uk-UA" b="1" dirty="0"/>
              <a:t>Залежно від характеру відносин, що обумовлюють виникнення дебіторської заборгованості, виділяють такі види дебіторської заборгованості.</a:t>
            </a:r>
          </a:p>
          <a:p>
            <a:pPr algn="just"/>
            <a:endParaRPr lang="uk-UA" dirty="0"/>
          </a:p>
          <a:p>
            <a:pPr marL="342900" indent="-342900" algn="just">
              <a:buAutoNum type="arabicPeriod"/>
            </a:pPr>
            <a:r>
              <a:rPr lang="uk-UA" b="1" i="1" dirty="0" smtClean="0"/>
              <a:t>Дебіторська </a:t>
            </a:r>
            <a:r>
              <a:rPr lang="uk-UA" b="1" i="1" dirty="0"/>
              <a:t>заборгованість споживачів.</a:t>
            </a:r>
            <a:r>
              <a:rPr lang="uk-UA" dirty="0"/>
              <a:t> </a:t>
            </a:r>
            <a:endParaRPr lang="uk-UA" dirty="0" smtClean="0"/>
          </a:p>
          <a:p>
            <a:pPr algn="just"/>
            <a:r>
              <a:rPr lang="uk-UA" dirty="0" smtClean="0"/>
              <a:t>Виникнення </a:t>
            </a:r>
            <a:r>
              <a:rPr lang="uk-UA" dirty="0"/>
              <a:t>цього виду дебіторської заборгованості обумовлене наданням окремому колу споживачів права на деяку відстрочку платні за фактично реалізовані їм товари (продукцію, послуги).</a:t>
            </a:r>
          </a:p>
          <a:p>
            <a:pPr algn="just"/>
            <a:r>
              <a:rPr lang="uk-UA" dirty="0"/>
              <a:t>Якщо споживачами торговельного підприємства виступають фізичні особи, то цей вид дебіторської заборгованості називають споживчим кредитом підприємства. Якщо відстрочка платні надається підприємствам - комерційним кредитом</a:t>
            </a:r>
            <a:r>
              <a:rPr lang="uk-UA" dirty="0" smtClean="0"/>
              <a:t>.</a:t>
            </a:r>
          </a:p>
          <a:p>
            <a:pPr algn="just"/>
            <a:endParaRPr lang="uk-UA" dirty="0"/>
          </a:p>
          <a:p>
            <a:pPr algn="just"/>
            <a:r>
              <a:rPr lang="uk-UA" dirty="0"/>
              <a:t>Виникнення заборгованості пов'язане з політикою збуту та маркетингу підприємства (політикою управління обсягом товарообороту – в торгівлі).</a:t>
            </a:r>
          </a:p>
          <a:p>
            <a:pPr algn="just"/>
            <a:r>
              <a:rPr lang="uk-UA" dirty="0"/>
              <a:t>Формою погашення цього виду дебіторської заборгованості є фактичне отримання торговельним підприємством грошових коштів в безготівковому або готівковому порядку.</a:t>
            </a:r>
          </a:p>
        </p:txBody>
      </p:sp>
    </p:spTree>
    <p:extLst>
      <p:ext uri="{BB962C8B-B14F-4D97-AF65-F5344CB8AC3E}">
        <p14:creationId xmlns:p14="http://schemas.microsoft.com/office/powerpoint/2010/main" val="4131531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26A020B-30A1-449F-AEAF-313BB134CE05}"/>
              </a:ext>
            </a:extLst>
          </p:cNvPr>
          <p:cNvSpPr txBox="1"/>
          <p:nvPr/>
        </p:nvSpPr>
        <p:spPr>
          <a:xfrm>
            <a:off x="1236617" y="728960"/>
            <a:ext cx="9692640" cy="5355312"/>
          </a:xfrm>
          <a:prstGeom prst="rect">
            <a:avLst/>
          </a:prstGeom>
          <a:noFill/>
        </p:spPr>
        <p:txBody>
          <a:bodyPr wrap="square">
            <a:spAutoFit/>
          </a:bodyPr>
          <a:lstStyle/>
          <a:p>
            <a:r>
              <a:rPr lang="uk-UA" b="1" i="1" dirty="0"/>
              <a:t>2. Дебіторська заборгованість постачальників.</a:t>
            </a:r>
          </a:p>
          <a:p>
            <a:pPr algn="just"/>
            <a:r>
              <a:rPr lang="uk-UA" dirty="0"/>
              <a:t>Виникнення цього виду дебіторської заборгованості обумовлене тим, що певна частина товарів та інших необхідних підприємству матеріальних ресурсів закуповується на умовах попередньої оплати (авансових платежів).</a:t>
            </a:r>
          </a:p>
          <a:p>
            <a:pPr algn="just"/>
            <a:r>
              <a:rPr lang="uk-UA" dirty="0"/>
              <a:t>Виникнення цього виду заборгованості пов'язане з політикою матеріально-технічного постачання (в торгівлі - політикою формування товарного забезпечення обороту та закупівлі матеріальних ресурсів).</a:t>
            </a:r>
          </a:p>
          <a:p>
            <a:pPr algn="just"/>
            <a:r>
              <a:rPr lang="uk-UA" dirty="0"/>
              <a:t>Формою погашення цього виду дебіторської заборгованості є фактичне отримання торговельним підприємством в </a:t>
            </a:r>
            <a:r>
              <a:rPr lang="uk-UA" dirty="0" err="1"/>
              <a:t>натурально</a:t>
            </a:r>
            <a:r>
              <a:rPr lang="uk-UA" dirty="0"/>
              <a:t>-речовому вигляді ресурсів, які закуповуються</a:t>
            </a:r>
            <a:r>
              <a:rPr lang="uk-UA" dirty="0" smtClean="0"/>
              <a:t>.</a:t>
            </a:r>
          </a:p>
          <a:p>
            <a:pPr algn="just"/>
            <a:endParaRPr lang="uk-UA" dirty="0" smtClean="0"/>
          </a:p>
          <a:p>
            <a:pPr algn="just"/>
            <a:r>
              <a:rPr lang="uk-UA" b="1" i="1" dirty="0"/>
              <a:t>3. Дебіторська заборгованість інших контрагентів.</a:t>
            </a:r>
          </a:p>
          <a:p>
            <a:pPr algn="just"/>
            <a:r>
              <a:rPr lang="uk-UA" dirty="0"/>
              <a:t>Суб'єктами виникнення інших дебіторських зобов'язань можуть бути:</a:t>
            </a:r>
          </a:p>
          <a:p>
            <a:pPr algn="just"/>
            <a:r>
              <a:rPr lang="uk-UA" dirty="0"/>
              <a:t>1) </a:t>
            </a:r>
            <a:r>
              <a:rPr lang="uk-UA" u="sng" dirty="0"/>
              <a:t>Робітники підприємства </a:t>
            </a:r>
            <a:r>
              <a:rPr lang="uk-UA" dirty="0"/>
              <a:t>- в зв'язку з отриманням грошових авансів на період відрядження для готівкової закупівлі сільськогосподарських продуктів у населення, прийому склотари, фінансування інших господарських витрат.</a:t>
            </a:r>
          </a:p>
          <a:p>
            <a:pPr algn="just"/>
            <a:r>
              <a:rPr lang="ru-RU" dirty="0"/>
              <a:t>Формою </a:t>
            </a:r>
            <a:r>
              <a:rPr lang="uk-UA" dirty="0"/>
              <a:t>погашення цього виду заборгованості є придбання необхідних торговельному підприємству товарів, ресурсів або надання документального підтвердження про витрати.</a:t>
            </a:r>
          </a:p>
          <a:p>
            <a:pPr algn="just"/>
            <a:r>
              <a:rPr lang="uk-UA" dirty="0"/>
              <a:t>Аванси робітникам підприємства можуть бути надані тільки за напрямками витрат, що не суперечать діючому законодавству України</a:t>
            </a:r>
            <a:r>
              <a:rPr lang="ru-RU" dirty="0" smtClean="0"/>
              <a:t>;</a:t>
            </a:r>
            <a:endParaRPr lang="uk-UA" dirty="0"/>
          </a:p>
        </p:txBody>
      </p:sp>
    </p:spTree>
    <p:extLst>
      <p:ext uri="{BB962C8B-B14F-4D97-AF65-F5344CB8AC3E}">
        <p14:creationId xmlns:p14="http://schemas.microsoft.com/office/powerpoint/2010/main" val="2059861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C535101-1993-4881-8F84-885C3EE4B1CE}"/>
              </a:ext>
            </a:extLst>
          </p:cNvPr>
          <p:cNvSpPr txBox="1"/>
          <p:nvPr/>
        </p:nvSpPr>
        <p:spPr>
          <a:xfrm>
            <a:off x="1193075" y="790944"/>
            <a:ext cx="9631680" cy="5355312"/>
          </a:xfrm>
          <a:prstGeom prst="rect">
            <a:avLst/>
          </a:prstGeom>
          <a:noFill/>
        </p:spPr>
        <p:txBody>
          <a:bodyPr wrap="square">
            <a:spAutoFit/>
          </a:bodyPr>
          <a:lstStyle/>
          <a:p>
            <a:pPr algn="just"/>
            <a:r>
              <a:rPr lang="uk-UA" u="sng" dirty="0"/>
              <a:t>2) Бюджет та позабюджетні фонди</a:t>
            </a:r>
            <a:r>
              <a:rPr lang="uk-UA" dirty="0"/>
              <a:t>, в зв'язку з фактичною сплатою окремих видів податків та обов'язкових платежів в обсягах більших, ніж це передбачено розрахунками</a:t>
            </a:r>
            <a:r>
              <a:rPr lang="uk-UA" dirty="0" smtClean="0"/>
              <a:t>.</a:t>
            </a:r>
          </a:p>
          <a:p>
            <a:pPr algn="just"/>
            <a:endParaRPr lang="uk-UA" dirty="0"/>
          </a:p>
          <a:p>
            <a:pPr algn="just"/>
            <a:r>
              <a:rPr lang="uk-UA" dirty="0"/>
              <a:t>Виникнення дебіторської заборгованості бюджету обумовлене діючою в Україні системою сплати податків протягом року, за якою звітний період визначається зростаючим підсумком в межах року (перший квартал, перше півріччя, 9 місяців, рік</a:t>
            </a:r>
            <a:r>
              <a:rPr lang="uk-UA" dirty="0" smtClean="0"/>
              <a:t>).</a:t>
            </a:r>
            <a:endParaRPr lang="uk-UA" dirty="0"/>
          </a:p>
          <a:p>
            <a:pPr algn="just"/>
            <a:r>
              <a:rPr lang="uk-UA" dirty="0"/>
              <a:t>Оскільки господарська діяльність підприємства протягом року здійснюється, як правило, нерівномірно, виникають періоди, в яких обсяг сплати податків у звітному періоді менший, ніж у попередньому (найчастіше така ситуація має місце по сплаті податку на прибуток </a:t>
            </a:r>
            <a:r>
              <a:rPr lang="uk-UA" dirty="0" smtClean="0"/>
              <a:t>в зв'язку </a:t>
            </a:r>
            <a:r>
              <a:rPr lang="uk-UA" dirty="0"/>
              <a:t>з збитковою діяльністю в окремі періоди року</a:t>
            </a:r>
            <a:r>
              <a:rPr lang="uk-UA" dirty="0" smtClean="0"/>
              <a:t>).</a:t>
            </a:r>
            <a:endParaRPr lang="uk-UA" dirty="0"/>
          </a:p>
          <a:p>
            <a:pPr algn="just"/>
            <a:r>
              <a:rPr lang="uk-UA" dirty="0"/>
              <a:t>Дебіторська заборгованість бюджету перед підприємством не погашається, а, як правило, враховується при сплаті наступних податкових платежів</a:t>
            </a:r>
            <a:r>
              <a:rPr lang="uk-UA" dirty="0" smtClean="0"/>
              <a:t>.</a:t>
            </a:r>
          </a:p>
          <a:p>
            <a:pPr algn="just"/>
            <a:endParaRPr lang="uk-UA" dirty="0" smtClean="0"/>
          </a:p>
          <a:p>
            <a:pPr algn="just"/>
            <a:r>
              <a:rPr lang="uk-UA" u="sng" dirty="0"/>
              <a:t>3. Власники (акціонери) підприємства </a:t>
            </a:r>
            <a:r>
              <a:rPr lang="uk-UA" dirty="0"/>
              <a:t>- у зв'язку з </a:t>
            </a:r>
            <a:r>
              <a:rPr lang="uk-UA" dirty="0" err="1"/>
              <a:t>законодавчодозволеним</a:t>
            </a:r>
            <a:r>
              <a:rPr lang="uk-UA" dirty="0"/>
              <a:t> терміном відстрочки (до одного року) між прийняттям зобов'язань із формування статутного фонду (сплати акцій) та їх фактичним здійсненням.</a:t>
            </a:r>
          </a:p>
          <a:p>
            <a:pPr algn="just"/>
            <a:r>
              <a:rPr lang="uk-UA" dirty="0"/>
              <a:t>Формою погашення цього виду дебіторської заборгованості є отримання грошових коштів або інших видів внесків (основними засобами, нематеріальними активами, цінними паперами та в іншій формі, передбаченій статутними документами підприємства</a:t>
            </a:r>
            <a:r>
              <a:rPr lang="uk-UA" dirty="0" smtClean="0"/>
              <a:t>).</a:t>
            </a:r>
            <a:endParaRPr lang="uk-UA" dirty="0"/>
          </a:p>
        </p:txBody>
      </p:sp>
    </p:spTree>
    <p:extLst>
      <p:ext uri="{BB962C8B-B14F-4D97-AF65-F5344CB8AC3E}">
        <p14:creationId xmlns:p14="http://schemas.microsoft.com/office/powerpoint/2010/main" val="1229333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453327E-6A11-41E3-B239-2F923621CF0B}"/>
              </a:ext>
            </a:extLst>
          </p:cNvPr>
          <p:cNvSpPr txBox="1"/>
          <p:nvPr/>
        </p:nvSpPr>
        <p:spPr>
          <a:xfrm>
            <a:off x="1776549" y="1749162"/>
            <a:ext cx="8813073" cy="2585323"/>
          </a:xfrm>
          <a:prstGeom prst="rect">
            <a:avLst/>
          </a:prstGeom>
          <a:noFill/>
        </p:spPr>
        <p:txBody>
          <a:bodyPr wrap="square">
            <a:spAutoFit/>
          </a:bodyPr>
          <a:lstStyle/>
          <a:p>
            <a:pPr algn="just"/>
            <a:r>
              <a:rPr lang="uk-UA" u="sng" dirty="0"/>
              <a:t>4. Дочірні підприємства </a:t>
            </a:r>
            <a:r>
              <a:rPr lang="uk-UA" dirty="0"/>
              <a:t>(філії, представництва та інше) – в зв'язку з фактичною передачею в їх розпорядження певного розміру грошових коштів для фінансування поточної діяльності проведення запланованих спеціальних заходів абощо</a:t>
            </a:r>
            <a:r>
              <a:rPr lang="uk-UA" dirty="0" smtClean="0"/>
              <a:t>.</a:t>
            </a:r>
          </a:p>
          <a:p>
            <a:pPr algn="just"/>
            <a:endParaRPr lang="uk-UA" dirty="0"/>
          </a:p>
          <a:p>
            <a:pPr algn="just"/>
            <a:r>
              <a:rPr lang="uk-UA" dirty="0"/>
              <a:t>Погашення цієї заборгованості відбувається шляхом отримання підприємством документів, які підтверджують проведення заходів з віднесенням фактично проведених витрат грошових коштів на рахунок витрат обігу, чистого прибутку або фондів спеціального призначення</a:t>
            </a:r>
            <a:r>
              <a:rPr lang="uk-UA" dirty="0" smtClean="0"/>
              <a:t>.</a:t>
            </a:r>
          </a:p>
          <a:p>
            <a:pPr algn="just"/>
            <a:endParaRPr lang="uk-UA" dirty="0"/>
          </a:p>
        </p:txBody>
      </p:sp>
    </p:spTree>
    <p:extLst>
      <p:ext uri="{BB962C8B-B14F-4D97-AF65-F5344CB8AC3E}">
        <p14:creationId xmlns:p14="http://schemas.microsoft.com/office/powerpoint/2010/main" val="3054475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3FDE4A1-5F48-4B35-84BC-8697652C8898}"/>
              </a:ext>
            </a:extLst>
          </p:cNvPr>
          <p:cNvSpPr txBox="1"/>
          <p:nvPr/>
        </p:nvSpPr>
        <p:spPr>
          <a:xfrm>
            <a:off x="1726833" y="867352"/>
            <a:ext cx="8984709" cy="5078313"/>
          </a:xfrm>
          <a:prstGeom prst="rect">
            <a:avLst/>
          </a:prstGeom>
          <a:noFill/>
        </p:spPr>
        <p:txBody>
          <a:bodyPr wrap="square">
            <a:spAutoFit/>
          </a:bodyPr>
          <a:lstStyle/>
          <a:p>
            <a:pPr algn="just"/>
            <a:r>
              <a:rPr lang="ru-RU" dirty="0"/>
              <a:t>Для характеристики стану </a:t>
            </a:r>
            <a:r>
              <a:rPr lang="uk-UA" dirty="0" smtClean="0"/>
              <a:t>дебіторської заборгованості торговельного підприємства використовують також інші класифікаційні ознаки.</a:t>
            </a:r>
          </a:p>
          <a:p>
            <a:pPr algn="just"/>
            <a:endParaRPr lang="uk-UA" dirty="0" smtClean="0"/>
          </a:p>
          <a:p>
            <a:pPr algn="just"/>
            <a:r>
              <a:rPr lang="uk-UA" b="1" dirty="0" smtClean="0"/>
              <a:t>1. Залежно від характеру виникнення виділяють:</a:t>
            </a:r>
          </a:p>
          <a:p>
            <a:pPr algn="just"/>
            <a:r>
              <a:rPr lang="uk-UA" dirty="0" smtClean="0"/>
              <a:t>1) заборгованість, що зумовлена нормальним процесом господарсько-фінансової діяльності торговельного підприємства (нормальна заборгованість</a:t>
            </a:r>
            <a:r>
              <a:rPr lang="ru-RU" dirty="0" smtClean="0"/>
              <a:t>);</a:t>
            </a:r>
            <a:endParaRPr lang="ru-RU" dirty="0"/>
          </a:p>
          <a:p>
            <a:pPr algn="just"/>
            <a:r>
              <a:rPr lang="uk-UA" dirty="0"/>
              <a:t>2) заборгованість, пов'язана з порушенням фінансової дисципліни.</a:t>
            </a:r>
          </a:p>
          <a:p>
            <a:pPr algn="just"/>
            <a:endParaRPr lang="uk-UA" dirty="0"/>
          </a:p>
          <a:p>
            <a:pPr algn="just"/>
            <a:r>
              <a:rPr lang="uk-UA" b="1" dirty="0"/>
              <a:t>2. Залежно від терміну порушення договірних умов розрізняють:</a:t>
            </a:r>
          </a:p>
          <a:p>
            <a:pPr algn="just"/>
            <a:r>
              <a:rPr lang="uk-UA" dirty="0"/>
              <a:t>1) заборгованість, термін оплати якої ще не настав;</a:t>
            </a:r>
          </a:p>
          <a:p>
            <a:pPr algn="just"/>
            <a:r>
              <a:rPr lang="uk-UA" dirty="0"/>
              <a:t>2) заборгованість з порушеним терміном виконання зобов'язань</a:t>
            </a:r>
            <a:r>
              <a:rPr lang="uk-UA" dirty="0" smtClean="0"/>
              <a:t>.</a:t>
            </a:r>
          </a:p>
          <a:p>
            <a:pPr algn="just"/>
            <a:endParaRPr lang="uk-UA" dirty="0" smtClean="0"/>
          </a:p>
          <a:p>
            <a:pPr algn="just"/>
            <a:r>
              <a:rPr lang="uk-UA" b="1" dirty="0"/>
              <a:t>3. Залежно від плановості виникнення можна виділити:</a:t>
            </a:r>
          </a:p>
          <a:p>
            <a:pPr algn="just"/>
            <a:r>
              <a:rPr lang="uk-UA" dirty="0"/>
              <a:t>1) заборгованість, виникнення якої планувалося (очікувалося) підприємством;</a:t>
            </a:r>
          </a:p>
          <a:p>
            <a:pPr algn="just"/>
            <a:r>
              <a:rPr lang="uk-UA" dirty="0"/>
              <a:t>2) заборгованість, яка виникла в ході проведення певної господарської операції в зв'язку з недобросовісністю партнерів підприємства.</a:t>
            </a:r>
          </a:p>
          <a:p>
            <a:pPr algn="just"/>
            <a:endParaRPr lang="uk-UA" dirty="0"/>
          </a:p>
          <a:p>
            <a:pPr algn="just"/>
            <a:endParaRPr lang="uk-UA" dirty="0"/>
          </a:p>
        </p:txBody>
      </p:sp>
    </p:spTree>
    <p:extLst>
      <p:ext uri="{BB962C8B-B14F-4D97-AF65-F5344CB8AC3E}">
        <p14:creationId xmlns:p14="http://schemas.microsoft.com/office/powerpoint/2010/main" val="3945507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7FD78C5-84CF-4758-8378-54718DAFF031}"/>
              </a:ext>
            </a:extLst>
          </p:cNvPr>
          <p:cNvSpPr txBox="1"/>
          <p:nvPr/>
        </p:nvSpPr>
        <p:spPr>
          <a:xfrm>
            <a:off x="1358539" y="772809"/>
            <a:ext cx="9422674" cy="5355312"/>
          </a:xfrm>
          <a:prstGeom prst="rect">
            <a:avLst/>
          </a:prstGeom>
          <a:noFill/>
        </p:spPr>
        <p:txBody>
          <a:bodyPr wrap="square">
            <a:spAutoFit/>
          </a:bodyPr>
          <a:lstStyle/>
          <a:p>
            <a:pPr algn="just"/>
            <a:r>
              <a:rPr lang="uk-UA" b="1" dirty="0" smtClean="0"/>
              <a:t>4</a:t>
            </a:r>
            <a:r>
              <a:rPr lang="uk-UA" b="1" dirty="0"/>
              <a:t>. Залежно від можливостей погашення виділяють:</a:t>
            </a:r>
          </a:p>
          <a:p>
            <a:pPr algn="just"/>
            <a:r>
              <a:rPr lang="uk-UA" dirty="0" smtClean="0"/>
              <a:t>1) Заборгованість</a:t>
            </a:r>
            <a:r>
              <a:rPr lang="uk-UA" dirty="0"/>
              <a:t>, що потенційно може бути погашена (імовірність погашення оцінюється в інтервалі від 0,7 до 1,0).</a:t>
            </a:r>
          </a:p>
          <a:p>
            <a:pPr algn="just"/>
            <a:r>
              <a:rPr lang="uk-UA" dirty="0"/>
              <a:t>2</a:t>
            </a:r>
            <a:r>
              <a:rPr lang="uk-UA" dirty="0" smtClean="0"/>
              <a:t>) </a:t>
            </a:r>
            <a:r>
              <a:rPr lang="uk-UA" dirty="0"/>
              <a:t>Заборгованість, факт погашення якої є сумнівним в зв'язку з тяжким фінансовим становищем боржників (сумнівна заборгованість). Імовірність її погашення з урахуванням факторів ризику оцінюється в інтервалі 0,2 ÷ 0,7.</a:t>
            </a:r>
          </a:p>
          <a:p>
            <a:pPr algn="just"/>
            <a:r>
              <a:rPr lang="uk-UA" dirty="0" smtClean="0"/>
              <a:t>3) Заборгованість</a:t>
            </a:r>
            <a:r>
              <a:rPr lang="uk-UA" dirty="0"/>
              <a:t>, що не може бути погашена (імовірність погашення нижча за 0,2, термін прострочки виконання зобов'язань від трьох місяців до одного року). Цей вид заборгованості характеризується ще терміном "безнадійна заборгованість</a:t>
            </a:r>
            <a:r>
              <a:rPr lang="uk-UA" dirty="0" smtClean="0"/>
              <a:t>".</a:t>
            </a:r>
          </a:p>
          <a:p>
            <a:endParaRPr lang="uk-UA" dirty="0" smtClean="0"/>
          </a:p>
          <a:p>
            <a:r>
              <a:rPr lang="uk-UA" dirty="0" smtClean="0"/>
              <a:t>Дебіторська </a:t>
            </a:r>
            <a:r>
              <a:rPr lang="uk-UA" dirty="0"/>
              <a:t>заборгованість (кошти в розрахунках) є однією з можливих форм існування обігових активів підприємства.</a:t>
            </a:r>
          </a:p>
          <a:p>
            <a:pPr algn="just"/>
            <a:r>
              <a:rPr lang="uk-UA" dirty="0"/>
              <a:t>Виникнення дебіторської заборгованості є, певною мірою, об'єктивним процесом, пов'язаним з виконанням відтворювальної функції фінансів, забезпеченням процесу кругообігу коштів як передумови проведення господарсько-фінансової діяльності.</a:t>
            </a:r>
          </a:p>
          <a:p>
            <a:pPr algn="just"/>
            <a:r>
              <a:rPr lang="uk-UA" dirty="0"/>
              <a:t>Проте надмірний обсяг виникнення дебіторської заборгованості, порушення термінів її погашення або неможливість погашення взагалі є досить негативними ознаками стану фінансів торговельного підприємства. Зростання обсягів дебіторської заборгованості свідчить про відволікання коштів не за призначенням, їх неефективне використання або навіть втрату</a:t>
            </a:r>
            <a:r>
              <a:rPr lang="uk-UA" dirty="0" smtClean="0"/>
              <a:t>.</a:t>
            </a:r>
            <a:endParaRPr lang="uk-UA" dirty="0"/>
          </a:p>
        </p:txBody>
      </p:sp>
    </p:spTree>
    <p:extLst>
      <p:ext uri="{BB962C8B-B14F-4D97-AF65-F5344CB8AC3E}">
        <p14:creationId xmlns:p14="http://schemas.microsoft.com/office/powerpoint/2010/main" val="2299829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E93C8FF-402B-4BF5-992C-69EA0F1F2FD8}"/>
              </a:ext>
            </a:extLst>
          </p:cNvPr>
          <p:cNvSpPr txBox="1"/>
          <p:nvPr/>
        </p:nvSpPr>
        <p:spPr>
          <a:xfrm>
            <a:off x="1428207" y="1191637"/>
            <a:ext cx="9318170" cy="4247317"/>
          </a:xfrm>
          <a:prstGeom prst="rect">
            <a:avLst/>
          </a:prstGeom>
          <a:noFill/>
        </p:spPr>
        <p:txBody>
          <a:bodyPr wrap="square">
            <a:spAutoFit/>
          </a:bodyPr>
          <a:lstStyle/>
          <a:p>
            <a:pPr algn="just"/>
            <a:r>
              <a:rPr lang="uk-UA" dirty="0"/>
              <a:t>Хоча виникнення дебіторської заборгованості в певних межах є нормальною ознакою процесу господарсько-фінансової діяльності будь-якого підприємства, зумовлене природою та особливостями діяльності, однак кожен господарюючий суб'єкт зацікавлений в оптимізації її обсягу.</a:t>
            </a:r>
          </a:p>
          <a:p>
            <a:pPr algn="just"/>
            <a:r>
              <a:rPr lang="uk-UA" dirty="0"/>
              <a:t>Це обумовлено тим, що скорочення дебіторської заборгованості є одним з наявних резервів зниження потреби підприємства в обігових активах та прискорення швидкості їх обігу. Управління дебіторською заборгованістю передбачає передовсім знання факторів, що обумовлюють її виникнення</a:t>
            </a:r>
            <a:r>
              <a:rPr lang="uk-UA" dirty="0" smtClean="0"/>
              <a:t>.</a:t>
            </a:r>
          </a:p>
          <a:p>
            <a:pPr algn="just"/>
            <a:r>
              <a:rPr lang="uk-UA" dirty="0"/>
              <a:t>Управління дебіторською заборгованістю передбачає передовсім знання факторів, що обумовлюють її виникнення.</a:t>
            </a:r>
          </a:p>
          <a:p>
            <a:pPr algn="just"/>
            <a:r>
              <a:rPr lang="uk-UA" dirty="0"/>
              <a:t>Перелік факторів, що впливають на обсяги виникнення дебіторської заборгованості, залежить від її виду і потребує окремого розгляду.</a:t>
            </a:r>
          </a:p>
          <a:p>
            <a:pPr algn="just"/>
            <a:r>
              <a:rPr lang="uk-UA" dirty="0"/>
              <a:t>Обсяги виникнення дебіторської заборгованості постачальників торговельного підприємства залежать від кон'юнктури ринку товарних ресурсів та політики торговельного підприємства на певному сегменті ринку</a:t>
            </a:r>
            <a:r>
              <a:rPr lang="uk-UA" dirty="0" smtClean="0"/>
              <a:t>.</a:t>
            </a:r>
            <a:endParaRPr lang="uk-UA" dirty="0"/>
          </a:p>
        </p:txBody>
      </p:sp>
    </p:spTree>
    <p:extLst>
      <p:ext uri="{BB962C8B-B14F-4D97-AF65-F5344CB8AC3E}">
        <p14:creationId xmlns:p14="http://schemas.microsoft.com/office/powerpoint/2010/main" val="4133130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7CB488A3-A993-48C0-86CD-5E03453EA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325" y="647701"/>
            <a:ext cx="7848006" cy="5496308"/>
          </a:xfrm>
          <a:prstGeom prst="rect">
            <a:avLst/>
          </a:prstGeom>
        </p:spPr>
      </p:pic>
    </p:spTree>
    <p:extLst>
      <p:ext uri="{BB962C8B-B14F-4D97-AF65-F5344CB8AC3E}">
        <p14:creationId xmlns:p14="http://schemas.microsoft.com/office/powerpoint/2010/main" val="3891630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17D3F87-584D-4409-B63A-AC1B7184DCB0}"/>
              </a:ext>
            </a:extLst>
          </p:cNvPr>
          <p:cNvSpPr txBox="1"/>
          <p:nvPr/>
        </p:nvSpPr>
        <p:spPr>
          <a:xfrm>
            <a:off x="1855433" y="2308985"/>
            <a:ext cx="8824404" cy="1754326"/>
          </a:xfrm>
          <a:prstGeom prst="rect">
            <a:avLst/>
          </a:prstGeom>
          <a:noFill/>
        </p:spPr>
        <p:txBody>
          <a:bodyPr wrap="square">
            <a:spAutoFit/>
          </a:bodyPr>
          <a:lstStyle/>
          <a:p>
            <a:pPr algn="just"/>
            <a:r>
              <a:rPr lang="uk-UA" dirty="0"/>
              <a:t>Надання відстрочки покупцям товарів, що реалізує торговельне підприємство, є одним з активних інструментів його збутової політики, орієнтованої на зростання обсягу продажу (</a:t>
            </a:r>
            <a:r>
              <a:rPr lang="uk-UA" dirty="0" smtClean="0"/>
              <a:t>товарообороту</a:t>
            </a:r>
            <a:r>
              <a:rPr lang="uk-UA" dirty="0"/>
              <a:t>).</a:t>
            </a:r>
          </a:p>
          <a:p>
            <a:pPr algn="just"/>
            <a:r>
              <a:rPr lang="uk-UA" dirty="0"/>
              <a:t>Отже, обсяг виникнення дебіторської заборгованості покупців залежить від інтенсивності та ефективності використання цього фінансового інструмента, зростання обсягів товарообороту підприємства.</a:t>
            </a:r>
          </a:p>
        </p:txBody>
      </p:sp>
    </p:spTree>
    <p:extLst>
      <p:ext uri="{BB962C8B-B14F-4D97-AF65-F5344CB8AC3E}">
        <p14:creationId xmlns:p14="http://schemas.microsoft.com/office/powerpoint/2010/main" val="945152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B0091973-ED53-4A84-A9C5-8B6BDD925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819" y="752476"/>
            <a:ext cx="8166717" cy="5360860"/>
          </a:xfrm>
          <a:prstGeom prst="rect">
            <a:avLst/>
          </a:prstGeom>
        </p:spPr>
      </p:pic>
    </p:spTree>
    <p:extLst>
      <p:ext uri="{BB962C8B-B14F-4D97-AF65-F5344CB8AC3E}">
        <p14:creationId xmlns:p14="http://schemas.microsoft.com/office/powerpoint/2010/main" val="320187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AAB3BFD-8424-4B0D-8E81-CFAE455431A7}"/>
              </a:ext>
            </a:extLst>
          </p:cNvPr>
          <p:cNvSpPr txBox="1"/>
          <p:nvPr/>
        </p:nvSpPr>
        <p:spPr>
          <a:xfrm>
            <a:off x="1890944" y="1270376"/>
            <a:ext cx="8424908" cy="3570208"/>
          </a:xfrm>
          <a:prstGeom prst="rect">
            <a:avLst/>
          </a:prstGeom>
          <a:noFill/>
        </p:spPr>
        <p:txBody>
          <a:bodyPr wrap="square">
            <a:spAutoFit/>
          </a:bodyPr>
          <a:lstStyle/>
          <a:p>
            <a:r>
              <a:rPr lang="ru-RU" sz="3200" b="1" dirty="0"/>
              <a:t>4. </a:t>
            </a:r>
            <a:r>
              <a:rPr lang="uk-UA" sz="3200" b="1" dirty="0" smtClean="0"/>
              <a:t>Планування потреби підприємства в формуванні обігових активів</a:t>
            </a:r>
          </a:p>
          <a:p>
            <a:endParaRPr lang="uk-UA" b="1" dirty="0" smtClean="0"/>
          </a:p>
          <a:p>
            <a:r>
              <a:rPr lang="uk-UA" dirty="0" smtClean="0"/>
              <a:t>Планування потреби підприємства в формуванні обігових активів здійснюється за їх видами:</a:t>
            </a:r>
          </a:p>
          <a:p>
            <a:r>
              <a:rPr lang="uk-UA" dirty="0" smtClean="0"/>
              <a:t>• матеріальні обігові активи,</a:t>
            </a:r>
          </a:p>
          <a:p>
            <a:r>
              <a:rPr lang="uk-UA" dirty="0" smtClean="0"/>
              <a:t>• дебіторська заборгованість,</a:t>
            </a:r>
          </a:p>
          <a:p>
            <a:r>
              <a:rPr lang="uk-UA" dirty="0" smtClean="0"/>
              <a:t>• грошові кошти.</a:t>
            </a:r>
          </a:p>
          <a:p>
            <a:endParaRPr lang="uk-UA" dirty="0"/>
          </a:p>
          <a:p>
            <a:pPr algn="just"/>
            <a:r>
              <a:rPr lang="uk-UA" dirty="0" smtClean="0"/>
              <a:t>Загальна логіка та послідовність виконання планових розрахунків приведена на рисунку нижче.</a:t>
            </a:r>
            <a:endParaRPr lang="uk-UA" dirty="0"/>
          </a:p>
        </p:txBody>
      </p:sp>
    </p:spTree>
    <p:extLst>
      <p:ext uri="{BB962C8B-B14F-4D97-AF65-F5344CB8AC3E}">
        <p14:creationId xmlns:p14="http://schemas.microsoft.com/office/powerpoint/2010/main" val="2253326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B16849C-4AE4-4E49-80F1-F1378B0AB5C1}"/>
              </a:ext>
            </a:extLst>
          </p:cNvPr>
          <p:cNvSpPr txBox="1"/>
          <p:nvPr/>
        </p:nvSpPr>
        <p:spPr>
          <a:xfrm>
            <a:off x="1460502" y="999840"/>
            <a:ext cx="9410331" cy="4955203"/>
          </a:xfrm>
          <a:prstGeom prst="rect">
            <a:avLst/>
          </a:prstGeom>
          <a:noFill/>
        </p:spPr>
        <p:txBody>
          <a:bodyPr wrap="square">
            <a:spAutoFit/>
          </a:bodyPr>
          <a:lstStyle/>
          <a:p>
            <a:pPr algn="just"/>
            <a:r>
              <a:rPr lang="uk-UA" b="1" dirty="0"/>
              <a:t>Виникнення інших видів дебіторської заборгованості залежить від таких факторів, як</a:t>
            </a:r>
            <a:r>
              <a:rPr lang="uk-UA" b="1" dirty="0" smtClean="0"/>
              <a:t>:</a:t>
            </a:r>
          </a:p>
          <a:p>
            <a:pPr algn="just"/>
            <a:endParaRPr lang="uk-UA" sz="1000" dirty="0"/>
          </a:p>
          <a:p>
            <a:pPr algn="just"/>
            <a:r>
              <a:rPr lang="uk-UA" dirty="0"/>
              <a:t>1. Аванси, видані робітникам - обсяги та необхідність проведення господарських операцій, що оплачуються готівкою, кількість та тривалість </a:t>
            </a:r>
            <a:r>
              <a:rPr lang="uk-UA" dirty="0" err="1"/>
              <a:t>відряджень</a:t>
            </a:r>
            <a:r>
              <a:rPr lang="uk-UA" dirty="0"/>
              <a:t> працівників підприємства.</a:t>
            </a:r>
          </a:p>
          <a:p>
            <a:pPr algn="just"/>
            <a:r>
              <a:rPr lang="uk-UA" dirty="0"/>
              <a:t>2. Розрахунки з бюджетом - ступінь рівномірності отримання прибутків, здійснення витрат, характер діючої системи оподаткування та сплати окремих видів податків.</a:t>
            </a:r>
          </a:p>
          <a:p>
            <a:pPr algn="just"/>
            <a:r>
              <a:rPr lang="uk-UA" dirty="0"/>
              <a:t>3. Розрахунки з власниками (акціонерами) - завершеність формування статутного фонду, поточна платоспроможність власників (акціонерів).</a:t>
            </a:r>
          </a:p>
          <a:p>
            <a:pPr algn="just"/>
            <a:r>
              <a:rPr lang="uk-UA" dirty="0"/>
              <a:t>Таким чином, обсяги дебіторської заборгованості торговельного підприємства формуються під впливом досить широкої системи факторів як внутрішнього, так і зовнішнього характеру</a:t>
            </a:r>
            <a:r>
              <a:rPr lang="uk-UA" dirty="0" smtClean="0"/>
              <a:t>.</a:t>
            </a:r>
          </a:p>
          <a:p>
            <a:pPr algn="just"/>
            <a:endParaRPr lang="uk-UA" dirty="0" smtClean="0"/>
          </a:p>
          <a:p>
            <a:pPr algn="just"/>
            <a:r>
              <a:rPr lang="uk-UA" b="1" dirty="0"/>
              <a:t>Фактори впливу зовнішнього середовища </a:t>
            </a:r>
            <a:r>
              <a:rPr lang="uk-UA" dirty="0"/>
              <a:t>пов'язані передовсім з кон'юнктурою споживчого ринку, ринку товарних та матеріальних ресурсів. Вони обумовлюють можливості використання комерційного та споживчого кредиту як інструменту реалізації економічних інтересів підприємства - стимулювання товарообороту, формування конкурентоспроможного товарного асортименту тощо. Вплив цієї гру</a:t>
            </a:r>
            <a:r>
              <a:rPr lang="ru-RU" dirty="0"/>
              <a:t>пи </a:t>
            </a:r>
            <a:r>
              <a:rPr lang="uk-UA" dirty="0"/>
              <a:t>факторів вивчається на основі проведення моніторингу стану відповідних ринків, змін їх кон'юнктури</a:t>
            </a:r>
            <a:r>
              <a:rPr lang="ru-RU" dirty="0"/>
              <a:t>.</a:t>
            </a:r>
            <a:endParaRPr lang="uk-UA" dirty="0"/>
          </a:p>
          <a:p>
            <a:pPr algn="just"/>
            <a:endParaRPr lang="uk-UA" dirty="0"/>
          </a:p>
        </p:txBody>
      </p:sp>
    </p:spTree>
    <p:extLst>
      <p:ext uri="{BB962C8B-B14F-4D97-AF65-F5344CB8AC3E}">
        <p14:creationId xmlns:p14="http://schemas.microsoft.com/office/powerpoint/2010/main" val="3570994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F9C04D0-0E57-49D7-BE9E-A6E0E977B6D5}"/>
              </a:ext>
            </a:extLst>
          </p:cNvPr>
          <p:cNvSpPr txBox="1"/>
          <p:nvPr/>
        </p:nvSpPr>
        <p:spPr>
          <a:xfrm>
            <a:off x="1532709" y="1410150"/>
            <a:ext cx="9265920" cy="4524315"/>
          </a:xfrm>
          <a:prstGeom prst="rect">
            <a:avLst/>
          </a:prstGeom>
          <a:noFill/>
        </p:spPr>
        <p:txBody>
          <a:bodyPr wrap="square">
            <a:spAutoFit/>
          </a:bodyPr>
          <a:lstStyle/>
          <a:p>
            <a:pPr algn="just"/>
            <a:r>
              <a:rPr lang="uk-UA" b="1" dirty="0"/>
              <a:t>Фактори внутрішнього середовища </a:t>
            </a:r>
            <a:r>
              <a:rPr lang="uk-UA" dirty="0"/>
              <a:t>обумовлені дією кожної окремої політики, що проводить торговельне підприємство - асортиментної, цінової, маркетингової, матеріально-технічного постачання тощо</a:t>
            </a:r>
            <a:r>
              <a:rPr lang="uk-UA" dirty="0" smtClean="0"/>
              <a:t>.</a:t>
            </a:r>
          </a:p>
          <a:p>
            <a:pPr algn="just"/>
            <a:endParaRPr lang="uk-UA" dirty="0"/>
          </a:p>
          <a:p>
            <a:pPr algn="just"/>
            <a:r>
              <a:rPr lang="uk-UA" dirty="0"/>
              <a:t>Характер та ступінь ефективності кожної політики, що проводиться, обумовлює їх вплив на обсяги дебіторської заборгованості підприємства</a:t>
            </a:r>
            <a:r>
              <a:rPr lang="uk-UA" dirty="0" smtClean="0"/>
              <a:t>.</a:t>
            </a:r>
            <a:endParaRPr lang="uk-UA" dirty="0"/>
          </a:p>
          <a:p>
            <a:pPr algn="just"/>
            <a:r>
              <a:rPr lang="uk-UA" dirty="0"/>
              <a:t>Дебіторська заборгованість постачальників підприємства може бути обумовлена необхідністю оновлення товарного портфеля підприємства, змінами в асортименті товарів, що реалізуються, розширенням кола постачальників або необхідністю співпраці з конкретним постачальником.</a:t>
            </a:r>
          </a:p>
          <a:p>
            <a:pPr algn="just"/>
            <a:endParaRPr lang="uk-UA" dirty="0" smtClean="0"/>
          </a:p>
          <a:p>
            <a:pPr algn="just"/>
            <a:r>
              <a:rPr lang="uk-UA" dirty="0" smtClean="0"/>
              <a:t>Дебіторська </a:t>
            </a:r>
            <a:r>
              <a:rPr lang="uk-UA" dirty="0"/>
              <a:t>заборгованість покупців може виникати як наслідок проведення певної цінової політики, оскільки реалізація товарів при визначеному рівні цін можлива тільки за умови відстрочки платні. Надання відстрочки покупцям може бути обумовлене також необхідністю зростання обсягів реалізації в зв'язку з накопиченням понаднормативних</a:t>
            </a:r>
          </a:p>
          <a:p>
            <a:pPr algn="just"/>
            <a:r>
              <a:rPr lang="uk-UA" dirty="0"/>
              <a:t>товарних запасів, коливанням або зниженням попиту тощо.</a:t>
            </a:r>
          </a:p>
          <a:p>
            <a:endParaRPr lang="uk-UA" dirty="0"/>
          </a:p>
        </p:txBody>
      </p:sp>
    </p:spTree>
    <p:extLst>
      <p:ext uri="{BB962C8B-B14F-4D97-AF65-F5344CB8AC3E}">
        <p14:creationId xmlns:p14="http://schemas.microsoft.com/office/powerpoint/2010/main" val="4132533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4D164CC-9D1E-4144-B5EB-C2D8C6C0A1DB}"/>
              </a:ext>
            </a:extLst>
          </p:cNvPr>
          <p:cNvSpPr txBox="1"/>
          <p:nvPr/>
        </p:nvSpPr>
        <p:spPr>
          <a:xfrm>
            <a:off x="1554775" y="1160952"/>
            <a:ext cx="8947761" cy="4801314"/>
          </a:xfrm>
          <a:prstGeom prst="rect">
            <a:avLst/>
          </a:prstGeom>
          <a:noFill/>
        </p:spPr>
        <p:txBody>
          <a:bodyPr wrap="square">
            <a:spAutoFit/>
          </a:bodyPr>
          <a:lstStyle/>
          <a:p>
            <a:pPr algn="just"/>
            <a:r>
              <a:rPr lang="uk-UA" dirty="0"/>
              <a:t>Розглядаючи фактори, що обумовлюють обсяги дебіторської заборгованості торговельного підприємства на певний період (дату), необхідно визначати не лише фактори формування дебіторської заборгованості, а й фактори, що обумовлюють обсяги її погашення.</a:t>
            </a:r>
          </a:p>
          <a:p>
            <a:pPr algn="just"/>
            <a:r>
              <a:rPr lang="uk-UA" dirty="0"/>
              <a:t>Взаємозв'язок між цими факторами наочно демонструє </a:t>
            </a:r>
            <a:r>
              <a:rPr lang="uk-UA" dirty="0" smtClean="0"/>
              <a:t>модель: </a:t>
            </a:r>
          </a:p>
          <a:p>
            <a:pPr algn="ctr"/>
            <a:endParaRPr lang="uk-UA" dirty="0"/>
          </a:p>
          <a:p>
            <a:pPr algn="ctr"/>
            <a:r>
              <a:rPr lang="uk-UA" b="1" dirty="0"/>
              <a:t>ДЗ</a:t>
            </a:r>
            <a:r>
              <a:rPr lang="uk-UA" sz="1400" b="1" dirty="0"/>
              <a:t>1</a:t>
            </a:r>
            <a:r>
              <a:rPr lang="uk-UA" b="1" dirty="0"/>
              <a:t> = ДЗ</a:t>
            </a:r>
            <a:r>
              <a:rPr lang="uk-UA" sz="1400" b="1" dirty="0"/>
              <a:t>0</a:t>
            </a:r>
            <a:r>
              <a:rPr lang="uk-UA" b="1" dirty="0"/>
              <a:t>+ВДЗ</a:t>
            </a:r>
            <a:r>
              <a:rPr lang="uk-UA" sz="1400" b="1" dirty="0"/>
              <a:t>1</a:t>
            </a:r>
            <a:r>
              <a:rPr lang="uk-UA" b="1" dirty="0"/>
              <a:t> - ПДЗ</a:t>
            </a:r>
            <a:r>
              <a:rPr lang="uk-UA" sz="1400" b="1" dirty="0"/>
              <a:t>1</a:t>
            </a:r>
            <a:r>
              <a:rPr lang="uk-UA" b="1" dirty="0" smtClean="0"/>
              <a:t>,</a:t>
            </a:r>
          </a:p>
          <a:p>
            <a:pPr algn="just"/>
            <a:endParaRPr lang="uk-UA" dirty="0"/>
          </a:p>
          <a:p>
            <a:pPr algn="just"/>
            <a:r>
              <a:rPr lang="uk-UA" dirty="0"/>
              <a:t>де Д3</a:t>
            </a:r>
            <a:r>
              <a:rPr lang="uk-UA" sz="1400" dirty="0"/>
              <a:t>0</a:t>
            </a:r>
            <a:r>
              <a:rPr lang="uk-UA" dirty="0"/>
              <a:t>, Д3</a:t>
            </a:r>
            <a:r>
              <a:rPr lang="uk-UA" sz="1400" dirty="0"/>
              <a:t>1</a:t>
            </a:r>
            <a:r>
              <a:rPr lang="uk-UA" dirty="0"/>
              <a:t> - відповідно, обсяги дебіторської заборгованості на початок та кінець окремого періоду;</a:t>
            </a:r>
          </a:p>
          <a:p>
            <a:pPr algn="just"/>
            <a:r>
              <a:rPr lang="uk-UA" dirty="0"/>
              <a:t>ВДЗ</a:t>
            </a:r>
            <a:r>
              <a:rPr lang="uk-UA" sz="1400" dirty="0"/>
              <a:t>1</a:t>
            </a:r>
            <a:r>
              <a:rPr lang="uk-UA" dirty="0"/>
              <a:t> - виникнення дебіторської заборгованості за період;</a:t>
            </a:r>
          </a:p>
          <a:p>
            <a:pPr algn="just"/>
            <a:r>
              <a:rPr lang="uk-UA" dirty="0"/>
              <a:t>ПДЗ</a:t>
            </a:r>
            <a:r>
              <a:rPr lang="uk-UA" sz="1400" dirty="0"/>
              <a:t>1</a:t>
            </a:r>
            <a:r>
              <a:rPr lang="uk-UA" dirty="0"/>
              <a:t> - погашення дебіторської заборгованості за період</a:t>
            </a:r>
            <a:r>
              <a:rPr lang="uk-UA" dirty="0" smtClean="0"/>
              <a:t>.</a:t>
            </a:r>
          </a:p>
          <a:p>
            <a:pPr algn="just"/>
            <a:endParaRPr lang="uk-UA" dirty="0" smtClean="0"/>
          </a:p>
          <a:p>
            <a:pPr algn="just"/>
            <a:r>
              <a:rPr lang="uk-UA" dirty="0"/>
              <a:t>Погашення дебіторської заборгованості обумовлюється її якістю, яка повною мірою залежить від факторів внутрішнього середовища підприємства - обґрунтованості управлінських рішень, пов'язаних з утворенням дебіторської заборгованості в попередні періоди.</a:t>
            </a:r>
          </a:p>
          <a:p>
            <a:endParaRPr lang="uk-UA" dirty="0"/>
          </a:p>
        </p:txBody>
      </p:sp>
    </p:spTree>
    <p:extLst>
      <p:ext uri="{BB962C8B-B14F-4D97-AF65-F5344CB8AC3E}">
        <p14:creationId xmlns:p14="http://schemas.microsoft.com/office/powerpoint/2010/main" val="92541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D2E36A8-A945-4BB2-AB65-4528C07C460C}"/>
              </a:ext>
            </a:extLst>
          </p:cNvPr>
          <p:cNvSpPr txBox="1"/>
          <p:nvPr/>
        </p:nvSpPr>
        <p:spPr>
          <a:xfrm>
            <a:off x="1861605" y="1561919"/>
            <a:ext cx="8558074" cy="2308324"/>
          </a:xfrm>
          <a:prstGeom prst="rect">
            <a:avLst/>
          </a:prstGeom>
          <a:noFill/>
        </p:spPr>
        <p:txBody>
          <a:bodyPr wrap="square">
            <a:spAutoFit/>
          </a:bodyPr>
          <a:lstStyle/>
          <a:p>
            <a:pPr algn="just"/>
            <a:r>
              <a:rPr lang="uk-UA" b="1" dirty="0" smtClean="0"/>
              <a:t>Політика </a:t>
            </a:r>
            <a:r>
              <a:rPr lang="uk-UA" b="1" dirty="0"/>
              <a:t>управління дебіторською заборгованістю </a:t>
            </a:r>
            <a:r>
              <a:rPr lang="uk-UA" dirty="0"/>
              <a:t>є однією з складових управління обіговими активами підприємства та спрямована на оптимізацію розмірів, термінів погашення та підвищення якості дебіторської заборгованості</a:t>
            </a:r>
            <a:r>
              <a:rPr lang="uk-UA" dirty="0" smtClean="0"/>
              <a:t>.</a:t>
            </a:r>
          </a:p>
          <a:p>
            <a:pPr algn="just"/>
            <a:endParaRPr lang="uk-UA" dirty="0" smtClean="0"/>
          </a:p>
          <a:p>
            <a:pPr algn="just"/>
            <a:r>
              <a:rPr lang="uk-UA" dirty="0"/>
              <a:t>Передумовою розробки політики управління дебіторською заборгованістю на майбутній період є проведення аналізу стану її формування та ефективності, оцінки управління в звітному (або аналізованому) періоді.</a:t>
            </a:r>
          </a:p>
          <a:p>
            <a:endParaRPr lang="uk-UA" dirty="0"/>
          </a:p>
        </p:txBody>
      </p:sp>
    </p:spTree>
    <p:extLst>
      <p:ext uri="{BB962C8B-B14F-4D97-AF65-F5344CB8AC3E}">
        <p14:creationId xmlns:p14="http://schemas.microsoft.com/office/powerpoint/2010/main" val="420339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F7D73527-74D1-4F3F-92AB-41062DA49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793" y="1395619"/>
            <a:ext cx="8982075" cy="4852512"/>
          </a:xfrm>
          <a:prstGeom prst="rect">
            <a:avLst/>
          </a:prstGeom>
        </p:spPr>
      </p:pic>
      <p:sp>
        <p:nvSpPr>
          <p:cNvPr id="2" name="Прямоугольник 1"/>
          <p:cNvSpPr/>
          <p:nvPr/>
        </p:nvSpPr>
        <p:spPr>
          <a:xfrm>
            <a:off x="5225142" y="592183"/>
            <a:ext cx="6348549" cy="49863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Процес планування обігових активів підприємства </a:t>
            </a:r>
            <a:endParaRPr lang="uk-UA" b="1" dirty="0">
              <a:solidFill>
                <a:schemeClr val="tx1"/>
              </a:solidFill>
            </a:endParaRPr>
          </a:p>
        </p:txBody>
      </p:sp>
    </p:spTree>
    <p:extLst>
      <p:ext uri="{BB962C8B-B14F-4D97-AF65-F5344CB8AC3E}">
        <p14:creationId xmlns:p14="http://schemas.microsoft.com/office/powerpoint/2010/main" val="317261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C9C6ABF-E363-44DC-BE2C-79E387B971FC}"/>
              </a:ext>
            </a:extLst>
          </p:cNvPr>
          <p:cNvSpPr txBox="1"/>
          <p:nvPr/>
        </p:nvSpPr>
        <p:spPr>
          <a:xfrm>
            <a:off x="1419498" y="891679"/>
            <a:ext cx="9274628" cy="5078313"/>
          </a:xfrm>
          <a:prstGeom prst="rect">
            <a:avLst/>
          </a:prstGeom>
          <a:noFill/>
        </p:spPr>
        <p:txBody>
          <a:bodyPr wrap="square">
            <a:spAutoFit/>
          </a:bodyPr>
          <a:lstStyle/>
          <a:p>
            <a:r>
              <a:rPr lang="uk-UA" sz="2000" b="1" i="1" dirty="0"/>
              <a:t>Планова потреба торговельного підприємства в оборотних коштах для формування товарних запасів розраховується так</a:t>
            </a:r>
            <a:r>
              <a:rPr lang="uk-UA" sz="2000" b="1" i="1" dirty="0" smtClean="0"/>
              <a:t>:</a:t>
            </a:r>
          </a:p>
          <a:p>
            <a:endParaRPr lang="uk-UA" sz="1400" b="1" i="1" dirty="0"/>
          </a:p>
          <a:p>
            <a:pPr marL="342900" indent="-342900" algn="just">
              <a:buAutoNum type="arabicPeriod"/>
            </a:pPr>
            <a:r>
              <a:rPr lang="uk-UA" u="sng" dirty="0" smtClean="0"/>
              <a:t>Визначається </a:t>
            </a:r>
            <a:r>
              <a:rPr lang="uk-UA" u="sng" dirty="0"/>
              <a:t>плановий товарооборот підприємства за собівартістю формування</a:t>
            </a:r>
            <a:r>
              <a:rPr lang="uk-UA" u="sng" dirty="0" smtClean="0"/>
              <a:t>.</a:t>
            </a:r>
          </a:p>
          <a:p>
            <a:pPr algn="just"/>
            <a:endParaRPr lang="uk-UA" dirty="0"/>
          </a:p>
          <a:p>
            <a:pPr algn="just"/>
            <a:r>
              <a:rPr lang="uk-UA" dirty="0"/>
              <a:t>Для цього визначається рівень собівартості товарообороту (</a:t>
            </a:r>
            <a:r>
              <a:rPr lang="uk-UA" dirty="0" err="1"/>
              <a:t>Рсв</a:t>
            </a:r>
            <a:r>
              <a:rPr lang="uk-UA" dirty="0"/>
              <a:t>), який кількісно оцінює питому вагу в обсязі товарообороту авансових витрат, що здійснюється підприємством на стадії закупівлі товарів.</a:t>
            </a:r>
          </a:p>
          <a:p>
            <a:r>
              <a:rPr lang="uk-UA" dirty="0"/>
              <a:t>Значення цього показника розраховується так:</a:t>
            </a:r>
          </a:p>
          <a:p>
            <a:pPr algn="ctr"/>
            <a:endParaRPr lang="uk-UA" b="1" dirty="0" smtClean="0"/>
          </a:p>
          <a:p>
            <a:pPr algn="ctr"/>
            <a:r>
              <a:rPr lang="uk-UA" b="1" dirty="0" err="1" smtClean="0"/>
              <a:t>Рсв</a:t>
            </a:r>
            <a:r>
              <a:rPr lang="uk-UA" b="1" dirty="0" smtClean="0"/>
              <a:t> </a:t>
            </a:r>
            <a:r>
              <a:rPr lang="uk-UA" b="1" dirty="0"/>
              <a:t>= 100 - </a:t>
            </a:r>
            <a:r>
              <a:rPr lang="uk-UA" b="1" dirty="0" err="1"/>
              <a:t>Рвд</a:t>
            </a:r>
            <a:r>
              <a:rPr lang="uk-UA" b="1" dirty="0"/>
              <a:t> + </a:t>
            </a:r>
            <a:r>
              <a:rPr lang="uk-UA" b="1" dirty="0" err="1"/>
              <a:t>Ртв</a:t>
            </a:r>
            <a:endParaRPr lang="uk-UA" b="1" dirty="0"/>
          </a:p>
          <a:p>
            <a:pPr algn="just"/>
            <a:r>
              <a:rPr lang="uk-UA" dirty="0"/>
              <a:t>де </a:t>
            </a:r>
            <a:r>
              <a:rPr lang="uk-UA" dirty="0" err="1"/>
              <a:t>Рвд</a:t>
            </a:r>
            <a:r>
              <a:rPr lang="uk-UA" dirty="0"/>
              <a:t> - </a:t>
            </a:r>
            <a:r>
              <a:rPr lang="uk-UA" dirty="0" smtClean="0"/>
              <a:t>рівень валового доходу, у відсотках </a:t>
            </a:r>
            <a:r>
              <a:rPr lang="ru-RU" dirty="0" smtClean="0"/>
              <a:t>до </a:t>
            </a:r>
            <a:r>
              <a:rPr lang="ru-RU" dirty="0"/>
              <a:t>товарообороту;</a:t>
            </a:r>
          </a:p>
          <a:p>
            <a:pPr algn="just"/>
            <a:r>
              <a:rPr lang="ru-RU" dirty="0" err="1"/>
              <a:t>Ртв</a:t>
            </a:r>
            <a:r>
              <a:rPr lang="ru-RU" dirty="0"/>
              <a:t> - </a:t>
            </a:r>
            <a:r>
              <a:rPr lang="uk-UA" dirty="0" smtClean="0"/>
              <a:t>рівень транспортних витрат, у відсотках </a:t>
            </a:r>
            <a:r>
              <a:rPr lang="ru-RU" dirty="0" smtClean="0"/>
              <a:t>до </a:t>
            </a:r>
            <a:r>
              <a:rPr lang="ru-RU" dirty="0"/>
              <a:t>товарообороту.</a:t>
            </a:r>
          </a:p>
          <a:p>
            <a:pPr algn="just"/>
            <a:endParaRPr lang="ru-RU" dirty="0" smtClean="0"/>
          </a:p>
          <a:p>
            <a:pPr algn="just"/>
            <a:r>
              <a:rPr lang="ru-RU" dirty="0" smtClean="0"/>
              <a:t>Товарооборот </a:t>
            </a:r>
            <a:r>
              <a:rPr lang="ru-RU" dirty="0"/>
              <a:t>за </a:t>
            </a:r>
            <a:r>
              <a:rPr lang="uk-UA" dirty="0" smtClean="0"/>
              <a:t>собівартістю (</a:t>
            </a:r>
            <a:r>
              <a:rPr lang="uk-UA" dirty="0" err="1" smtClean="0"/>
              <a:t>Тсв</a:t>
            </a:r>
            <a:r>
              <a:rPr lang="uk-UA" dirty="0" smtClean="0"/>
              <a:t>) обчислюється як добуток планового товарообороту (</a:t>
            </a:r>
            <a:r>
              <a:rPr lang="uk-UA" dirty="0" err="1" smtClean="0"/>
              <a:t>Тпл</a:t>
            </a:r>
            <a:r>
              <a:rPr lang="uk-UA" dirty="0" smtClean="0"/>
              <a:t>) на рівень його собівартості (</a:t>
            </a:r>
            <a:r>
              <a:rPr lang="uk-UA" dirty="0" err="1" smtClean="0"/>
              <a:t>Рсв</a:t>
            </a:r>
            <a:r>
              <a:rPr lang="uk-UA" dirty="0" smtClean="0"/>
              <a:t>):</a:t>
            </a:r>
          </a:p>
          <a:p>
            <a:pPr algn="ctr"/>
            <a:endParaRPr lang="uk-UA" b="1" dirty="0" smtClean="0"/>
          </a:p>
          <a:p>
            <a:pPr algn="ctr"/>
            <a:r>
              <a:rPr lang="uk-UA" b="1" dirty="0" err="1" smtClean="0"/>
              <a:t>Тсв</a:t>
            </a:r>
            <a:r>
              <a:rPr lang="uk-UA" b="1" dirty="0" smtClean="0"/>
              <a:t> = </a:t>
            </a:r>
            <a:r>
              <a:rPr lang="uk-UA" b="1" dirty="0" err="1" smtClean="0"/>
              <a:t>Тпл×Рсв</a:t>
            </a:r>
            <a:r>
              <a:rPr lang="uk-UA" b="1" dirty="0" smtClean="0"/>
              <a:t>/100</a:t>
            </a:r>
            <a:endParaRPr lang="uk-UA" b="1" dirty="0"/>
          </a:p>
        </p:txBody>
      </p:sp>
    </p:spTree>
    <p:extLst>
      <p:ext uri="{BB962C8B-B14F-4D97-AF65-F5344CB8AC3E}">
        <p14:creationId xmlns:p14="http://schemas.microsoft.com/office/powerpoint/2010/main" val="229298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A867621-AE3A-4C7E-AC6A-A3DFC5AE37DE}"/>
              </a:ext>
            </a:extLst>
          </p:cNvPr>
          <p:cNvSpPr txBox="1"/>
          <p:nvPr/>
        </p:nvSpPr>
        <p:spPr>
          <a:xfrm>
            <a:off x="1497874" y="1460350"/>
            <a:ext cx="9152709" cy="3970318"/>
          </a:xfrm>
          <a:prstGeom prst="rect">
            <a:avLst/>
          </a:prstGeom>
          <a:noFill/>
        </p:spPr>
        <p:txBody>
          <a:bodyPr wrap="square">
            <a:spAutoFit/>
          </a:bodyPr>
          <a:lstStyle/>
          <a:p>
            <a:pPr algn="just"/>
            <a:r>
              <a:rPr lang="uk-UA" u="sng" dirty="0"/>
              <a:t>2. Визначається норма товарних запасів в днях обігу</a:t>
            </a:r>
            <a:r>
              <a:rPr lang="uk-UA" u="sng" dirty="0" smtClean="0"/>
              <a:t>.</a:t>
            </a:r>
          </a:p>
          <a:p>
            <a:pPr algn="just"/>
            <a:endParaRPr lang="uk-UA" u="sng" dirty="0"/>
          </a:p>
          <a:p>
            <a:pPr algn="just"/>
            <a:r>
              <a:rPr lang="uk-UA" dirty="0"/>
              <a:t>Для розрахунку цього показника можуть використовуватися різні методичні підходи, зокрема метод прямих техніко-економічних розрахунків, </a:t>
            </a:r>
            <a:r>
              <a:rPr lang="uk-UA" dirty="0" err="1"/>
              <a:t>факторно</a:t>
            </a:r>
            <a:r>
              <a:rPr lang="uk-UA" dirty="0"/>
              <a:t>-аналітичний метод, методи кореляційно-регресивного аналізу.</a:t>
            </a:r>
          </a:p>
          <a:p>
            <a:pPr algn="just"/>
            <a:endParaRPr lang="uk-UA" dirty="0"/>
          </a:p>
          <a:p>
            <a:pPr algn="just"/>
            <a:r>
              <a:rPr lang="ru-RU" u="sng" dirty="0" smtClean="0"/>
              <a:t>3</a:t>
            </a:r>
            <a:r>
              <a:rPr lang="uk-UA" u="sng" dirty="0" smtClean="0"/>
              <a:t>. Обчислюється потреба підприємства в обігових коштах для формування товарних запасів.</a:t>
            </a:r>
          </a:p>
          <a:p>
            <a:pPr algn="just"/>
            <a:endParaRPr lang="uk-UA" u="sng" dirty="0" smtClean="0"/>
          </a:p>
          <a:p>
            <a:pPr algn="just"/>
            <a:r>
              <a:rPr lang="uk-UA" dirty="0" smtClean="0"/>
              <a:t>Плановий обсяг потреби в обігових коштах (</a:t>
            </a:r>
            <a:r>
              <a:rPr lang="uk-UA" dirty="0" err="1" smtClean="0"/>
              <a:t>ОКтз</a:t>
            </a:r>
            <a:r>
              <a:rPr lang="uk-UA" dirty="0" smtClean="0"/>
              <a:t>) для формування товарних запасів становить:</a:t>
            </a:r>
          </a:p>
          <a:p>
            <a:pPr algn="ctr"/>
            <a:endParaRPr lang="uk-UA" b="1" dirty="0" smtClean="0"/>
          </a:p>
          <a:p>
            <a:pPr algn="ctr"/>
            <a:r>
              <a:rPr lang="uk-UA" b="1" dirty="0" err="1" smtClean="0"/>
              <a:t>ОКтз</a:t>
            </a:r>
            <a:r>
              <a:rPr lang="uk-UA" b="1" dirty="0" smtClean="0"/>
              <a:t> = </a:t>
            </a:r>
            <a:r>
              <a:rPr lang="uk-UA" b="1" dirty="0" err="1" smtClean="0"/>
              <a:t>Тсв×Нтз</a:t>
            </a:r>
            <a:r>
              <a:rPr lang="uk-UA" b="1" dirty="0" smtClean="0"/>
              <a:t>/Д</a:t>
            </a:r>
          </a:p>
          <a:p>
            <a:pPr algn="just"/>
            <a:r>
              <a:rPr lang="uk-UA" dirty="0" smtClean="0"/>
              <a:t>де </a:t>
            </a:r>
            <a:r>
              <a:rPr lang="uk-UA" dirty="0" err="1" smtClean="0"/>
              <a:t>Нтз</a:t>
            </a:r>
            <a:r>
              <a:rPr lang="uk-UA" dirty="0" smtClean="0"/>
              <a:t> – норма товарних запасів у днях;</a:t>
            </a:r>
          </a:p>
          <a:p>
            <a:pPr algn="just"/>
            <a:r>
              <a:rPr lang="uk-UA" dirty="0" smtClean="0"/>
              <a:t>Д – тривалість планового </a:t>
            </a:r>
            <a:r>
              <a:rPr lang="ru-RU" dirty="0" smtClean="0"/>
              <a:t>обороту </a:t>
            </a:r>
            <a:r>
              <a:rPr lang="ru-RU" dirty="0"/>
              <a:t>у днях</a:t>
            </a:r>
            <a:r>
              <a:rPr lang="ru-RU" dirty="0" smtClean="0"/>
              <a:t>.</a:t>
            </a:r>
            <a:endParaRPr lang="ru-RU" dirty="0"/>
          </a:p>
        </p:txBody>
      </p:sp>
    </p:spTree>
    <p:extLst>
      <p:ext uri="{BB962C8B-B14F-4D97-AF65-F5344CB8AC3E}">
        <p14:creationId xmlns:p14="http://schemas.microsoft.com/office/powerpoint/2010/main" val="253461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2C5B953-1525-4714-96C2-C9C77B23149E}"/>
              </a:ext>
            </a:extLst>
          </p:cNvPr>
          <p:cNvSpPr txBox="1"/>
          <p:nvPr/>
        </p:nvSpPr>
        <p:spPr>
          <a:xfrm>
            <a:off x="1219200" y="688967"/>
            <a:ext cx="9953898" cy="5416868"/>
          </a:xfrm>
          <a:prstGeom prst="rect">
            <a:avLst/>
          </a:prstGeom>
          <a:noFill/>
        </p:spPr>
        <p:txBody>
          <a:bodyPr wrap="square">
            <a:spAutoFit/>
          </a:bodyPr>
          <a:lstStyle/>
          <a:p>
            <a:r>
              <a:rPr lang="uk-UA" sz="2000" b="1" i="1" dirty="0"/>
              <a:t>Планова потреба підприємства у формуванні запасів інших матеріальних обігових активів розраховується за такими елементами потреби</a:t>
            </a:r>
            <a:r>
              <a:rPr lang="uk-UA" sz="2000" b="1" i="1" dirty="0" smtClean="0"/>
              <a:t>.</a:t>
            </a:r>
          </a:p>
          <a:p>
            <a:endParaRPr lang="uk-UA" b="1" i="1" dirty="0"/>
          </a:p>
          <a:p>
            <a:pPr algn="just"/>
            <a:r>
              <a:rPr lang="uk-UA" u="sng" dirty="0"/>
              <a:t>1. Потреба у формуванні запасів малоцінних та швидкозношуваних предметів (МШП) </a:t>
            </a:r>
            <a:r>
              <a:rPr lang="uk-UA" dirty="0"/>
              <a:t>розраховується на основі інформації про кількість робочих місць, чисельність робітників підприємства, вартість МШП для оснащення одного робочого місця або робітника підприємства з урахуванням існуючого порядку бухгалтерського обліку та відображення обліку МШП (запаси МШП утворюються в розмірі 50% від вартості придбання необхідних матеріальних обігових активів, які в поточному періоді не списані на витрати обігу).</a:t>
            </a:r>
          </a:p>
          <a:p>
            <a:r>
              <a:rPr lang="uk-UA" dirty="0"/>
              <a:t>Загальний розмір потреби в обігових коштах для формування запасів МШП обчислюється так:</a:t>
            </a:r>
          </a:p>
          <a:p>
            <a:pPr algn="ctr"/>
            <a:r>
              <a:rPr lang="uk-UA" b="1" dirty="0" err="1"/>
              <a:t>ОКмшп</a:t>
            </a:r>
            <a:r>
              <a:rPr lang="uk-UA" b="1" dirty="0"/>
              <a:t> = 50% (</a:t>
            </a:r>
            <a:r>
              <a:rPr lang="en-US" b="1" dirty="0"/>
              <a:t>KPM</a:t>
            </a:r>
            <a:r>
              <a:rPr lang="uk-UA" b="1" dirty="0"/>
              <a:t> </a:t>
            </a:r>
            <a:r>
              <a:rPr lang="en-US" b="1" dirty="0"/>
              <a:t>×</a:t>
            </a:r>
            <a:r>
              <a:rPr lang="uk-UA" b="1" dirty="0"/>
              <a:t> </a:t>
            </a:r>
            <a:r>
              <a:rPr lang="uk-UA" b="1" dirty="0" err="1"/>
              <a:t>Нрм</a:t>
            </a:r>
            <a:r>
              <a:rPr lang="en-US" b="1" dirty="0"/>
              <a:t> + </a:t>
            </a:r>
            <a:r>
              <a:rPr lang="uk-UA" b="1" dirty="0"/>
              <a:t>ЧР</a:t>
            </a:r>
            <a:r>
              <a:rPr lang="en-US" b="1" dirty="0"/>
              <a:t> × </a:t>
            </a:r>
            <a:r>
              <a:rPr lang="uk-UA" b="1" dirty="0" err="1"/>
              <a:t>Нр</a:t>
            </a:r>
            <a:r>
              <a:rPr lang="en-US" b="1" dirty="0"/>
              <a:t> ),</a:t>
            </a:r>
          </a:p>
          <a:p>
            <a:r>
              <a:rPr lang="uk-UA" dirty="0"/>
              <a:t>де КРМ - кількість робочих місць;</a:t>
            </a:r>
          </a:p>
          <a:p>
            <a:r>
              <a:rPr lang="uk-UA" dirty="0"/>
              <a:t>ЧР - чисельність робітників;</a:t>
            </a:r>
          </a:p>
          <a:p>
            <a:r>
              <a:rPr lang="uk-UA" dirty="0" err="1"/>
              <a:t>Нрм</a:t>
            </a:r>
            <a:r>
              <a:rPr lang="en-US" dirty="0"/>
              <a:t> - </a:t>
            </a:r>
            <a:r>
              <a:rPr lang="uk-UA" dirty="0"/>
              <a:t>норма МШП для оснащення одного робочого місця;</a:t>
            </a:r>
          </a:p>
          <a:p>
            <a:r>
              <a:rPr lang="uk-UA" dirty="0" err="1"/>
              <a:t>Нр</a:t>
            </a:r>
            <a:r>
              <a:rPr lang="en-US" dirty="0"/>
              <a:t> - </a:t>
            </a:r>
            <a:r>
              <a:rPr lang="uk-UA" dirty="0"/>
              <a:t>норма МШП для забезпечення одного робітника підприємства</a:t>
            </a:r>
            <a:r>
              <a:rPr lang="uk-UA" dirty="0" smtClean="0"/>
              <a:t>.</a:t>
            </a:r>
          </a:p>
          <a:p>
            <a:endParaRPr lang="uk-UA" dirty="0" smtClean="0"/>
          </a:p>
          <a:p>
            <a:pPr algn="just"/>
            <a:r>
              <a:rPr lang="uk-UA" dirty="0"/>
              <a:t>При потребі норми </a:t>
            </a:r>
            <a:r>
              <a:rPr lang="uk-UA" dirty="0" smtClean="0"/>
              <a:t>МШП </a:t>
            </a:r>
            <a:r>
              <a:rPr lang="uk-UA" dirty="0"/>
              <a:t>можуть диференціюватися за видами робочих місць чи категоріями робітників підприємства. В цьому разі попередньо обчислюється середньозважена норма, яка і використовується в наведеній формулі</a:t>
            </a:r>
            <a:r>
              <a:rPr lang="uk-UA" dirty="0" smtClean="0"/>
              <a:t>.</a:t>
            </a:r>
            <a:endParaRPr lang="uk-UA" dirty="0"/>
          </a:p>
        </p:txBody>
      </p:sp>
    </p:spTree>
    <p:extLst>
      <p:ext uri="{BB962C8B-B14F-4D97-AF65-F5344CB8AC3E}">
        <p14:creationId xmlns:p14="http://schemas.microsoft.com/office/powerpoint/2010/main" val="136727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1450520-8D4D-49BF-A082-A884C00DE733}"/>
              </a:ext>
            </a:extLst>
          </p:cNvPr>
          <p:cNvSpPr txBox="1"/>
          <p:nvPr/>
        </p:nvSpPr>
        <p:spPr>
          <a:xfrm>
            <a:off x="1419497" y="911687"/>
            <a:ext cx="9379132" cy="5078313"/>
          </a:xfrm>
          <a:prstGeom prst="rect">
            <a:avLst/>
          </a:prstGeom>
          <a:noFill/>
        </p:spPr>
        <p:txBody>
          <a:bodyPr wrap="square">
            <a:spAutoFit/>
          </a:bodyPr>
          <a:lstStyle/>
          <a:p>
            <a:r>
              <a:rPr lang="uk-UA" u="sng" dirty="0"/>
              <a:t>2. Потреба у формуванні запасів пакувальних матеріалів (ПМ) визначається залежно від обсягів їх використання та періодичності придбання (в днях інтервалу між закупівлею окремих партій).</a:t>
            </a:r>
          </a:p>
          <a:p>
            <a:endParaRPr lang="uk-UA" dirty="0" smtClean="0"/>
          </a:p>
          <a:p>
            <a:r>
              <a:rPr lang="uk-UA" dirty="0" smtClean="0"/>
              <a:t>Планові </a:t>
            </a:r>
            <a:r>
              <a:rPr lang="uk-UA" dirty="0"/>
              <a:t>обсяги використання ПМ (</a:t>
            </a:r>
            <a:r>
              <a:rPr lang="uk-UA" dirty="0" err="1"/>
              <a:t>Впм</a:t>
            </a:r>
            <a:r>
              <a:rPr lang="uk-UA" dirty="0"/>
              <a:t>) розраховується так</a:t>
            </a:r>
            <a:r>
              <a:rPr lang="uk-UA" dirty="0" smtClean="0"/>
              <a:t>:</a:t>
            </a:r>
          </a:p>
          <a:p>
            <a:endParaRPr lang="uk-UA" dirty="0"/>
          </a:p>
          <a:p>
            <a:pPr algn="ctr"/>
            <a:r>
              <a:rPr lang="uk-UA" b="1" dirty="0" err="1"/>
              <a:t>Впм</a:t>
            </a:r>
            <a:r>
              <a:rPr lang="uk-UA" b="1" dirty="0"/>
              <a:t> = </a:t>
            </a:r>
            <a:r>
              <a:rPr lang="uk-UA" b="1" dirty="0" err="1"/>
              <a:t>Тпл×Кпм×Впак</a:t>
            </a:r>
            <a:endParaRPr lang="uk-UA" b="1" dirty="0"/>
          </a:p>
          <a:p>
            <a:pPr algn="just"/>
            <a:r>
              <a:rPr lang="uk-UA" dirty="0"/>
              <a:t>де </a:t>
            </a:r>
            <a:r>
              <a:rPr lang="uk-UA" dirty="0" err="1"/>
              <a:t>Кпм</a:t>
            </a:r>
            <a:r>
              <a:rPr lang="uk-UA" dirty="0"/>
              <a:t> - коефіцієнт необхідності пакування товарообороту (частка товарообороту, що потребує пакування, в його загальному обсязі);</a:t>
            </a:r>
          </a:p>
          <a:p>
            <a:pPr algn="just"/>
            <a:r>
              <a:rPr lang="uk-UA" dirty="0" err="1"/>
              <a:t>Впак</a:t>
            </a:r>
            <a:r>
              <a:rPr lang="uk-UA" dirty="0"/>
              <a:t> - вартість пакування одиниці товарообороту (коефіцієнт співвідношення вартості витрат на придбання пакувальних матеріалів та обсягу товарообороту).</a:t>
            </a:r>
          </a:p>
          <a:p>
            <a:pPr algn="just"/>
            <a:r>
              <a:rPr lang="ru-RU" dirty="0"/>
              <a:t>Потреба в </a:t>
            </a:r>
            <a:r>
              <a:rPr lang="uk-UA" dirty="0" smtClean="0"/>
              <a:t>обігових коштах для формування поточного запасу пакувальних матеріалів</a:t>
            </a:r>
            <a:r>
              <a:rPr lang="ru-RU" b="1" dirty="0"/>
              <a:t> </a:t>
            </a:r>
            <a:r>
              <a:rPr lang="ru-RU" dirty="0" smtClean="0"/>
              <a:t>(</a:t>
            </a:r>
            <a:r>
              <a:rPr lang="ru-RU" dirty="0" err="1" smtClean="0"/>
              <a:t>Окпм</a:t>
            </a:r>
            <a:r>
              <a:rPr lang="ru-RU" dirty="0" smtClean="0"/>
              <a:t>)</a:t>
            </a:r>
            <a:r>
              <a:rPr lang="uk-UA" dirty="0" smtClean="0"/>
              <a:t> розраховується, виходячи з половини інтервалу закупівлі в днях та одноденного витрачання:</a:t>
            </a:r>
          </a:p>
          <a:p>
            <a:pPr algn="just"/>
            <a:endParaRPr lang="uk-UA" dirty="0" smtClean="0"/>
          </a:p>
          <a:p>
            <a:pPr algn="ctr"/>
            <a:r>
              <a:rPr lang="ru-RU" b="1" dirty="0" err="1" smtClean="0"/>
              <a:t>ОКпм</a:t>
            </a:r>
            <a:r>
              <a:rPr lang="ru-RU" b="1" dirty="0" smtClean="0"/>
              <a:t> </a:t>
            </a:r>
            <a:r>
              <a:rPr lang="ru-RU" b="1" dirty="0"/>
              <a:t>= 0,5×ІЗ×Впм/Д</a:t>
            </a:r>
          </a:p>
          <a:p>
            <a:pPr algn="just"/>
            <a:endParaRPr lang="ru-RU" dirty="0"/>
          </a:p>
          <a:p>
            <a:pPr algn="just"/>
            <a:r>
              <a:rPr lang="ru-RU" dirty="0"/>
              <a:t>де ІЗ - </a:t>
            </a:r>
            <a:r>
              <a:rPr lang="uk-UA" dirty="0" smtClean="0"/>
              <a:t>інтервал закупівлі пакувальних матеріалів, в днях;</a:t>
            </a:r>
          </a:p>
          <a:p>
            <a:pPr algn="just"/>
            <a:r>
              <a:rPr lang="uk-UA" dirty="0" err="1" smtClean="0"/>
              <a:t>Впм</a:t>
            </a:r>
            <a:r>
              <a:rPr lang="uk-UA" dirty="0" smtClean="0"/>
              <a:t> - використання пакувальних матеріалів в плановому періоді;</a:t>
            </a:r>
          </a:p>
          <a:p>
            <a:pPr algn="just"/>
            <a:r>
              <a:rPr lang="uk-UA" dirty="0" smtClean="0"/>
              <a:t>Д - кількість днів у періоді</a:t>
            </a:r>
            <a:r>
              <a:rPr lang="ru-RU" dirty="0" smtClean="0"/>
              <a:t>.</a:t>
            </a:r>
            <a:endParaRPr lang="uk-UA" dirty="0"/>
          </a:p>
        </p:txBody>
      </p:sp>
    </p:spTree>
    <p:extLst>
      <p:ext uri="{BB962C8B-B14F-4D97-AF65-F5344CB8AC3E}">
        <p14:creationId xmlns:p14="http://schemas.microsoft.com/office/powerpoint/2010/main" val="53229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54F5826-69A9-4958-947F-FCDAD71A3A53}"/>
              </a:ext>
            </a:extLst>
          </p:cNvPr>
          <p:cNvSpPr txBox="1"/>
          <p:nvPr/>
        </p:nvSpPr>
        <p:spPr>
          <a:xfrm>
            <a:off x="1393371" y="2000058"/>
            <a:ext cx="9344298" cy="2031325"/>
          </a:xfrm>
          <a:prstGeom prst="rect">
            <a:avLst/>
          </a:prstGeom>
          <a:noFill/>
        </p:spPr>
        <p:txBody>
          <a:bodyPr wrap="square">
            <a:spAutoFit/>
          </a:bodyPr>
          <a:lstStyle/>
          <a:p>
            <a:pPr algn="just"/>
            <a:r>
              <a:rPr lang="uk-UA" u="sng" dirty="0"/>
              <a:t>3. Планова потреба в обігових активах для формування інших видів матеріальних активів визначається, як правило, виходячи з планового приросту обсягів товарообороту підприємства:</a:t>
            </a:r>
          </a:p>
          <a:p>
            <a:pPr algn="just"/>
            <a:endParaRPr lang="uk-UA" u="sng" dirty="0" smtClean="0"/>
          </a:p>
          <a:p>
            <a:pPr algn="ctr"/>
            <a:r>
              <a:rPr lang="uk-UA" b="1" dirty="0" err="1" smtClean="0"/>
              <a:t>ОКінш</a:t>
            </a:r>
            <a:r>
              <a:rPr lang="uk-UA" b="1" dirty="0" smtClean="0"/>
              <a:t> </a:t>
            </a:r>
            <a:r>
              <a:rPr lang="uk-UA" b="1" dirty="0"/>
              <a:t>=</a:t>
            </a:r>
            <a:r>
              <a:rPr lang="uk-UA" b="1" dirty="0" err="1"/>
              <a:t>ОКінш</a:t>
            </a:r>
            <a:r>
              <a:rPr lang="uk-UA" b="1" dirty="0"/>
              <a:t> ф • </a:t>
            </a:r>
            <a:r>
              <a:rPr lang="uk-UA" b="1" dirty="0" err="1" smtClean="0"/>
              <a:t>ТЗТпл</a:t>
            </a:r>
            <a:endParaRPr lang="uk-UA" b="1" dirty="0" smtClean="0"/>
          </a:p>
          <a:p>
            <a:pPr algn="ctr"/>
            <a:endParaRPr lang="uk-UA" b="1" dirty="0"/>
          </a:p>
          <a:p>
            <a:r>
              <a:rPr lang="uk-UA" dirty="0"/>
              <a:t>де </a:t>
            </a:r>
            <a:r>
              <a:rPr lang="uk-UA" dirty="0" err="1"/>
              <a:t>ОКінш</a:t>
            </a:r>
            <a:r>
              <a:rPr lang="uk-UA" dirty="0"/>
              <a:t> ф - фактичний розмір інших запасів матеріальних обігових активів;</a:t>
            </a:r>
          </a:p>
          <a:p>
            <a:r>
              <a:rPr lang="uk-UA" dirty="0" err="1"/>
              <a:t>ТЗТпл</a:t>
            </a:r>
            <a:r>
              <a:rPr lang="uk-UA" dirty="0"/>
              <a:t> - темп зростання обсягу товарообороту на плановий період.</a:t>
            </a:r>
          </a:p>
        </p:txBody>
      </p:sp>
    </p:spTree>
    <p:extLst>
      <p:ext uri="{BB962C8B-B14F-4D97-AF65-F5344CB8AC3E}">
        <p14:creationId xmlns:p14="http://schemas.microsoft.com/office/powerpoint/2010/main" val="13870855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285</TotalTime>
  <Words>3256</Words>
  <Application>Microsoft Office PowerPoint</Application>
  <PresentationFormat>Широкоэкранный</PresentationFormat>
  <Paragraphs>241</Paragraphs>
  <Slides>33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33</vt:i4>
      </vt:variant>
    </vt:vector>
  </HeadingPairs>
  <TitlesOfParts>
    <vt:vector size="36" baseType="lpstr">
      <vt:lpstr>Arial</vt:lpstr>
      <vt:lpstr>Garamond</vt:lpstr>
      <vt:lpstr>Природа</vt:lpstr>
      <vt:lpstr>Управління обіговими активами торговельного підприємства Частина 2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Управління обіговими активами торговельного підприємства. Частина 2</dc:title>
  <dc:creator>Катерина Бужимська</dc:creator>
  <cp:lastModifiedBy>Asus</cp:lastModifiedBy>
  <cp:revision>46</cp:revision>
  <dcterms:created xsi:type="dcterms:W3CDTF">2021-04-09T06:11:17Z</dcterms:created>
  <dcterms:modified xsi:type="dcterms:W3CDTF">2026-03-03T21:51:53Z</dcterms:modified>
</cp:coreProperties>
</file>