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74" r:id="rId2"/>
    <p:sldId id="257" r:id="rId3"/>
    <p:sldId id="258" r:id="rId4"/>
    <p:sldId id="279" r:id="rId5"/>
    <p:sldId id="280" r:id="rId6"/>
    <p:sldId id="282" r:id="rId7"/>
    <p:sldId id="281" r:id="rId8"/>
    <p:sldId id="284" r:id="rId9"/>
    <p:sldId id="286" r:id="rId10"/>
    <p:sldId id="291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  <p:sldId id="305" r:id="rId22"/>
    <p:sldId id="306" r:id="rId23"/>
    <p:sldId id="307" r:id="rId24"/>
    <p:sldId id="308" r:id="rId25"/>
    <p:sldId id="273" r:id="rId2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1" autoAdjust="0"/>
    <p:restoredTop sz="94660"/>
  </p:normalViewPr>
  <p:slideViewPr>
    <p:cSldViewPr snapToGrid="0">
      <p:cViewPr varScale="1">
        <p:scale>
          <a:sx n="59" d="100"/>
          <a:sy n="59" d="100"/>
        </p:scale>
        <p:origin x="34" y="7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A0698-701F-4D4D-8602-AFDBDD83F29B}" type="datetimeFigureOut">
              <a:rPr lang="uk-UA" smtClean="0"/>
              <a:t>23.09.2024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2E19D-447B-4CAC-A15F-6AE3FBDEC1B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9733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2E19D-447B-4CAC-A15F-6AE3FBDEC1BE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86476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2E19D-447B-4CAC-A15F-6AE3FBDEC1BE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77523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2E19D-447B-4CAC-A15F-6AE3FBDEC1BE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6776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2E19D-447B-4CAC-A15F-6AE3FBDEC1BE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1545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2E19D-447B-4CAC-A15F-6AE3FBDEC1BE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5376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2E19D-447B-4CAC-A15F-6AE3FBDEC1BE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8662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2E19D-447B-4CAC-A15F-6AE3FBDEC1BE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19962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2E19D-447B-4CAC-A15F-6AE3FBDEC1BE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0974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2E19D-447B-4CAC-A15F-6AE3FBDEC1BE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21334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2E19D-447B-4CAC-A15F-6AE3FBDEC1BE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7147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2E19D-447B-4CAC-A15F-6AE3FBDEC1BE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9620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2. </a:t>
            </a:r>
            <a:r>
              <a:rPr lang="uk-UA" b="1" dirty="0"/>
              <a:t>МАРКЕТИНГОВЕ СЕРЕДОВИЩЕ ПІДПРИЄМСТВА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432771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0" y="127954"/>
            <a:ext cx="11522075" cy="603022"/>
          </a:xfrm>
        </p:spPr>
        <p:txBody>
          <a:bodyPr>
            <a:noAutofit/>
          </a:bodyPr>
          <a:lstStyle/>
          <a:p>
            <a:r>
              <a:rPr lang="uk-UA" sz="2400" b="1" i="1" dirty="0" smtClean="0"/>
              <a:t>3 </a:t>
            </a:r>
            <a:r>
              <a:rPr lang="uk-UA" sz="2400" b="1" dirty="0"/>
              <a:t>Характеристика факторів внутрішнього середовища</a:t>
            </a:r>
            <a:r>
              <a:rPr lang="uk-UA" sz="2400" dirty="0"/>
              <a:t/>
            </a:r>
            <a:br>
              <a:rPr lang="uk-UA" sz="2400" dirty="0"/>
            </a:br>
            <a:r>
              <a:rPr lang="uk-UA" sz="2400" dirty="0"/>
              <a:t> </a:t>
            </a:r>
            <a:br>
              <a:rPr lang="uk-UA" sz="2400" dirty="0"/>
            </a:br>
            <a:r>
              <a:rPr lang="uk-UA" sz="2400" dirty="0">
                <a:solidFill>
                  <a:schemeClr val="bg2"/>
                </a:solidFill>
              </a:rPr>
              <a:t/>
            </a:r>
            <a:br>
              <a:rPr lang="uk-UA" sz="2400" dirty="0">
                <a:solidFill>
                  <a:schemeClr val="bg2"/>
                </a:solidFill>
              </a:rPr>
            </a:br>
            <a:r>
              <a:rPr lang="en-US" sz="2400" dirty="0">
                <a:solidFill>
                  <a:schemeClr val="bg2"/>
                </a:solidFill>
              </a:rPr>
              <a:t/>
            </a:r>
            <a:br>
              <a:rPr lang="en-US" sz="2400" dirty="0">
                <a:solidFill>
                  <a:schemeClr val="bg2"/>
                </a:solidFill>
              </a:rPr>
            </a:br>
            <a:endParaRPr lang="uk-UA" sz="2400" dirty="0">
              <a:solidFill>
                <a:schemeClr val="bg2"/>
              </a:solidFill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8" y="624296"/>
            <a:ext cx="11857040" cy="5136424"/>
          </a:xfrm>
        </p:spPr>
        <p:txBody>
          <a:bodyPr/>
          <a:lstStyle/>
          <a:p>
            <a:r>
              <a:rPr lang="uk-UA" sz="2000" dirty="0"/>
              <a:t>Внутрішнє середовище – це елементи та фактори, що визначають внутрішній стан, сильні і слабкі сторони і, значною мірою, ефективність діяльності підприємства.</a:t>
            </a:r>
          </a:p>
          <a:p>
            <a:r>
              <a:rPr lang="uk-UA" sz="2000" dirty="0"/>
              <a:t>З точки зору маркетингу у внутрішньому середовищі підприємства варто розглядати такі чинники: </a:t>
            </a:r>
          </a:p>
          <a:p>
            <a:r>
              <a:rPr lang="uk-UA" sz="2000" i="1" dirty="0"/>
              <a:t>- виробництво; </a:t>
            </a:r>
            <a:endParaRPr lang="uk-UA" sz="2000" dirty="0"/>
          </a:p>
          <a:p>
            <a:r>
              <a:rPr lang="uk-UA" sz="2000" i="1" dirty="0"/>
              <a:t>- збут; </a:t>
            </a:r>
            <a:endParaRPr lang="uk-UA" sz="2000" dirty="0"/>
          </a:p>
          <a:p>
            <a:r>
              <a:rPr lang="uk-UA" sz="2000" i="1" dirty="0"/>
              <a:t>- система управління; </a:t>
            </a:r>
            <a:endParaRPr lang="uk-UA" sz="2000" dirty="0"/>
          </a:p>
          <a:p>
            <a:r>
              <a:rPr lang="uk-UA" sz="2000" i="1" dirty="0"/>
              <a:t>- маркетинг; </a:t>
            </a:r>
            <a:endParaRPr lang="uk-UA" sz="2000" dirty="0"/>
          </a:p>
          <a:p>
            <a:r>
              <a:rPr lang="uk-UA" sz="2000" i="1" dirty="0"/>
              <a:t>- фінанси. </a:t>
            </a:r>
            <a:endParaRPr lang="uk-UA" sz="2000" dirty="0"/>
          </a:p>
          <a:p>
            <a:pPr marL="0" indent="0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682038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478" y="21274"/>
            <a:ext cx="11522075" cy="603022"/>
          </a:xfrm>
        </p:spPr>
        <p:txBody>
          <a:bodyPr>
            <a:noAutofit/>
          </a:bodyPr>
          <a:lstStyle/>
          <a:p>
            <a:r>
              <a:rPr lang="uk-UA" sz="2400" b="1" dirty="0"/>
              <a:t>4. Джерела отримання маркетингової інформації</a:t>
            </a:r>
            <a:r>
              <a:rPr lang="uk-UA" sz="2400" dirty="0"/>
              <a:t/>
            </a:r>
            <a:br>
              <a:rPr lang="uk-UA" sz="2400" dirty="0"/>
            </a:br>
            <a:r>
              <a:rPr lang="uk-UA" sz="2400" dirty="0"/>
              <a:t/>
            </a:r>
            <a:br>
              <a:rPr lang="uk-UA" sz="2400" dirty="0"/>
            </a:br>
            <a:r>
              <a:rPr lang="uk-UA" sz="2400" dirty="0"/>
              <a:t> </a:t>
            </a:r>
            <a:br>
              <a:rPr lang="uk-UA" sz="2400" dirty="0"/>
            </a:br>
            <a:r>
              <a:rPr lang="uk-UA" sz="2400" dirty="0">
                <a:solidFill>
                  <a:schemeClr val="bg2"/>
                </a:solidFill>
              </a:rPr>
              <a:t/>
            </a:r>
            <a:br>
              <a:rPr lang="uk-UA" sz="2400" dirty="0">
                <a:solidFill>
                  <a:schemeClr val="bg2"/>
                </a:solidFill>
              </a:rPr>
            </a:br>
            <a:r>
              <a:rPr lang="en-US" sz="2400" dirty="0">
                <a:solidFill>
                  <a:schemeClr val="bg2"/>
                </a:solidFill>
              </a:rPr>
              <a:t/>
            </a:r>
            <a:br>
              <a:rPr lang="en-US" sz="2400" dirty="0">
                <a:solidFill>
                  <a:schemeClr val="bg2"/>
                </a:solidFill>
              </a:rPr>
            </a:br>
            <a:endParaRPr lang="uk-UA" sz="2400" dirty="0">
              <a:solidFill>
                <a:schemeClr val="bg2"/>
              </a:solidFill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8" y="624296"/>
            <a:ext cx="11857040" cy="5136424"/>
          </a:xfrm>
        </p:spPr>
        <p:txBody>
          <a:bodyPr/>
          <a:lstStyle/>
          <a:p>
            <a:r>
              <a:rPr lang="uk-UA" sz="2000" i="1" dirty="0"/>
              <a:t>Джерело інформації</a:t>
            </a:r>
            <a:r>
              <a:rPr lang="uk-UA" sz="2000" dirty="0"/>
              <a:t> – це канал ринкової інформації з якого її отримують зацікавлені користувачі. </a:t>
            </a:r>
          </a:p>
          <a:p>
            <a:r>
              <a:rPr lang="uk-UA" sz="2000" i="1" dirty="0"/>
              <a:t>Види джерел</a:t>
            </a:r>
            <a:r>
              <a:rPr lang="uk-UA" sz="2000" dirty="0"/>
              <a:t> отримання інформації: </a:t>
            </a:r>
          </a:p>
          <a:p>
            <a:r>
              <a:rPr lang="uk-UA" sz="2000" dirty="0"/>
              <a:t>- письмові джерела (офіційні документи, нормативні акти, інформаційні бюлетені, звіти, архіви, спеціальні видання тощо); </a:t>
            </a:r>
          </a:p>
          <a:p>
            <a:r>
              <a:rPr lang="uk-UA" sz="2000" dirty="0"/>
              <a:t>- цифрова – інформаційно-статистичні дані; </a:t>
            </a:r>
          </a:p>
          <a:p>
            <a:r>
              <a:rPr lang="uk-UA" sz="2000" dirty="0"/>
              <a:t>- кіно-, фотодокументи, картини; </a:t>
            </a:r>
          </a:p>
          <a:p>
            <a:r>
              <a:rPr lang="uk-UA" sz="2000" dirty="0"/>
              <a:t>- фонетичні документи – записи, пластинки, диски; </a:t>
            </a:r>
          </a:p>
          <a:p>
            <a:r>
              <a:rPr lang="uk-UA" sz="2000" dirty="0"/>
              <a:t>- інформація з ярмарок, виставок; </a:t>
            </a:r>
          </a:p>
          <a:p>
            <a:r>
              <a:rPr lang="uk-UA" sz="2000" dirty="0"/>
              <a:t>- додаткова спеціальна інформація – штрих-коди, копіювання зразків тощо; </a:t>
            </a:r>
          </a:p>
          <a:p>
            <a:r>
              <a:rPr lang="uk-UA" sz="2000" dirty="0"/>
              <a:t>- невраховані джерела інформації: матеріали внутрішнього аудиту, матеріали лабораторного контролю, матеріали лікувально-санітарного контролю, матеріали конференцій, засідань, зборів колективу.</a:t>
            </a:r>
          </a:p>
          <a:p>
            <a:pPr marL="0" indent="0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0461581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2" y="1"/>
            <a:ext cx="11522075" cy="63681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Типи носіїв інформації</a:t>
            </a:r>
            <a:endParaRPr lang="uk-UA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714500" y="914399"/>
            <a:ext cx="8703129" cy="4359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142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3" y="636814"/>
            <a:ext cx="11522075" cy="5133749"/>
          </a:xfrm>
        </p:spPr>
        <p:txBody>
          <a:bodyPr/>
          <a:lstStyle/>
          <a:p>
            <a:r>
              <a:rPr lang="uk-UA" sz="2400" dirty="0"/>
              <a:t>Особливе значення має класифікація інформації за її призначенням де частина інформації становить об'єкт аналізу. Такий тип інформації називається аналітичним. </a:t>
            </a:r>
          </a:p>
          <a:p>
            <a:r>
              <a:rPr lang="uk-UA" sz="2400" dirty="0"/>
              <a:t>Аналітична інформація – дані, отримані в результаті характеристики ринкових процесів і явищ. Вона об’єднує рекомендаційну, або консалтингову інформацію, розроблену і запропоновану спеціалізованими маркетинговими та консалтинговими фірмами. </a:t>
            </a:r>
          </a:p>
          <a:p>
            <a:r>
              <a:rPr lang="uk-UA" sz="2400" dirty="0"/>
              <a:t>До аналітичної інформації можна віднести зібрані й розроблені фірмою або зовнішніми інформаційними службами бази даних, прогнози та сценарії. </a:t>
            </a:r>
          </a:p>
          <a:p>
            <a:pPr marL="0" indent="0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387755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478" y="21274"/>
            <a:ext cx="11522075" cy="603022"/>
          </a:xfrm>
        </p:spPr>
        <p:txBody>
          <a:bodyPr>
            <a:noAutofit/>
          </a:bodyPr>
          <a:lstStyle/>
          <a:p>
            <a:r>
              <a:rPr lang="uk-UA" sz="2400" b="1" dirty="0"/>
              <a:t>5</a:t>
            </a:r>
            <a:r>
              <a:rPr lang="uk-UA" sz="2400" b="1" dirty="0" smtClean="0"/>
              <a:t>. Маркетингова інформаційна система та її елементи</a:t>
            </a:r>
            <a:r>
              <a:rPr lang="uk-UA" sz="2400" dirty="0"/>
              <a:t/>
            </a:r>
            <a:br>
              <a:rPr lang="uk-UA" sz="2400" dirty="0"/>
            </a:br>
            <a:r>
              <a:rPr lang="uk-UA" sz="2400" dirty="0"/>
              <a:t/>
            </a:r>
            <a:br>
              <a:rPr lang="uk-UA" sz="2400" dirty="0"/>
            </a:br>
            <a:r>
              <a:rPr lang="uk-UA" sz="2400" dirty="0"/>
              <a:t> </a:t>
            </a:r>
            <a:br>
              <a:rPr lang="uk-UA" sz="2400" dirty="0"/>
            </a:br>
            <a:r>
              <a:rPr lang="uk-UA" sz="2400" dirty="0">
                <a:solidFill>
                  <a:schemeClr val="bg2"/>
                </a:solidFill>
              </a:rPr>
              <a:t/>
            </a:r>
            <a:br>
              <a:rPr lang="uk-UA" sz="2400" dirty="0">
                <a:solidFill>
                  <a:schemeClr val="bg2"/>
                </a:solidFill>
              </a:rPr>
            </a:br>
            <a:r>
              <a:rPr lang="en-US" sz="2400" dirty="0">
                <a:solidFill>
                  <a:schemeClr val="bg2"/>
                </a:solidFill>
              </a:rPr>
              <a:t/>
            </a:r>
            <a:br>
              <a:rPr lang="en-US" sz="2400" dirty="0">
                <a:solidFill>
                  <a:schemeClr val="bg2"/>
                </a:solidFill>
              </a:rPr>
            </a:br>
            <a:endParaRPr lang="uk-UA" sz="2400" dirty="0">
              <a:solidFill>
                <a:schemeClr val="bg2"/>
              </a:solidFill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8" y="624296"/>
            <a:ext cx="11857040" cy="5136424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/>
              <a:t>Система маркетингової інформації - це постійно діюча система взаємозв’язку осіб, технічних засобів і методичних прийомів, призначена для збору, класифікації, аналізу, оцінки і розповсюдження актуальної, своєчасної і точної інформації, що використовується з метою удосконалення планування, перетворення в життя і контролю маркетингових заходів. </a:t>
            </a:r>
            <a:endParaRPr lang="uk-UA" sz="2000" dirty="0" smtClean="0"/>
          </a:p>
          <a:p>
            <a:r>
              <a:rPr lang="uk-UA" sz="2000" i="1" dirty="0"/>
              <a:t>Система внутрішньої звітності.</a:t>
            </a:r>
            <a:r>
              <a:rPr lang="uk-UA" sz="2000" dirty="0"/>
              <a:t> На підприємствах існує внутрішня звітність, вона відображає показники поточного збуту, суми витрат, обсяги матеріальних запасів, стан і рух фінансових коштів. </a:t>
            </a:r>
          </a:p>
          <a:p>
            <a:r>
              <a:rPr lang="uk-UA" sz="2000" i="1" dirty="0"/>
              <a:t>Система маркетингових досліджень.</a:t>
            </a:r>
            <a:r>
              <a:rPr lang="uk-UA" sz="2000" dirty="0"/>
              <a:t> Маркетингові дослідження - систематичне визначення кола даних, необхідних у зв’язку з маркетинговою ситуацією, що стоїть перед фірмою, їх збір, аналіз і звіт про результати. </a:t>
            </a:r>
            <a:endParaRPr lang="uk-UA" sz="2000" dirty="0" smtClean="0"/>
          </a:p>
          <a:p>
            <a:r>
              <a:rPr lang="uk-UA" sz="2000" i="1" dirty="0"/>
              <a:t>Система збору поточної маркетингової інформації.</a:t>
            </a:r>
            <a:r>
              <a:rPr lang="uk-UA" sz="2000" dirty="0"/>
              <a:t> Це набір джерел і методичних прийомів, за допомогою яких керівники одержують щоденну інформацію про події, що відбуваються в комерційному середовищі. </a:t>
            </a:r>
            <a:endParaRPr lang="uk-UA" sz="2000" dirty="0" smtClean="0"/>
          </a:p>
          <a:p>
            <a:r>
              <a:rPr lang="uk-UA" sz="2000" i="1" dirty="0"/>
              <a:t>Система аналізу маркетингової інформації </a:t>
            </a:r>
            <a:r>
              <a:rPr lang="uk-UA" sz="2000" dirty="0"/>
              <a:t>- це набір ефективних методів аналізу маркетингових даних і проблем маркетингу. </a:t>
            </a:r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335451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274"/>
            <a:ext cx="11522075" cy="603022"/>
          </a:xfrm>
        </p:spPr>
        <p:txBody>
          <a:bodyPr>
            <a:noAutofit/>
          </a:bodyPr>
          <a:lstStyle/>
          <a:p>
            <a:pPr lvl="0"/>
            <a:r>
              <a:rPr lang="uk-UA" sz="2400" b="1" dirty="0" smtClean="0"/>
              <a:t>6. Сучасні </a:t>
            </a:r>
            <a:r>
              <a:rPr lang="uk-UA" sz="2400" b="1" dirty="0"/>
              <a:t>технології маркетингових досліджень</a:t>
            </a:r>
            <a:r>
              <a:rPr lang="uk-UA" sz="2000" dirty="0"/>
              <a:t/>
            </a:r>
            <a:br>
              <a:rPr lang="uk-UA" sz="2000" dirty="0"/>
            </a:br>
            <a:r>
              <a:rPr lang="uk-UA" sz="2000" dirty="0"/>
              <a:t/>
            </a:r>
            <a:br>
              <a:rPr lang="uk-UA" sz="2000" dirty="0"/>
            </a:br>
            <a:r>
              <a:rPr lang="uk-UA" sz="2000" dirty="0"/>
              <a:t/>
            </a:r>
            <a:br>
              <a:rPr lang="uk-UA" sz="2000" dirty="0"/>
            </a:br>
            <a:r>
              <a:rPr lang="uk-UA" sz="2000" dirty="0"/>
              <a:t> </a:t>
            </a:r>
            <a:br>
              <a:rPr lang="uk-UA" sz="2000" dirty="0"/>
            </a:br>
            <a:r>
              <a:rPr lang="uk-UA" sz="2000" dirty="0">
                <a:solidFill>
                  <a:schemeClr val="bg2"/>
                </a:solidFill>
              </a:rPr>
              <a:t/>
            </a:r>
            <a:br>
              <a:rPr lang="uk-UA" sz="2000" dirty="0">
                <a:solidFill>
                  <a:schemeClr val="bg2"/>
                </a:solidFill>
              </a:rPr>
            </a:br>
            <a:r>
              <a:rPr lang="en-US" sz="2000" dirty="0">
                <a:solidFill>
                  <a:schemeClr val="bg2"/>
                </a:solidFill>
              </a:rPr>
              <a:t/>
            </a:r>
            <a:br>
              <a:rPr lang="en-US" sz="2000" dirty="0">
                <a:solidFill>
                  <a:schemeClr val="bg2"/>
                </a:solidFill>
              </a:rPr>
            </a:br>
            <a:endParaRPr lang="uk-UA" sz="2000" dirty="0">
              <a:solidFill>
                <a:schemeClr val="bg2"/>
              </a:solidFill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8" y="424543"/>
            <a:ext cx="11857040" cy="5336177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 smtClean="0"/>
              <a:t>Серед сучасних технологій маркетингових досліджень слід </a:t>
            </a:r>
            <a:r>
              <a:rPr lang="uk-UA" sz="2000" dirty="0"/>
              <a:t>відзначити: </a:t>
            </a:r>
          </a:p>
          <a:p>
            <a:r>
              <a:rPr lang="uk-UA" sz="2000" dirty="0">
                <a:sym typeface="Symbol" panose="05050102010706020507" pitchFamily="18" charset="2"/>
              </a:rPr>
              <a:t></a:t>
            </a:r>
            <a:r>
              <a:rPr lang="uk-UA" sz="2000" dirty="0"/>
              <a:t> </a:t>
            </a:r>
            <a:r>
              <a:rPr lang="uk-UA" sz="2000" dirty="0" err="1"/>
              <a:t>кулхантінг</a:t>
            </a:r>
            <a:r>
              <a:rPr lang="uk-UA" sz="2000" dirty="0"/>
              <a:t> та </a:t>
            </a:r>
            <a:r>
              <a:rPr lang="uk-UA" sz="2000" dirty="0" err="1"/>
              <a:t>трендвотчінг</a:t>
            </a:r>
            <a:r>
              <a:rPr lang="uk-UA" sz="2000" dirty="0"/>
              <a:t>, як методи отримання інформації про майбутні тенденції; </a:t>
            </a:r>
          </a:p>
          <a:p>
            <a:r>
              <a:rPr lang="uk-UA" sz="2000" dirty="0">
                <a:sym typeface="Symbol" panose="05050102010706020507" pitchFamily="18" charset="2"/>
              </a:rPr>
              <a:t></a:t>
            </a:r>
            <a:r>
              <a:rPr lang="uk-UA" sz="2000" dirty="0"/>
              <a:t> </a:t>
            </a:r>
            <a:r>
              <a:rPr lang="uk-UA" sz="2000" dirty="0" err="1"/>
              <a:t>бенчмаркінг</a:t>
            </a:r>
            <a:r>
              <a:rPr lang="uk-UA" sz="2000" dirty="0"/>
              <a:t> як інструмент конкурентного аналізу, який не тільки дозволяє оцінити та порівняти конкурентоспроможність підприємства з іншими, а й накопичувати передовий досвід; </a:t>
            </a:r>
          </a:p>
          <a:p>
            <a:r>
              <a:rPr lang="uk-UA" sz="2000" dirty="0">
                <a:sym typeface="Symbol" panose="05050102010706020507" pitchFamily="18" charset="2"/>
              </a:rPr>
              <a:t></a:t>
            </a:r>
            <a:r>
              <a:rPr lang="uk-UA" sz="2000" dirty="0"/>
              <a:t> </a:t>
            </a:r>
            <a:r>
              <a:rPr lang="uk-UA" sz="2000" dirty="0" err="1"/>
              <a:t>Big</a:t>
            </a:r>
            <a:r>
              <a:rPr lang="uk-UA" sz="2000" dirty="0"/>
              <a:t> </a:t>
            </a:r>
            <a:r>
              <a:rPr lang="uk-UA" sz="2000" dirty="0" err="1"/>
              <a:t>data</a:t>
            </a:r>
            <a:r>
              <a:rPr lang="uk-UA" sz="2000" dirty="0"/>
              <a:t> – сукупність сучасних технологій аналізу даних, що мають вирішувати одночасно три найважливіші завдання: обробка великих порівняно зі «стандартними» сценаріями обсяги даних, аналіз великого обсягу даних, який швидко збільшується та поступає із різних джерел; робота зі структурованими і погано структурованими даними паралельно в різних аспектах; </a:t>
            </a:r>
          </a:p>
          <a:p>
            <a:r>
              <a:rPr lang="uk-UA" sz="2000" dirty="0">
                <a:sym typeface="Symbol" panose="05050102010706020507" pitchFamily="18" charset="2"/>
              </a:rPr>
              <a:t></a:t>
            </a:r>
            <a:r>
              <a:rPr lang="uk-UA" sz="2000" dirty="0"/>
              <a:t> он-лайн опитування, он-лайн фокус-групи, он-лайн-панелі, інтерв’ю через веб-камеру, аналіз соціальних мереж (</a:t>
            </a:r>
            <a:r>
              <a:rPr lang="uk-UA" sz="2000" dirty="0" err="1"/>
              <a:t>Social</a:t>
            </a:r>
            <a:r>
              <a:rPr lang="uk-UA" sz="2000" dirty="0"/>
              <a:t> </a:t>
            </a:r>
            <a:r>
              <a:rPr lang="uk-UA" sz="2000" dirty="0" err="1"/>
              <a:t>Media</a:t>
            </a:r>
            <a:r>
              <a:rPr lang="uk-UA" sz="2000" dirty="0"/>
              <a:t> </a:t>
            </a:r>
            <a:r>
              <a:rPr lang="uk-UA" sz="2000" dirty="0" err="1"/>
              <a:t>Research</a:t>
            </a:r>
            <a:r>
              <a:rPr lang="uk-UA" sz="2000" dirty="0"/>
              <a:t>), </a:t>
            </a:r>
            <a:r>
              <a:rPr lang="uk-UA" sz="2000" dirty="0" smtClean="0"/>
              <a:t>веб-аналітика</a:t>
            </a:r>
            <a:r>
              <a:rPr lang="uk-UA" sz="2000" dirty="0"/>
              <a:t>, аудит сайту </a:t>
            </a:r>
            <a:endParaRPr lang="uk-UA" sz="2000" dirty="0" smtClean="0"/>
          </a:p>
          <a:p>
            <a:r>
              <a:rPr lang="uk-UA" sz="2000" dirty="0" smtClean="0">
                <a:sym typeface="Symbol" panose="05050102010706020507" pitchFamily="18" charset="2"/>
              </a:rPr>
              <a:t></a:t>
            </a:r>
            <a:r>
              <a:rPr lang="uk-UA" sz="2000" dirty="0" smtClean="0"/>
              <a:t> </a:t>
            </a:r>
            <a:r>
              <a:rPr lang="uk-UA" sz="2000" dirty="0"/>
              <a:t>нові техніки маркетингових досліджень для B2В: тестування споживання продукту, контекстуальні дослідження, комп’ютерна імітація як методо експерименту в лабораторних умовах, використання якого дозволяє моделювати об’єкт дослідження, зокрема процес вибору товару, тестування упаковки тощо. </a:t>
            </a:r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125471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274"/>
            <a:ext cx="11522075" cy="603022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7. </a:t>
            </a:r>
            <a:r>
              <a:rPr lang="uk-UA" sz="2400" b="1" dirty="0"/>
              <a:t>Сегментація ринку і позиціонування товару</a:t>
            </a:r>
            <a:r>
              <a:rPr lang="uk-UA" sz="2400" dirty="0"/>
              <a:t/>
            </a:r>
            <a:br>
              <a:rPr lang="uk-UA" sz="2400" dirty="0"/>
            </a:br>
            <a:r>
              <a:rPr lang="uk-UA" sz="2400" dirty="0"/>
              <a:t/>
            </a:r>
            <a:br>
              <a:rPr lang="uk-UA" sz="2400" dirty="0"/>
            </a:br>
            <a:r>
              <a:rPr lang="uk-UA" sz="2400" dirty="0"/>
              <a:t/>
            </a:r>
            <a:br>
              <a:rPr lang="uk-UA" sz="2400" dirty="0"/>
            </a:br>
            <a:r>
              <a:rPr lang="uk-UA" sz="2400" dirty="0"/>
              <a:t/>
            </a:r>
            <a:br>
              <a:rPr lang="uk-UA" sz="2400" dirty="0"/>
            </a:br>
            <a:r>
              <a:rPr lang="uk-UA" sz="2400" dirty="0"/>
              <a:t> </a:t>
            </a:r>
            <a:br>
              <a:rPr lang="uk-UA" sz="2400" dirty="0"/>
            </a:br>
            <a:r>
              <a:rPr lang="uk-UA" sz="2400" dirty="0">
                <a:solidFill>
                  <a:schemeClr val="bg2"/>
                </a:solidFill>
              </a:rPr>
              <a:t/>
            </a:r>
            <a:br>
              <a:rPr lang="uk-UA" sz="2400" dirty="0">
                <a:solidFill>
                  <a:schemeClr val="bg2"/>
                </a:solidFill>
              </a:rPr>
            </a:br>
            <a:r>
              <a:rPr lang="en-US" sz="2400" dirty="0">
                <a:solidFill>
                  <a:schemeClr val="bg2"/>
                </a:solidFill>
              </a:rPr>
              <a:t/>
            </a:r>
            <a:br>
              <a:rPr lang="en-US" sz="2400" dirty="0">
                <a:solidFill>
                  <a:schemeClr val="bg2"/>
                </a:solidFill>
              </a:rPr>
            </a:br>
            <a:endParaRPr lang="uk-UA" sz="2400" dirty="0">
              <a:solidFill>
                <a:schemeClr val="bg2"/>
              </a:solidFill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8" y="424543"/>
            <a:ext cx="11857040" cy="5336177"/>
          </a:xfrm>
        </p:spPr>
        <p:txBody>
          <a:bodyPr/>
          <a:lstStyle/>
          <a:p>
            <a:r>
              <a:rPr lang="uk-UA" sz="2400" dirty="0"/>
              <a:t>Сегментація ринку – це розподіл споживачів на групи на основі різниці в потребах, характеристиках чи поведінці і розроблення для кожної з груп окремого комплексу маркетингу. При цьому кожна із груп представляє свій специфічний попит на ринку. </a:t>
            </a:r>
          </a:p>
          <a:p>
            <a:r>
              <a:rPr lang="uk-UA" sz="2400" dirty="0"/>
              <a:t>У процесі сегментації ринку маркетолог оперує поняттями «сегмент», «ніша».</a:t>
            </a:r>
          </a:p>
          <a:p>
            <a:r>
              <a:rPr lang="uk-UA" sz="2400" dirty="0"/>
              <a:t>Сегмент ринку складається із споживачів, що однакового реагують на один і той самий набір спонукальних стимулів маркетингу. </a:t>
            </a:r>
          </a:p>
          <a:p>
            <a:r>
              <a:rPr lang="uk-UA" sz="2400" dirty="0"/>
              <a:t>Ринкова ніша – це сегмент споживачів, якому продукт, що випускається даним підприємством, підходить для задоволення потреб найкраще. Переважно на практиці, говорячи про ринкову нішу, мають на увазі досить вузький сегмент ринку. </a:t>
            </a:r>
            <a:endParaRPr lang="uk-UA" sz="2400" dirty="0" smtClean="0"/>
          </a:p>
          <a:p>
            <a:r>
              <a:rPr lang="uk-UA" sz="2400" dirty="0"/>
              <a:t>Ринкове вікно – це незайнятий конкурентами сегмент споживачів, потреби яких не задовольняються належним чином існуючими товарами. </a:t>
            </a: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8604365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80217" y="569523"/>
            <a:ext cx="4315098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000" b="1" dirty="0"/>
              <a:t>Етапи процесу </a:t>
            </a:r>
            <a:r>
              <a:rPr lang="uk-UA" sz="2000" b="1" dirty="0" smtClean="0"/>
              <a:t>сегментування: </a:t>
            </a:r>
            <a:endParaRPr lang="uk-UA" sz="2000" b="1" dirty="0"/>
          </a:p>
          <a:p>
            <a:r>
              <a:rPr lang="uk-UA" sz="2000" b="1" dirty="0"/>
              <a:t>1. Визначення чинників сегментування. </a:t>
            </a:r>
          </a:p>
          <a:p>
            <a:r>
              <a:rPr lang="uk-UA" sz="2000" b="1" dirty="0"/>
              <a:t>2. Вибір методів та здійснення сегментування ринку. </a:t>
            </a:r>
          </a:p>
          <a:p>
            <a:r>
              <a:rPr lang="uk-UA" sz="2000" b="1" dirty="0"/>
              <a:t>3. Інтерпретація отриманих сегментів (розроблення профілів груп споживачів). </a:t>
            </a:r>
          </a:p>
          <a:p>
            <a:r>
              <a:rPr lang="uk-UA" sz="2000" b="1" dirty="0"/>
              <a:t>4. Оцінювання сегментів ринку. </a:t>
            </a:r>
          </a:p>
          <a:p>
            <a:r>
              <a:rPr lang="uk-UA" sz="2000" b="1" dirty="0"/>
              <a:t>5. Вибір сегментів ринку. </a:t>
            </a:r>
          </a:p>
          <a:p>
            <a:r>
              <a:rPr lang="uk-UA" sz="2000" b="1" dirty="0"/>
              <a:t>6. Позиціонування товару. </a:t>
            </a:r>
          </a:p>
          <a:p>
            <a:r>
              <a:rPr lang="uk-UA" sz="2000" b="1" dirty="0"/>
              <a:t>7. Розробка плану маркетингу</a:t>
            </a:r>
            <a:r>
              <a:rPr lang="uk-UA" sz="2000" b="1" dirty="0" smtClean="0"/>
              <a:t>.</a:t>
            </a:r>
            <a:endParaRPr lang="uk-UA" sz="2000" b="1" dirty="0"/>
          </a:p>
        </p:txBody>
      </p:sp>
      <p:pic>
        <p:nvPicPr>
          <p:cNvPr id="1028" name="Рисунок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45" y="150223"/>
            <a:ext cx="6600333" cy="3540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-1907177" y="3979520"/>
            <a:ext cx="987987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2.3. Процес сегментування</a:t>
            </a:r>
            <a:endParaRPr kumimoji="0" lang="uk-UA" alt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956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5462" y="241899"/>
            <a:ext cx="11604171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b="1" dirty="0"/>
              <a:t>Етап 1. Визначення чинників сегментування. </a:t>
            </a:r>
            <a:r>
              <a:rPr lang="uk-UA" dirty="0"/>
              <a:t>Процедура сегментування ринку розпочинається із визначення чинників (принципів) сегментації. При цьому принципи сегментації є різними для споживчого і промислового ринків. </a:t>
            </a:r>
          </a:p>
          <a:p>
            <a:r>
              <a:rPr lang="uk-UA" dirty="0"/>
              <a:t>Ознаки сегментації можуть бути вибрані із врахуванням різних чинників. У першу чергу, ознака сегментації залежить від типу продукції, яка пропонується підприємством. </a:t>
            </a:r>
            <a:endParaRPr lang="uk-UA" dirty="0" smtClean="0"/>
          </a:p>
          <a:p>
            <a:r>
              <a:rPr lang="uk-UA" dirty="0"/>
              <a:t>Принципи (ознаки) сегментації: </a:t>
            </a:r>
          </a:p>
          <a:p>
            <a:r>
              <a:rPr lang="uk-UA" b="1" dirty="0"/>
              <a:t>Для споживчого ринку: </a:t>
            </a:r>
            <a:endParaRPr lang="uk-UA" b="1" dirty="0" smtClean="0"/>
          </a:p>
          <a:p>
            <a:pPr marL="342900" indent="-342900">
              <a:buAutoNum type="arabicPeriod"/>
            </a:pPr>
            <a:r>
              <a:rPr lang="uk-UA" dirty="0" smtClean="0"/>
              <a:t>За </a:t>
            </a:r>
            <a:r>
              <a:rPr lang="uk-UA" dirty="0"/>
              <a:t>географічним принципом. </a:t>
            </a:r>
            <a:endParaRPr lang="uk-UA" dirty="0" smtClean="0"/>
          </a:p>
          <a:p>
            <a:r>
              <a:rPr lang="uk-UA" dirty="0"/>
              <a:t>2. За кількістю мешканців міст. </a:t>
            </a:r>
            <a:endParaRPr lang="uk-UA" dirty="0" smtClean="0"/>
          </a:p>
          <a:p>
            <a:r>
              <a:rPr lang="uk-UA" dirty="0"/>
              <a:t>3. За адміністративний розподілом (столиця, область, обласний центр, район, районний центр, сільська місцевість тощо). </a:t>
            </a:r>
          </a:p>
          <a:p>
            <a:r>
              <a:rPr lang="uk-UA" dirty="0"/>
              <a:t>4. За кліматичною ознакою. </a:t>
            </a:r>
          </a:p>
          <a:p>
            <a:r>
              <a:rPr lang="uk-UA" dirty="0"/>
              <a:t>5. За демографічним принципом (вік, стать, національність, розмір сім’ї, віросповідання, етапи життєвого циклу сім’ї). </a:t>
            </a:r>
          </a:p>
          <a:p>
            <a:r>
              <a:rPr lang="uk-UA" dirty="0"/>
              <a:t>6. За соціально-економічними характеристиками (професія, доходи, освіта, вид діяльності тощо).</a:t>
            </a:r>
          </a:p>
          <a:p>
            <a:r>
              <a:rPr lang="uk-UA" dirty="0" smtClean="0"/>
              <a:t>7. </a:t>
            </a:r>
            <a:r>
              <a:rPr lang="uk-UA" dirty="0"/>
              <a:t>Сегментація за психологічним принципом враховує тип особистості та спосіб життя (належність до суспільного класу, ставлення до товарів-новинок, стиль життя, тип особистості). </a:t>
            </a:r>
            <a:r>
              <a:rPr lang="uk-UA" dirty="0" smtClean="0"/>
              <a:t>\</a:t>
            </a:r>
          </a:p>
          <a:p>
            <a:r>
              <a:rPr lang="uk-UA" dirty="0"/>
              <a:t>8. Сегментація за споживчими мотивами класифікує споживачів залежно від ступеня їх прихильності до товарних марок, інтенсивності споживання, пріоритетністю мотивів придбання.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14266116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5462" y="-35095"/>
            <a:ext cx="11604171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b="1" dirty="0"/>
              <a:t>Для промислового ринку</a:t>
            </a:r>
            <a:r>
              <a:rPr lang="uk-UA" dirty="0"/>
              <a:t> використовують такі ознаки сегментування: </a:t>
            </a:r>
          </a:p>
          <a:p>
            <a:r>
              <a:rPr lang="uk-UA" dirty="0"/>
              <a:t>1. Сегментація за географічним принципом. </a:t>
            </a:r>
          </a:p>
          <a:p>
            <a:r>
              <a:rPr lang="uk-UA" dirty="0"/>
              <a:t>2. Сегментація за галузевим принципом. </a:t>
            </a:r>
          </a:p>
          <a:p>
            <a:r>
              <a:rPr lang="uk-UA" dirty="0"/>
              <a:t>3. Сегментація за функціональним призначенням продукції (продукція одного виду, роду). </a:t>
            </a:r>
          </a:p>
          <a:p>
            <a:r>
              <a:rPr lang="uk-UA" dirty="0"/>
              <a:t>4. Сегментація за вагомістю споживачів та за величиною споживачів (фірм). </a:t>
            </a:r>
          </a:p>
          <a:p>
            <a:r>
              <a:rPr lang="uk-UA" dirty="0"/>
              <a:t>5. Сегментація за формою власності. </a:t>
            </a:r>
            <a:endParaRPr lang="uk-UA" dirty="0" smtClean="0"/>
          </a:p>
          <a:p>
            <a:endParaRPr lang="uk-UA" dirty="0"/>
          </a:p>
          <a:p>
            <a:r>
              <a:rPr lang="uk-UA" b="1" dirty="0"/>
              <a:t>Етап 2. Вибір методу та здійснення сегментування ринку.</a:t>
            </a:r>
            <a:endParaRPr lang="uk-UA" dirty="0"/>
          </a:p>
          <a:p>
            <a:r>
              <a:rPr lang="uk-UA" dirty="0"/>
              <a:t>Залежно від цілей і завдань дослідження використовують різні методи сегментування: </a:t>
            </a:r>
          </a:p>
          <a:p>
            <a:r>
              <a:rPr lang="uk-UA" dirty="0"/>
              <a:t>- метод побудови сітки сегментування; </a:t>
            </a:r>
          </a:p>
          <a:p>
            <a:r>
              <a:rPr lang="uk-UA" dirty="0"/>
              <a:t>- метод </a:t>
            </a:r>
            <a:r>
              <a:rPr lang="uk-UA" dirty="0" err="1"/>
              <a:t>групувань</a:t>
            </a:r>
            <a:r>
              <a:rPr lang="uk-UA" dirty="0"/>
              <a:t>; </a:t>
            </a:r>
          </a:p>
          <a:p>
            <a:r>
              <a:rPr lang="uk-UA" dirty="0"/>
              <a:t>- метод багатомірного статистичного аналізу. </a:t>
            </a:r>
          </a:p>
          <a:p>
            <a:r>
              <a:rPr lang="uk-UA" i="1" dirty="0"/>
              <a:t>Метод побудови сітки сегментування</a:t>
            </a:r>
            <a:r>
              <a:rPr lang="uk-UA" dirty="0"/>
              <a:t> застосовується для виділення базових ринків і використовується на рівні </a:t>
            </a:r>
            <a:r>
              <a:rPr lang="uk-UA" dirty="0" err="1"/>
              <a:t>макросегментування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i="1" dirty="0"/>
              <a:t>Метод </a:t>
            </a:r>
            <a:r>
              <a:rPr lang="uk-UA" i="1" dirty="0" err="1"/>
              <a:t>групувань</a:t>
            </a:r>
            <a:r>
              <a:rPr lang="uk-UA" dirty="0"/>
              <a:t> передбачає послідовну розбивку сукупності об’єктів на кілька підгруп за найбільш важливими ознаками. </a:t>
            </a:r>
            <a:endParaRPr lang="uk-UA" dirty="0" smtClean="0"/>
          </a:p>
          <a:p>
            <a:r>
              <a:rPr lang="uk-UA" i="1" dirty="0"/>
              <a:t>Метод багатомірного статистичного аналізу</a:t>
            </a:r>
            <a:r>
              <a:rPr lang="uk-UA" dirty="0"/>
              <a:t> полягає в одночасній багатомірній (автоматичній) класифікації об’єктів за кількома ознаками. </a:t>
            </a:r>
            <a:endParaRPr lang="uk-UA" dirty="0" smtClean="0"/>
          </a:p>
          <a:p>
            <a:r>
              <a:rPr lang="uk-UA" dirty="0"/>
              <a:t>Межа сегменту – це кількісна або якісна характеристика показника, в межах якого споживачі, які володіють даним значенням показника, будуть віднесені до сегменту, що формується.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8942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0" y="1038678"/>
            <a:ext cx="11522075" cy="4176713"/>
          </a:xfrm>
        </p:spPr>
        <p:txBody>
          <a:bodyPr/>
          <a:lstStyle/>
          <a:p>
            <a:pPr marL="514350" lvl="0" indent="-514350">
              <a:buAutoNum type="arabicPeriod"/>
            </a:pPr>
            <a:r>
              <a:rPr lang="uk-UA" sz="2400" dirty="0" smtClean="0"/>
              <a:t>Поняття </a:t>
            </a:r>
            <a:r>
              <a:rPr lang="uk-UA" sz="2400" dirty="0"/>
              <a:t>маркетингового середовища. </a:t>
            </a:r>
            <a:endParaRPr lang="uk-UA" sz="2400" dirty="0" smtClean="0"/>
          </a:p>
          <a:p>
            <a:pPr marL="514350" lvl="0" indent="-514350">
              <a:buAutoNum type="arabicPeriod"/>
            </a:pPr>
            <a:r>
              <a:rPr lang="uk-UA" sz="2400" dirty="0" smtClean="0"/>
              <a:t>Характеристика </a:t>
            </a:r>
            <a:r>
              <a:rPr lang="uk-UA" sz="2400" dirty="0"/>
              <a:t>факторів зовнішнього </a:t>
            </a:r>
            <a:r>
              <a:rPr lang="uk-UA" sz="2400" dirty="0" smtClean="0"/>
              <a:t>середовища</a:t>
            </a:r>
            <a:endParaRPr lang="uk-UA" sz="2400" dirty="0"/>
          </a:p>
          <a:p>
            <a:pPr marL="0" lvl="0" indent="0">
              <a:buNone/>
            </a:pPr>
            <a:r>
              <a:rPr lang="uk-UA" sz="2400" dirty="0" smtClean="0"/>
              <a:t>3. Характеристика </a:t>
            </a:r>
            <a:r>
              <a:rPr lang="uk-UA" sz="2400" dirty="0"/>
              <a:t>факторів внутрішнього середовища</a:t>
            </a:r>
          </a:p>
          <a:p>
            <a:pPr marL="0" lvl="0" indent="0">
              <a:buNone/>
            </a:pPr>
            <a:r>
              <a:rPr lang="uk-UA" sz="2400" dirty="0" smtClean="0"/>
              <a:t>4. Джерела </a:t>
            </a:r>
            <a:r>
              <a:rPr lang="uk-UA" sz="2400" dirty="0"/>
              <a:t>отримання маркетингової інформації</a:t>
            </a:r>
          </a:p>
          <a:p>
            <a:pPr marL="0" lvl="0" indent="0">
              <a:buNone/>
            </a:pPr>
            <a:r>
              <a:rPr lang="uk-UA" sz="2400" dirty="0" smtClean="0"/>
              <a:t>5. Маркетингова </a:t>
            </a:r>
            <a:r>
              <a:rPr lang="uk-UA" sz="2400" dirty="0"/>
              <a:t>інформаційна система та її елементи</a:t>
            </a:r>
          </a:p>
          <a:p>
            <a:pPr marL="0" lvl="0" indent="0">
              <a:buNone/>
            </a:pPr>
            <a:r>
              <a:rPr lang="uk-UA" sz="2400" dirty="0" smtClean="0"/>
              <a:t>6. Сучасні </a:t>
            </a:r>
            <a:r>
              <a:rPr lang="uk-UA" sz="2400" dirty="0"/>
              <a:t>технології маркетингових </a:t>
            </a:r>
            <a:r>
              <a:rPr lang="uk-UA" sz="2400" dirty="0" smtClean="0"/>
              <a:t>досліджень</a:t>
            </a:r>
          </a:p>
          <a:p>
            <a:pPr marL="0" indent="0">
              <a:buNone/>
            </a:pPr>
            <a:r>
              <a:rPr lang="uk-UA" sz="2400" dirty="0" smtClean="0"/>
              <a:t>7. </a:t>
            </a:r>
            <a:r>
              <a:rPr lang="uk-UA" sz="2400" dirty="0"/>
              <a:t>Сегментація ринку і позиціонування товару</a:t>
            </a:r>
          </a:p>
          <a:p>
            <a:pPr marL="0" lvl="0" indent="0">
              <a:buNone/>
            </a:pPr>
            <a:endParaRPr lang="uk-UA" sz="2800" dirty="0"/>
          </a:p>
          <a:p>
            <a:pPr marL="0" indent="0">
              <a:buNone/>
            </a:pP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7580766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17713" y="441625"/>
            <a:ext cx="11604171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b="1" dirty="0"/>
              <a:t>Етап 3. Інтерпретація отриманих сегментів (розроблення профілів груп споживачів). </a:t>
            </a:r>
            <a:endParaRPr lang="uk-UA" dirty="0"/>
          </a:p>
          <a:p>
            <a:r>
              <a:rPr lang="uk-UA" dirty="0"/>
              <a:t>Після того, як сегментація проведена, необхідно виокремити основні характеристики і властивості кожного сегменту для їх подальшої оцінки. Описуючи кожен сегмент, варто робити основний акцент на тих рисах, які роблять його відмінним від інших і тих ознаках, які можуть бути використані при розробці товару і його просуванні. </a:t>
            </a:r>
          </a:p>
          <a:p>
            <a:r>
              <a:rPr lang="uk-UA" b="1" dirty="0"/>
              <a:t>Етап 4. Оцінювання сегментів ринку.</a:t>
            </a:r>
            <a:r>
              <a:rPr lang="uk-UA" dirty="0"/>
              <a:t> </a:t>
            </a:r>
          </a:p>
          <a:p>
            <a:r>
              <a:rPr lang="uk-UA" dirty="0"/>
              <a:t>Оцінювання сегментів здійснюється за різними параметрами. Порядок оцінювання повинен здійснюватися у такому порядку: </a:t>
            </a:r>
          </a:p>
          <a:p>
            <a:r>
              <a:rPr lang="uk-UA" dirty="0"/>
              <a:t>- оцінка місткості кожного сегменту; </a:t>
            </a:r>
          </a:p>
          <a:p>
            <a:r>
              <a:rPr lang="uk-UA" dirty="0"/>
              <a:t>- оцінка привабливості сегменту; </a:t>
            </a:r>
          </a:p>
          <a:p>
            <a:r>
              <a:rPr lang="uk-UA" dirty="0"/>
              <a:t>- оцінка можливостей підприємства зайняти відповідні сегменти. </a:t>
            </a:r>
          </a:p>
          <a:p>
            <a:r>
              <a:rPr lang="uk-UA" b="1" dirty="0"/>
              <a:t>Етап 5. Вибір сегментів ринку</a:t>
            </a:r>
            <a:endParaRPr lang="uk-UA" dirty="0"/>
          </a:p>
          <a:p>
            <a:r>
              <a:rPr lang="uk-UA" dirty="0"/>
              <a:t>При виборі сегменту ринку фірма може застосовувати чотири стратегії охоплення ринку:</a:t>
            </a:r>
          </a:p>
          <a:p>
            <a:r>
              <a:rPr lang="uk-UA" dirty="0"/>
              <a:t>- масовий маркетинг; </a:t>
            </a:r>
          </a:p>
          <a:p>
            <a:r>
              <a:rPr lang="uk-UA" dirty="0"/>
              <a:t>- цільовий маркетинг (концентрований маркетинг); </a:t>
            </a:r>
          </a:p>
          <a:p>
            <a:r>
              <a:rPr lang="uk-UA" dirty="0"/>
              <a:t>- індивідуалізований маркетинг; </a:t>
            </a:r>
          </a:p>
          <a:p>
            <a:r>
              <a:rPr lang="uk-UA" dirty="0"/>
              <a:t>- диференційований маркетинг.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980196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6902" y="331932"/>
            <a:ext cx="11604171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dirty="0"/>
              <a:t>Використання стратегії </a:t>
            </a:r>
            <a:r>
              <a:rPr lang="uk-UA" i="1" dirty="0"/>
              <a:t>масового маркетингу</a:t>
            </a:r>
            <a:r>
              <a:rPr lang="uk-UA" dirty="0"/>
              <a:t> передбачає, що підприємство не концентрується на конкретних ринках, а намагається привабити споживачів з усіх ринкових сегментів використовуючи єдину товарну, цінову, збутову і комунікаційну політики. </a:t>
            </a:r>
            <a:endParaRPr lang="uk-UA" dirty="0" smtClean="0"/>
          </a:p>
          <a:p>
            <a:r>
              <a:rPr lang="uk-UA" dirty="0"/>
              <a:t>Сутність </a:t>
            </a:r>
            <a:r>
              <a:rPr lang="uk-UA" i="1" dirty="0"/>
              <a:t>стратегії цільового (концентрованого) маркетингу</a:t>
            </a:r>
            <a:r>
              <a:rPr lang="uk-UA" dirty="0"/>
              <a:t> полягає у тому, що фірма зосереджує свою діяльність лише на одному ринковому сегменті і під цей сегмент розробляє комплекс маркетингу</a:t>
            </a:r>
            <a:r>
              <a:rPr lang="uk-UA" dirty="0" smtClean="0"/>
              <a:t>.</a:t>
            </a:r>
          </a:p>
          <a:p>
            <a:r>
              <a:rPr lang="uk-UA" i="1" dirty="0"/>
              <a:t>Індивідуалізований маркетинг</a:t>
            </a:r>
            <a:r>
              <a:rPr lang="uk-UA" dirty="0"/>
              <a:t> – це маркетингова стратегія, при якій підприємство розробляє окремий підхід для кожного споживача. </a:t>
            </a:r>
            <a:endParaRPr lang="uk-UA" dirty="0" smtClean="0"/>
          </a:p>
          <a:p>
            <a:r>
              <a:rPr lang="uk-UA" i="1" dirty="0"/>
              <a:t>Стратегія диференційованого маркетингу</a:t>
            </a:r>
            <a:r>
              <a:rPr lang="uk-UA" dirty="0"/>
              <a:t> передбачає освоєння фірмою кількох ринкових сегментів, для кожного з яких розробляється окремий товар і використовується відповідний комплекс маркетингу.</a:t>
            </a:r>
          </a:p>
          <a:p>
            <a:r>
              <a:rPr lang="uk-UA" dirty="0"/>
              <a:t>Виділяють такі </a:t>
            </a:r>
            <a:r>
              <a:rPr lang="uk-UA" i="1" dirty="0"/>
              <a:t>види диференційованого маркетингу</a:t>
            </a:r>
            <a:r>
              <a:rPr lang="uk-UA" dirty="0"/>
              <a:t>: </a:t>
            </a:r>
          </a:p>
          <a:p>
            <a:r>
              <a:rPr lang="uk-UA" dirty="0"/>
              <a:t>- товарна диференціація – диференціація за функціональними показниками якості, характеристиками довговічності, надійності, </a:t>
            </a:r>
            <a:r>
              <a:rPr lang="uk-UA" dirty="0" err="1"/>
              <a:t>ремонтоспроможності</a:t>
            </a:r>
            <a:r>
              <a:rPr lang="uk-UA" dirty="0"/>
              <a:t>, дизайну; </a:t>
            </a:r>
          </a:p>
          <a:p>
            <a:r>
              <a:rPr lang="uk-UA" dirty="0"/>
              <a:t>- сервісна диференціація – диференціація за ознакою доставки, монтажу, навчання персоналу, ремонту, додаткових послуг; </a:t>
            </a:r>
          </a:p>
          <a:p>
            <a:r>
              <a:rPr lang="uk-UA" dirty="0"/>
              <a:t>- диференціація персоналу – компетентність, відповідальність, ввічливість, комунікабельність; </a:t>
            </a:r>
          </a:p>
          <a:p>
            <a:r>
              <a:rPr lang="uk-UA" dirty="0"/>
              <a:t>- диференціація іміджу.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10706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78525" y="300450"/>
            <a:ext cx="11604171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i="1" dirty="0"/>
              <a:t>Чинники, які необхідно враховувати при виборі стратегії охоплення ринку:</a:t>
            </a:r>
            <a:r>
              <a:rPr lang="uk-UA" dirty="0"/>
              <a:t> </a:t>
            </a:r>
          </a:p>
          <a:p>
            <a:r>
              <a:rPr lang="uk-UA" dirty="0"/>
              <a:t>1. Наявність ресурсів. За обмежених ресурсів найдоцільнішою є стратегія цільового маркетингу. </a:t>
            </a:r>
          </a:p>
          <a:p>
            <a:r>
              <a:rPr lang="uk-UA" dirty="0"/>
              <a:t>2. Ступінь однорідності продукції. Чим однорідніша продукція, тим більше підходить масовий маркетинг (хліб, метал, цитрусові). </a:t>
            </a:r>
          </a:p>
          <a:p>
            <a:r>
              <a:rPr lang="uk-UA" dirty="0"/>
              <a:t>3. Етап життєвого циклу товару. </a:t>
            </a:r>
          </a:p>
          <a:p>
            <a:r>
              <a:rPr lang="uk-UA" dirty="0"/>
              <a:t>4. Ступінь однорідності ринку. </a:t>
            </a:r>
          </a:p>
          <a:p>
            <a:r>
              <a:rPr lang="uk-UA" dirty="0"/>
              <a:t>5. Маркетингові стратегії конкурентів. </a:t>
            </a:r>
            <a:endParaRPr lang="uk-UA" dirty="0" smtClean="0"/>
          </a:p>
          <a:p>
            <a:r>
              <a:rPr lang="uk-UA" b="1" dirty="0"/>
              <a:t>Етап 6. Позиціонування товару </a:t>
            </a:r>
            <a:endParaRPr lang="uk-UA" dirty="0"/>
          </a:p>
          <a:p>
            <a:r>
              <a:rPr lang="uk-UA" dirty="0"/>
              <a:t>Визначення сегменту, який стає об’єктом маркетингової політики фірми і вибір маркетингової стратегії, яка б дала можливість завоювати відповідні сегменти дає підстави власне для позиціонування товару на ринку. Основою позиціонування є позиція товару на ринку. </a:t>
            </a:r>
          </a:p>
          <a:p>
            <a:r>
              <a:rPr lang="uk-UA" b="1" dirty="0"/>
              <a:t>Позиція товару</a:t>
            </a:r>
            <a:r>
              <a:rPr lang="uk-UA" dirty="0"/>
              <a:t> – це місце, яке цей товар займає у свідомості покупців порівняно з аналогічними конкурентними товарами. </a:t>
            </a:r>
          </a:p>
          <a:p>
            <a:r>
              <a:rPr lang="uk-UA" b="1" dirty="0"/>
              <a:t>Позиціонування на ринку</a:t>
            </a:r>
            <a:r>
              <a:rPr lang="uk-UA" dirty="0"/>
              <a:t> – це забезпечення товарові чітко відокремленого від інших товарів місця на ринку й у свідомості цільових споживачів.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Для </a:t>
            </a:r>
            <a:r>
              <a:rPr lang="uk-UA" dirty="0"/>
              <a:t>графічного зображення позиції торгової марки використовують </a:t>
            </a:r>
            <a:r>
              <a:rPr lang="uk-UA" b="1" dirty="0"/>
              <a:t>карти-схеми сприйняття</a:t>
            </a:r>
            <a:r>
              <a:rPr lang="uk-UA" dirty="0"/>
              <a:t> (</a:t>
            </a:r>
            <a:r>
              <a:rPr lang="uk-UA" dirty="0" err="1"/>
              <a:t>перцепційні</a:t>
            </a:r>
            <a:r>
              <a:rPr lang="uk-UA" dirty="0"/>
              <a:t> карти, позиційні схеми). Це – двомірні діаграми різних пар характеристик, що відображають позиції конкуруючих торгових марок. 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483458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78525" y="992949"/>
            <a:ext cx="11604171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i="1" dirty="0"/>
              <a:t>Побудова карти-схеми</a:t>
            </a:r>
            <a:r>
              <a:rPr lang="uk-UA" dirty="0"/>
              <a:t> відбувається за такими етапами: </a:t>
            </a:r>
          </a:p>
          <a:p>
            <a:r>
              <a:rPr lang="uk-UA" dirty="0"/>
              <a:t>Крок 1. Ідентифікація сукупності конкуруючих торгових марок. </a:t>
            </a:r>
          </a:p>
          <a:p>
            <a:r>
              <a:rPr lang="uk-UA" dirty="0"/>
              <a:t>Крок 2. Визначення переліку важливих атрибутів, якими споживачі керуються у виборі торгових марок. </a:t>
            </a:r>
          </a:p>
          <a:p>
            <a:r>
              <a:rPr lang="uk-UA" dirty="0"/>
              <a:t>Крок 3. Оцінка споживачами торгових марок. </a:t>
            </a:r>
          </a:p>
          <a:p>
            <a:r>
              <a:rPr lang="uk-UA" dirty="0"/>
              <a:t>Крок 4. Відображення позицій торгових марок на двомірній діаграмі. </a:t>
            </a:r>
            <a:endParaRPr lang="uk-UA" dirty="0" smtClean="0"/>
          </a:p>
          <a:p>
            <a:endParaRPr lang="uk-UA" dirty="0"/>
          </a:p>
          <a:p>
            <a:r>
              <a:rPr lang="uk-UA" dirty="0"/>
              <a:t>У разі, якщо позиція товару не відповідає очікуванням фірми, для зміни позицій товару в свідомості споживачів використовується стратегія </a:t>
            </a:r>
            <a:r>
              <a:rPr lang="uk-UA" b="1" dirty="0" err="1"/>
              <a:t>репозиціонування</a:t>
            </a:r>
            <a:r>
              <a:rPr lang="uk-UA" b="1" dirty="0"/>
              <a:t> </a:t>
            </a:r>
            <a:r>
              <a:rPr lang="uk-UA" dirty="0"/>
              <a:t>– модифікація несприятливого позиціонування. </a:t>
            </a:r>
            <a:r>
              <a:rPr lang="uk-UA" dirty="0" err="1"/>
              <a:t>Репозиціонування</a:t>
            </a:r>
            <a:r>
              <a:rPr lang="uk-UA" dirty="0"/>
              <a:t> використовується або у тому випадку, коли початкове позиціонування було неефективним, або у тих випадках, коли торгова марка уже тривалий час просувається згідно однієї стратегії і це вже не здійснює жодного впливу на потенційного споживача. </a:t>
            </a:r>
          </a:p>
          <a:p>
            <a:endParaRPr lang="uk-UA" dirty="0"/>
          </a:p>
          <a:p>
            <a:r>
              <a:rPr lang="uk-UA" b="1" dirty="0"/>
              <a:t>Етап 7. Розробка плану маркетингу </a:t>
            </a:r>
            <a:endParaRPr lang="uk-UA" dirty="0"/>
          </a:p>
          <a:p>
            <a:r>
              <a:rPr lang="uk-UA" dirty="0"/>
              <a:t>Після вибору необхідних сегментів ринку і визначення стратегії позиціонування підприємство готується до виведення товару на відповідні ринки. Для цього розробляється план маркетингу.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58530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496389" y="411444"/>
            <a:ext cx="10189028" cy="3369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План маркетингу повинен включати: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1. Календарний графік виведення товару на ринок – періоди, у які передбачено заходи із виведення на ринок.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План формування і роботи з каналами розподілу – визначення типів каналів розподілу, із якими буде працювати підприємство, планування заходів стимулювання роботи </a:t>
            </a:r>
            <a:r>
              <a:rPr lang="uk-UA" sz="20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дистрибуційних</a:t>
            </a:r>
            <a:r>
              <a:rPr lang="uk-UA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каналів.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3. План тактичних і оперативних заходів цінової політики – визначення типів і системи знижок, націнок, комісійних винагород тощо.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4. План маркетингових комунікацій – концепцію маркетингових комунікацій, витрати на комунікації, медіа-план.</a:t>
            </a:r>
            <a:endParaRPr lang="uk-UA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9924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0930" y="2201098"/>
            <a:ext cx="10140042" cy="1405108"/>
          </a:xfrm>
        </p:spPr>
        <p:txBody>
          <a:bodyPr>
            <a:noAutofit/>
          </a:bodyPr>
          <a:lstStyle/>
          <a:p>
            <a:r>
              <a:rPr lang="uk-UA" sz="6600" b="1" dirty="0" smtClean="0"/>
              <a:t>ДЯКУЮ ЗА УВАГУ!!!</a:t>
            </a:r>
            <a:endParaRPr lang="uk-UA" sz="6600" b="1" dirty="0"/>
          </a:p>
        </p:txBody>
      </p:sp>
    </p:spTree>
    <p:extLst>
      <p:ext uri="{BB962C8B-B14F-4D97-AF65-F5344CB8AC3E}">
        <p14:creationId xmlns:p14="http://schemas.microsoft.com/office/powerpoint/2010/main" val="1852806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478" y="188914"/>
            <a:ext cx="11522075" cy="603022"/>
          </a:xfrm>
        </p:spPr>
        <p:txBody>
          <a:bodyPr>
            <a:noAutofit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uk-UA" sz="2800" b="1" i="1" dirty="0" smtClean="0">
                <a:solidFill>
                  <a:schemeClr val="bg2"/>
                </a:solidFill>
              </a:rPr>
              <a:t>1. </a:t>
            </a:r>
            <a:r>
              <a:rPr lang="uk-UA" sz="2800" b="1" dirty="0" smtClean="0">
                <a:solidFill>
                  <a:schemeClr val="bg2"/>
                </a:solidFill>
              </a:rPr>
              <a:t>Поняття </a:t>
            </a:r>
            <a:r>
              <a:rPr lang="uk-UA" sz="2800" b="1" dirty="0">
                <a:solidFill>
                  <a:schemeClr val="bg2"/>
                </a:solidFill>
              </a:rPr>
              <a:t>маркетингового середовища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8" y="791936"/>
            <a:ext cx="11857040" cy="4847999"/>
          </a:xfrm>
        </p:spPr>
        <p:txBody>
          <a:bodyPr/>
          <a:lstStyle/>
          <a:p>
            <a:r>
              <a:rPr lang="uk-UA" sz="2400" dirty="0"/>
              <a:t>Маркетингове середовище фірми - сукупність суб'єктів і сил, що діють за межами підприємства і впливають на можливості підприємства встановлювати і підтримувати з цільовими клієнтами успішні взаємовигідні відносини співпраці.</a:t>
            </a:r>
          </a:p>
          <a:p>
            <a:r>
              <a:rPr lang="uk-UA" sz="2400" dirty="0"/>
              <a:t>Ф. </a:t>
            </a:r>
            <a:r>
              <a:rPr lang="uk-UA" sz="2400" dirty="0" err="1"/>
              <a:t>Котлер</a:t>
            </a:r>
            <a:r>
              <a:rPr lang="uk-UA" sz="2400" dirty="0"/>
              <a:t> визначає маркетингове середовище як сукупність факторів, які впливають на спроможність підприємства розвивати й підтримувати взаємовідносини з цільовим ринком</a:t>
            </a:r>
            <a:r>
              <a:rPr lang="uk-UA" sz="2400" dirty="0" smtClean="0"/>
              <a:t>.</a:t>
            </a:r>
          </a:p>
          <a:p>
            <a:r>
              <a:rPr lang="uk-UA" sz="2400" dirty="0"/>
              <a:t>Елементами маркетингового середовища є: </a:t>
            </a:r>
          </a:p>
          <a:p>
            <a:r>
              <a:rPr lang="uk-UA" sz="2400" dirty="0"/>
              <a:t>- макросередовище; </a:t>
            </a:r>
          </a:p>
          <a:p>
            <a:r>
              <a:rPr lang="uk-UA" sz="2400" dirty="0"/>
              <a:t>- мікросередовище. </a:t>
            </a:r>
          </a:p>
          <a:p>
            <a:endParaRPr lang="uk-UA" sz="2400" dirty="0"/>
          </a:p>
          <a:p>
            <a:pPr marL="0" indent="0">
              <a:buNone/>
            </a:pPr>
            <a:endParaRPr lang="uk-UA" sz="2400" dirty="0"/>
          </a:p>
          <a:p>
            <a:pPr marL="0" indent="0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581569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603022"/>
          </a:xfrm>
        </p:spPr>
        <p:txBody>
          <a:bodyPr>
            <a:noAutofit/>
          </a:bodyPr>
          <a:lstStyle/>
          <a:p>
            <a:r>
              <a:rPr lang="uk-UA" sz="2400" b="1" i="1" dirty="0" smtClean="0"/>
              <a:t>2</a:t>
            </a:r>
            <a:r>
              <a:rPr lang="uk-UA" sz="2400" b="1" i="1" dirty="0"/>
              <a:t>. </a:t>
            </a:r>
            <a:r>
              <a:rPr lang="uk-UA" sz="2400" b="1" dirty="0"/>
              <a:t>Характеристика факторів зовнішнього середовища</a:t>
            </a:r>
            <a:r>
              <a:rPr lang="uk-UA" sz="2400" dirty="0"/>
              <a:t/>
            </a:r>
            <a:br>
              <a:rPr lang="uk-UA" sz="2400" dirty="0"/>
            </a:br>
            <a:r>
              <a:rPr lang="uk-UA" sz="2400" dirty="0"/>
              <a:t> </a:t>
            </a:r>
            <a:br>
              <a:rPr lang="uk-UA" sz="2400" dirty="0"/>
            </a:br>
            <a:r>
              <a:rPr lang="uk-UA" sz="2400" dirty="0">
                <a:solidFill>
                  <a:schemeClr val="bg2"/>
                </a:solidFill>
              </a:rPr>
              <a:t/>
            </a:r>
            <a:br>
              <a:rPr lang="uk-UA" sz="2400" dirty="0">
                <a:solidFill>
                  <a:schemeClr val="bg2"/>
                </a:solidFill>
              </a:rPr>
            </a:br>
            <a:r>
              <a:rPr lang="en-US" sz="2400" dirty="0">
                <a:solidFill>
                  <a:schemeClr val="bg2"/>
                </a:solidFill>
              </a:rPr>
              <a:t/>
            </a:r>
            <a:br>
              <a:rPr lang="en-US" sz="2400" dirty="0">
                <a:solidFill>
                  <a:schemeClr val="bg2"/>
                </a:solidFill>
              </a:rPr>
            </a:br>
            <a:endParaRPr lang="uk-UA" sz="2400" dirty="0">
              <a:solidFill>
                <a:schemeClr val="bg2"/>
              </a:solidFill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8" y="624296"/>
            <a:ext cx="11857040" cy="5136424"/>
          </a:xfrm>
        </p:spPr>
        <p:txBody>
          <a:bodyPr/>
          <a:lstStyle/>
          <a:p>
            <a:r>
              <a:rPr lang="uk-UA" sz="2400" dirty="0"/>
              <a:t>Фактори зовнішнього середовища поділяють на дві групи: </a:t>
            </a:r>
            <a:r>
              <a:rPr lang="uk-UA" sz="2400" u="sng" dirty="0"/>
              <a:t>мікро- і макросередовище</a:t>
            </a:r>
            <a:r>
              <a:rPr lang="uk-UA" sz="2400" dirty="0"/>
              <a:t>. </a:t>
            </a:r>
          </a:p>
          <a:p>
            <a:r>
              <a:rPr lang="uk-UA" sz="2400" dirty="0"/>
              <a:t>Маркетингове мікросередовище – частина середовища, в якому фірма безпосередньо функціонує в процесі маркетингової діяльності. </a:t>
            </a:r>
            <a:endParaRPr lang="uk-UA" sz="2400" dirty="0" smtClean="0"/>
          </a:p>
          <a:p>
            <a:r>
              <a:rPr lang="uk-UA" sz="2400" dirty="0"/>
              <a:t>Мікросередовище становлять:</a:t>
            </a:r>
          </a:p>
          <a:p>
            <a:r>
              <a:rPr lang="uk-UA" sz="2400" dirty="0"/>
              <a:t>– споживачі; </a:t>
            </a:r>
          </a:p>
          <a:p>
            <a:r>
              <a:rPr lang="uk-UA" sz="2400" dirty="0"/>
              <a:t>– конкуренти; </a:t>
            </a:r>
          </a:p>
          <a:p>
            <a:r>
              <a:rPr lang="uk-UA" sz="2400" dirty="0"/>
              <a:t>– постачальники; </a:t>
            </a:r>
          </a:p>
          <a:p>
            <a:r>
              <a:rPr lang="uk-UA" sz="2400" dirty="0"/>
              <a:t>– посередники; </a:t>
            </a:r>
          </a:p>
          <a:p>
            <a:r>
              <a:rPr lang="uk-UA" sz="2400" dirty="0"/>
              <a:t>– контактні аудиторії. </a:t>
            </a:r>
          </a:p>
          <a:p>
            <a:pPr marL="0" indent="0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779966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8" y="130628"/>
            <a:ext cx="11857040" cy="5630091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/>
              <a:t>Споживачі - фірми, окремі фізичні особи або їх потенційні групи, готові придбати товари або послуги, що знаходяться на ринку, і що володіють правами вибирати товар, продавця, пред'являти свої умови в процесі купівлі-продажу.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/>
              <a:t>Конкуренти - фірми або фізичні особи, що змагаються, тобто виступають в якості суперника по відношенню до інших підприємницьких структур або підприємців на всіх етапах організації і здійснення підприємницької діяльності.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Види конкуренції:</a:t>
            </a:r>
          </a:p>
          <a:p>
            <a:pPr marL="0" indent="0">
              <a:buNone/>
            </a:pPr>
            <a:r>
              <a:rPr lang="uk-UA" sz="2000" dirty="0"/>
              <a:t>– </a:t>
            </a:r>
            <a:r>
              <a:rPr lang="uk-UA" sz="2000" i="1" dirty="0"/>
              <a:t>Бажання-конкуренти</a:t>
            </a:r>
            <a:r>
              <a:rPr lang="uk-UA" sz="2000" dirty="0"/>
              <a:t> – бажання, які споживач може прагнути задовольнити.</a:t>
            </a:r>
          </a:p>
          <a:p>
            <a:pPr marL="0" indent="0">
              <a:buNone/>
            </a:pPr>
            <a:r>
              <a:rPr lang="uk-UA" sz="2000" dirty="0"/>
              <a:t>– </a:t>
            </a:r>
            <a:r>
              <a:rPr lang="uk-UA" sz="2000" i="1" dirty="0"/>
              <a:t>Товарно-родові конкуренти</a:t>
            </a:r>
            <a:r>
              <a:rPr lang="uk-UA" sz="2000" dirty="0"/>
              <a:t> – різноманітні шляхи задоволення конкретного бажання.</a:t>
            </a:r>
          </a:p>
          <a:p>
            <a:pPr marL="0" indent="0">
              <a:buNone/>
            </a:pPr>
            <a:r>
              <a:rPr lang="uk-UA" sz="2000" dirty="0"/>
              <a:t>- </a:t>
            </a:r>
            <a:r>
              <a:rPr lang="uk-UA" sz="2000" i="1" dirty="0"/>
              <a:t>Товарно-видові конкуренти –</a:t>
            </a:r>
            <a:r>
              <a:rPr lang="uk-UA" sz="2000" dirty="0"/>
              <a:t> різновиди однієї категорії товару, які здатні задовольнити конкретне бажання покупця.</a:t>
            </a:r>
          </a:p>
          <a:p>
            <a:pPr marL="0" indent="0">
              <a:buNone/>
            </a:pPr>
            <a:r>
              <a:rPr lang="uk-UA" sz="2000" dirty="0"/>
              <a:t>- </a:t>
            </a:r>
            <a:r>
              <a:rPr lang="uk-UA" sz="2000" i="1" dirty="0"/>
              <a:t>Марки конкуренти</a:t>
            </a:r>
            <a:r>
              <a:rPr lang="uk-UA" sz="2000" dirty="0"/>
              <a:t> – різноманітні марки одного і того самого товару, що їх виготовляють підприємства конкуренти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r>
              <a:rPr lang="uk-UA" sz="2000" dirty="0"/>
              <a:t>Постачальники – юридичні та фізичні особи, які забезпечують підприємство та його конкурентів матеріальними ресурсами, необхідними для виробництва конкретних товарів.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940889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8" y="0"/>
            <a:ext cx="11857040" cy="5760720"/>
          </a:xfrm>
        </p:spPr>
        <p:txBody>
          <a:bodyPr/>
          <a:lstStyle/>
          <a:p>
            <a:pPr marL="0" indent="0">
              <a:buNone/>
            </a:pPr>
            <a:r>
              <a:rPr lang="uk-UA" sz="2400" dirty="0"/>
              <a:t>Маркетингові посередники – юридичні та фізичні особи, які допомагають компанії просувати, розподіляти та продавати товари на ринку</a:t>
            </a:r>
            <a:r>
              <a:rPr lang="uk-UA" sz="2400" dirty="0" smtClean="0"/>
              <a:t>.</a:t>
            </a:r>
          </a:p>
          <a:p>
            <a:r>
              <a:rPr lang="uk-UA" sz="2400" dirty="0"/>
              <a:t>До них належать:</a:t>
            </a:r>
          </a:p>
          <a:p>
            <a:r>
              <a:rPr lang="uk-UA" sz="2400" dirty="0"/>
              <a:t>– торговельні посередники;</a:t>
            </a:r>
          </a:p>
          <a:p>
            <a:r>
              <a:rPr lang="uk-UA" sz="2400" dirty="0"/>
              <a:t>– фірми-спеціалісти з питань організації руху товарів;</a:t>
            </a:r>
          </a:p>
          <a:p>
            <a:r>
              <a:rPr lang="uk-UA" sz="2400" dirty="0"/>
              <a:t>– агентства, які надають маркетингові послуги;</a:t>
            </a:r>
          </a:p>
          <a:p>
            <a:r>
              <a:rPr lang="uk-UA" sz="2400" dirty="0"/>
              <a:t>– кредитно-фінансові установи.</a:t>
            </a:r>
          </a:p>
          <a:p>
            <a:pPr marL="0" indent="0">
              <a:buNone/>
            </a:pPr>
            <a:endParaRPr lang="uk-UA" sz="2400" dirty="0"/>
          </a:p>
          <a:p>
            <a:pPr marL="0" indent="0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519784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8" y="0"/>
            <a:ext cx="11857040" cy="5760720"/>
          </a:xfrm>
        </p:spPr>
        <p:txBody>
          <a:bodyPr/>
          <a:lstStyle/>
          <a:p>
            <a:r>
              <a:rPr lang="uk-UA" sz="2000" dirty="0"/>
              <a:t>Контактні аудиторії ‒ це групи, що виявляють інтерес до діяльності фірми і можуть вплинути на досягнення поставлених цілей. </a:t>
            </a:r>
          </a:p>
          <a:p>
            <a:r>
              <a:rPr lang="uk-UA" sz="2000" dirty="0"/>
              <a:t>Виділяють сім контактних груп: </a:t>
            </a:r>
          </a:p>
          <a:p>
            <a:r>
              <a:rPr lang="uk-UA" sz="2000" dirty="0"/>
              <a:t>– </a:t>
            </a:r>
            <a:r>
              <a:rPr lang="uk-UA" sz="2000" i="1" dirty="0"/>
              <a:t>внутрішні контактні аудиторії</a:t>
            </a:r>
            <a:r>
              <a:rPr lang="uk-UA" sz="2000" dirty="0"/>
              <a:t> (трудовий колектив, акціонери, рада директорів, профспілки); </a:t>
            </a:r>
          </a:p>
          <a:p>
            <a:r>
              <a:rPr lang="uk-UA" sz="2000" dirty="0"/>
              <a:t>– </a:t>
            </a:r>
            <a:r>
              <a:rPr lang="uk-UA" sz="2000" i="1" dirty="0"/>
              <a:t>місцеві контактні аудиторії</a:t>
            </a:r>
            <a:r>
              <a:rPr lang="uk-UA" sz="2000" dirty="0"/>
              <a:t> (місцеві жителі);</a:t>
            </a:r>
          </a:p>
          <a:p>
            <a:r>
              <a:rPr lang="uk-UA" sz="2000" dirty="0"/>
              <a:t>– </a:t>
            </a:r>
            <a:r>
              <a:rPr lang="uk-UA" sz="2000" i="1" dirty="0"/>
              <a:t>фінансові контактні аудиторії</a:t>
            </a:r>
            <a:r>
              <a:rPr lang="uk-UA" sz="2000" dirty="0"/>
              <a:t> (банківські службовці, аудитори, дебітори, кредитори, фінансові консультанти, брокери); </a:t>
            </a:r>
          </a:p>
          <a:p>
            <a:r>
              <a:rPr lang="uk-UA" sz="2000" dirty="0"/>
              <a:t>– </a:t>
            </a:r>
            <a:r>
              <a:rPr lang="uk-UA" sz="2000" i="1" dirty="0"/>
              <a:t>контактні аудиторії державних установ</a:t>
            </a:r>
            <a:r>
              <a:rPr lang="uk-UA" sz="2000" dirty="0"/>
              <a:t> (державні службовці, які відповідають за реєстрацію фірм, працівники податкової служби та статистичних органів, пожежної інспекції та санітарно-епідеміологічного контролю);</a:t>
            </a:r>
          </a:p>
          <a:p>
            <a:r>
              <a:rPr lang="uk-UA" sz="2000" dirty="0"/>
              <a:t> – </a:t>
            </a:r>
            <a:r>
              <a:rPr lang="uk-UA" sz="2000" i="1" dirty="0"/>
              <a:t>контактні аудиторії засобів масової інформації</a:t>
            </a:r>
            <a:r>
              <a:rPr lang="uk-UA" sz="2000" dirty="0"/>
              <a:t> (журналісти, економічні оглядачі, працівники відділів реклами та інформації); </a:t>
            </a:r>
          </a:p>
          <a:p>
            <a:r>
              <a:rPr lang="uk-UA" sz="2000" dirty="0"/>
              <a:t>– </a:t>
            </a:r>
            <a:r>
              <a:rPr lang="uk-UA" sz="2000" i="1" dirty="0"/>
              <a:t>контактні аудиторії груп громадської дії</a:t>
            </a:r>
            <a:r>
              <a:rPr lang="uk-UA" sz="2000" dirty="0"/>
              <a:t> (активісти екологічного руху, руху за здоровий спосіб життя тощо); </a:t>
            </a:r>
          </a:p>
          <a:p>
            <a:r>
              <a:rPr lang="uk-UA" sz="2000" dirty="0"/>
              <a:t>– </a:t>
            </a:r>
            <a:r>
              <a:rPr lang="uk-UA" sz="2000" i="1" dirty="0"/>
              <a:t>контактні аудиторії публіки</a:t>
            </a:r>
            <a:r>
              <a:rPr lang="uk-UA" sz="2000" dirty="0"/>
              <a:t> ‒ лідери громадської думки (естрадні зірки, спортсмени, політики). </a:t>
            </a:r>
          </a:p>
          <a:p>
            <a:pPr marL="0" indent="0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573072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024522" cy="5626849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/>
              <a:t>Маркетингове макросередовище – це основні зовнішні фактори, що становлять загальний вплив на діяльність підприємства в конкретно існуючих реальних умовах, економічних, політичних, соціальних, культурних, демографічних, науково-технічних, географічних, природних.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/>
              <a:t>Економічні фактори. Темпи інфляції, рівень зайнятості, міжнародний платіжний баланс, стабільність національної валюти повинні постійно оцінюватися під час аналізу економічного середовища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r>
              <a:rPr lang="uk-UA" sz="2000" dirty="0"/>
              <a:t>Соціально-культурні фактори. Суспільство складається з груп людей, які мають різні культурні характеристики (ставлення до підприємництва, ролі жінок у суспільстві тощо). Культурні цінності навряд чи можна змінити, їх слід сприймати як об'єктивну реальність і враховувати в діяльності фірми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r>
              <a:rPr lang="uk-UA" sz="2000" dirty="0"/>
              <a:t>Демографічні умови (чисельність населення, темпи його зміни, розподілу по регіонах країни, статево-вікова структура, показники смертності і народжуваності</a:t>
            </a:r>
            <a:r>
              <a:rPr lang="uk-UA" sz="2000" dirty="0" smtClean="0"/>
              <a:t>).</a:t>
            </a:r>
          </a:p>
          <a:p>
            <a:pPr marL="0" indent="0">
              <a:buNone/>
            </a:pPr>
            <a:r>
              <a:rPr lang="uk-UA" sz="2000" dirty="0"/>
              <a:t>Політико-правові фактори. Характеризують рівень стабільності політичної обстановки, захист державою інтересів підприємців, його ставлення до різних форм власності та ін., а також законодавчу систему, включаючи нормативні документи щодо захисту навколишнього природного середовища, стандарти в області виробництва і споживання продукції. 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endParaRPr lang="uk-UA" sz="2000" dirty="0"/>
          </a:p>
          <a:p>
            <a:pPr marL="0" indent="0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87996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024522" cy="5626849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/>
              <a:t>Технологічні фактори. Науково-технічний прогрес надає можливість використовувати при виготовленні продукції сучасні ефективні технології, значно розширився спектр можливостей фірми для просування товарів через засоби </a:t>
            </a:r>
            <a:r>
              <a:rPr lang="uk-UA" sz="2000" dirty="0" smtClean="0"/>
              <a:t>телекомунікацій.</a:t>
            </a:r>
          </a:p>
          <a:p>
            <a:pPr marL="0" indent="0">
              <a:buNone/>
            </a:pPr>
            <a:r>
              <a:rPr lang="uk-UA" sz="2000" dirty="0"/>
              <a:t>Природно-географічні фактори. Під час прийняття рішення щодо стратегії й тактики потрібно враховувати кліматичні та географічні умови (клімат, місце розташування підприємства. </a:t>
            </a:r>
            <a:endParaRPr lang="uk-UA" sz="2000" dirty="0" smtClean="0"/>
          </a:p>
          <a:p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Розрізняють </a:t>
            </a:r>
            <a:r>
              <a:rPr lang="uk-UA" sz="2000" dirty="0"/>
              <a:t>також керовані та некеровані фактори маркетингового середовища.</a:t>
            </a:r>
          </a:p>
          <a:p>
            <a:r>
              <a:rPr lang="uk-UA" sz="2000" dirty="0"/>
              <a:t>Керовані фактори - такі, якими підприємство безпосередньо управляє, тобто формує, змінює, контролює їх. До них належать елементи маркетингового комплексу (товар, ціна, збут, просування) та фактори, пов'язані з процесом управління маркетингом (система управління маркетингом, організаційна структура маркетингу, кадри).</a:t>
            </a:r>
          </a:p>
          <a:p>
            <a:r>
              <a:rPr lang="uk-UA" sz="2000" dirty="0"/>
              <a:t>Некеровані фактори - такі, на які фірма не може безпосередньо впливати. До них належать такі фактори, як економіка, політика, законодавство, демографія, культура, технологія, екологія.</a:t>
            </a:r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endParaRPr lang="uk-UA" sz="2000" dirty="0"/>
          </a:p>
          <a:p>
            <a:pPr marL="0" indent="0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3606786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1267</TotalTime>
  <Words>2453</Words>
  <Application>Microsoft Office PowerPoint</Application>
  <PresentationFormat>Широкий екран</PresentationFormat>
  <Paragraphs>209</Paragraphs>
  <Slides>25</Slides>
  <Notes>11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32" baseType="lpstr">
      <vt:lpstr>Arial</vt:lpstr>
      <vt:lpstr>Calibri</vt:lpstr>
      <vt:lpstr>Montserrat</vt:lpstr>
      <vt:lpstr>Montserrat ExtraBold</vt:lpstr>
      <vt:lpstr>Symbol</vt:lpstr>
      <vt:lpstr>Times New Roman</vt:lpstr>
      <vt:lpstr>Тема Office</vt:lpstr>
      <vt:lpstr> ЛЕКЦІЯ 2. МАРКЕТИНГОВЕ СЕРЕДОВИЩЕ ПІДПРИЄМСТВА  </vt:lpstr>
      <vt:lpstr>ПЛАН</vt:lpstr>
      <vt:lpstr>1. Поняття маркетингового середовища</vt:lpstr>
      <vt:lpstr>2. Характеристика факторів зовнішнього середовища   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3 Характеристика факторів внутрішнього середовища     </vt:lpstr>
      <vt:lpstr>4. Джерела отримання маркетингової інформації      </vt:lpstr>
      <vt:lpstr>Типи носіїв інформації</vt:lpstr>
      <vt:lpstr>Презентація PowerPoint</vt:lpstr>
      <vt:lpstr>5. Маркетингова інформаційна система та її елементи      </vt:lpstr>
      <vt:lpstr>6. Сучасні технології маркетингових досліджень       </vt:lpstr>
      <vt:lpstr>7. Сегментація ринку і позиціонування товару      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ДЯКУЮ ЗА УВАГУ!!!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admin</cp:lastModifiedBy>
  <cp:revision>44</cp:revision>
  <dcterms:created xsi:type="dcterms:W3CDTF">2023-01-12T09:20:21Z</dcterms:created>
  <dcterms:modified xsi:type="dcterms:W3CDTF">2024-09-23T17:44:52Z</dcterms:modified>
</cp:coreProperties>
</file>