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80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6FD6AF-0314-409D-8CDB-F85B523004E5}" type="datetimeFigureOut">
              <a:rPr lang="uk-UA" smtClean="0"/>
              <a:t>11.10.2023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69B0DE-6853-41F5-97A1-4D907765AF80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uploaded/danoyi-kursovoyi-roboti-rozrobka-turistichnogo-produktu-i-form/index1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uploaded/prometej-yakij-vsih-pidviv/index1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uploaded/aspiracijna-lipektomiya/index1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095231" cy="1793167"/>
          </a:xfrm>
        </p:spPr>
        <p:txBody>
          <a:bodyPr/>
          <a:lstStyle/>
          <a:p>
            <a:pPr marL="182880" indent="0" algn="r">
              <a:buNone/>
            </a:pPr>
            <a:r>
              <a:rPr lang="uk-UA" sz="6000" dirty="0" smtClean="0">
                <a:solidFill>
                  <a:srgbClr val="0070C0"/>
                </a:solidFill>
              </a:rPr>
              <a:t>Тема </a:t>
            </a:r>
            <a:r>
              <a:rPr lang="en-US" sz="6000" dirty="0" smtClean="0">
                <a:solidFill>
                  <a:srgbClr val="0070C0"/>
                </a:solidFill>
              </a:rPr>
              <a:t/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uk-UA" sz="6000" dirty="0" smtClean="0">
                <a:solidFill>
                  <a:srgbClr val="0070C0"/>
                </a:solidFill>
              </a:rPr>
              <a:t>Бізнес – позиціювання на ринку туристичних послуг</a:t>
            </a:r>
            <a:br>
              <a:rPr lang="uk-UA" sz="6000" dirty="0" smtClean="0">
                <a:solidFill>
                  <a:srgbClr val="0070C0"/>
                </a:solidFill>
              </a:rPr>
            </a:br>
            <a:r>
              <a:rPr lang="uk-UA" sz="6000" dirty="0">
                <a:solidFill>
                  <a:srgbClr val="0070C0"/>
                </a:solidFill>
              </a:rPr>
              <a:t/>
            </a:r>
            <a:br>
              <a:rPr lang="uk-UA" sz="6000" dirty="0">
                <a:solidFill>
                  <a:srgbClr val="0070C0"/>
                </a:solidFill>
              </a:rPr>
            </a:br>
            <a:r>
              <a:rPr lang="uk-UA" sz="6000" dirty="0" smtClean="0">
                <a:solidFill>
                  <a:srgbClr val="0070C0"/>
                </a:solidFill>
              </a:rPr>
              <a:t/>
            </a:r>
            <a:br>
              <a:rPr lang="uk-UA" sz="6000" dirty="0" smtClean="0">
                <a:solidFill>
                  <a:srgbClr val="0070C0"/>
                </a:solidFill>
              </a:rPr>
            </a:br>
            <a:r>
              <a:rPr lang="uk-UA" sz="6000" dirty="0">
                <a:solidFill>
                  <a:srgbClr val="0070C0"/>
                </a:solidFill>
              </a:rPr>
              <a:t/>
            </a:r>
            <a:br>
              <a:rPr lang="uk-UA" sz="6000" dirty="0">
                <a:solidFill>
                  <a:srgbClr val="0070C0"/>
                </a:solidFill>
              </a:rPr>
            </a:br>
            <a:r>
              <a:rPr lang="uk-UA" sz="6000" dirty="0" smtClean="0">
                <a:solidFill>
                  <a:srgbClr val="0070C0"/>
                </a:solidFill>
              </a:rPr>
              <a:t/>
            </a:r>
            <a:br>
              <a:rPr lang="uk-UA" sz="6000" dirty="0" smtClean="0">
                <a:solidFill>
                  <a:srgbClr val="0070C0"/>
                </a:solidFill>
              </a:rPr>
            </a:br>
            <a:endParaRPr lang="uk-UA" sz="60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863205" cy="28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2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12968" cy="6624736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Детальніше </a:t>
            </a:r>
            <a:r>
              <a:rPr lang="uk-UA" dirty="0" err="1">
                <a:solidFill>
                  <a:srgbClr val="0070C0"/>
                </a:solidFill>
              </a:rPr>
              <a:t>репозиціонування</a:t>
            </a:r>
            <a:r>
              <a:rPr lang="uk-UA" dirty="0">
                <a:solidFill>
                  <a:srgbClr val="0070C0"/>
                </a:solidFill>
              </a:rPr>
              <a:t> готельного продукту можна розділити на чотири типи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І) готельний продукт </a:t>
            </a:r>
            <a:r>
              <a:rPr lang="uk-UA" dirty="0" err="1"/>
              <a:t>репозиціонується</a:t>
            </a:r>
            <a:r>
              <a:rPr lang="uk-UA" dirty="0"/>
              <a:t> на прохання нового сегменту ринку (включає зміну продукту або, можливо, тільки зміна шляхів його впровадження на ринок);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2) готель намагається додати до свого сегменту готельного ринку новий цільовий сегмент. Новий продукт упроваджується відповідно до потреб нового сегменту одночасно із </a:t>
            </a:r>
            <a:r>
              <a:rPr lang="uk-UA" dirty="0">
                <a:solidFill>
                  <a:srgbClr val="0070C0"/>
                </a:solidFill>
                <a:hlinkClick r:id="rId2" tooltip="Даної курсової роботи "/>
              </a:rPr>
              <a:t>збереженням старого продукту</a:t>
            </a:r>
            <a:r>
              <a:rPr lang="uk-UA" dirty="0">
                <a:solidFill>
                  <a:srgbClr val="0070C0"/>
                </a:solidFill>
              </a:rPr>
              <a:t>, що задовольняє старий сегмент ринку;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3) готель збільшує розмір наявного цільового сегмента. Це складне завдання, оскільки туристи з часом можуть змінити своє ставлення до готельного продукту</a:t>
            </a:r>
            <a:r>
              <a:rPr lang="uk-UA" dirty="0" smtClean="0"/>
              <a:t>;</a:t>
            </a:r>
          </a:p>
          <a:p>
            <a:pPr marL="45720" indent="0" algn="r">
              <a:buNone/>
            </a:pPr>
            <a:r>
              <a:rPr lang="uk-UA" dirty="0">
                <a:solidFill>
                  <a:srgbClr val="0070C0"/>
                </a:solidFill>
              </a:rPr>
              <a:t>4) структура ринку змінюється самостійно. Відносини між продуктами на готельному ринку змінюються і відповідно змінюються характеристики, що визначають цільовий ринок</a:t>
            </a:r>
          </a:p>
        </p:txBody>
      </p:sp>
    </p:spTree>
    <p:extLst>
      <p:ext uri="{BB962C8B-B14F-4D97-AF65-F5344CB8AC3E}">
        <p14:creationId xmlns:p14="http://schemas.microsoft.com/office/powerpoint/2010/main" val="211569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>
                <a:solidFill>
                  <a:srgbClr val="0070C0"/>
                </a:solidFill>
              </a:rPr>
              <a:t>Суб’єктивне й об’єктивне позиціонування</a:t>
            </a:r>
            <a:r>
              <a:rPr lang="uk-UA" b="1" dirty="0"/>
              <a:t>. 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</a:t>
            </a:r>
            <a:r>
              <a:rPr lang="uk-UA" i="1" dirty="0" smtClean="0">
                <a:solidFill>
                  <a:srgbClr val="0070C0"/>
                </a:solidFill>
              </a:rPr>
              <a:t>Об’єктивне </a:t>
            </a:r>
            <a:r>
              <a:rPr lang="uk-UA" i="1" dirty="0">
                <a:solidFill>
                  <a:srgbClr val="0070C0"/>
                </a:solidFill>
              </a:rPr>
              <a:t>позиціонування пов’язане, в основному з фізичними атрибутами готельного продукту й готелю, що його надає. Відповідно реклама, яка створює імідж продукту й готелю, відображає фізичні характеристики та функціональні риси обох</a:t>
            </a:r>
            <a:r>
              <a:rPr lang="uk-UA" i="1" dirty="0" smtClean="0">
                <a:solidFill>
                  <a:srgbClr val="0070C0"/>
                </a:solidFill>
              </a:rPr>
              <a:t>.</a:t>
            </a:r>
          </a:p>
          <a:p>
            <a:pPr marL="45720" indent="0">
              <a:buNone/>
            </a:pPr>
            <a:endParaRPr lang="uk-UA" i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dirty="0"/>
              <a:t>Наприклад, готель «</a:t>
            </a:r>
            <a:r>
              <a:rPr lang="uk-UA" dirty="0" err="1"/>
              <a:t>Балчуг</a:t>
            </a:r>
            <a:r>
              <a:rPr lang="uk-UA" dirty="0"/>
              <a:t>» має імідж готелю класу «люкс». Підприємства ланцюга швидкого обслуговування «Макдональдс» котируються на рівні ресторанів.</a:t>
            </a:r>
          </a:p>
        </p:txBody>
      </p:sp>
    </p:spTree>
    <p:extLst>
      <p:ext uri="{BB962C8B-B14F-4D97-AF65-F5344CB8AC3E}">
        <p14:creationId xmlns:p14="http://schemas.microsoft.com/office/powerpoint/2010/main" val="128069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Суб’єктивне позиціонування </a:t>
            </a:r>
            <a:r>
              <a:rPr lang="uk-UA" i="1" dirty="0" smtClean="0"/>
              <a:t>проводиться </a:t>
            </a:r>
            <a:r>
              <a:rPr lang="uk-UA" i="1" dirty="0"/>
              <a:t>для впливу на сприйняття споживачів</a:t>
            </a:r>
            <a:r>
              <a:rPr lang="uk-UA" i="1" dirty="0" smtClean="0"/>
              <a:t>.</a:t>
            </a:r>
          </a:p>
          <a:p>
            <a:pPr marL="45720" indent="0" algn="just">
              <a:buNone/>
            </a:pPr>
            <a:r>
              <a:rPr lang="uk-UA" dirty="0" smtClean="0"/>
              <a:t> Створюваний </a:t>
            </a:r>
            <a:r>
              <a:rPr lang="uk-UA" dirty="0"/>
              <a:t>таким шляхом імідж не належить до фізичних якостей продукту, а пов'язаний з ментальністю споживачів. Тут при здійсненні реклами враховується сприйняття готельного продукту з потрібним </a:t>
            </a:r>
            <a:r>
              <a:rPr lang="uk-UA" dirty="0" err="1"/>
              <a:t>іміджем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i="1" dirty="0" smtClean="0">
                <a:solidFill>
                  <a:srgbClr val="0070C0"/>
                </a:solidFill>
              </a:rPr>
              <a:t>Наприклад</a:t>
            </a:r>
            <a:r>
              <a:rPr lang="uk-UA" i="1" dirty="0">
                <a:solidFill>
                  <a:srgbClr val="0070C0"/>
                </a:solidFill>
              </a:rPr>
              <a:t>, девізом одного з найбільших готельних ланцюгів «</a:t>
            </a:r>
            <a:r>
              <a:rPr lang="uk-UA" i="1" dirty="0" err="1">
                <a:solidFill>
                  <a:srgbClr val="0070C0"/>
                </a:solidFill>
              </a:rPr>
              <a:t>Хілтон</a:t>
            </a:r>
            <a:r>
              <a:rPr lang="uk-UA" i="1" dirty="0">
                <a:solidFill>
                  <a:srgbClr val="0070C0"/>
                </a:solidFill>
              </a:rPr>
              <a:t>» – «Адреса Американського Бізнесу» є те, що готелі цього ланцюга в Америці знамениті на готельному ринку </a:t>
            </a:r>
            <a:r>
              <a:rPr lang="uk-UA" i="1" dirty="0" err="1">
                <a:solidFill>
                  <a:srgbClr val="0070C0"/>
                </a:solidFill>
              </a:rPr>
              <a:t>конгресного</a:t>
            </a:r>
            <a:r>
              <a:rPr lang="uk-UA" i="1" dirty="0">
                <a:solidFill>
                  <a:srgbClr val="0070C0"/>
                </a:solidFill>
              </a:rPr>
              <a:t> бізнесу</a:t>
            </a:r>
            <a:r>
              <a:rPr lang="uk-UA" i="1" dirty="0"/>
              <a:t>.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Другий </a:t>
            </a:r>
            <a:r>
              <a:rPr lang="uk-UA" i="1" dirty="0"/>
              <a:t>приклад – готельний ланцюг «</a:t>
            </a:r>
            <a:r>
              <a:rPr lang="uk-UA" i="1" dirty="0" err="1"/>
              <a:t>Хаятт</a:t>
            </a:r>
            <a:r>
              <a:rPr lang="uk-UA" i="1" dirty="0"/>
              <a:t>» який дотепер зберігає свій імідж ланцюга готелів з холом типу атріум, активно використовує фотографії із зображенням холів для стимулювання сприйняття споживачів, хоча зараз уже багато готелів мають такі ж холи, але готелі «</a:t>
            </a:r>
            <a:r>
              <a:rPr lang="uk-UA" i="1" dirty="0" err="1"/>
              <a:t>Хаятт</a:t>
            </a:r>
            <a:r>
              <a:rPr lang="uk-UA" i="1" dirty="0"/>
              <a:t>» першим використовував цю архітектурну концепцію, і його імідж зберігай багато мандрівників</a:t>
            </a:r>
            <a:r>
              <a:rPr lang="uk-UA" dirty="0"/>
              <a:t>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839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i="1" dirty="0">
                <a:solidFill>
                  <a:srgbClr val="C00000"/>
                </a:solidFill>
              </a:rPr>
              <a:t>Позиціонування продукту залежить від ставлення певного цільового ринку. Таким чином, готель повинен або приймати це відношення таким, яким воно є, або старатися змінити відношення до готельного продукту з боку споживачів. Звичайно, легше й дешевше змінити готельний продукт, ніж змінити споживачів, але іноді ставлення ринку до готельного продукту буває настільки негативним, що створювач просто змушений </a:t>
            </a:r>
            <a:r>
              <a:rPr lang="uk-UA" i="1" dirty="0" err="1">
                <a:solidFill>
                  <a:srgbClr val="C00000"/>
                </a:solidFill>
              </a:rPr>
              <a:t>перепозиціонувати</a:t>
            </a:r>
            <a:r>
              <a:rPr lang="uk-UA" i="1" dirty="0">
                <a:solidFill>
                  <a:srgbClr val="C00000"/>
                </a:solidFill>
              </a:rPr>
              <a:t> продукт</a:t>
            </a:r>
          </a:p>
        </p:txBody>
      </p:sp>
    </p:spTree>
    <p:extLst>
      <p:ext uri="{BB962C8B-B14F-4D97-AF65-F5344CB8AC3E}">
        <p14:creationId xmlns:p14="http://schemas.microsoft.com/office/powerpoint/2010/main" val="318760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408712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uk-UA" b="1" dirty="0">
                <a:solidFill>
                  <a:srgbClr val="0070C0"/>
                </a:solidFill>
              </a:rPr>
              <a:t>Перспективні напрями </a:t>
            </a:r>
            <a:r>
              <a:rPr lang="uk-UA" b="1" dirty="0" smtClean="0">
                <a:solidFill>
                  <a:srgbClr val="0070C0"/>
                </a:solidFill>
              </a:rPr>
              <a:t>позиціонування</a:t>
            </a:r>
          </a:p>
          <a:p>
            <a:pPr marL="45720" indent="0" algn="just">
              <a:buNone/>
            </a:pPr>
            <a:r>
              <a:rPr lang="uk-UA" i="1" dirty="0" smtClean="0"/>
              <a:t>По-перше</a:t>
            </a:r>
            <a:r>
              <a:rPr lang="uk-UA" dirty="0"/>
              <a:t>, в індустрії готельного бізнесу й національна, й міжнародна глобальна конкуренція швидко зростає. Це означає, що позиціонування повинне бути гострішим, щоб можна було відрізнити одну пропозицію від другої і забезпечити найбільшу близькість різних пропозицій до цільових і специфічних ринкових сегментів.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uk-UA" i="1" dirty="0" smtClean="0">
                <a:solidFill>
                  <a:srgbClr val="0070C0"/>
                </a:solidFill>
              </a:rPr>
              <a:t>Покупці </a:t>
            </a:r>
            <a:r>
              <a:rPr lang="uk-UA" i="1" dirty="0">
                <a:solidFill>
                  <a:srgbClr val="0070C0"/>
                </a:solidFill>
              </a:rPr>
              <a:t>майбутнього будуть більш високоосвічені, вони володітимуть ширшим вибором, завдяки зростанню конкуренції. Тому на них неможливо буде виливати за допомогою позиціонування, заснованого на іміджі, де готельний продукт не відповідає обіцянкам.</a:t>
            </a:r>
            <a:br>
              <a:rPr lang="uk-UA" i="1" dirty="0">
                <a:solidFill>
                  <a:srgbClr val="0070C0"/>
                </a:solidFill>
              </a:rPr>
            </a:br>
            <a:r>
              <a:rPr lang="uk-UA" i="1" dirty="0">
                <a:solidFill>
                  <a:srgbClr val="0070C0"/>
                </a:solidFill>
              </a:rPr>
              <a:t/>
            </a:r>
            <a:br>
              <a:rPr lang="uk-UA" i="1" dirty="0">
                <a:solidFill>
                  <a:srgbClr val="0070C0"/>
                </a:solidFill>
              </a:rPr>
            </a:br>
            <a:r>
              <a:rPr lang="uk-UA" dirty="0"/>
              <a:t>Покупці вимагатимуть підвищити рівень сервісу та якості при постійному зниженні цін. Позиціонування майбутнього базуватиметься більше на реальності, ніж на іміджі.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419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480720"/>
          </a:xfrm>
        </p:spPr>
        <p:txBody>
          <a:bodyPr>
            <a:normAutofit fontScale="92500"/>
          </a:bodyPr>
          <a:lstStyle/>
          <a:p>
            <a:pPr marL="45720" indent="0" algn="r">
              <a:buNone/>
            </a:pPr>
            <a:r>
              <a:rPr lang="uk-UA" b="1" dirty="0"/>
              <a:t>Позиціонування закладів туристичного сектору на </a:t>
            </a:r>
            <a:r>
              <a:rPr lang="uk-UA" b="1" dirty="0" smtClean="0"/>
              <a:t>ринку</a:t>
            </a:r>
          </a:p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Рекомендації щодо позиціонування</a:t>
            </a:r>
            <a:r>
              <a:rPr lang="uk-UA" b="1" dirty="0"/>
              <a:t>. </a:t>
            </a:r>
            <a:r>
              <a:rPr lang="uk-UA" dirty="0"/>
              <a:t>У маркетингу немає готових рецептів, тому що проходження встановленим правилам не приносить переваг над конкурентами, і що ще гірше повторення прийомів миттєво набридає споживачам і дратує їх. </a:t>
            </a:r>
            <a:r>
              <a:rPr lang="uk-UA" dirty="0">
                <a:solidFill>
                  <a:srgbClr val="0070C0"/>
                </a:solidFill>
              </a:rPr>
              <a:t>Новації жива вода маркетингу, особливо готельного. Друга недоречна крайність скорочення тисячолітньої мудрості стратегічного мислення до кількох примітивних фраз. </a:t>
            </a:r>
            <a:endParaRPr lang="uk-UA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dirty="0" smtClean="0"/>
              <a:t>Золотою </a:t>
            </a:r>
            <a:r>
              <a:rPr lang="uk-UA" dirty="0"/>
              <a:t>серединою буде виклад накопиченого досвіду в наступних </a:t>
            </a:r>
            <a:r>
              <a:rPr lang="uk-UA" i="1" dirty="0"/>
              <a:t>рекомендаціях з позиціонування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</a:t>
            </a:r>
            <a:r>
              <a:rPr lang="uk-UA" dirty="0">
                <a:solidFill>
                  <a:srgbClr val="0070C0"/>
                </a:solidFill>
              </a:rPr>
              <a:t> </a:t>
            </a:r>
            <a:r>
              <a:rPr lang="uk-UA" dirty="0">
                <a:solidFill>
                  <a:srgbClr val="0070C0"/>
                </a:solidFill>
                <a:hlinkClick r:id="rId2" tooltip="Прометей, який всіх підвів"/>
              </a:rPr>
              <a:t>прямувати саме туди</a:t>
            </a:r>
            <a:r>
              <a:rPr lang="uk-UA" dirty="0">
                <a:solidFill>
                  <a:srgbClr val="0070C0"/>
                </a:solidFill>
              </a:rPr>
              <a:t>, куди йде конкурент</a:t>
            </a:r>
            <a:r>
              <a:rPr lang="uk-UA" dirty="0"/>
              <a:t>, тільки якщо є впевненість в перемозі. Якщо супротивник перевершує, то краще відійти вбік або зайнятися пошуками надійного укриття;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скористатися короткочасним примиренням </a:t>
            </a:r>
            <a:r>
              <a:rPr lang="uk-UA" dirty="0"/>
              <a:t>для накопичення власних сил. Під час перерви в бойових діях безпосередня загроза зменшується, і виникає можливість сконцентрувати ресурси в тому місці і в той час, коли є готовність нанести вирішальний удар;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8512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>
              <a:buNone/>
            </a:pPr>
            <a:r>
              <a:rPr lang="uk-UA" dirty="0">
                <a:solidFill>
                  <a:srgbClr val="0070C0"/>
                </a:solidFill>
              </a:rPr>
              <a:t>– спільні підприємства </a:t>
            </a:r>
            <a:r>
              <a:rPr lang="uk-UA" dirty="0"/>
              <a:t>– цінне джерело знань про сьогоднішнього партнера, який завтра може перетворитися на конкурента;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</a:t>
            </a:r>
            <a:r>
              <a:rPr lang="uk-UA" dirty="0">
                <a:solidFill>
                  <a:srgbClr val="0070C0"/>
                </a:solidFill>
              </a:rPr>
              <a:t>якщо сильний конкурент освоює нову територію</a:t>
            </a:r>
            <a:r>
              <a:rPr lang="uk-UA" dirty="0"/>
              <a:t>, то цілком імовірно, що вона сподобається й готелю; необхідно йти за ним на безпечній відстані;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</a:t>
            </a:r>
            <a:r>
              <a:rPr lang="uk-UA" dirty="0">
                <a:solidFill>
                  <a:srgbClr val="0070C0"/>
                </a:solidFill>
              </a:rPr>
              <a:t>якщо конкуренти воюють один з одним</a:t>
            </a:r>
            <a:r>
              <a:rPr lang="uk-UA" dirty="0"/>
              <a:t>, не треба втручатися;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</a:t>
            </a:r>
            <a:r>
              <a:rPr lang="uk-UA" dirty="0">
                <a:solidFill>
                  <a:srgbClr val="0070C0"/>
                </a:solidFill>
              </a:rPr>
              <a:t>споживач</a:t>
            </a:r>
            <a:r>
              <a:rPr lang="uk-UA" dirty="0"/>
              <a:t> – свідома людина, не треба робити за нього те, з чим він чудово справляється сам.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319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Для </a:t>
            </a:r>
            <a:r>
              <a:rPr lang="uk-UA" dirty="0">
                <a:solidFill>
                  <a:srgbClr val="0070C0"/>
                </a:solidFill>
              </a:rPr>
              <a:t>правильного позиціонування марки важливо визначити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i="1" dirty="0" smtClean="0">
                <a:solidFill>
                  <a:srgbClr val="C00000"/>
                </a:solidFill>
              </a:rPr>
              <a:t>- Переваги </a:t>
            </a:r>
            <a:r>
              <a:rPr lang="uk-UA" i="1" dirty="0">
                <a:solidFill>
                  <a:srgbClr val="C00000"/>
                </a:solidFill>
              </a:rPr>
              <a:t>– чому Ваша марка краща</a:t>
            </a:r>
            <a:r>
              <a:rPr lang="uk-UA" i="1" dirty="0" smtClean="0">
                <a:solidFill>
                  <a:srgbClr val="C00000"/>
                </a:solidFill>
              </a:rPr>
              <a:t>?</a:t>
            </a:r>
          </a:p>
          <a:p>
            <a:pPr marL="45720" indent="0">
              <a:buNone/>
            </a:pPr>
            <a:r>
              <a:rPr lang="uk-UA" i="1" dirty="0">
                <a:solidFill>
                  <a:srgbClr val="C00000"/>
                </a:solidFill>
              </a:rPr>
              <a:t/>
            </a:r>
            <a:br>
              <a:rPr lang="uk-UA" i="1" dirty="0">
                <a:solidFill>
                  <a:srgbClr val="C00000"/>
                </a:solidFill>
              </a:rPr>
            </a:br>
            <a:r>
              <a:rPr lang="uk-UA" i="1" dirty="0" smtClean="0">
                <a:solidFill>
                  <a:srgbClr val="C00000"/>
                </a:solidFill>
              </a:rPr>
              <a:t>- Цінову </a:t>
            </a:r>
            <a:r>
              <a:rPr lang="uk-UA" i="1" dirty="0">
                <a:solidFill>
                  <a:srgbClr val="C00000"/>
                </a:solidFill>
              </a:rPr>
              <a:t>політику – якої цінової стратегії (зняття вершків, проникнення та ін.). </a:t>
            </a:r>
            <a:endParaRPr lang="uk-UA" i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endParaRPr lang="uk-UA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C00000"/>
                </a:solidFill>
              </a:rPr>
              <a:t>Чи </a:t>
            </a:r>
            <a:r>
              <a:rPr lang="uk-UA" i="1" dirty="0">
                <a:solidFill>
                  <a:srgbClr val="C00000"/>
                </a:solidFill>
              </a:rPr>
              <a:t>перевершите Ви цільового конкурента, чи поступитеся йому або опинитеся на одному рівні</a:t>
            </a:r>
            <a:r>
              <a:rPr lang="uk-UA" i="1" dirty="0" smtClean="0">
                <a:solidFill>
                  <a:srgbClr val="C00000"/>
                </a:solidFill>
              </a:rPr>
              <a:t>?</a:t>
            </a:r>
          </a:p>
          <a:p>
            <a:pPr>
              <a:buFontTx/>
              <a:buChar char="-"/>
            </a:pPr>
            <a:endParaRPr lang="uk-UA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i="1" dirty="0">
                <a:solidFill>
                  <a:srgbClr val="C00000"/>
                </a:solidFill>
              </a:rPr>
              <a:t>Цільовий метод просування – яка група клієнтів, окрім кінцевого споживача, є найважливішою? </a:t>
            </a:r>
            <a:endParaRPr lang="uk-UA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uk-UA" i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uk-UA" i="1" dirty="0" smtClean="0">
                <a:solidFill>
                  <a:srgbClr val="C00000"/>
                </a:solidFill>
              </a:rPr>
              <a:t>Чинник </a:t>
            </a:r>
            <a:r>
              <a:rPr lang="uk-UA" i="1" dirty="0">
                <a:solidFill>
                  <a:srgbClr val="C00000"/>
                </a:solidFill>
              </a:rPr>
              <a:t>торгівлі – крім диференціації, переваг і цінових чинників, наведених вище, які ще є причини, за якими споживач повинен прийняти марку?</a:t>
            </a:r>
            <a:br>
              <a:rPr lang="uk-UA" i="1" dirty="0">
                <a:solidFill>
                  <a:srgbClr val="C00000"/>
                </a:solidFill>
              </a:rPr>
            </a:br>
            <a:r>
              <a:rPr lang="uk-UA" i="1" dirty="0">
                <a:solidFill>
                  <a:srgbClr val="C00000"/>
                </a:solidFill>
              </a:rPr>
              <a:t/>
            </a:r>
            <a:br>
              <a:rPr lang="uk-UA" i="1" dirty="0">
                <a:solidFill>
                  <a:srgbClr val="C00000"/>
                </a:solidFill>
              </a:rPr>
            </a:br>
            <a:endParaRPr lang="uk-UA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8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rgbClr val="0070C0"/>
                </a:solidFill>
              </a:rPr>
              <a:t>У </a:t>
            </a:r>
            <a:r>
              <a:rPr lang="uk-UA" dirty="0">
                <a:solidFill>
                  <a:srgbClr val="0070C0"/>
                </a:solidFill>
              </a:rPr>
              <a:t>позиціонуванні готелю, особливо міжнародного туроператора, можна використовувати </a:t>
            </a:r>
            <a:r>
              <a:rPr lang="uk-UA" dirty="0" err="1">
                <a:solidFill>
                  <a:srgbClr val="0070C0"/>
                </a:solidFill>
              </a:rPr>
              <a:t>бенч-маркинг</a:t>
            </a:r>
            <a:r>
              <a:rPr lang="uk-UA" dirty="0">
                <a:solidFill>
                  <a:srgbClr val="0070C0"/>
                </a:solidFill>
              </a:rPr>
              <a:t>: визначення кращих праць лідерів вибраного сегменту </a:t>
            </a:r>
            <a:r>
              <a:rPr lang="uk-UA" dirty="0" smtClean="0">
                <a:solidFill>
                  <a:srgbClr val="0070C0"/>
                </a:solidFill>
              </a:rPr>
              <a:t>ринку. </a:t>
            </a:r>
            <a:r>
              <a:rPr lang="uk-UA" dirty="0">
                <a:solidFill>
                  <a:srgbClr val="0070C0"/>
                </a:solidFill>
              </a:rPr>
              <a:t>В процесі позиціонування повинна виникнути чітка пропозиція та визначитися цільовий споживач</a:t>
            </a:r>
            <a:r>
              <a:rPr lang="uk-UA" dirty="0"/>
              <a:t>. Аналіз цільових конкурентів на всіх ринках і визначення методу (мережі) просування може бути складним завданням. Зрештою, необхідний індивідуальний підхід.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marL="45720" indent="0" algn="just">
              <a:buNone/>
            </a:pPr>
            <a:endParaRPr lang="uk-UA" dirty="0"/>
          </a:p>
          <a:p>
            <a:pPr marL="45720" indent="0" algn="just">
              <a:buNone/>
            </a:pPr>
            <a:r>
              <a:rPr lang="uk-UA" dirty="0" smtClean="0"/>
              <a:t>На </a:t>
            </a:r>
            <a:r>
              <a:rPr lang="uk-UA" dirty="0"/>
              <a:t>думку Ф. </a:t>
            </a:r>
            <a:r>
              <a:rPr lang="uk-UA" dirty="0" err="1"/>
              <a:t>Котлера</a:t>
            </a:r>
            <a:r>
              <a:rPr lang="uk-UA" dirty="0"/>
              <a:t>, </a:t>
            </a:r>
            <a:r>
              <a:rPr lang="uk-UA" dirty="0">
                <a:solidFill>
                  <a:srgbClr val="C00000"/>
                </a:solidFill>
              </a:rPr>
              <a:t>ринок складається з усіх потенційних споживачів, що мають приватні потреби або бажання, готові задовольнити їх і здатні сплатити за таке задоволення. Основа ринкової практики – спроможність ідентифікувати споживача або клієнта, спроможність адаптуватися до точки зору споживача.</a:t>
            </a:r>
            <a:br>
              <a:rPr lang="uk-UA" dirty="0">
                <a:solidFill>
                  <a:srgbClr val="C00000"/>
                </a:solidFill>
              </a:rPr>
            </a:br>
            <a:endParaRPr lang="uk-UA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dirty="0"/>
              <a:t>Практично визначення індустрії готельного бізнесу обертається </a:t>
            </a:r>
            <a:r>
              <a:rPr lang="uk-UA" b="1" dirty="0">
                <a:solidFill>
                  <a:srgbClr val="C00000"/>
                </a:solidFill>
              </a:rPr>
              <a:t>навколо наступних чинників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</a:t>
            </a:r>
            <a:r>
              <a:rPr lang="uk-UA" i="1" dirty="0"/>
              <a:t> категорія готельного продукту;</a:t>
            </a:r>
            <a:br>
              <a:rPr lang="uk-UA" i="1" dirty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/>
              <a:t>– географія;</a:t>
            </a:r>
            <a:br>
              <a:rPr lang="uk-UA" i="1" dirty="0"/>
            </a:br>
            <a:r>
              <a:rPr lang="uk-UA" i="1" dirty="0"/>
              <a:t/>
            </a:r>
            <a:br>
              <a:rPr lang="uk-UA" i="1" dirty="0"/>
            </a:br>
            <a:r>
              <a:rPr lang="uk-UA" i="1" dirty="0"/>
              <a:t>– «фізичне» угрупування споживачів;</a:t>
            </a:r>
            <a:br>
              <a:rPr lang="uk-UA" i="1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невідчутність</a:t>
            </a:r>
            <a:r>
              <a:rPr lang="uk-UA" dirty="0" smtClean="0"/>
              <a:t>.</a:t>
            </a:r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i="1" dirty="0" smtClean="0"/>
              <a:t>Критерій </a:t>
            </a:r>
            <a:r>
              <a:rPr lang="uk-UA" i="1" dirty="0"/>
              <a:t>цієї відмінності – проникнення, тобто сегмент осіб на ринку, які є дійсними користувачами специфічного готельного продукту відносно загального числа потенційних користувачів. </a:t>
            </a:r>
            <a:endParaRPr lang="uk-UA" i="1" dirty="0" smtClean="0"/>
          </a:p>
          <a:p>
            <a:pPr marL="4572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038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45720" indent="0">
              <a:buNone/>
            </a:pPr>
            <a:r>
              <a:rPr lang="uk-UA" dirty="0" smtClean="0"/>
              <a:t>План</a:t>
            </a:r>
          </a:p>
          <a:p>
            <a:pPr marL="502920" indent="-457200">
              <a:buAutoNum type="arabicPeriod"/>
            </a:pPr>
            <a:r>
              <a:rPr lang="uk-UA" b="1" dirty="0" smtClean="0"/>
              <a:t>Стратегії </a:t>
            </a:r>
            <a:r>
              <a:rPr lang="uk-UA" b="1" dirty="0"/>
              <a:t>охоплення </a:t>
            </a:r>
            <a:r>
              <a:rPr lang="uk-UA" b="1" dirty="0" smtClean="0"/>
              <a:t>ринку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uk-UA" b="1" dirty="0"/>
              <a:t>Позиціонування закладів </a:t>
            </a:r>
            <a:r>
              <a:rPr lang="uk-UA" b="1" dirty="0" err="1"/>
              <a:t>готельно</a:t>
            </a:r>
            <a:r>
              <a:rPr lang="uk-UA" b="1" dirty="0"/>
              <a:t>-ресторанного сектору на </a:t>
            </a:r>
            <a:r>
              <a:rPr lang="uk-UA" b="1" dirty="0" smtClean="0"/>
              <a:t>ринку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uk-UA" b="1" dirty="0"/>
              <a:t>Перспективні напрями позиціонування</a:t>
            </a:r>
          </a:p>
          <a:p>
            <a:pPr marL="502920" indent="-457200">
              <a:buFont typeface="Georgia" pitchFamily="18" charset="0"/>
              <a:buAutoNum type="arabicPeriod"/>
            </a:pPr>
            <a:endParaRPr lang="uk-UA" b="1" dirty="0"/>
          </a:p>
          <a:p>
            <a:pPr marL="502920" indent="-457200">
              <a:buAutoNum type="arabicPeriod"/>
            </a:pPr>
            <a:endParaRPr lang="uk-UA" b="1" dirty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585692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96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>
                <a:solidFill>
                  <a:srgbClr val="0070C0"/>
                </a:solidFill>
              </a:rPr>
              <a:t>Помилкові способи позиціонування</a:t>
            </a:r>
            <a:r>
              <a:rPr lang="uk-UA" b="1" dirty="0"/>
              <a:t>. </a:t>
            </a:r>
            <a:r>
              <a:rPr lang="uk-UA" dirty="0"/>
              <a:t>Є чотири основні помилки, пов'язані з позиціонуванням, які готелям треба уникнути. Перша – це поверхневе позиціонування, тобто взагалі втрата даним готелем </a:t>
            </a:r>
            <a:r>
              <a:rPr lang="uk-UA" dirty="0" err="1"/>
              <a:t>будьякої</a:t>
            </a:r>
            <a:r>
              <a:rPr lang="uk-UA" dirty="0"/>
              <a:t> чітко вираженої позиції. </a:t>
            </a:r>
            <a:r>
              <a:rPr lang="uk-UA" i="1" dirty="0"/>
              <a:t>Деякі готелі виявляють, що покупці мають якесь туманне уявлення про їхню торгову марку або взагалі про неї нічого не знають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Поверхневе позиціонування </a:t>
            </a:r>
            <a:r>
              <a:rPr lang="uk-UA" dirty="0"/>
              <a:t>– </a:t>
            </a:r>
            <a:r>
              <a:rPr lang="uk-UA" i="1" dirty="0"/>
              <a:t>це помилковий підхід до позиціонування, в результаті якого готель, його готельний продукт або торгові марки втрачають в очах споживачів </a:t>
            </a:r>
            <a:r>
              <a:rPr lang="uk-UA" i="1" dirty="0" err="1"/>
              <a:t>будьяку</a:t>
            </a:r>
            <a:r>
              <a:rPr lang="uk-UA" i="1" dirty="0"/>
              <a:t> певну позицію. </a:t>
            </a:r>
            <a:r>
              <a:rPr lang="uk-UA" dirty="0"/>
              <a:t>Проте, коли готелі збільшують число проголошених ними переваг своїх торгових марок, вони ризикують втратити довіру споживачів і чітко виражену позицію.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3468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>
                <a:solidFill>
                  <a:srgbClr val="0070C0"/>
                </a:solidFill>
              </a:rPr>
              <a:t>Однобоке позиціонування </a:t>
            </a:r>
            <a:r>
              <a:rPr lang="uk-UA" dirty="0"/>
              <a:t>– це помилковий підхід до позиціонування, при якому позиція готелю, будучи доведеною до цільових споживачів, створює в них </a:t>
            </a:r>
            <a:r>
              <a:rPr lang="uk-UA" dirty="0">
                <a:hlinkClick r:id="rId2" tooltip="Аспіраційна ліпектомія"/>
              </a:rPr>
              <a:t>дуже вузьке уявлення про даний готель</a:t>
            </a:r>
            <a:r>
              <a:rPr lang="uk-UA" dirty="0"/>
              <a:t>, його готельні продукти або торгові марки.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Неоднозначне позиціонування </a:t>
            </a:r>
            <a:r>
              <a:rPr lang="uk-UA" dirty="0"/>
              <a:t>– це помилковий підхід до позиціонування, в результаті якого у споживачів створюється плутане уявлення про даний готель, його готельні продукти й торгові марки.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Спекулятивне позиціонування </a:t>
            </a:r>
            <a:r>
              <a:rPr lang="uk-UA" dirty="0"/>
              <a:t>– це спроба створити у споживачів перебільшене уявлення про можливості готелю, переваги його готельних продуктів і торгових марок.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6820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4624"/>
            <a:ext cx="8856984" cy="662473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dirty="0" smtClean="0"/>
              <a:t>.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Основні помилки при позиціонуванні готельних продуктів в індустрії готельного бізнесу</a:t>
            </a:r>
            <a:r>
              <a:rPr lang="uk-UA" dirty="0"/>
              <a:t>: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– позиціонування поза готельним ринком</a:t>
            </a:r>
            <a:r>
              <a:rPr lang="uk-UA" dirty="0" smtClean="0"/>
              <a:t>;</a:t>
            </a:r>
          </a:p>
          <a:p>
            <a:pPr marL="45720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– </a:t>
            </a:r>
            <a:r>
              <a:rPr lang="uk-UA" dirty="0"/>
              <a:t>позиціонування в готельному ринку в цілому, без поділу його на традиційний і </a:t>
            </a:r>
            <a:r>
              <a:rPr lang="uk-UA" dirty="0" smtClean="0"/>
              <a:t>перспективний</a:t>
            </a:r>
          </a:p>
          <a:p>
            <a:pPr marL="45720" indent="0" algn="just">
              <a:buNone/>
            </a:pPr>
            <a:r>
              <a:rPr lang="uk-UA" dirty="0" smtClean="0"/>
              <a:t>;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– </a:t>
            </a:r>
            <a:r>
              <a:rPr lang="uk-UA" dirty="0"/>
              <a:t>позиціонування методом прямого зіставлення готельних продуктів конкурентів</a:t>
            </a:r>
            <a:r>
              <a:rPr lang="uk-UA" dirty="0" smtClean="0"/>
              <a:t>;</a:t>
            </a:r>
          </a:p>
          <a:p>
            <a:pPr marL="45720" indent="0" algn="just">
              <a:buNone/>
            </a:pPr>
            <a:endParaRPr lang="uk-UA" dirty="0"/>
          </a:p>
          <a:p>
            <a:pPr marL="45720" indent="0">
              <a:buNone/>
            </a:pPr>
            <a:r>
              <a:rPr lang="uk-UA" dirty="0" smtClean="0"/>
              <a:t>– </a:t>
            </a:r>
            <a:r>
              <a:rPr lang="uk-UA" dirty="0"/>
              <a:t>позиціонування з акцентом на унікальність готельного продукту без урахування аналогічних готельних продуктів, поданих на готельному ринку з такими ж параметрами.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425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408712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uk-UA" b="1" dirty="0"/>
              <a:t>Стратегії охоплення </a:t>
            </a:r>
            <a:r>
              <a:rPr lang="uk-UA" b="1" dirty="0" smtClean="0"/>
              <a:t>ринку</a:t>
            </a:r>
          </a:p>
          <a:p>
            <a:pPr marL="45720" indent="0" algn="just">
              <a:buNone/>
            </a:pPr>
            <a:r>
              <a:rPr lang="uk-UA" b="1" dirty="0" smtClean="0"/>
              <a:t>     </a:t>
            </a:r>
            <a:r>
              <a:rPr lang="uk-UA" dirty="0"/>
              <a:t>Під час вибору непрямого каналу збуту постає запитання, </a:t>
            </a:r>
            <a:r>
              <a:rPr lang="uk-UA" i="1" dirty="0"/>
              <a:t>скільки потрібно посередників, щоб забезпечити певний рівень охоплення ринку, необхідний для виконання завдання проникнення на ринок.</a:t>
            </a:r>
            <a:r>
              <a:rPr lang="uk-UA" dirty="0"/>
              <a:t>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Тобто</a:t>
            </a:r>
            <a:r>
              <a:rPr lang="uk-UA" dirty="0"/>
              <a:t>, виникає потреба в ухваленні рішення про те, скільки пунктів продажу товару належить відкрити на певній географічній території, щоб результатом було задоволення потреб наявних і потенційних клієнтів цільової групи в товарах і послугах.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Значною </a:t>
            </a:r>
            <a:r>
              <a:rPr lang="uk-UA" dirty="0"/>
              <a:t>мірою </a:t>
            </a:r>
            <a:r>
              <a:rPr lang="uk-UA" i="1" dirty="0"/>
              <a:t>проблема охоплення ринку є проблемою присутності на конкретному ринку</a:t>
            </a:r>
            <a:r>
              <a:rPr lang="uk-UA" dirty="0"/>
              <a:t>. </a:t>
            </a:r>
            <a:r>
              <a:rPr lang="uk-UA" b="1" dirty="0"/>
              <a:t>Стала присутність </a:t>
            </a:r>
            <a:r>
              <a:rPr lang="uk-UA" dirty="0"/>
              <a:t>на ринку забезпечується в тому разі, коли є можливість охопити всі основні сегменти споживачів і коли товари послідовно пропонують покупцям на момент прийняття рішення про купівлю.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22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84976" cy="6480720"/>
          </a:xfrm>
        </p:spPr>
        <p:txBody>
          <a:bodyPr/>
          <a:lstStyle/>
          <a:p>
            <a:pPr marL="45720" indent="0">
              <a:buNone/>
            </a:pPr>
            <a:r>
              <a:rPr lang="uk-UA" b="1" dirty="0">
                <a:solidFill>
                  <a:srgbClr val="0070C0"/>
                </a:solidFill>
              </a:rPr>
              <a:t>Існує три основні стратегії охоплення </a:t>
            </a:r>
            <a:r>
              <a:rPr lang="uk-UA" b="1" dirty="0" smtClean="0">
                <a:solidFill>
                  <a:srgbClr val="0070C0"/>
                </a:solidFill>
              </a:rPr>
              <a:t>ринку</a:t>
            </a:r>
          </a:p>
          <a:p>
            <a:pPr marL="45720" indent="0">
              <a:buNone/>
            </a:pPr>
            <a:r>
              <a:rPr lang="uk-UA" b="1" dirty="0" smtClean="0">
                <a:solidFill>
                  <a:srgbClr val="0070C0"/>
                </a:solidFill>
              </a:rPr>
              <a:t> </a:t>
            </a:r>
            <a:r>
              <a:rPr lang="uk-UA" dirty="0"/>
              <a:t>– інтенсивний розподіл, за яким товар розподіляють між якомога більшою кількістю пунктів продажу;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вибірковий </a:t>
            </a:r>
            <a:r>
              <a:rPr lang="uk-UA" dirty="0"/>
              <a:t>розподіл, за яким товар розподіляють між обмеженою кількістю пунктів продажу на певній географічній території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/>
              <a:t>ексклюзивний розподіл, за яким товар розміщують лише в одному пункті продажу певної географічної території.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/>
              <a:t> </a:t>
            </a:r>
            <a:r>
              <a:rPr lang="uk-UA" dirty="0" smtClean="0"/>
              <a:t> Ці </a:t>
            </a:r>
            <a:r>
              <a:rPr lang="uk-UA" dirty="0"/>
              <a:t>варіанти розподілу застосовувані і до вертикально інтегрованих, і до інших інтегрованих </a:t>
            </a:r>
            <a:r>
              <a:rPr lang="uk-UA" dirty="0" smtClean="0"/>
              <a:t>систем.</a:t>
            </a:r>
          </a:p>
          <a:p>
            <a:pPr marL="45720" indent="0" algn="just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406496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86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648072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uk-UA" dirty="0" smtClean="0"/>
              <a:t>  </a:t>
            </a:r>
            <a:r>
              <a:rPr lang="uk-UA" dirty="0" smtClean="0">
                <a:solidFill>
                  <a:srgbClr val="0070C0"/>
                </a:solidFill>
              </a:rPr>
              <a:t>Інтенсивний </a:t>
            </a:r>
            <a:r>
              <a:rPr lang="uk-UA" dirty="0">
                <a:solidFill>
                  <a:srgbClr val="0070C0"/>
                </a:solidFill>
              </a:rPr>
              <a:t>розподіл </a:t>
            </a:r>
            <a:r>
              <a:rPr lang="uk-UA" dirty="0"/>
              <a:t>є </a:t>
            </a:r>
            <a:r>
              <a:rPr lang="uk-UA" i="1" dirty="0"/>
              <a:t>доцільною стратегією щодо товарів, які люди купують часто та з мінімальними зусиллями, що характерно для товарів повсякденного попиту, нетрудомістких послуг і деяких сировинних матеріалів.</a:t>
            </a:r>
            <a:br>
              <a:rPr lang="uk-UA" i="1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Вибірковий розподіл </a:t>
            </a:r>
            <a:r>
              <a:rPr lang="uk-UA" i="1" dirty="0"/>
              <a:t>застосовують до товарів, які користуються попитом у споживачів. </a:t>
            </a:r>
            <a:r>
              <a:rPr lang="uk-UA" dirty="0"/>
              <a:t>Він може коливатися від майже інтенсивного до майже ексклюзивного. </a:t>
            </a:r>
            <a:r>
              <a:rPr lang="uk-UA" i="1" dirty="0"/>
              <a:t>Такий збут переважає для товарів попереднього (ретельного) вибору, коли покупці ретельно порівнюють ціни й товари. О</a:t>
            </a:r>
            <a:r>
              <a:rPr lang="uk-UA" dirty="0"/>
              <a:t>бираючи вибіркову систему збуту, виробник відбирає посередників за певними критеріями та свідомо обмежує доступність товару, щоб знизити витрати розподілу та домогтися від посередників ефективнішої співпраці.</a:t>
            </a:r>
          </a:p>
          <a:p>
            <a:pPr marL="45720" indent="0" algn="just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0070C0"/>
                </a:solidFill>
              </a:rPr>
              <a:t>Ексклюзивний розподіл </a:t>
            </a:r>
            <a:r>
              <a:rPr lang="uk-UA" i="1" dirty="0"/>
              <a:t>використовують для формування тісніших партнерських стосунків між продавцем і посередником</a:t>
            </a:r>
            <a:r>
              <a:rPr lang="uk-UA" dirty="0"/>
              <a:t>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Зазвичай </a:t>
            </a:r>
            <a:r>
              <a:rPr lang="uk-UA" dirty="0"/>
              <a:t>його використовують у маркетингових каналах, які здійснюють збут товарів особливого попиту. Така стратегія охоплення ринку доцільна для диференціації товару, реалізації політики високої якості, престижності або високого рівня сервісу.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08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12968" cy="6408712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    Вибір </a:t>
            </a:r>
            <a:r>
              <a:rPr lang="uk-UA" dirty="0">
                <a:solidFill>
                  <a:srgbClr val="0070C0"/>
                </a:solidFill>
              </a:rPr>
              <a:t>стратегії охоплення ринку передбачає аналіз відповідних компромісів</a:t>
            </a:r>
            <a:r>
              <a:rPr lang="uk-UA" dirty="0"/>
              <a:t>. Так, канали, які вирішують використовувати стратегії інтенсивного розподілу, значною мірою втрачають контроль над маркетингом своєї продукції в рамках цього каналу. </a:t>
            </a:r>
            <a:endParaRPr lang="uk-UA" dirty="0" smtClean="0"/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     Вибіркова </a:t>
            </a:r>
            <a:r>
              <a:rPr lang="uk-UA" dirty="0">
                <a:solidFill>
                  <a:srgbClr val="0070C0"/>
                </a:solidFill>
              </a:rPr>
              <a:t>та ексклюзивна стратегії охоплення ринку мають назву територіальних обмежень, оскільки ці стратегії постачальники використовують для обмеження кількості посередників на певній території</a:t>
            </a:r>
            <a:r>
              <a:rPr lang="uk-UA" dirty="0"/>
              <a:t>. Закріплення посередників за територіями є, по суті, винагородою, яка надається посередникам в обмін на узяті ними зобов’язання залучення клієнтів на виділену посередникові територію</a:t>
            </a:r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4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rgbClr val="0070C0"/>
                </a:solidFill>
              </a:rPr>
              <a:t>Особливе </a:t>
            </a:r>
            <a:r>
              <a:rPr lang="uk-UA" dirty="0">
                <a:solidFill>
                  <a:srgbClr val="0070C0"/>
                </a:solidFill>
              </a:rPr>
              <a:t>значення у процесі розробки стратегії розподілу та охоплення ринку має аналіз ефективності розміщення пунктів реалізації товарів (підприємств торгівлі). </a:t>
            </a:r>
            <a:endParaRPr lang="uk-UA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r>
              <a:rPr lang="uk-UA" dirty="0" smtClean="0">
                <a:solidFill>
                  <a:srgbClr val="0070C0"/>
                </a:solidFill>
              </a:rPr>
              <a:t>У </a:t>
            </a:r>
            <a:r>
              <a:rPr lang="uk-UA" dirty="0">
                <a:solidFill>
                  <a:srgbClr val="0070C0"/>
                </a:solidFill>
              </a:rPr>
              <a:t>практиці розробки стратегії розподілу також широко використовується стохастична гравітаційна модель, що ґрунтується на прогнозуванні ймовірності відвідувань магазину жителями певної території, залежно від часу діставання автомобілем до нього і від рівня агломерації (просторових характеристик торговельної площі). </a:t>
            </a:r>
            <a:endParaRPr lang="uk-UA" dirty="0" smtClean="0">
              <a:solidFill>
                <a:srgbClr val="0070C0"/>
              </a:solidFill>
            </a:endParaRPr>
          </a:p>
          <a:p>
            <a:pPr marL="45720" indent="0" algn="just">
              <a:buNone/>
            </a:pP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7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uk-UA" b="1" dirty="0"/>
              <a:t>Позиціонування закладів </a:t>
            </a:r>
            <a:r>
              <a:rPr lang="uk-UA" b="1" dirty="0" err="1"/>
              <a:t>готельно</a:t>
            </a:r>
            <a:r>
              <a:rPr lang="uk-UA" b="1" dirty="0"/>
              <a:t>-ресторанного сектору на </a:t>
            </a:r>
            <a:r>
              <a:rPr lang="uk-UA" b="1" dirty="0" smtClean="0"/>
              <a:t>ринку</a:t>
            </a:r>
          </a:p>
          <a:p>
            <a:pPr marL="45720" indent="0" algn="just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421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89736183"/>
              </p:ext>
            </p:extLst>
          </p:nvPr>
        </p:nvGraphicFramePr>
        <p:xfrm>
          <a:off x="287338" y="260649"/>
          <a:ext cx="874915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486"/>
                <a:gridCol w="6048672"/>
              </a:tblGrid>
              <a:tr h="86409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70C0"/>
                          </a:solidFill>
                        </a:rPr>
                        <a:t>Стратегії позиціонування</a:t>
                      </a:r>
                      <a:endParaRPr lang="uk-U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chemeClr val="tx1"/>
                          </a:solidFill>
                        </a:rPr>
                        <a:t>Позиціонування залежить від вибору цільового ринку та створення комплексної пропозиції для залучення й задоволення цього (цільового) ринку краще, </a:t>
                      </a:r>
                      <a:r>
                        <a:rPr lang="uk-UA" sz="1800" dirty="0" err="1" smtClean="0">
                          <a:solidFill>
                            <a:schemeClr val="tx1"/>
                          </a:solidFill>
                        </a:rPr>
                        <a:t>ник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</a:rPr>
                        <a:t> це роблять конкуренти</a:t>
                      </a:r>
                      <a:endParaRPr lang="uk-UA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70C0"/>
                          </a:solidFill>
                        </a:rPr>
                        <a:t>Зміцнення наявних позицій</a:t>
                      </a:r>
                      <a:endParaRPr lang="uk-U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Наявна позиція найприйнятніша, тобто найближча до бажань цільового ринку й відмінна від конкурентних пропозицій. </a:t>
                      </a:r>
                      <a:endParaRPr lang="uk-U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70C0"/>
                          </a:solidFill>
                        </a:rPr>
                        <a:t>Поступове </a:t>
                      </a:r>
                      <a:r>
                        <a:rPr lang="uk-UA" sz="1800" b="1" dirty="0" err="1" smtClean="0">
                          <a:solidFill>
                            <a:srgbClr val="0070C0"/>
                          </a:solidFill>
                        </a:rPr>
                        <a:t>перепозиціонування</a:t>
                      </a:r>
                      <a:endParaRPr lang="uk-U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Там, де покупець бажає або чекає змін або розвитку способів задоволення потреб, переміщення з наявних позицій неминуче. Такі зміни можуть бути радикальними або поступовими. Необхідно весь час адаптуватися до змін купівельних вимог.</a:t>
                      </a:r>
                      <a:br>
                        <a:rPr lang="uk-UA" sz="1800" dirty="0" smtClean="0"/>
                      </a:br>
                      <a:endParaRPr lang="uk-U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70C0"/>
                          </a:solidFill>
                        </a:rPr>
                        <a:t>Радикальне </a:t>
                      </a:r>
                      <a:r>
                        <a:rPr lang="uk-UA" sz="1800" b="1" dirty="0" err="1" smtClean="0">
                          <a:solidFill>
                            <a:srgbClr val="0070C0"/>
                          </a:solidFill>
                        </a:rPr>
                        <a:t>перепозиціонування</a:t>
                      </a:r>
                      <a:endParaRPr lang="uk-U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Там, де позиція несприятлива або мало відрізняється від позицій конкурентів, потрібне інтенсивніше </a:t>
                      </a:r>
                      <a:r>
                        <a:rPr lang="uk-UA" sz="1800" dirty="0" err="1" smtClean="0"/>
                        <a:t>перепозиціонування</a:t>
                      </a:r>
                      <a:r>
                        <a:rPr lang="uk-UA" sz="1800" dirty="0" smtClean="0"/>
                        <a:t>, тобто фізичне реконструювання готельного продукту для адаптації пропозиції до бажань покупців</a:t>
                      </a:r>
                      <a:endParaRPr lang="uk-U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32166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805</Words>
  <Application>Microsoft Office PowerPoint</Application>
  <PresentationFormat>Екран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5" baseType="lpstr">
      <vt:lpstr>Georgia</vt:lpstr>
      <vt:lpstr>Trebuchet MS</vt:lpstr>
      <vt:lpstr>Воздушный поток</vt:lpstr>
      <vt:lpstr>Тема  Бізнес – позиціювання на ринку туристичних послуг 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Бізнес – позиціювання на ринку туристичних послуг</dc:title>
  <dc:creator>Igor Mosiyuk</dc:creator>
  <cp:lastModifiedBy>Пользователь Windows</cp:lastModifiedBy>
  <cp:revision>13</cp:revision>
  <dcterms:created xsi:type="dcterms:W3CDTF">2022-10-28T08:23:01Z</dcterms:created>
  <dcterms:modified xsi:type="dcterms:W3CDTF">2023-10-11T07:47:12Z</dcterms:modified>
</cp:coreProperties>
</file>