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127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312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4819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8088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7474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08445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9560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52980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9950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159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0385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581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4422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3298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516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124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220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44C55D8-504A-4477-9746-B148CF88CA6A}" type="datetimeFigureOut">
              <a:rPr lang="uk-UA" smtClean="0"/>
              <a:t>16.02.2024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254D879-68B1-4288-843F-70FB5FDB12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3205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Ортодоксальні філософські школи Давньої Індії (</a:t>
            </a:r>
            <a:r>
              <a:rPr lang="uk-UA" b="1" dirty="0" err="1"/>
              <a:t>астика</a:t>
            </a:r>
            <a:r>
              <a:rPr lang="uk-UA" b="1" dirty="0"/>
              <a:t>)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1. Ортодоксальні та неортодоксальні філософські школи Індії.</a:t>
            </a:r>
          </a:p>
          <a:p>
            <a:r>
              <a:rPr lang="uk-UA" dirty="0"/>
              <a:t>2. </a:t>
            </a:r>
            <a:r>
              <a:rPr lang="uk-UA" dirty="0" err="1"/>
              <a:t>Санкг'я</a:t>
            </a:r>
            <a:r>
              <a:rPr lang="uk-UA" dirty="0"/>
              <a:t>, "та, що перелічує істинні принципи". Йога.</a:t>
            </a:r>
          </a:p>
          <a:p>
            <a:r>
              <a:rPr lang="uk-UA" dirty="0"/>
              <a:t>3. </a:t>
            </a:r>
            <a:r>
              <a:rPr lang="uk-UA" dirty="0" err="1"/>
              <a:t>Ньяя</a:t>
            </a:r>
            <a:r>
              <a:rPr lang="uk-UA" dirty="0"/>
              <a:t>, </a:t>
            </a:r>
            <a:r>
              <a:rPr lang="uk-UA" dirty="0" err="1"/>
              <a:t>вайшешика</a:t>
            </a:r>
            <a:endParaRPr lang="uk-UA" dirty="0"/>
          </a:p>
          <a:p>
            <a:r>
              <a:rPr lang="uk-UA" dirty="0"/>
              <a:t>4. Веданта-</a:t>
            </a:r>
            <a:r>
              <a:rPr lang="uk-UA" dirty="0" err="1"/>
              <a:t>міманса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08034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Веданта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веданта набула різних форм: </a:t>
            </a:r>
            <a:r>
              <a:rPr lang="uk-UA" b="1" i="1" dirty="0"/>
              <a:t>дуалістична </a:t>
            </a:r>
            <a:r>
              <a:rPr lang="uk-UA" dirty="0"/>
              <a:t>(</a:t>
            </a:r>
            <a:r>
              <a:rPr lang="uk-UA" b="1" i="1" dirty="0" err="1"/>
              <a:t>двайта</a:t>
            </a:r>
            <a:r>
              <a:rPr lang="uk-UA" dirty="0"/>
              <a:t>) </a:t>
            </a:r>
            <a:r>
              <a:rPr lang="uk-UA" b="1" i="1" dirty="0"/>
              <a:t>веданта</a:t>
            </a:r>
            <a:r>
              <a:rPr lang="uk-UA" dirty="0"/>
              <a:t> (засновник – мудрець </a:t>
            </a:r>
            <a:r>
              <a:rPr lang="uk-UA" i="1" dirty="0" err="1"/>
              <a:t>Мадхва</a:t>
            </a:r>
            <a:r>
              <a:rPr lang="uk-UA" dirty="0"/>
              <a:t>), </a:t>
            </a:r>
            <a:r>
              <a:rPr lang="uk-UA" b="1" i="1" dirty="0"/>
              <a:t>моністична</a:t>
            </a:r>
            <a:r>
              <a:rPr lang="uk-UA" dirty="0"/>
              <a:t> (</a:t>
            </a:r>
            <a:r>
              <a:rPr lang="uk-UA" i="1" dirty="0" err="1"/>
              <a:t>адвайта</a:t>
            </a:r>
            <a:r>
              <a:rPr lang="uk-UA" dirty="0"/>
              <a:t>) </a:t>
            </a:r>
            <a:r>
              <a:rPr lang="uk-UA" b="1" i="1" dirty="0"/>
              <a:t>веданта</a:t>
            </a:r>
            <a:r>
              <a:rPr lang="uk-UA" dirty="0"/>
              <a:t> (засновники – мудреці </a:t>
            </a:r>
            <a:r>
              <a:rPr lang="uk-UA" i="1" dirty="0"/>
              <a:t>Шанкара, </a:t>
            </a:r>
            <a:r>
              <a:rPr lang="uk-UA" i="1" dirty="0" err="1"/>
              <a:t>Рамануджи</a:t>
            </a:r>
            <a:r>
              <a:rPr lang="uk-UA" dirty="0" smtClean="0"/>
              <a:t>)</a:t>
            </a:r>
          </a:p>
          <a:p>
            <a:r>
              <a:rPr lang="uk-UA" dirty="0"/>
              <a:t>вперше в історії індійської філософії зрозуміла істинного індійського мудреця в образі цілого індійського народу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5524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36541"/>
          </a:xfrm>
        </p:spPr>
        <p:txBody>
          <a:bodyPr/>
          <a:lstStyle/>
          <a:p>
            <a:r>
              <a:rPr lang="uk-UA" i="1" dirty="0" err="1"/>
              <a:t>Бадараяна</a:t>
            </a:r>
            <a:r>
              <a:rPr lang="uk-UA" dirty="0"/>
              <a:t>, автор «</a:t>
            </a:r>
            <a:r>
              <a:rPr lang="uk-UA" dirty="0" err="1"/>
              <a:t>Брахма-сутр</a:t>
            </a:r>
            <a:r>
              <a:rPr lang="uk-UA" dirty="0" smtClean="0"/>
              <a:t>»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2050026"/>
            <a:ext cx="10363826" cy="4026309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Важливе значення мають коментарі до </a:t>
            </a:r>
            <a:r>
              <a:rPr lang="uk-UA" dirty="0" err="1" smtClean="0"/>
              <a:t>сутр</a:t>
            </a:r>
            <a:endParaRPr lang="uk-UA" dirty="0" smtClean="0"/>
          </a:p>
          <a:p>
            <a:r>
              <a:rPr lang="uk-UA" dirty="0" smtClean="0"/>
              <a:t>Всі </a:t>
            </a:r>
            <a:r>
              <a:rPr lang="uk-UA" dirty="0"/>
              <a:t>коментарі «</a:t>
            </a:r>
            <a:r>
              <a:rPr lang="uk-UA" dirty="0" err="1"/>
              <a:t>Брахма</a:t>
            </a:r>
            <a:r>
              <a:rPr lang="uk-UA" dirty="0"/>
              <a:t>–</a:t>
            </a:r>
            <a:r>
              <a:rPr lang="uk-UA" dirty="0" err="1"/>
              <a:t>сутр</a:t>
            </a:r>
            <a:r>
              <a:rPr lang="uk-UA" dirty="0"/>
              <a:t>» зберігають композиційну структуру першого тексту, котрий поділяється на чотири глави («</a:t>
            </a:r>
            <a:r>
              <a:rPr lang="uk-UA" dirty="0" err="1"/>
              <a:t>уроки</a:t>
            </a:r>
            <a:r>
              <a:rPr lang="uk-UA" dirty="0" smtClean="0"/>
              <a:t>»):</a:t>
            </a:r>
          </a:p>
          <a:p>
            <a:r>
              <a:rPr lang="uk-UA" dirty="0"/>
              <a:t>«</a:t>
            </a:r>
            <a:r>
              <a:rPr lang="uk-UA" dirty="0" err="1"/>
              <a:t>Саманвая</a:t>
            </a:r>
            <a:r>
              <a:rPr lang="uk-UA" dirty="0"/>
              <a:t>» («</a:t>
            </a:r>
            <a:r>
              <a:rPr lang="uk-UA" dirty="0" err="1"/>
              <a:t>Samanvaya</a:t>
            </a:r>
            <a:r>
              <a:rPr lang="uk-UA" dirty="0"/>
              <a:t>»), що означає «Гармонія» або «Єдність</a:t>
            </a:r>
            <a:r>
              <a:rPr lang="uk-UA" dirty="0" smtClean="0"/>
              <a:t>», </a:t>
            </a:r>
            <a:r>
              <a:rPr lang="uk-UA" dirty="0"/>
              <a:t>«Послідовність</a:t>
            </a:r>
            <a:r>
              <a:rPr lang="uk-UA" dirty="0" smtClean="0"/>
              <a:t>»</a:t>
            </a:r>
          </a:p>
          <a:p>
            <a:r>
              <a:rPr lang="uk-UA" dirty="0"/>
              <a:t>«</a:t>
            </a:r>
            <a:r>
              <a:rPr lang="uk-UA" dirty="0" err="1"/>
              <a:t>Авіродха</a:t>
            </a:r>
            <a:r>
              <a:rPr lang="uk-UA" dirty="0"/>
              <a:t>» («</a:t>
            </a:r>
            <a:r>
              <a:rPr lang="uk-UA" dirty="0" err="1"/>
              <a:t>Avirodha</a:t>
            </a:r>
            <a:r>
              <a:rPr lang="uk-UA" dirty="0"/>
              <a:t>») – «Відсутність суперечності</a:t>
            </a:r>
            <a:r>
              <a:rPr lang="uk-UA" dirty="0" smtClean="0"/>
              <a:t>»</a:t>
            </a:r>
          </a:p>
          <a:p>
            <a:r>
              <a:rPr lang="uk-UA" dirty="0"/>
              <a:t>«</a:t>
            </a:r>
            <a:r>
              <a:rPr lang="uk-UA" dirty="0" err="1"/>
              <a:t>Садхана</a:t>
            </a:r>
            <a:r>
              <a:rPr lang="uk-UA" dirty="0"/>
              <a:t>» («</a:t>
            </a:r>
            <a:r>
              <a:rPr lang="uk-UA" dirty="0" err="1"/>
              <a:t>Sadhana</a:t>
            </a:r>
            <a:r>
              <a:rPr lang="uk-UA" dirty="0"/>
              <a:t>») – «Засіб</a:t>
            </a:r>
            <a:r>
              <a:rPr lang="uk-UA" dirty="0" smtClean="0"/>
              <a:t>»</a:t>
            </a:r>
          </a:p>
          <a:p>
            <a:r>
              <a:rPr lang="uk-UA" dirty="0"/>
              <a:t>«Пхала» («</a:t>
            </a:r>
            <a:r>
              <a:rPr lang="uk-UA" dirty="0" err="1"/>
              <a:t>Phala</a:t>
            </a:r>
            <a:r>
              <a:rPr lang="uk-UA" dirty="0"/>
              <a:t>») –«Плід</a:t>
            </a:r>
            <a:r>
              <a:rPr lang="uk-UA" dirty="0" smtClean="0"/>
              <a:t>»</a:t>
            </a:r>
          </a:p>
          <a:p>
            <a:r>
              <a:rPr lang="uk-UA" i="1" dirty="0"/>
              <a:t>Брахман</a:t>
            </a:r>
            <a:r>
              <a:rPr lang="uk-UA" dirty="0" smtClean="0"/>
              <a:t>, </a:t>
            </a:r>
            <a:r>
              <a:rPr lang="uk-UA" dirty="0" err="1" smtClean="0"/>
              <a:t>Ішвара</a:t>
            </a: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5066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 smtClean="0"/>
              <a:t>міманса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b="1" i="1" dirty="0"/>
              <a:t>перша </a:t>
            </a:r>
            <a:r>
              <a:rPr lang="uk-UA" b="1" i="1" dirty="0" err="1"/>
              <a:t>міманса</a:t>
            </a:r>
            <a:r>
              <a:rPr lang="uk-UA" dirty="0"/>
              <a:t> (</a:t>
            </a:r>
            <a:r>
              <a:rPr lang="uk-UA" dirty="0" err="1"/>
              <a:t>pur</a:t>
            </a:r>
            <a:r>
              <a:rPr lang="en-US" dirty="0"/>
              <a:t>v</a:t>
            </a:r>
            <a:r>
              <a:rPr lang="uk-UA" dirty="0"/>
              <a:t>a–</a:t>
            </a:r>
            <a:r>
              <a:rPr lang="uk-UA" dirty="0" err="1"/>
              <a:t>mimansa</a:t>
            </a:r>
            <a:r>
              <a:rPr lang="uk-UA" dirty="0" smtClean="0"/>
              <a:t>). </a:t>
            </a:r>
            <a:r>
              <a:rPr lang="uk-UA" dirty="0"/>
              <a:t>заснована мудрецем </a:t>
            </a:r>
            <a:r>
              <a:rPr lang="uk-UA" i="1" dirty="0" err="1"/>
              <a:t>Джайміні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861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Ортодоксальні та неортодоксальні філософські школи Індії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i="1" dirty="0"/>
              <a:t>Ортодоксальні (</a:t>
            </a:r>
            <a:r>
              <a:rPr lang="uk-UA" i="1" dirty="0" err="1"/>
              <a:t>астика</a:t>
            </a:r>
            <a:r>
              <a:rPr lang="uk-UA" i="1" dirty="0" smtClean="0"/>
              <a:t>)</a:t>
            </a:r>
          </a:p>
          <a:p>
            <a:pPr algn="ctr"/>
            <a:r>
              <a:rPr lang="uk-UA" sz="2000" i="1" dirty="0"/>
              <a:t>визнають авторитет Вед</a:t>
            </a:r>
            <a:endParaRPr lang="uk-UA" sz="2000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3"/>
          </p:nvPr>
        </p:nvSpPr>
        <p:spPr>
          <a:xfrm>
            <a:off x="913774" y="3207336"/>
            <a:ext cx="5106027" cy="2583863"/>
          </a:xfrm>
        </p:spPr>
        <p:txBody>
          <a:bodyPr/>
          <a:lstStyle/>
          <a:p>
            <a:r>
              <a:rPr lang="uk-UA" dirty="0" err="1"/>
              <a:t>Санкг'я</a:t>
            </a:r>
            <a:r>
              <a:rPr lang="uk-UA" dirty="0"/>
              <a:t> </a:t>
            </a:r>
            <a:endParaRPr lang="uk-UA" dirty="0" smtClean="0"/>
          </a:p>
          <a:p>
            <a:r>
              <a:rPr lang="uk-UA" dirty="0" smtClean="0"/>
              <a:t>Йога</a:t>
            </a:r>
          </a:p>
          <a:p>
            <a:r>
              <a:rPr lang="uk-UA" dirty="0" err="1"/>
              <a:t>Ньяя</a:t>
            </a:r>
            <a:r>
              <a:rPr lang="uk-UA" dirty="0"/>
              <a:t>, </a:t>
            </a:r>
            <a:r>
              <a:rPr lang="uk-UA" dirty="0" err="1" smtClean="0"/>
              <a:t>вайшешика</a:t>
            </a:r>
            <a:endParaRPr lang="uk-UA" dirty="0" smtClean="0"/>
          </a:p>
          <a:p>
            <a:r>
              <a:rPr lang="uk-UA" dirty="0"/>
              <a:t>Веданта-</a:t>
            </a:r>
            <a:r>
              <a:rPr lang="uk-UA" dirty="0" err="1"/>
              <a:t>міманса</a:t>
            </a:r>
            <a:r>
              <a:rPr lang="uk-UA" dirty="0"/>
              <a:t> 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i="1" dirty="0"/>
              <a:t>Неортодоксальні (</a:t>
            </a:r>
            <a:r>
              <a:rPr lang="uk-UA" i="1" dirty="0" err="1"/>
              <a:t>настика</a:t>
            </a:r>
            <a:r>
              <a:rPr lang="uk-UA" i="1" dirty="0" smtClean="0"/>
              <a:t>)</a:t>
            </a:r>
          </a:p>
          <a:p>
            <a:pPr algn="ctr"/>
            <a:r>
              <a:rPr lang="uk-UA" sz="2000" i="1" dirty="0"/>
              <a:t>не визнають авторитету Вед</a:t>
            </a:r>
            <a:endParaRPr lang="uk-UA" sz="2000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14"/>
          </p:nvPr>
        </p:nvSpPr>
        <p:spPr>
          <a:xfrm>
            <a:off x="6172200" y="3421626"/>
            <a:ext cx="5105401" cy="2369573"/>
          </a:xfrm>
        </p:spPr>
        <p:txBody>
          <a:bodyPr/>
          <a:lstStyle/>
          <a:p>
            <a:r>
              <a:rPr lang="uk-UA" dirty="0" smtClean="0"/>
              <a:t>Джайнізм</a:t>
            </a:r>
          </a:p>
          <a:p>
            <a:r>
              <a:rPr lang="uk-UA" dirty="0" smtClean="0"/>
              <a:t>Буддизм</a:t>
            </a:r>
          </a:p>
          <a:p>
            <a:r>
              <a:rPr lang="uk-UA" dirty="0" err="1"/>
              <a:t>Чарвака-локаята</a:t>
            </a: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5845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2463606" cy="2023252"/>
          </a:xfrm>
        </p:spPr>
        <p:txBody>
          <a:bodyPr>
            <a:normAutofit/>
          </a:bodyPr>
          <a:lstStyle/>
          <a:p>
            <a:r>
              <a:rPr lang="uk-UA" sz="2400" b="1" dirty="0" err="1" smtClean="0"/>
              <a:t>Санкг'я</a:t>
            </a:r>
            <a:r>
              <a:rPr lang="uk-UA" sz="2400" b="1" dirty="0" smtClean="0"/>
              <a:t> - </a:t>
            </a:r>
            <a:r>
              <a:rPr lang="uk-UA" sz="2400" b="1" dirty="0"/>
              <a:t>"та, що перелічує істинні принципи"</a:t>
            </a:r>
            <a:endParaRPr lang="uk-UA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3377380" y="609600"/>
            <a:ext cx="8347587" cy="5717458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uk-UA" dirty="0" smtClean="0"/>
              <a:t>форми розвитку </a:t>
            </a:r>
            <a:r>
              <a:rPr lang="uk-UA" dirty="0"/>
              <a:t>(</a:t>
            </a:r>
            <a:r>
              <a:rPr lang="uk-UA" i="1" dirty="0" smtClean="0"/>
              <a:t>дуалістична, теїстична </a:t>
            </a:r>
            <a:r>
              <a:rPr lang="uk-UA" i="1" dirty="0"/>
              <a:t>та </a:t>
            </a:r>
            <a:r>
              <a:rPr lang="uk-UA" i="1" dirty="0" smtClean="0"/>
              <a:t>атеїстична</a:t>
            </a:r>
            <a:r>
              <a:rPr lang="uk-UA" dirty="0" smtClean="0"/>
              <a:t>).</a:t>
            </a:r>
          </a:p>
          <a:p>
            <a:pPr>
              <a:spcBef>
                <a:spcPts val="0"/>
              </a:spcBef>
            </a:pPr>
            <a:r>
              <a:rPr lang="uk-UA" dirty="0" smtClean="0"/>
              <a:t>У первісній, найбільш відомій людству формі вона розглядала світ подвоєним на дві частини – </a:t>
            </a:r>
            <a:r>
              <a:rPr lang="uk-UA" b="1" i="1" dirty="0" err="1" smtClean="0"/>
              <a:t>пракрИті</a:t>
            </a:r>
            <a:r>
              <a:rPr lang="uk-UA" dirty="0" smtClean="0"/>
              <a:t> та </a:t>
            </a:r>
            <a:r>
              <a:rPr lang="uk-UA" b="1" i="1" dirty="0" err="1" smtClean="0"/>
              <a:t>пурушу</a:t>
            </a:r>
            <a:r>
              <a:rPr lang="uk-UA" dirty="0" smtClean="0"/>
              <a:t>.</a:t>
            </a:r>
          </a:p>
          <a:p>
            <a:pPr>
              <a:spcBef>
                <a:spcPts val="0"/>
              </a:spcBef>
            </a:pPr>
            <a:r>
              <a:rPr lang="uk-UA" b="1" i="1" dirty="0" err="1" smtClean="0"/>
              <a:t>ПракрИті</a:t>
            </a:r>
            <a:r>
              <a:rPr lang="uk-UA" dirty="0" smtClean="0"/>
              <a:t> </a:t>
            </a:r>
            <a:r>
              <a:rPr lang="uk-UA" dirty="0"/>
              <a:t>(</a:t>
            </a:r>
            <a:r>
              <a:rPr lang="uk-UA" dirty="0" err="1"/>
              <a:t>першообраз</a:t>
            </a:r>
            <a:r>
              <a:rPr lang="uk-UA" dirty="0"/>
              <a:t> матерії) протистоїть </a:t>
            </a:r>
            <a:r>
              <a:rPr lang="uk-UA" b="1" i="1" dirty="0" err="1"/>
              <a:t>пуруші</a:t>
            </a:r>
            <a:r>
              <a:rPr lang="uk-UA" dirty="0"/>
              <a:t> як цілком самостійне </a:t>
            </a:r>
            <a:r>
              <a:rPr lang="uk-UA" dirty="0" err="1"/>
              <a:t>першоначало</a:t>
            </a:r>
            <a:r>
              <a:rPr lang="uk-UA" dirty="0"/>
              <a:t>, </a:t>
            </a:r>
            <a:r>
              <a:rPr lang="uk-UA" dirty="0" smtClean="0"/>
              <a:t>котре </a:t>
            </a:r>
            <a:r>
              <a:rPr lang="uk-UA" dirty="0"/>
              <a:t>має три якості (гуни: </a:t>
            </a:r>
            <a:r>
              <a:rPr lang="uk-UA" dirty="0" err="1" smtClean="0"/>
              <a:t>caттву</a:t>
            </a:r>
            <a:r>
              <a:rPr lang="uk-UA" dirty="0" smtClean="0"/>
              <a:t> </a:t>
            </a:r>
            <a:r>
              <a:rPr lang="uk-UA" dirty="0"/>
              <a:t>– світлий початок, </a:t>
            </a:r>
            <a:r>
              <a:rPr lang="uk-UA" dirty="0" err="1"/>
              <a:t>раджас</a:t>
            </a:r>
            <a:r>
              <a:rPr lang="uk-UA" dirty="0"/>
              <a:t> – енергію, </a:t>
            </a:r>
            <a:r>
              <a:rPr lang="uk-UA" dirty="0" err="1"/>
              <a:t>тамас</a:t>
            </a:r>
            <a:r>
              <a:rPr lang="uk-UA" dirty="0"/>
              <a:t> – темний початок), що стихійно пов'язані між собою, підпорядковані розвитку і навіть саморозвитку, а в людському тілі відповідають її характеру, природній суперечливій єдності, яку можна назвати «не–Я». </a:t>
            </a:r>
            <a:endParaRPr lang="uk-UA" dirty="0" smtClean="0"/>
          </a:p>
          <a:p>
            <a:pPr>
              <a:spcBef>
                <a:spcPts val="0"/>
              </a:spcBef>
            </a:pPr>
            <a:r>
              <a:rPr lang="uk-UA" dirty="0" err="1" smtClean="0"/>
              <a:t>Пуруша</a:t>
            </a:r>
            <a:r>
              <a:rPr lang="uk-UA" dirty="0"/>
              <a:t>, </a:t>
            </a:r>
            <a:r>
              <a:rPr lang="uk-UA" dirty="0" smtClean="0"/>
              <a:t>постає </a:t>
            </a:r>
            <a:r>
              <a:rPr lang="uk-UA" dirty="0"/>
              <a:t>як абсолютна свідомість, або абсолютне Я, яке без </a:t>
            </a:r>
            <a:r>
              <a:rPr lang="uk-UA" dirty="0" err="1" smtClean="0"/>
              <a:t>пракрИті</a:t>
            </a:r>
            <a:r>
              <a:rPr lang="uk-UA" dirty="0" smtClean="0"/>
              <a:t> </a:t>
            </a:r>
            <a:r>
              <a:rPr lang="uk-UA" dirty="0"/>
              <a:t>позбавлене сенсу і образно виглядає </a:t>
            </a:r>
            <a:r>
              <a:rPr lang="uk-UA" dirty="0" smtClean="0"/>
              <a:t>як кульгавий</a:t>
            </a:r>
            <a:r>
              <a:rPr lang="uk-UA" dirty="0"/>
              <a:t>, який тягнеться до сліпої </a:t>
            </a:r>
            <a:r>
              <a:rPr lang="uk-UA" dirty="0" err="1" smtClean="0"/>
              <a:t>пракрИті</a:t>
            </a:r>
            <a:r>
              <a:rPr lang="uk-UA" dirty="0"/>
              <a:t>, щоб освітити її шлях еволюційним розвитком, який починається з зародку всесвіту, і, проходячи усі стадії, які можна висловити за допомогою 24–х категорій, повертається до себе, до абсолютної душі, що позначається </a:t>
            </a:r>
            <a:r>
              <a:rPr lang="uk-UA" dirty="0" smtClean="0"/>
              <a:t>25–</a:t>
            </a:r>
            <a:r>
              <a:rPr lang="uk-UA" dirty="0" err="1" smtClean="0"/>
              <a:t>ою</a:t>
            </a:r>
            <a:r>
              <a:rPr lang="uk-UA" dirty="0" smtClean="0"/>
              <a:t> </a:t>
            </a:r>
            <a:r>
              <a:rPr lang="uk-UA" dirty="0"/>
              <a:t>категорією</a:t>
            </a:r>
            <a:r>
              <a:rPr lang="uk-UA" dirty="0" smtClean="0"/>
              <a:t>.</a:t>
            </a:r>
          </a:p>
          <a:p>
            <a:pPr>
              <a:spcBef>
                <a:spcPts val="0"/>
              </a:spcBef>
            </a:pPr>
            <a:r>
              <a:rPr lang="uk-UA" dirty="0" smtClean="0"/>
              <a:t> </a:t>
            </a:r>
            <a:r>
              <a:rPr lang="uk-UA" i="1" dirty="0"/>
              <a:t>Процес звільнення</a:t>
            </a:r>
            <a:r>
              <a:rPr lang="uk-UA" dirty="0"/>
              <a:t> тут розглядається як </a:t>
            </a:r>
            <a:r>
              <a:rPr lang="uk-UA" dirty="0" smtClean="0"/>
              <a:t>процес отримання </a:t>
            </a:r>
            <a:r>
              <a:rPr lang="uk-UA" dirty="0"/>
              <a:t>завдяки освіті знання про своє «Я» та «не–Я</a:t>
            </a:r>
            <a:r>
              <a:rPr lang="uk-UA" dirty="0" smtClean="0"/>
              <a:t>».</a:t>
            </a:r>
            <a:endParaRPr lang="uk-UA" dirty="0"/>
          </a:p>
          <a:p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913774" y="3436374"/>
            <a:ext cx="2168639" cy="2354826"/>
          </a:xfrm>
        </p:spPr>
        <p:txBody>
          <a:bodyPr/>
          <a:lstStyle/>
          <a:p>
            <a:r>
              <a:rPr lang="uk-UA" sz="1800" b="1" i="1" dirty="0" smtClean="0"/>
              <a:t>Засновник – </a:t>
            </a:r>
            <a:r>
              <a:rPr lang="uk-UA" sz="1800" b="1" i="1" dirty="0" err="1" smtClean="0"/>
              <a:t>Капіла</a:t>
            </a:r>
            <a:endParaRPr lang="uk-UA" sz="1800" b="1" i="1" dirty="0" smtClean="0"/>
          </a:p>
          <a:p>
            <a:r>
              <a:rPr lang="uk-UA" sz="1800" dirty="0"/>
              <a:t>першоджерело – «</a:t>
            </a:r>
            <a:r>
              <a:rPr lang="uk-UA" sz="1800" b="1" dirty="0" err="1"/>
              <a:t>Санкг'я</a:t>
            </a:r>
            <a:r>
              <a:rPr lang="uk-UA" sz="1800" b="1" dirty="0"/>
              <a:t>–</a:t>
            </a:r>
            <a:r>
              <a:rPr lang="uk-UA" sz="1800" b="1" dirty="0" err="1"/>
              <a:t>сутра</a:t>
            </a:r>
            <a:r>
              <a:rPr lang="uk-UA" sz="1800" b="1" dirty="0"/>
              <a:t> </a:t>
            </a:r>
            <a:r>
              <a:rPr lang="uk-UA" sz="1800" b="1" dirty="0" err="1"/>
              <a:t>Капіли</a:t>
            </a:r>
            <a:r>
              <a:rPr lang="uk-UA" sz="1800" dirty="0"/>
              <a:t>»</a:t>
            </a:r>
            <a:endParaRPr lang="uk-UA" sz="1800" b="1" i="1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01635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09599"/>
            <a:ext cx="3935688" cy="2325330"/>
          </a:xfrm>
        </p:spPr>
        <p:txBody>
          <a:bodyPr>
            <a:noAutofit/>
          </a:bodyPr>
          <a:lstStyle/>
          <a:p>
            <a:r>
              <a:rPr lang="uk-UA" sz="1900" b="1" i="1" dirty="0" smtClean="0"/>
              <a:t>Йога–</a:t>
            </a:r>
            <a:r>
              <a:rPr lang="uk-UA" sz="1900" b="1" i="1" dirty="0" err="1" smtClean="0"/>
              <a:t>даршана</a:t>
            </a:r>
            <a:r>
              <a:rPr lang="uk-UA" sz="1900" b="1" i="1" dirty="0" smtClean="0"/>
              <a:t/>
            </a:r>
            <a:br>
              <a:rPr lang="uk-UA" sz="1900" b="1" i="1" dirty="0" smtClean="0"/>
            </a:br>
            <a:r>
              <a:rPr lang="uk-UA" sz="1900" dirty="0"/>
              <a:t>Буквально «йога» означає «зв'язувати», «тримати», «ярмо»; в індійській сакральній літературі йогу навіть називають «переживанням святості», або «приборканням почуттів»,</a:t>
            </a:r>
            <a:endParaRPr lang="uk-UA" sz="19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5078062" y="427703"/>
            <a:ext cx="6941873" cy="5987845"/>
          </a:xfrm>
        </p:spPr>
        <p:txBody>
          <a:bodyPr>
            <a:normAutofit fontScale="85000" lnSpcReduction="10000"/>
          </a:bodyPr>
          <a:lstStyle/>
          <a:p>
            <a:r>
              <a:rPr lang="uk-UA" dirty="0" err="1"/>
              <a:t>Патанджалі</a:t>
            </a:r>
            <a:r>
              <a:rPr lang="uk-UA" dirty="0"/>
              <a:t> не був ані творцем «філософії йоги», ані автором технічних засобів йоги. В «Йога–</a:t>
            </a:r>
            <a:r>
              <a:rPr lang="uk-UA" dirty="0" err="1"/>
              <a:t>сутрах</a:t>
            </a:r>
            <a:r>
              <a:rPr lang="uk-UA" dirty="0"/>
              <a:t>» він сам визнає, що викладає традиційні доктрини йоги, котрі були відомі езотеричним колам індійських аскетів та містиків задовго до нього, хоча й подає свій матеріал у дещо виправленому вигляді. Завдяки його зусиллям йога з «містичної» традиції перетворилася на «філософську систему</a:t>
            </a:r>
            <a:r>
              <a:rPr lang="uk-UA" dirty="0" smtClean="0"/>
              <a:t>».</a:t>
            </a:r>
          </a:p>
          <a:p>
            <a:r>
              <a:rPr lang="uk-UA" dirty="0"/>
              <a:t>Йога–</a:t>
            </a:r>
            <a:r>
              <a:rPr lang="uk-UA" dirty="0" err="1"/>
              <a:t>даршана</a:t>
            </a:r>
            <a:r>
              <a:rPr lang="uk-UA" dirty="0"/>
              <a:t> вказує на ті практичні вправи, яких </a:t>
            </a:r>
            <a:r>
              <a:rPr lang="uk-UA" dirty="0" err="1"/>
              <a:t>Капіла</a:t>
            </a:r>
            <a:r>
              <a:rPr lang="uk-UA" dirty="0"/>
              <a:t> не торкався, але які допомагають людині наблизитися до розуму як до засобу бачення всесвіту. </a:t>
            </a:r>
            <a:endParaRPr lang="uk-UA" dirty="0" smtClean="0"/>
          </a:p>
          <a:p>
            <a:r>
              <a:rPr lang="uk-UA" dirty="0"/>
              <a:t>йога </a:t>
            </a:r>
            <a:r>
              <a:rPr lang="uk-UA" dirty="0" err="1"/>
              <a:t>Патанджалі</a:t>
            </a:r>
            <a:r>
              <a:rPr lang="uk-UA" dirty="0"/>
              <a:t> розкриває феноменологічний ряд звільнення людини від афектів, який представлений вісьмома частинами (</a:t>
            </a:r>
            <a:r>
              <a:rPr lang="uk-UA" i="1" dirty="0"/>
              <a:t>яма</a:t>
            </a:r>
            <a:r>
              <a:rPr lang="uk-UA" dirty="0"/>
              <a:t> – наше відношення до оточення, </a:t>
            </a:r>
            <a:r>
              <a:rPr lang="uk-UA" i="1" dirty="0" err="1"/>
              <a:t>ніяма</a:t>
            </a:r>
            <a:r>
              <a:rPr lang="uk-UA" dirty="0"/>
              <a:t> – наше відношення до себе, </a:t>
            </a:r>
            <a:r>
              <a:rPr lang="uk-UA" i="1" dirty="0"/>
              <a:t>асана </a:t>
            </a:r>
            <a:r>
              <a:rPr lang="uk-UA" dirty="0"/>
              <a:t>– вправи з тілом, </a:t>
            </a:r>
            <a:r>
              <a:rPr lang="uk-UA" i="1" dirty="0" err="1"/>
              <a:t>пранаяма</a:t>
            </a:r>
            <a:r>
              <a:rPr lang="uk-UA" dirty="0"/>
              <a:t> – вправи з диханням, </a:t>
            </a:r>
            <a:r>
              <a:rPr lang="uk-UA" i="1" dirty="0" err="1"/>
              <a:t>пратьяхара</a:t>
            </a:r>
            <a:r>
              <a:rPr lang="uk-UA" dirty="0"/>
              <a:t> – обмеження наших почуттів, </a:t>
            </a:r>
            <a:r>
              <a:rPr lang="uk-UA" i="1" dirty="0" err="1"/>
              <a:t>дхарана</a:t>
            </a:r>
            <a:r>
              <a:rPr lang="uk-UA" dirty="0"/>
              <a:t> – здібність направляти розум, </a:t>
            </a:r>
            <a:r>
              <a:rPr lang="uk-UA" i="1" dirty="0" err="1"/>
              <a:t>дх'яна</a:t>
            </a:r>
            <a:r>
              <a:rPr lang="uk-UA" dirty="0"/>
              <a:t> – здібність розвивати взаємодію з тим, що ми прагнемо зрозуміти, </a:t>
            </a:r>
            <a:r>
              <a:rPr lang="uk-UA" i="1" dirty="0" err="1"/>
              <a:t>самадхі</a:t>
            </a:r>
            <a:r>
              <a:rPr lang="uk-UA" dirty="0"/>
              <a:t> – повна інтеграція з об'єктом), тому йогу </a:t>
            </a:r>
            <a:r>
              <a:rPr lang="uk-UA" dirty="0" err="1"/>
              <a:t>Патанджалі</a:t>
            </a:r>
            <a:r>
              <a:rPr lang="uk-UA" dirty="0"/>
              <a:t> називають </a:t>
            </a:r>
            <a:r>
              <a:rPr lang="uk-UA" dirty="0" err="1"/>
              <a:t>восьмичасною</a:t>
            </a:r>
            <a:r>
              <a:rPr lang="uk-UA" dirty="0"/>
              <a:t> </a:t>
            </a:r>
            <a:r>
              <a:rPr lang="uk-UA" dirty="0" smtClean="0"/>
              <a:t>йогою </a:t>
            </a:r>
          </a:p>
          <a:p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913774" y="3569110"/>
            <a:ext cx="3935689" cy="2222090"/>
          </a:xfrm>
        </p:spPr>
        <p:txBody>
          <a:bodyPr/>
          <a:lstStyle/>
          <a:p>
            <a:r>
              <a:rPr lang="uk-UA" dirty="0" smtClean="0"/>
              <a:t>Перший вчитель - мудрець </a:t>
            </a:r>
            <a:r>
              <a:rPr lang="uk-UA" b="1" i="1" dirty="0" err="1"/>
              <a:t>Патанджалі</a:t>
            </a:r>
            <a:r>
              <a:rPr lang="uk-UA" dirty="0"/>
              <a:t> </a:t>
            </a:r>
            <a:endParaRPr lang="uk-UA" dirty="0" smtClean="0"/>
          </a:p>
          <a:p>
            <a:r>
              <a:rPr lang="uk-UA" dirty="0"/>
              <a:t>першоджерело – «</a:t>
            </a:r>
            <a:r>
              <a:rPr lang="uk-UA" i="1" dirty="0"/>
              <a:t>Йога–</a:t>
            </a:r>
            <a:r>
              <a:rPr lang="uk-UA" i="1" dirty="0" err="1"/>
              <a:t>сутра</a:t>
            </a:r>
            <a:r>
              <a:rPr lang="uk-UA" i="1" dirty="0"/>
              <a:t> </a:t>
            </a:r>
            <a:r>
              <a:rPr lang="uk-UA" i="1" dirty="0" err="1"/>
              <a:t>Патанджалі</a:t>
            </a:r>
            <a:r>
              <a:rPr lang="uk-UA" dirty="0"/>
              <a:t>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421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err="1"/>
              <a:t>Ньяя</a:t>
            </a:r>
            <a:r>
              <a:rPr lang="uk-UA" b="1" i="1" dirty="0"/>
              <a:t>–</a:t>
            </a:r>
            <a:r>
              <a:rPr lang="uk-UA" b="1" i="1" dirty="0" err="1"/>
              <a:t>даршана</a:t>
            </a:r>
            <a:r>
              <a:rPr lang="uk-UA" dirty="0"/>
              <a:t> та </a:t>
            </a:r>
            <a:r>
              <a:rPr lang="uk-UA" b="1" i="1" dirty="0" err="1"/>
              <a:t>даршана</a:t>
            </a:r>
            <a:r>
              <a:rPr lang="uk-UA" b="1" i="1" dirty="0"/>
              <a:t>–</a:t>
            </a:r>
            <a:r>
              <a:rPr lang="uk-UA" b="1" i="1" dirty="0" err="1"/>
              <a:t>вайшешика</a:t>
            </a:r>
            <a:r>
              <a:rPr lang="uk-UA" dirty="0"/>
              <a:t>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доповнюють одна одну.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1421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b="1" i="1" dirty="0" err="1"/>
              <a:t>Ньяя</a:t>
            </a:r>
            <a:r>
              <a:rPr lang="uk-UA" sz="2400" b="1" i="1" dirty="0"/>
              <a:t>–</a:t>
            </a:r>
            <a:r>
              <a:rPr lang="uk-UA" sz="2400" b="1" i="1" dirty="0" err="1"/>
              <a:t>даршана</a:t>
            </a:r>
            <a:r>
              <a:rPr lang="uk-UA" sz="2400" dirty="0"/>
              <a:t> 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/>
              <a:t>букв, </a:t>
            </a:r>
            <a:r>
              <a:rPr lang="uk-UA" sz="2400" dirty="0" err="1"/>
              <a:t>ньяя</a:t>
            </a:r>
            <a:r>
              <a:rPr lang="uk-UA" sz="2400" dirty="0"/>
              <a:t> має багато значень: «правило», «підґрунтя», «метод», «канон», «аналіз», «силогізм»)</a:t>
            </a:r>
            <a:endParaRPr lang="uk-UA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«</a:t>
            </a:r>
            <a:r>
              <a:rPr lang="uk-UA" i="1" dirty="0" err="1"/>
              <a:t>прачина</a:t>
            </a:r>
            <a:r>
              <a:rPr lang="uk-UA" i="1" dirty="0"/>
              <a:t>–</a:t>
            </a:r>
            <a:r>
              <a:rPr lang="uk-UA" i="1" dirty="0" err="1"/>
              <a:t>ньяя</a:t>
            </a:r>
            <a:r>
              <a:rPr lang="uk-UA" dirty="0"/>
              <a:t>». </a:t>
            </a:r>
            <a:endParaRPr lang="uk-UA" dirty="0" smtClean="0"/>
          </a:p>
          <a:p>
            <a:r>
              <a:rPr lang="uk-UA" dirty="0"/>
              <a:t>достатньо обґрунтовані знання про форми </a:t>
            </a:r>
            <a:r>
              <a:rPr lang="uk-UA" dirty="0" smtClean="0"/>
              <a:t>мислення</a:t>
            </a:r>
          </a:p>
          <a:p>
            <a:r>
              <a:rPr lang="uk-UA" dirty="0"/>
              <a:t>філософія «</a:t>
            </a:r>
            <a:r>
              <a:rPr lang="uk-UA" dirty="0" err="1"/>
              <a:t>прачина</a:t>
            </a:r>
            <a:r>
              <a:rPr lang="uk-UA" dirty="0"/>
              <a:t>–</a:t>
            </a:r>
            <a:r>
              <a:rPr lang="uk-UA" dirty="0" err="1"/>
              <a:t>ньяя</a:t>
            </a:r>
            <a:r>
              <a:rPr lang="uk-UA" dirty="0"/>
              <a:t>» була тісно пов'язана з риторикою та ораторським </a:t>
            </a:r>
            <a:r>
              <a:rPr lang="uk-UA" dirty="0" smtClean="0"/>
              <a:t>мистецтвом</a:t>
            </a:r>
          </a:p>
          <a:p>
            <a:r>
              <a:rPr lang="uk-UA" dirty="0"/>
              <a:t>розроблене </a:t>
            </a:r>
            <a:r>
              <a:rPr lang="uk-UA" dirty="0" smtClean="0"/>
              <a:t>вчення </a:t>
            </a:r>
            <a:r>
              <a:rPr lang="uk-UA" dirty="0"/>
              <a:t>про сприйняття та </a:t>
            </a:r>
            <a:r>
              <a:rPr lang="uk-UA" dirty="0" smtClean="0"/>
              <a:t>умовивід</a:t>
            </a:r>
          </a:p>
          <a:p>
            <a:r>
              <a:rPr lang="uk-UA" b="1" i="1" dirty="0" smtClean="0"/>
              <a:t>творець </a:t>
            </a:r>
            <a:r>
              <a:rPr lang="uk-UA" b="1" i="1" dirty="0"/>
              <a:t>всесвіту</a:t>
            </a:r>
            <a:r>
              <a:rPr lang="uk-UA" dirty="0"/>
              <a:t> </a:t>
            </a:r>
            <a:r>
              <a:rPr lang="uk-UA" dirty="0" smtClean="0"/>
              <a:t>бог, </a:t>
            </a:r>
            <a:r>
              <a:rPr lang="uk-UA" dirty="0"/>
              <a:t>який створив світ не з ніщо, а з вічних атомів простору, часу, ефіру, умів та </a:t>
            </a:r>
            <a:r>
              <a:rPr lang="uk-UA" dirty="0" smtClean="0"/>
              <a:t>душ</a:t>
            </a:r>
          </a:p>
          <a:p>
            <a:r>
              <a:rPr lang="uk-UA" dirty="0"/>
              <a:t>. Бог створив індивіда не заради своєї мети, а заради блага усіх живих істот</a:t>
            </a:r>
            <a:endParaRPr lang="uk-UA" dirty="0" smtClean="0"/>
          </a:p>
          <a:p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Засновник </a:t>
            </a:r>
            <a:r>
              <a:rPr lang="uk-UA" i="1" dirty="0" err="1" smtClean="0"/>
              <a:t>ГаутамА</a:t>
            </a:r>
            <a:r>
              <a:rPr lang="uk-UA" dirty="0" smtClean="0"/>
              <a:t> </a:t>
            </a:r>
            <a:r>
              <a:rPr lang="uk-UA" dirty="0"/>
              <a:t>(</a:t>
            </a:r>
            <a:r>
              <a:rPr lang="uk-UA" i="1" dirty="0" err="1" smtClean="0"/>
              <a:t>ГотамА</a:t>
            </a:r>
            <a:r>
              <a:rPr lang="uk-UA" dirty="0" smtClean="0"/>
              <a:t>) </a:t>
            </a:r>
            <a:r>
              <a:rPr lang="uk-UA" dirty="0"/>
              <a:t>або </a:t>
            </a:r>
            <a:r>
              <a:rPr lang="uk-UA" i="1" dirty="0" err="1" smtClean="0"/>
              <a:t>Акшопад</a:t>
            </a:r>
            <a:endParaRPr lang="uk-UA" i="1" dirty="0" smtClean="0"/>
          </a:p>
          <a:p>
            <a:r>
              <a:rPr lang="uk-UA" dirty="0"/>
              <a:t>першоджерело – «</a:t>
            </a:r>
            <a:r>
              <a:rPr lang="uk-UA" b="1" i="1" dirty="0" err="1"/>
              <a:t>Ньяя</a:t>
            </a:r>
            <a:r>
              <a:rPr lang="uk-UA" b="1" i="1" dirty="0"/>
              <a:t>–</a:t>
            </a:r>
            <a:r>
              <a:rPr lang="uk-UA" b="1" i="1" dirty="0" err="1"/>
              <a:t>сутра</a:t>
            </a:r>
            <a:r>
              <a:rPr lang="uk-UA" dirty="0" smtClean="0"/>
              <a:t>»</a:t>
            </a:r>
          </a:p>
          <a:p>
            <a:r>
              <a:rPr lang="uk-UA" dirty="0"/>
              <a:t>яка складається з п'яти книг і з 538 </a:t>
            </a:r>
            <a:r>
              <a:rPr lang="uk-UA" dirty="0" err="1"/>
              <a:t>сутр</a:t>
            </a:r>
            <a:r>
              <a:rPr lang="uk-UA" dirty="0"/>
              <a:t>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7550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err="1" smtClean="0"/>
              <a:t>Вайшешика</a:t>
            </a:r>
            <a:r>
              <a:rPr lang="uk-UA" b="1" i="1" dirty="0" smtClean="0"/>
              <a:t/>
            </a:r>
            <a:br>
              <a:rPr lang="uk-UA" b="1" i="1" dirty="0" smtClean="0"/>
            </a:br>
            <a:r>
              <a:rPr lang="uk-UA" dirty="0"/>
              <a:t>(букв, «</a:t>
            </a:r>
            <a:r>
              <a:rPr lang="uk-UA" dirty="0" err="1"/>
              <a:t>вайшешика</a:t>
            </a:r>
            <a:r>
              <a:rPr lang="uk-UA" dirty="0"/>
              <a:t>» – особлива, типова, </a:t>
            </a:r>
            <a:r>
              <a:rPr lang="uk-UA" dirty="0" smtClean="0"/>
              <a:t>характерна)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світ об'єктів </a:t>
            </a:r>
            <a:r>
              <a:rPr lang="uk-UA" dirty="0" smtClean="0"/>
              <a:t>розглядався за </a:t>
            </a:r>
            <a:r>
              <a:rPr lang="uk-UA" dirty="0"/>
              <a:t>допомогою </a:t>
            </a:r>
            <a:r>
              <a:rPr lang="uk-UA" i="1" dirty="0"/>
              <a:t>семи категорій</a:t>
            </a:r>
            <a:r>
              <a:rPr lang="uk-UA" dirty="0"/>
              <a:t>: </a:t>
            </a:r>
            <a:r>
              <a:rPr lang="uk-UA" i="1" dirty="0"/>
              <a:t>субстанції</a:t>
            </a:r>
            <a:r>
              <a:rPr lang="uk-UA" dirty="0"/>
              <a:t> (</a:t>
            </a:r>
            <a:r>
              <a:rPr lang="uk-UA" dirty="0" err="1"/>
              <a:t>дравья</a:t>
            </a:r>
            <a:r>
              <a:rPr lang="uk-UA" dirty="0"/>
              <a:t>), </a:t>
            </a:r>
            <a:r>
              <a:rPr lang="uk-UA" i="1" dirty="0"/>
              <a:t>якості</a:t>
            </a:r>
            <a:r>
              <a:rPr lang="uk-UA" dirty="0"/>
              <a:t> (гуна), </a:t>
            </a:r>
            <a:r>
              <a:rPr lang="uk-UA" i="1" dirty="0"/>
              <a:t>дії</a:t>
            </a:r>
            <a:r>
              <a:rPr lang="uk-UA" dirty="0"/>
              <a:t> (карма), </a:t>
            </a:r>
            <a:r>
              <a:rPr lang="uk-UA" i="1" dirty="0" err="1"/>
              <a:t>всезагальності</a:t>
            </a:r>
            <a:r>
              <a:rPr lang="uk-UA" dirty="0"/>
              <a:t> (</a:t>
            </a:r>
            <a:r>
              <a:rPr lang="uk-UA" dirty="0" err="1"/>
              <a:t>саманья</a:t>
            </a:r>
            <a:r>
              <a:rPr lang="uk-UA" dirty="0"/>
              <a:t>), </a:t>
            </a:r>
            <a:r>
              <a:rPr lang="uk-UA" i="1" dirty="0"/>
              <a:t>особливості</a:t>
            </a:r>
            <a:r>
              <a:rPr lang="uk-UA" dirty="0"/>
              <a:t> (</a:t>
            </a:r>
            <a:r>
              <a:rPr lang="uk-UA" dirty="0" err="1"/>
              <a:t>вішеша</a:t>
            </a:r>
            <a:r>
              <a:rPr lang="uk-UA" dirty="0"/>
              <a:t>), </a:t>
            </a:r>
            <a:r>
              <a:rPr lang="uk-UA" i="1" dirty="0"/>
              <a:t>присутності</a:t>
            </a:r>
            <a:r>
              <a:rPr lang="uk-UA" dirty="0"/>
              <a:t> (</a:t>
            </a:r>
            <a:r>
              <a:rPr lang="uk-UA" dirty="0" err="1"/>
              <a:t>самавая</a:t>
            </a:r>
            <a:r>
              <a:rPr lang="uk-UA" dirty="0"/>
              <a:t>) та </a:t>
            </a:r>
            <a:r>
              <a:rPr lang="uk-UA" i="1" dirty="0"/>
              <a:t>небуття</a:t>
            </a:r>
            <a:r>
              <a:rPr lang="uk-UA" dirty="0"/>
              <a:t> (</a:t>
            </a:r>
            <a:r>
              <a:rPr lang="uk-UA" dirty="0" err="1"/>
              <a:t>абхава</a:t>
            </a:r>
            <a:r>
              <a:rPr lang="uk-UA" dirty="0"/>
              <a:t>). </a:t>
            </a:r>
            <a:endParaRPr lang="uk-UA" dirty="0" smtClean="0"/>
          </a:p>
          <a:p>
            <a:r>
              <a:rPr lang="uk-UA" dirty="0"/>
              <a:t>Бог, створюючи світ за допомогою певної форми руху, групує атоми в певні якості. </a:t>
            </a:r>
            <a:endParaRPr lang="uk-UA" dirty="0" smtClean="0"/>
          </a:p>
          <a:p>
            <a:r>
              <a:rPr lang="uk-UA" dirty="0"/>
              <a:t>залишається незрозумілим, яким способом можна розрізняти найменші часточки світу (атоми</a:t>
            </a:r>
            <a:r>
              <a:rPr lang="uk-UA" dirty="0" smtClean="0"/>
              <a:t>).</a:t>
            </a:r>
          </a:p>
          <a:p>
            <a:r>
              <a:rPr lang="uk-UA" dirty="0" smtClean="0"/>
              <a:t>Категорія особливості «</a:t>
            </a:r>
            <a:r>
              <a:rPr lang="uk-UA" dirty="0" err="1" smtClean="0"/>
              <a:t>вішеша</a:t>
            </a:r>
            <a:r>
              <a:rPr lang="uk-UA" dirty="0" smtClean="0"/>
              <a:t>» (</a:t>
            </a:r>
            <a:r>
              <a:rPr lang="uk-UA" dirty="0"/>
              <a:t>букв.: особлива, характерна, типова</a:t>
            </a:r>
            <a:r>
              <a:rPr lang="uk-UA" dirty="0" smtClean="0"/>
              <a:t>).</a:t>
            </a:r>
          </a:p>
          <a:p>
            <a:r>
              <a:rPr lang="uk-UA" dirty="0"/>
              <a:t>Небуття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Засновник мудрець </a:t>
            </a:r>
            <a:r>
              <a:rPr lang="uk-UA" b="1" i="1" dirty="0" err="1"/>
              <a:t>Улука</a:t>
            </a:r>
            <a:r>
              <a:rPr lang="uk-UA" dirty="0"/>
              <a:t> на прізвисько </a:t>
            </a:r>
            <a:r>
              <a:rPr lang="uk-UA" b="1" i="1" dirty="0" smtClean="0"/>
              <a:t>Канада (</a:t>
            </a:r>
            <a:r>
              <a:rPr lang="uk-UA" dirty="0"/>
              <a:t>хто поїдає зерна</a:t>
            </a:r>
            <a:r>
              <a:rPr lang="uk-UA" b="1" i="1" dirty="0" smtClean="0"/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3549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Веданта-</a:t>
            </a:r>
            <a:r>
              <a:rPr lang="uk-UA" b="1" dirty="0" err="1"/>
              <a:t>міманса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b="1" i="1" dirty="0" err="1" smtClean="0"/>
              <a:t>Вівекананда</a:t>
            </a:r>
            <a:r>
              <a:rPr lang="uk-UA" dirty="0" smtClean="0"/>
              <a:t>: </a:t>
            </a:r>
            <a:r>
              <a:rPr lang="uk-UA" dirty="0"/>
              <a:t>«Усі великі вчителі говорили: «Не чини опір злу». Вони вчили, що непротивлення є вищим моральним ідеалом. Ми всі знаємо, якби дехто з нас почав втілювати цей ідеал, то все суспільство було б зруйновано; злі захопили б усю нашу власність і наше життя і вчинили б з нами за своїм бажанням. Якщо б був здійсненим хоча б на протязі одного дня ідеал непротивлення, то він привів би до катастрофи. Однак інтуїтивно, в глибині серця ми відчуваємо істину вчення про непротивлення злу. Воно уявляється нам найвеличнішим ідеалом»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57699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Веданта </a:t>
            </a:r>
            <a:br>
              <a:rPr lang="uk-UA" b="1" dirty="0" smtClean="0"/>
            </a:br>
            <a:r>
              <a:rPr lang="uk-UA" sz="2400" b="1" dirty="0" smtClean="0"/>
              <a:t>(середина І тис. до н.е.)</a:t>
            </a:r>
            <a:endParaRPr lang="uk-UA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i="1" dirty="0"/>
              <a:t>своїм попередником вона бачить </a:t>
            </a:r>
            <a:r>
              <a:rPr lang="uk-UA" i="1" dirty="0" err="1"/>
              <a:t>даршану</a:t>
            </a:r>
            <a:r>
              <a:rPr lang="uk-UA" i="1" dirty="0"/>
              <a:t> </a:t>
            </a:r>
            <a:r>
              <a:rPr lang="uk-UA" i="1" dirty="0" err="1" smtClean="0"/>
              <a:t>міманса</a:t>
            </a:r>
            <a:endParaRPr lang="uk-UA" i="1" dirty="0" smtClean="0"/>
          </a:p>
          <a:p>
            <a:r>
              <a:rPr lang="uk-UA" i="1" dirty="0"/>
              <a:t>Найперша назва веданти</a:t>
            </a:r>
            <a:r>
              <a:rPr lang="uk-UA" dirty="0"/>
              <a:t> – </a:t>
            </a:r>
            <a:r>
              <a:rPr lang="uk-UA" b="1" i="1" dirty="0"/>
              <a:t>пізня </a:t>
            </a:r>
            <a:r>
              <a:rPr lang="uk-UA" b="1" i="1" dirty="0" err="1"/>
              <a:t>міманса</a:t>
            </a:r>
            <a:r>
              <a:rPr lang="uk-UA" dirty="0"/>
              <a:t> (</a:t>
            </a:r>
            <a:r>
              <a:rPr lang="uk-UA" dirty="0" err="1"/>
              <a:t>utara</a:t>
            </a:r>
            <a:r>
              <a:rPr lang="uk-UA" dirty="0"/>
              <a:t>–</a:t>
            </a:r>
            <a:r>
              <a:rPr lang="uk-UA" dirty="0" err="1"/>
              <a:t>mimansa</a:t>
            </a:r>
            <a:r>
              <a:rPr lang="uk-UA" dirty="0" smtClean="0"/>
              <a:t>)</a:t>
            </a:r>
          </a:p>
          <a:p>
            <a:r>
              <a:rPr lang="uk-UA" i="1" dirty="0" smtClean="0"/>
              <a:t>Засновник - </a:t>
            </a:r>
            <a:r>
              <a:rPr lang="uk-UA" i="1" dirty="0" err="1" smtClean="0"/>
              <a:t>Бадараяна</a:t>
            </a:r>
            <a:r>
              <a:rPr lang="uk-UA" dirty="0"/>
              <a:t>, автор «</a:t>
            </a:r>
            <a:r>
              <a:rPr lang="uk-UA" dirty="0" err="1"/>
              <a:t>Брахма-сутр</a:t>
            </a:r>
            <a:r>
              <a:rPr lang="uk-UA" dirty="0"/>
              <a:t>».</a:t>
            </a:r>
            <a:endParaRPr lang="uk-UA" dirty="0" smtClean="0"/>
          </a:p>
          <a:p>
            <a:r>
              <a:rPr lang="uk-UA" dirty="0" smtClean="0"/>
              <a:t>Критика метафізики</a:t>
            </a:r>
          </a:p>
          <a:p>
            <a:r>
              <a:rPr lang="uk-UA" dirty="0"/>
              <a:t>повернення до </a:t>
            </a:r>
            <a:r>
              <a:rPr lang="uk-UA" dirty="0" smtClean="0"/>
              <a:t>Абсолюту </a:t>
            </a:r>
            <a:r>
              <a:rPr lang="uk-UA" dirty="0"/>
              <a:t>в усіх формах його </a:t>
            </a:r>
            <a:r>
              <a:rPr lang="uk-UA" dirty="0" smtClean="0"/>
              <a:t>прояву</a:t>
            </a:r>
          </a:p>
          <a:p>
            <a:r>
              <a:rPr lang="uk-UA" dirty="0"/>
              <a:t>Як брахманська ортодоксія, вона чинила опір </a:t>
            </a:r>
            <a:r>
              <a:rPr lang="uk-UA" dirty="0" smtClean="0"/>
              <a:t>буддизму</a:t>
            </a:r>
          </a:p>
          <a:p>
            <a:r>
              <a:rPr lang="uk-UA" dirty="0"/>
              <a:t>ідеологеми змогла сформулювати тільки завдяки тому ж </a:t>
            </a:r>
            <a:r>
              <a:rPr lang="uk-UA" dirty="0" smtClean="0"/>
              <a:t>буддизму (</a:t>
            </a:r>
            <a:r>
              <a:rPr lang="uk-UA" i="1" dirty="0"/>
              <a:t>карма</a:t>
            </a:r>
            <a:r>
              <a:rPr lang="uk-UA" dirty="0"/>
              <a:t>, </a:t>
            </a:r>
            <a:r>
              <a:rPr lang="uk-UA" i="1" dirty="0" err="1"/>
              <a:t>сансара</a:t>
            </a:r>
            <a:r>
              <a:rPr lang="uk-UA" dirty="0"/>
              <a:t>, </a:t>
            </a:r>
            <a:r>
              <a:rPr lang="uk-UA" i="1" dirty="0"/>
              <a:t>мокша</a:t>
            </a:r>
            <a:r>
              <a:rPr lang="uk-UA" dirty="0"/>
              <a:t> (</a:t>
            </a:r>
            <a:r>
              <a:rPr lang="uk-UA" i="1" dirty="0"/>
              <a:t>нірвана</a:t>
            </a:r>
            <a:r>
              <a:rPr lang="uk-UA" dirty="0"/>
              <a:t>), </a:t>
            </a:r>
            <a:r>
              <a:rPr lang="uk-UA" i="1" dirty="0" err="1"/>
              <a:t>атман</a:t>
            </a:r>
            <a:r>
              <a:rPr lang="uk-UA" dirty="0" smtClean="0"/>
              <a:t>)</a:t>
            </a:r>
          </a:p>
          <a:p>
            <a:r>
              <a:rPr lang="uk-UA" dirty="0" smtClean="0"/>
              <a:t>критика </a:t>
            </a:r>
            <a:r>
              <a:rPr lang="uk-UA" i="1" dirty="0" smtClean="0"/>
              <a:t>ортодоксії</a:t>
            </a:r>
            <a:r>
              <a:rPr lang="uk-UA" dirty="0" smtClean="0"/>
              <a:t> </a:t>
            </a:r>
            <a:r>
              <a:rPr lang="uk-UA" dirty="0"/>
              <a:t>за недостатню </a:t>
            </a:r>
            <a:r>
              <a:rPr lang="uk-UA" dirty="0" err="1"/>
              <a:t>обгрунтованість</a:t>
            </a:r>
            <a:r>
              <a:rPr lang="uk-UA" dirty="0"/>
              <a:t> Абсолюту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443360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123</TotalTime>
  <Words>947</Words>
  <Application>Microsoft Office PowerPoint</Application>
  <PresentationFormat>Широкий екран</PresentationFormat>
  <Paragraphs>75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5" baseType="lpstr">
      <vt:lpstr>Arial</vt:lpstr>
      <vt:lpstr>Tw Cen MT</vt:lpstr>
      <vt:lpstr>Краплинка</vt:lpstr>
      <vt:lpstr>Ортодоксальні філософські школи Давньої Індії (астика)</vt:lpstr>
      <vt:lpstr>Ортодоксальні та неортодоксальні філософські школи Індії</vt:lpstr>
      <vt:lpstr>Санкг'я - "та, що перелічує істинні принципи"</vt:lpstr>
      <vt:lpstr>Йога–даршана Буквально «йога» означає «зв'язувати», «тримати», «ярмо»; в індійській сакральній літературі йогу навіть називають «переживанням святості», або «приборканням почуттів»,</vt:lpstr>
      <vt:lpstr>Ньяя–даршана та даршана–вайшешика </vt:lpstr>
      <vt:lpstr>Ньяя–даршана  букв, ньяя має багато значень: «правило», «підґрунтя», «метод», «канон», «аналіз», «силогізм»)</vt:lpstr>
      <vt:lpstr>Вайшешика (букв, «вайшешика» – особлива, типова, характерна)</vt:lpstr>
      <vt:lpstr>Веданта-міманса</vt:lpstr>
      <vt:lpstr>Веданта  (середина І тис. до н.е.)</vt:lpstr>
      <vt:lpstr>Веданта</vt:lpstr>
      <vt:lpstr>Бадараяна, автор «Брахма-сутр» </vt:lpstr>
      <vt:lpstr>міманса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Ортодоксальні філософські школи Давньої Індії (астика)</dc:title>
  <dc:creator>Admin</dc:creator>
  <cp:lastModifiedBy>Admin</cp:lastModifiedBy>
  <cp:revision>10</cp:revision>
  <dcterms:created xsi:type="dcterms:W3CDTF">2024-02-16T07:22:26Z</dcterms:created>
  <dcterms:modified xsi:type="dcterms:W3CDTF">2024-02-16T09:25:42Z</dcterms:modified>
</cp:coreProperties>
</file>