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56" r:id="rId2"/>
    <p:sldId id="257" r:id="rId3"/>
    <p:sldId id="344" r:id="rId4"/>
    <p:sldId id="345" r:id="rId5"/>
    <p:sldId id="346" r:id="rId6"/>
    <p:sldId id="334" r:id="rId7"/>
    <p:sldId id="347" r:id="rId8"/>
    <p:sldId id="348" r:id="rId9"/>
    <p:sldId id="349" r:id="rId10"/>
    <p:sldId id="350" r:id="rId11"/>
    <p:sldId id="351" r:id="rId12"/>
    <p:sldId id="352" r:id="rId13"/>
    <p:sldId id="338" r:id="rId14"/>
    <p:sldId id="311" r:id="rId15"/>
    <p:sldId id="340" r:id="rId16"/>
    <p:sldId id="341" r:id="rId17"/>
    <p:sldId id="343" r:id="rId18"/>
    <p:sldId id="353" r:id="rId19"/>
    <p:sldId id="357" r:id="rId20"/>
    <p:sldId id="354" r:id="rId21"/>
    <p:sldId id="355" r:id="rId22"/>
    <p:sldId id="356" r:id="rId23"/>
    <p:sldId id="358" r:id="rId24"/>
    <p:sldId id="359" r:id="rId25"/>
    <p:sldId id="360" r:id="rId26"/>
    <p:sldId id="361" r:id="rId27"/>
    <p:sldId id="362" r:id="rId28"/>
    <p:sldId id="363" r:id="rId29"/>
    <p:sldId id="364" r:id="rId3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60" autoAdjust="0"/>
    <p:restoredTop sz="86232" autoAdjust="0"/>
  </p:normalViewPr>
  <p:slideViewPr>
    <p:cSldViewPr>
      <p:cViewPr>
        <p:scale>
          <a:sx n="97" d="100"/>
          <a:sy n="97" d="100"/>
        </p:scale>
        <p:origin x="-52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8A22A0-94C7-4A8B-AE97-BD1857D4061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2B61F13-BBEA-4455-B6E4-D07DAB489FB4}">
      <dgm:prSet phldrT="[Текст]"/>
      <dgm:spPr/>
      <dgm:t>
        <a:bodyPr/>
        <a:lstStyle/>
        <a:p>
          <a:r>
            <a: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Економічну активність</a:t>
          </a:r>
          <a:r>
            <a: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(AS)</a:t>
          </a:r>
          <a:r>
            <a: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та зайнятість визначає сукупний попит (</a:t>
          </a:r>
          <a:r>
            <a: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</a:t>
          </a:r>
          <a:r>
            <a: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  <a:p>
          <a:r>
            <a:rPr lang="uk-UA" dirty="0" smtClean="0"/>
            <a:t>У класиків - </a:t>
          </a:r>
          <a:r>
            <a:rPr lang="en-US" dirty="0" smtClean="0"/>
            <a:t> </a:t>
          </a:r>
          <a:r>
            <a:rPr lang="uk-UA" dirty="0" smtClean="0"/>
            <a:t>сукупна пропозиція </a:t>
          </a:r>
          <a:r>
            <a:rPr lang="en-US" dirty="0" smtClean="0"/>
            <a:t>(AS)</a:t>
          </a:r>
          <a:endParaRPr lang="uk-UA" dirty="0"/>
        </a:p>
      </dgm:t>
    </dgm:pt>
    <dgm:pt modelId="{43BA6B64-1004-4918-8089-D0220664F276}" type="parTrans" cxnId="{031AF030-F73D-4216-B30A-A0F8C1E98F8D}">
      <dgm:prSet/>
      <dgm:spPr/>
      <dgm:t>
        <a:bodyPr/>
        <a:lstStyle/>
        <a:p>
          <a:endParaRPr lang="uk-UA"/>
        </a:p>
      </dgm:t>
    </dgm:pt>
    <dgm:pt modelId="{3F95F2F2-B912-4B27-BFFB-4D9652CF3212}" type="sibTrans" cxnId="{031AF030-F73D-4216-B30A-A0F8C1E98F8D}">
      <dgm:prSet/>
      <dgm:spPr/>
      <dgm:t>
        <a:bodyPr/>
        <a:lstStyle/>
        <a:p>
          <a:endParaRPr lang="uk-UA"/>
        </a:p>
      </dgm:t>
    </dgm:pt>
    <dgm:pt modelId="{C1218CE5-DECD-48FF-886A-984146CC6D16}">
      <dgm:prSet phldrT="[Текст]"/>
      <dgm:spPr/>
      <dgm:t>
        <a:bodyPr/>
        <a:lstStyle/>
        <a:p>
          <a:r>
            <a: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Заробітна плата і ціни нееластичні</a:t>
          </a:r>
        </a:p>
        <a:p>
          <a:r>
            <a:rPr lang="uk-UA" dirty="0" smtClean="0"/>
            <a:t>Класики вважали, що ціни та заробітна плата є еластичними</a:t>
          </a:r>
          <a:endParaRPr lang="uk-UA" dirty="0"/>
        </a:p>
      </dgm:t>
    </dgm:pt>
    <dgm:pt modelId="{3035A54A-5274-4CBE-B49E-D18D6375A12F}" type="parTrans" cxnId="{795B8DA6-C869-45E2-8887-A0FC72ECF405}">
      <dgm:prSet/>
      <dgm:spPr/>
      <dgm:t>
        <a:bodyPr/>
        <a:lstStyle/>
        <a:p>
          <a:endParaRPr lang="uk-UA"/>
        </a:p>
      </dgm:t>
    </dgm:pt>
    <dgm:pt modelId="{E637B848-CBFB-49FB-93E7-C465DA127147}" type="sibTrans" cxnId="{795B8DA6-C869-45E2-8887-A0FC72ECF405}">
      <dgm:prSet/>
      <dgm:spPr/>
      <dgm:t>
        <a:bodyPr/>
        <a:lstStyle/>
        <a:p>
          <a:endParaRPr lang="uk-UA"/>
        </a:p>
      </dgm:t>
    </dgm:pt>
    <dgm:pt modelId="{2F2BC8CC-1AC2-475F-8AA3-0E54E2A20A57}">
      <dgm:prSet phldrT="[Текст]"/>
      <dgm:spPr/>
      <dgm:t>
        <a:bodyPr/>
        <a:lstStyle/>
        <a:p>
          <a:r>
            <a: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Процентна ставка (</a:t>
          </a:r>
          <a:r>
            <a: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не врівноважує обсяги інвестицій</a:t>
          </a:r>
          <a:r>
            <a: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(I)</a:t>
          </a:r>
          <a:r>
            <a: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та заощаджень</a:t>
          </a:r>
          <a:r>
            <a: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(S)</a:t>
          </a:r>
          <a:endParaRPr lang="uk-UA" b="1" dirty="0" smtClean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uk-UA" dirty="0" smtClean="0"/>
            <a:t>У класиків  - навпаки</a:t>
          </a:r>
          <a:endParaRPr lang="uk-UA" dirty="0"/>
        </a:p>
      </dgm:t>
    </dgm:pt>
    <dgm:pt modelId="{A0A06981-EA35-4F59-9D6D-883EBA4B29F8}" type="parTrans" cxnId="{DCA9D800-0937-43F2-9139-0A14A0BDA2DB}">
      <dgm:prSet/>
      <dgm:spPr/>
      <dgm:t>
        <a:bodyPr/>
        <a:lstStyle/>
        <a:p>
          <a:endParaRPr lang="uk-UA"/>
        </a:p>
      </dgm:t>
    </dgm:pt>
    <dgm:pt modelId="{3BB7E83E-8CEA-4CBA-9818-2ADBBD0FA00E}" type="sibTrans" cxnId="{DCA9D800-0937-43F2-9139-0A14A0BDA2DB}">
      <dgm:prSet/>
      <dgm:spPr/>
      <dgm:t>
        <a:bodyPr/>
        <a:lstStyle/>
        <a:p>
          <a:endParaRPr lang="uk-UA"/>
        </a:p>
      </dgm:t>
    </dgm:pt>
    <dgm:pt modelId="{FFC83DF5-7669-4911-BE47-B12D52CAF782}">
      <dgm:prSet phldrT="[Текст]"/>
      <dgm:spPr/>
      <dgm:t>
        <a:bodyPr/>
        <a:lstStyle/>
        <a:p>
          <a:r>
            <a: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Повна зайнятість не встановлюється ринком  автоматично: потрібне державне втручання</a:t>
          </a:r>
        </a:p>
        <a:p>
          <a:endParaRPr lang="uk-UA" dirty="0"/>
        </a:p>
      </dgm:t>
    </dgm:pt>
    <dgm:pt modelId="{ABDF1C3D-19F9-44C7-803D-4922F2A1487A}" type="parTrans" cxnId="{F7D41995-BB32-45B9-9212-08A7A42F03E8}">
      <dgm:prSet/>
      <dgm:spPr/>
      <dgm:t>
        <a:bodyPr/>
        <a:lstStyle/>
        <a:p>
          <a:endParaRPr lang="uk-UA"/>
        </a:p>
      </dgm:t>
    </dgm:pt>
    <dgm:pt modelId="{BAA6BB8D-FA77-4908-B003-829EB7F33293}" type="sibTrans" cxnId="{F7D41995-BB32-45B9-9212-08A7A42F03E8}">
      <dgm:prSet/>
      <dgm:spPr/>
      <dgm:t>
        <a:bodyPr/>
        <a:lstStyle/>
        <a:p>
          <a:endParaRPr lang="uk-UA"/>
        </a:p>
      </dgm:t>
    </dgm:pt>
    <dgm:pt modelId="{8E2FF52C-362F-459F-9B87-9A46BAED1D4B}" type="pres">
      <dgm:prSet presAssocID="{7F8A22A0-94C7-4A8B-AE97-BD1857D4061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FD1DAE4-F401-4DA9-99B0-77C3DA4F8F9F}" type="pres">
      <dgm:prSet presAssocID="{52B61F13-BBEA-4455-B6E4-D07DAB489FB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4B9C80B-E55B-48DE-A907-75E6E474270A}" type="pres">
      <dgm:prSet presAssocID="{3F95F2F2-B912-4B27-BFFB-4D9652CF3212}" presName="sibTrans" presStyleCnt="0"/>
      <dgm:spPr/>
    </dgm:pt>
    <dgm:pt modelId="{20613AE5-ABE0-48D5-96C3-11D9458B8EE4}" type="pres">
      <dgm:prSet presAssocID="{C1218CE5-DECD-48FF-886A-984146CC6D16}" presName="node" presStyleLbl="node1" presStyleIdx="1" presStyleCnt="4" custLinFactNeighborX="738" custLinFactNeighborY="-5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3E3AA42-B44F-4D2E-8F34-7EF2AFBC714D}" type="pres">
      <dgm:prSet presAssocID="{E637B848-CBFB-49FB-93E7-C465DA127147}" presName="sibTrans" presStyleCnt="0"/>
      <dgm:spPr/>
    </dgm:pt>
    <dgm:pt modelId="{999A3A14-6F48-4C23-96CF-2E16B77E0B79}" type="pres">
      <dgm:prSet presAssocID="{2F2BC8CC-1AC2-475F-8AA3-0E54E2A20A57}" presName="node" presStyleLbl="node1" presStyleIdx="2" presStyleCnt="4" custLinFactNeighborX="-204" custLinFactNeighborY="-514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CE9E156-B445-446C-94BC-9C30B9181C1F}" type="pres">
      <dgm:prSet presAssocID="{3BB7E83E-8CEA-4CBA-9818-2ADBBD0FA00E}" presName="sibTrans" presStyleCnt="0"/>
      <dgm:spPr/>
    </dgm:pt>
    <dgm:pt modelId="{86D7FF26-F636-4350-B495-EDE5BA289BDD}" type="pres">
      <dgm:prSet presAssocID="{FFC83DF5-7669-4911-BE47-B12D52CAF782}" presName="node" presStyleLbl="node1" presStyleIdx="3" presStyleCnt="4" custLinFactNeighborX="-1174" custLinFactNeighborY="-514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0132322-5D32-4E5F-BB71-05445791F047}" type="presOf" srcId="{C1218CE5-DECD-48FF-886A-984146CC6D16}" destId="{20613AE5-ABE0-48D5-96C3-11D9458B8EE4}" srcOrd="0" destOrd="0" presId="urn:microsoft.com/office/officeart/2005/8/layout/default"/>
    <dgm:cxn modelId="{DCA9D800-0937-43F2-9139-0A14A0BDA2DB}" srcId="{7F8A22A0-94C7-4A8B-AE97-BD1857D4061A}" destId="{2F2BC8CC-1AC2-475F-8AA3-0E54E2A20A57}" srcOrd="2" destOrd="0" parTransId="{A0A06981-EA35-4F59-9D6D-883EBA4B29F8}" sibTransId="{3BB7E83E-8CEA-4CBA-9818-2ADBBD0FA00E}"/>
    <dgm:cxn modelId="{795B8DA6-C869-45E2-8887-A0FC72ECF405}" srcId="{7F8A22A0-94C7-4A8B-AE97-BD1857D4061A}" destId="{C1218CE5-DECD-48FF-886A-984146CC6D16}" srcOrd="1" destOrd="0" parTransId="{3035A54A-5274-4CBE-B49E-D18D6375A12F}" sibTransId="{E637B848-CBFB-49FB-93E7-C465DA127147}"/>
    <dgm:cxn modelId="{A66249AD-0AA4-4E49-AE70-40C590237D5D}" type="presOf" srcId="{FFC83DF5-7669-4911-BE47-B12D52CAF782}" destId="{86D7FF26-F636-4350-B495-EDE5BA289BDD}" srcOrd="0" destOrd="0" presId="urn:microsoft.com/office/officeart/2005/8/layout/default"/>
    <dgm:cxn modelId="{8310D040-AD60-4A34-806E-8C7985AD3305}" type="presOf" srcId="{7F8A22A0-94C7-4A8B-AE97-BD1857D4061A}" destId="{8E2FF52C-362F-459F-9B87-9A46BAED1D4B}" srcOrd="0" destOrd="0" presId="urn:microsoft.com/office/officeart/2005/8/layout/default"/>
    <dgm:cxn modelId="{E104AE1E-458E-4B3D-B799-4685B4CAAC1A}" type="presOf" srcId="{52B61F13-BBEA-4455-B6E4-D07DAB489FB4}" destId="{0FD1DAE4-F401-4DA9-99B0-77C3DA4F8F9F}" srcOrd="0" destOrd="0" presId="urn:microsoft.com/office/officeart/2005/8/layout/default"/>
    <dgm:cxn modelId="{EB8A3090-2D6E-4F02-A6FA-A274A8E1A89E}" type="presOf" srcId="{2F2BC8CC-1AC2-475F-8AA3-0E54E2A20A57}" destId="{999A3A14-6F48-4C23-96CF-2E16B77E0B79}" srcOrd="0" destOrd="0" presId="urn:microsoft.com/office/officeart/2005/8/layout/default"/>
    <dgm:cxn modelId="{031AF030-F73D-4216-B30A-A0F8C1E98F8D}" srcId="{7F8A22A0-94C7-4A8B-AE97-BD1857D4061A}" destId="{52B61F13-BBEA-4455-B6E4-D07DAB489FB4}" srcOrd="0" destOrd="0" parTransId="{43BA6B64-1004-4918-8089-D0220664F276}" sibTransId="{3F95F2F2-B912-4B27-BFFB-4D9652CF3212}"/>
    <dgm:cxn modelId="{F7D41995-BB32-45B9-9212-08A7A42F03E8}" srcId="{7F8A22A0-94C7-4A8B-AE97-BD1857D4061A}" destId="{FFC83DF5-7669-4911-BE47-B12D52CAF782}" srcOrd="3" destOrd="0" parTransId="{ABDF1C3D-19F9-44C7-803D-4922F2A1487A}" sibTransId="{BAA6BB8D-FA77-4908-B003-829EB7F33293}"/>
    <dgm:cxn modelId="{5A8CA2CD-2EA4-4E50-BB38-6114FEE3BEF2}" type="presParOf" srcId="{8E2FF52C-362F-459F-9B87-9A46BAED1D4B}" destId="{0FD1DAE4-F401-4DA9-99B0-77C3DA4F8F9F}" srcOrd="0" destOrd="0" presId="urn:microsoft.com/office/officeart/2005/8/layout/default"/>
    <dgm:cxn modelId="{FD2A4479-5705-488D-B880-CF0928B77235}" type="presParOf" srcId="{8E2FF52C-362F-459F-9B87-9A46BAED1D4B}" destId="{04B9C80B-E55B-48DE-A907-75E6E474270A}" srcOrd="1" destOrd="0" presId="urn:microsoft.com/office/officeart/2005/8/layout/default"/>
    <dgm:cxn modelId="{2514ADC6-098D-4164-A0DA-BC49D2194F73}" type="presParOf" srcId="{8E2FF52C-362F-459F-9B87-9A46BAED1D4B}" destId="{20613AE5-ABE0-48D5-96C3-11D9458B8EE4}" srcOrd="2" destOrd="0" presId="urn:microsoft.com/office/officeart/2005/8/layout/default"/>
    <dgm:cxn modelId="{17C9D596-E08E-4ED1-B57F-A624F73282C1}" type="presParOf" srcId="{8E2FF52C-362F-459F-9B87-9A46BAED1D4B}" destId="{43E3AA42-B44F-4D2E-8F34-7EF2AFBC714D}" srcOrd="3" destOrd="0" presId="urn:microsoft.com/office/officeart/2005/8/layout/default"/>
    <dgm:cxn modelId="{D286C6CE-6A15-4BDE-9E62-E91E2ABCEC4A}" type="presParOf" srcId="{8E2FF52C-362F-459F-9B87-9A46BAED1D4B}" destId="{999A3A14-6F48-4C23-96CF-2E16B77E0B79}" srcOrd="4" destOrd="0" presId="urn:microsoft.com/office/officeart/2005/8/layout/default"/>
    <dgm:cxn modelId="{9C7E9007-E202-4253-AB7A-9E7999B61980}" type="presParOf" srcId="{8E2FF52C-362F-459F-9B87-9A46BAED1D4B}" destId="{7CE9E156-B445-446C-94BC-9C30B9181C1F}" srcOrd="5" destOrd="0" presId="urn:microsoft.com/office/officeart/2005/8/layout/default"/>
    <dgm:cxn modelId="{F46A40AE-D1D2-4C78-9B64-86529241ED6C}" type="presParOf" srcId="{8E2FF52C-362F-459F-9B87-9A46BAED1D4B}" destId="{86D7FF26-F636-4350-B495-EDE5BA289BD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1DAE4-F401-4DA9-99B0-77C3DA4F8F9F}">
      <dsp:nvSpPr>
        <dsp:cNvPr id="0" name=""/>
        <dsp:cNvSpPr/>
      </dsp:nvSpPr>
      <dsp:spPr>
        <a:xfrm>
          <a:off x="1019" y="187509"/>
          <a:ext cx="3976613" cy="2385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Економічну активність</a:t>
          </a:r>
          <a:r>
            <a:rPr lang="en-US" sz="2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(AS)</a:t>
          </a:r>
          <a:r>
            <a:rPr lang="uk-UA" sz="2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та зайнятість визначає сукупний попит (</a:t>
          </a:r>
          <a:r>
            <a:rPr lang="en-US" sz="2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</a:t>
          </a:r>
          <a:r>
            <a:rPr lang="uk-UA" sz="2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У класиків - </a:t>
          </a:r>
          <a:r>
            <a:rPr lang="en-US" sz="2500" kern="1200" dirty="0" smtClean="0"/>
            <a:t> </a:t>
          </a:r>
          <a:r>
            <a:rPr lang="uk-UA" sz="2500" kern="1200" dirty="0" smtClean="0"/>
            <a:t>сукупна пропозиція </a:t>
          </a:r>
          <a:r>
            <a:rPr lang="en-US" sz="2500" kern="1200" dirty="0" smtClean="0"/>
            <a:t>(AS)</a:t>
          </a:r>
          <a:endParaRPr lang="uk-UA" sz="2500" kern="1200" dirty="0"/>
        </a:p>
      </dsp:txBody>
      <dsp:txXfrm>
        <a:off x="1019" y="187509"/>
        <a:ext cx="3976613" cy="2385968"/>
      </dsp:txXfrm>
    </dsp:sp>
    <dsp:sp modelId="{20613AE5-ABE0-48D5-96C3-11D9458B8EE4}">
      <dsp:nvSpPr>
        <dsp:cNvPr id="0" name=""/>
        <dsp:cNvSpPr/>
      </dsp:nvSpPr>
      <dsp:spPr>
        <a:xfrm>
          <a:off x="4376314" y="186101"/>
          <a:ext cx="3976613" cy="2385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Заробітна плата і ціни нееластичні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Класики вважали, що ціни та заробітна плата є еластичними</a:t>
          </a:r>
          <a:endParaRPr lang="uk-UA" sz="2500" kern="1200" dirty="0"/>
        </a:p>
      </dsp:txBody>
      <dsp:txXfrm>
        <a:off x="4376314" y="186101"/>
        <a:ext cx="3976613" cy="2385968"/>
      </dsp:txXfrm>
    </dsp:sp>
    <dsp:sp modelId="{999A3A14-6F48-4C23-96CF-2E16B77E0B79}">
      <dsp:nvSpPr>
        <dsp:cNvPr id="0" name=""/>
        <dsp:cNvSpPr/>
      </dsp:nvSpPr>
      <dsp:spPr>
        <a:xfrm>
          <a:off x="0" y="2848380"/>
          <a:ext cx="3976613" cy="2385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Процентна ставка (</a:t>
          </a:r>
          <a:r>
            <a:rPr lang="en-US" sz="2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uk-UA" sz="2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не врівноважує обсяги інвестицій</a:t>
          </a:r>
          <a:r>
            <a:rPr lang="en-US" sz="2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(I)</a:t>
          </a:r>
          <a:r>
            <a:rPr lang="uk-UA" sz="2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та заощаджень</a:t>
          </a:r>
          <a:r>
            <a:rPr lang="en-US" sz="2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(S)</a:t>
          </a:r>
          <a:endParaRPr lang="uk-UA" sz="2500" b="1" kern="1200" dirty="0" smtClean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У класиків  - навпаки</a:t>
          </a:r>
          <a:endParaRPr lang="uk-UA" sz="2500" kern="1200" dirty="0"/>
        </a:p>
      </dsp:txBody>
      <dsp:txXfrm>
        <a:off x="0" y="2848380"/>
        <a:ext cx="3976613" cy="2385968"/>
      </dsp:txXfrm>
    </dsp:sp>
    <dsp:sp modelId="{86D7FF26-F636-4350-B495-EDE5BA289BDD}">
      <dsp:nvSpPr>
        <dsp:cNvPr id="0" name=""/>
        <dsp:cNvSpPr/>
      </dsp:nvSpPr>
      <dsp:spPr>
        <a:xfrm>
          <a:off x="4328609" y="2848380"/>
          <a:ext cx="3976613" cy="2385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Повна зайнятість не встановлюється ринком  автоматично: потрібне державне втручання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500" kern="1200" dirty="0"/>
        </a:p>
      </dsp:txBody>
      <dsp:txXfrm>
        <a:off x="4328609" y="2848380"/>
        <a:ext cx="3976613" cy="2385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BD2BF-22FD-4046-9447-12BF082398DF}" type="datetimeFigureOut">
              <a:rPr lang="uk-UA" smtClean="0"/>
              <a:t>22.03.2026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F90E3-D2EC-48F7-AC9E-5841E6E438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615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99262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420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8753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367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728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7705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775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775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6179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9125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6934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77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22.03.2026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22.03.2026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22.03.2026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22.03.2026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22.03.2026</a:t>
            </a:fld>
            <a:endParaRPr lang="uk-U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22.03.2026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22.03.2026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22.03.2026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22.03.2026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22.03.2026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22.03.2026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5986DC9-9AE4-4B81-8687-5FE3816C0CA5}" type="datetimeFigureOut">
              <a:rPr lang="uk-UA" smtClean="0"/>
              <a:t>22.03.2026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ЕКОНОМІЧНА ТЕОРІЯ</a:t>
            </a:r>
            <a:endParaRPr lang="uk-U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1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1"/>
              <p:cNvSpPr txBox="1">
                <a:spLocks/>
              </p:cNvSpPr>
              <p:nvPr/>
            </p:nvSpPr>
            <p:spPr>
              <a:xfrm>
                <a:off x="179512" y="332656"/>
                <a:ext cx="8784975" cy="619268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6576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7724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"/>
                  <a:defRPr sz="2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50876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14884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6888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8892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k-UA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Середня схильність до заощаджень (А</a:t>
                </a:r>
                <a:r>
                  <a:rPr lang="en-US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PS</a:t>
                </a:r>
                <a:r>
                  <a:rPr lang="uk-UA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)  </a:t>
                </a:r>
                <a:r>
                  <a:rPr lang="uk-UA" sz="2800" dirty="0">
                    <a:solidFill>
                      <a:schemeClr val="tx1"/>
                    </a:solidFill>
                  </a:rPr>
                  <a:t>- частка наявного доходу, яку домогосподарства заощаджують:</a:t>
                </a:r>
              </a:p>
              <a:p>
                <a:pPr marL="0" indent="0">
                  <a:buNone/>
                </a:pPr>
                <a:r>
                  <a:rPr lang="uk-UA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</a:rPr>
                  <a:t>А</a:t>
                </a:r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</a:rPr>
                  <a:t>PS=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𝑆</m:t>
                        </m:r>
                      </m:num>
                      <m:den>
                        <m:sSub>
                          <m:sSubPr>
                            <m:ctrlPr>
                              <a:rPr lang="uk-UA" i="1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den>
                    </m:f>
                  </m:oMath>
                </a14:m>
                <a:r>
                  <a:rPr lang="uk-UA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</a:rPr>
                  <a:t>, </a:t>
                </a:r>
                <a:r>
                  <a:rPr lang="uk-UA" sz="2800" dirty="0">
                    <a:solidFill>
                      <a:schemeClr val="tx1"/>
                    </a:solidFill>
                  </a:rPr>
                  <a:t>де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endParaRPr lang="uk-UA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𝑺</m:t>
                    </m:r>
                  </m:oMath>
                </a14:m>
                <a:r>
                  <a:rPr lang="uk-UA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</a:rPr>
                  <a:t> – </a:t>
                </a:r>
                <a:r>
                  <a:rPr lang="uk-UA" sz="2800" dirty="0">
                    <a:solidFill>
                      <a:schemeClr val="tx1"/>
                    </a:solidFill>
                  </a:rPr>
                  <a:t>величина заощаджень;</a:t>
                </a:r>
                <a14:m>
                  <m:oMath xmlns:m="http://schemas.openxmlformats.org/officeDocument/2006/math">
                    <m:r>
                      <a:rPr lang="uk-UA" sz="28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uk-UA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en-US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uk-UA" sz="2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 </a:t>
                </a:r>
                <a:r>
                  <a:rPr lang="uk-UA" sz="2800" dirty="0">
                    <a:solidFill>
                      <a:schemeClr val="tx1"/>
                    </a:solidFill>
                  </a:rPr>
                  <a:t>величина наявного доходу.</a:t>
                </a:r>
              </a:p>
              <a:p>
                <a:r>
                  <a:rPr lang="uk-UA" sz="2800" b="1" dirty="0">
                    <a:solidFill>
                      <a:schemeClr val="tx2"/>
                    </a:solidFill>
                  </a:rPr>
                  <a:t>У </a:t>
                </a:r>
                <a:r>
                  <a:rPr lang="uk-UA" sz="2800" u="sng" dirty="0">
                    <a:solidFill>
                      <a:srgbClr val="FFC000"/>
                    </a:solidFill>
                  </a:rPr>
                  <a:t>короткотривалій</a:t>
                </a:r>
                <a:r>
                  <a:rPr lang="uk-UA" sz="2800" b="1" dirty="0">
                    <a:solidFill>
                      <a:schemeClr val="tx2"/>
                    </a:solidFill>
                  </a:rPr>
                  <a:t> </a:t>
                </a:r>
                <a:r>
                  <a:rPr lang="uk-UA" sz="2800" dirty="0">
                    <a:solidFill>
                      <a:schemeClr val="tx1"/>
                    </a:solidFill>
                  </a:rPr>
                  <a:t>перспективі при зростанні наявного доходу спостерігається тенденція до скорочення</a:t>
                </a:r>
                <a:r>
                  <a:rPr lang="uk-UA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uk-UA" sz="2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</a:t>
                </a:r>
                <a:r>
                  <a:rPr lang="en-US" sz="2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PC</a:t>
                </a:r>
                <a:r>
                  <a:rPr lang="uk-UA" sz="2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uk-UA" sz="2800" dirty="0">
                    <a:solidFill>
                      <a:schemeClr val="tx1"/>
                    </a:solidFill>
                  </a:rPr>
                  <a:t>і до зростання </a:t>
                </a:r>
                <a:r>
                  <a:rPr lang="uk-UA" sz="2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</a:t>
                </a:r>
                <a:r>
                  <a:rPr lang="en-US" sz="2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PS</a:t>
                </a:r>
                <a:r>
                  <a:rPr lang="uk-UA" sz="2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</a:t>
                </a:r>
              </a:p>
              <a:p>
                <a:r>
                  <a:rPr lang="uk-UA" sz="2800" b="1" dirty="0" smtClean="0">
                    <a:solidFill>
                      <a:schemeClr val="tx2"/>
                    </a:solidFill>
                  </a:rPr>
                  <a:t>А </a:t>
                </a:r>
                <a:r>
                  <a:rPr lang="uk-UA" sz="2800" b="1" dirty="0">
                    <a:solidFill>
                      <a:schemeClr val="tx2"/>
                    </a:solidFill>
                  </a:rPr>
                  <a:t>у</a:t>
                </a:r>
                <a:r>
                  <a:rPr lang="uk-UA" sz="28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uk-UA" sz="2800" u="sng" dirty="0">
                    <a:solidFill>
                      <a:srgbClr val="FFC000"/>
                    </a:solidFill>
                  </a:rPr>
                  <a:t>довготривалій </a:t>
                </a:r>
                <a:r>
                  <a:rPr lang="uk-UA" sz="2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 А</a:t>
                </a:r>
                <a:r>
                  <a:rPr lang="en-US" sz="2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PC</a:t>
                </a:r>
                <a:r>
                  <a:rPr lang="uk-UA" sz="2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uk-UA" sz="2800" dirty="0">
                    <a:solidFill>
                      <a:schemeClr val="tx1"/>
                    </a:solidFill>
                  </a:rPr>
                  <a:t>стабілізується, оскільки перебуває під впливом не тільки поточного доходу сім'ї, але й очікуваного та постійного доходів</a:t>
                </a:r>
              </a:p>
              <a:p>
                <a:endParaRPr lang="uk-UA" sz="28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Объект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2656"/>
                <a:ext cx="8784975" cy="6192688"/>
              </a:xfrm>
              <a:prstGeom prst="rect">
                <a:avLst/>
              </a:prstGeom>
              <a:blipFill rotWithShape="1">
                <a:blip r:embed="rId2"/>
                <a:stretch>
                  <a:fillRect l="-1179" t="-887" r="-76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483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Функція споживання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Споживання, що не залежить від рівня доходу називають  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автономним споживанням</a:t>
            </a:r>
            <a:endParaRPr lang="uk-U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74" y="2204864"/>
            <a:ext cx="3312368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777" y="2225231"/>
            <a:ext cx="3240782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1028" y="4805678"/>
            <a:ext cx="3230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функція споживання без врахування автономних витрат на споживання 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3777" y="4805678"/>
            <a:ext cx="3240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б) </a:t>
            </a:r>
            <a:r>
              <a:rPr lang="uk-UA" dirty="0"/>
              <a:t>функція споживання </a:t>
            </a:r>
            <a:r>
              <a:rPr lang="uk-UA" dirty="0" smtClean="0"/>
              <a:t>з врахуванням автономного споживання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9872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FF00"/>
                </a:solidFill>
              </a:rPr>
              <a:t>Функція </a:t>
            </a:r>
            <a:r>
              <a:rPr lang="uk-UA" dirty="0" smtClean="0">
                <a:solidFill>
                  <a:srgbClr val="FFFF00"/>
                </a:solidFill>
              </a:rPr>
              <a:t>заощаджень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uk-UA" sz="1800" dirty="0">
                <a:solidFill>
                  <a:schemeClr val="tx1"/>
                </a:solidFill>
              </a:rPr>
              <a:t>Функція </a:t>
            </a:r>
            <a:r>
              <a:rPr lang="uk-UA" sz="1800" dirty="0" smtClean="0">
                <a:solidFill>
                  <a:schemeClr val="tx1"/>
                </a:solidFill>
              </a:rPr>
              <a:t>заощадження</a:t>
            </a:r>
          </a:p>
          <a:p>
            <a:pPr marL="0" indent="0" algn="ctr">
              <a:buNone/>
            </a:pPr>
            <a:r>
              <a:rPr lang="uk-UA" sz="1800" dirty="0" smtClean="0">
                <a:solidFill>
                  <a:schemeClr val="tx1"/>
                </a:solidFill>
              </a:rPr>
              <a:t>Графік функції заощадження показує залежність заощаджень від розміру доходу. Нахил графіка </a:t>
            </a:r>
            <a:r>
              <a:rPr lang="en-US" sz="1800" dirty="0" smtClean="0">
                <a:solidFill>
                  <a:schemeClr val="tx1"/>
                </a:solidFill>
              </a:rPr>
              <a:t>S </a:t>
            </a:r>
            <a:r>
              <a:rPr lang="uk-UA" sz="1800" dirty="0" smtClean="0">
                <a:solidFill>
                  <a:schemeClr val="tx1"/>
                </a:solidFill>
              </a:rPr>
              <a:t>визначається схильністю до заощаджень.</a:t>
            </a:r>
            <a:endParaRPr lang="uk-UA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4342948" cy="240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300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229600" cy="5793507"/>
              </a:xfrm>
            </p:spPr>
            <p:txBody>
              <a:bodyPr>
                <a:normAutofit/>
              </a:bodyPr>
              <a:lstStyle/>
              <a:p>
                <a:r>
                  <a:rPr lang="uk-UA" sz="28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Функція споживання</a:t>
                </a:r>
                <a:r>
                  <a:rPr lang="en-US" sz="28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</a:t>
                </a:r>
                <a:endParaRPr lang="uk-UA" sz="28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  <a:p>
                <a:pPr marL="0" indent="0" algn="ctr">
                  <a:buNone/>
                </a:pPr>
                <a:r>
                  <a:rPr lang="uk-UA" sz="3200" dirty="0" smtClean="0">
                    <a:solidFill>
                      <a:srgbClr val="FFC000"/>
                    </a:solidFill>
                  </a:rPr>
                  <a:t>а</a:t>
                </a:r>
                <a:r>
                  <a:rPr lang="en-US" sz="3200" dirty="0" smtClean="0">
                    <a:solidFill>
                      <a:srgbClr val="FFC000"/>
                    </a:solidFill>
                  </a:rPr>
                  <a:t>)</a:t>
                </a:r>
                <a:r>
                  <a:rPr lang="uk-UA" sz="3200" dirty="0" smtClean="0">
                    <a:solidFill>
                      <a:srgbClr val="FFC000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C</m:t>
                    </m:r>
                    <m:r>
                      <a:rPr lang="en-US" sz="3200" b="0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MPC </a:t>
                </a:r>
                <a14:m>
                  <m:oMath xmlns:m="http://schemas.openxmlformats.org/officeDocument/2006/math">
                    <m:r>
                      <a:rPr lang="en-US" sz="3200" b="0" i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×</m:t>
                    </m:r>
                  </m:oMath>
                </a14:m>
                <a:r>
                  <a:rPr lang="en-US" sz="32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Y</a:t>
                </a:r>
                <a:r>
                  <a:rPr lang="uk-UA" sz="32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;</a:t>
                </a:r>
              </a:p>
              <a:p>
                <a:pPr marL="0" indent="0">
                  <a:buNone/>
                </a:pPr>
                <a:r>
                  <a:rPr lang="uk-UA" sz="3200" dirty="0" smtClean="0">
                    <a:solidFill>
                      <a:schemeClr val="tx1"/>
                    </a:solidFill>
                  </a:rPr>
                  <a:t>із врахуванням автономного споживання </a:t>
                </a:r>
                <a:r>
                  <a:rPr lang="uk-UA" sz="32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(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uk-UA" sz="320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barPr>
                      <m:e>
                        <m:r>
                          <a:rPr lang="uk-UA" sz="320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С</m:t>
                        </m:r>
                      </m:e>
                    </m:bar>
                  </m:oMath>
                </a14:m>
                <a:r>
                  <a:rPr lang="uk-UA" sz="32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), </a:t>
                </a:r>
                <a:r>
                  <a:rPr lang="uk-UA" sz="3200" dirty="0">
                    <a:solidFill>
                      <a:schemeClr val="tx1"/>
                    </a:solidFill>
                  </a:rPr>
                  <a:t>формула для визначення функції споживання набуде такого вигляду </a:t>
                </a:r>
              </a:p>
              <a:p>
                <a:pPr marL="0" indent="0" algn="ctr">
                  <a:buNone/>
                </a:pPr>
                <a:r>
                  <a:rPr lang="uk-UA" sz="3200" dirty="0">
                    <a:solidFill>
                      <a:srgbClr val="FFC000"/>
                    </a:solidFill>
                  </a:rPr>
                  <a:t>б):</a:t>
                </a:r>
                <a14:m>
                  <m:oMath xmlns:m="http://schemas.openxmlformats.org/officeDocument/2006/math">
                    <m:r>
                      <a:rPr lang="uk-UA" sz="32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C</m:t>
                    </m:r>
                    <m:r>
                      <a:rPr lang="en-US" sz="32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bar>
                      <m:barPr>
                        <m:pos m:val="top"/>
                        <m:ctrlPr>
                          <a:rPr lang="en-US" sz="320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C</m:t>
                        </m:r>
                      </m:e>
                    </m:bar>
                  </m:oMath>
                </a14:m>
                <a:r>
                  <a:rPr lang="en-US" sz="32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+ MPC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×</m:t>
                    </m:r>
                  </m:oMath>
                </a14:m>
                <a:r>
                  <a:rPr lang="en-US" sz="32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Y</a:t>
                </a:r>
                <a:endParaRPr lang="uk-UA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r>
                  <a:rPr lang="uk-UA" sz="28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Функція заощаджень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uk-UA" sz="32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C</m:t>
                    </m:r>
                    <m:r>
                      <a:rPr lang="en-US" sz="32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MPS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×</m:t>
                    </m:r>
                  </m:oMath>
                </a14:m>
                <a:r>
                  <a:rPr lang="en-US" sz="32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Y</a:t>
                </a:r>
                <a:r>
                  <a:rPr lang="uk-UA" sz="32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;</a:t>
                </a:r>
              </a:p>
              <a:p>
                <a:endParaRPr lang="uk-UA" sz="28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229600" cy="5793507"/>
              </a:xfrm>
              <a:blipFill rotWithShape="1">
                <a:blip r:embed="rId2"/>
                <a:stretch>
                  <a:fillRect l="-1852" t="-1053" r="-163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220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07288" cy="1008112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12.2. Інвестиції </a:t>
            </a:r>
            <a:r>
              <a:rPr lang="uk-UA" sz="3200" dirty="0"/>
              <a:t>та заощадження: проблема рівноваги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484784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rgbClr val="FFC000"/>
                </a:solidFill>
              </a:rPr>
              <a:t>Рівень інвестицій </a:t>
            </a:r>
            <a:r>
              <a:rPr lang="uk-UA" sz="2800" dirty="0" smtClean="0"/>
              <a:t>суттєво впливає на обсяг національного доходу. Джерелом інвестицій є 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заощадження</a:t>
            </a:r>
            <a:r>
              <a:rPr lang="uk-UA" sz="2800" dirty="0" smtClean="0"/>
              <a:t> – доход, який ми залишаємо після особистого споживання.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Кейнс</a:t>
            </a:r>
            <a:r>
              <a:rPr lang="uk-UA" sz="2800" dirty="0" smtClean="0"/>
              <a:t>: проблема у тому, що заощадження й інвестиції здійснюють різні економічні суб'єкти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Інвестиції </a:t>
            </a:r>
            <a:r>
              <a:rPr lang="uk-UA" sz="2800" dirty="0" smtClean="0"/>
              <a:t>залежать від таких факторів:</a:t>
            </a:r>
          </a:p>
          <a:p>
            <a:pPr marL="457200" indent="-457200">
              <a:buFont typeface="+mj-lt"/>
              <a:buAutoNum type="alphaLcPeriod"/>
            </a:pPr>
            <a:r>
              <a:rPr lang="uk-UA" sz="2800" dirty="0" smtClean="0"/>
              <a:t>від 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норми прибутку </a:t>
            </a:r>
            <a:r>
              <a:rPr lang="uk-UA" sz="2800" dirty="0" smtClean="0"/>
              <a:t>(рентабельності) очікуваних капіталовкладень;</a:t>
            </a:r>
          </a:p>
          <a:p>
            <a:pPr marL="457200" indent="-457200">
              <a:buFont typeface="+mj-lt"/>
              <a:buAutoNum type="alphaLcPeriod"/>
            </a:pPr>
            <a:r>
              <a:rPr lang="uk-UA" sz="2800" dirty="0" smtClean="0"/>
              <a:t>від </a:t>
            </a:r>
            <a:r>
              <a:rPr lang="uk-UA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альтернативних можливостей </a:t>
            </a:r>
            <a:r>
              <a:rPr lang="uk-UA" sz="2800" dirty="0" smtClean="0"/>
              <a:t>капіталовкладень, вирішальним при цьому є рівень </a:t>
            </a:r>
            <a:r>
              <a:rPr lang="uk-UA" sz="2800" i="1" dirty="0" smtClean="0">
                <a:solidFill>
                  <a:srgbClr val="FFFF00"/>
                </a:solidFill>
              </a:rPr>
              <a:t>процентної ставки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78301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Wingdings" panose="05000000000000000000" pitchFamily="2" charset="2"/>
                  <a:buChar char="ü"/>
                </a:pPr>
                <a:r>
                  <a:rPr lang="uk-UA" dirty="0" smtClean="0"/>
                  <a:t> </a:t>
                </a:r>
                <a:r>
                  <a:rPr lang="uk-UA" sz="2800" dirty="0">
                    <a:solidFill>
                      <a:schemeClr val="tx1"/>
                    </a:solidFill>
                  </a:rPr>
                  <a:t>Для класиків: </a:t>
                </a:r>
              </a:p>
              <a:p>
                <a:pPr marL="0" indent="0">
                  <a:buNone/>
                </a:pPr>
                <a:r>
                  <a:rPr lang="uk-UA" sz="2800" dirty="0">
                    <a:solidFill>
                      <a:schemeClr val="tx1"/>
                    </a:solidFill>
                  </a:rPr>
                  <a:t>Інвестиції – функція норми проценту (спадна)</a:t>
                </a:r>
              </a:p>
              <a:p>
                <a:pPr marL="0" indent="0" algn="ctr">
                  <a:buNone/>
                </a:pPr>
                <a:r>
                  <a:rPr lang="uk-UA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I</m:t>
                    </m:r>
                    <m:r>
                      <a:rPr lang="en-US" sz="2800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I</m:t>
                    </m:r>
                    <m:r>
                      <a:rPr lang="en-US" sz="2800" b="0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r</m:t>
                    </m:r>
                    <m:r>
                      <a:rPr lang="en-US" sz="2800" b="0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r>
                  <a:rPr lang="uk-UA" sz="2800" dirty="0">
                    <a:solidFill>
                      <a:srgbClr val="FFFF00"/>
                    </a:solidFill>
                  </a:rPr>
                  <a:t>;</a:t>
                </a:r>
                <a:endParaRPr lang="uk-UA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uk-UA" sz="2800" dirty="0">
                    <a:solidFill>
                      <a:schemeClr val="tx1"/>
                    </a:solidFill>
                  </a:rPr>
                  <a:t>Заощадження – функція норми проценту</a:t>
                </a:r>
                <a:r>
                  <a:rPr lang="en-US" sz="2800" dirty="0">
                    <a:solidFill>
                      <a:schemeClr val="tx1"/>
                    </a:solidFill>
                  </a:rPr>
                  <a:t> (</a:t>
                </a:r>
                <a:r>
                  <a:rPr lang="uk-UA" sz="2800" dirty="0">
                    <a:solidFill>
                      <a:schemeClr val="tx1"/>
                    </a:solidFill>
                  </a:rPr>
                  <a:t>зростаюча)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S</m:t>
                      </m:r>
                      <m:r>
                        <a:rPr lang="en-US" sz="2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S</m:t>
                      </m:r>
                      <m:r>
                        <a:rPr lang="en-US" sz="2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r</m:t>
                      </m:r>
                      <m:r>
                        <a:rPr lang="en-US" sz="2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ru-RU" sz="2800" dirty="0">
                    <a:solidFill>
                      <a:schemeClr val="tx1"/>
                    </a:solidFill>
                  </a:rPr>
                  <a:t>Для </a:t>
                </a:r>
                <a:r>
                  <a:rPr lang="ru-RU" sz="2800" dirty="0" err="1">
                    <a:solidFill>
                      <a:schemeClr val="tx1"/>
                    </a:solidFill>
                  </a:rPr>
                  <a:t>Кейнса</a:t>
                </a:r>
                <a:r>
                  <a:rPr lang="ru-RU" sz="28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I</m:t>
                    </m:r>
                    <m:r>
                      <a:rPr lang="en-US" sz="2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I</m:t>
                    </m:r>
                    <m:r>
                      <a:rPr lang="en-US" sz="2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r</m:t>
                    </m:r>
                    <m:r>
                      <a:rPr lang="en-US" sz="2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r>
                  <a:rPr lang="uk-UA" sz="2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,</a:t>
                </a:r>
                <a:r>
                  <a:rPr lang="uk-UA" sz="2800" dirty="0">
                    <a:solidFill>
                      <a:schemeClr val="tx1"/>
                    </a:solidFill>
                  </a:rPr>
                  <a:t> а заощадження це функція доходу</a:t>
                </a:r>
                <a:r>
                  <a:rPr lang="en-US" sz="2800" dirty="0">
                    <a:solidFill>
                      <a:schemeClr val="tx1"/>
                    </a:solidFill>
                  </a:rPr>
                  <a:t> -</a:t>
                </a:r>
                <a:endParaRPr lang="uk-UA" sz="2800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S</m:t>
                      </m:r>
                      <m:r>
                        <a:rPr lang="en-US" sz="2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S</m:t>
                      </m:r>
                      <m:r>
                        <a:rPr lang="en-US" sz="2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Y</m:t>
                      </m:r>
                      <m:r>
                        <a:rPr lang="en-US" sz="2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c.</a:t>
                </a:r>
                <a:r>
                  <a:rPr lang="uk-UA" sz="2800" dirty="0">
                    <a:solidFill>
                      <a:schemeClr val="tx1"/>
                    </a:solidFill>
                  </a:rPr>
                  <a:t> від </a:t>
                </a:r>
                <a:r>
                  <a:rPr lang="uk-UA" sz="2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рівня оподаткування </a:t>
                </a:r>
                <a:r>
                  <a:rPr lang="uk-UA" sz="2800" dirty="0">
                    <a:solidFill>
                      <a:schemeClr val="tx1"/>
                    </a:solidFill>
                  </a:rPr>
                  <a:t>(податкового клімату у державі);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d.</a:t>
                </a:r>
                <a:r>
                  <a:rPr lang="uk-UA" sz="2800" dirty="0">
                    <a:solidFill>
                      <a:schemeClr val="tx1"/>
                    </a:solidFill>
                  </a:rPr>
                  <a:t> від </a:t>
                </a:r>
                <a:r>
                  <a:rPr lang="uk-UA" sz="2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інфляції</a:t>
                </a:r>
                <a:r>
                  <a:rPr lang="uk-UA" sz="28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uk-UA" sz="2800" dirty="0">
                    <a:solidFill>
                      <a:schemeClr val="tx1"/>
                    </a:solidFill>
                  </a:rPr>
                  <a:t>(інфляційне знецінення грошей)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>
                  <a:buFont typeface="Wingdings" panose="05000000000000000000" pitchFamily="2" charset="2"/>
                  <a:buChar char="ü"/>
                </a:pPr>
                <a:endParaRPr lang="uk-UA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1481" t="-170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83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rgbClr val="FFFF00"/>
                </a:solidFill>
              </a:rPr>
              <a:t>Підхід Дж. М. Кейнса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100618" cy="488600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k-UA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С</a:t>
                </a:r>
                <a:r>
                  <a:rPr lang="uk-UA" dirty="0"/>
                  <a:t> </a:t>
                </a:r>
                <a:r>
                  <a:rPr lang="uk-UA" dirty="0" smtClean="0"/>
                  <a:t>– функція доходу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C</m:t>
                    </m:r>
                    <m:r>
                      <a:rPr lang="en-US" b="0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C</m:t>
                    </m:r>
                    <m:r>
                      <a:rPr lang="en-US" b="0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Y</m:t>
                    </m:r>
                    <m:r>
                      <a:rPr lang="en-US" b="0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 </m:t>
                    </m:r>
                  </m:oMath>
                </a14:m>
                <a:endParaRPr lang="en-US" dirty="0" smtClean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S</a:t>
                </a:r>
                <a:r>
                  <a:rPr lang="en-US" dirty="0"/>
                  <a:t> </a:t>
                </a:r>
                <a:r>
                  <a:rPr lang="uk-UA" dirty="0" smtClean="0"/>
                  <a:t>– функція доходу </a:t>
                </a:r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S = S (Y)</a:t>
                </a:r>
              </a:p>
              <a:p>
                <a:pPr marL="0" indent="0">
                  <a:buNone/>
                </a:pPr>
                <a:r>
                  <a:rPr lang="uk-UA" dirty="0"/>
                  <a:t>Абстрагуємося від </a:t>
                </a:r>
                <a:r>
                  <a:rPr lang="en-US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G</a:t>
                </a:r>
                <a:r>
                  <a:rPr lang="en-US" dirty="0" smtClean="0">
                    <a:latin typeface="Cambria Math"/>
                  </a:rPr>
                  <a:t> </a:t>
                </a:r>
                <a:r>
                  <a:rPr lang="uk-UA" dirty="0" smtClean="0">
                    <a:latin typeface="Cambria Math"/>
                  </a:rPr>
                  <a:t>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uk-UA" dirty="0" smtClean="0">
                    <a:latin typeface="Cambria Math"/>
                  </a:rPr>
                  <a:t> </a:t>
                </a:r>
                <a:r>
                  <a:rPr lang="uk-UA" dirty="0"/>
                  <a:t>тоді:</a:t>
                </a:r>
                <a:r>
                  <a:rPr lang="uk-UA" dirty="0" smtClean="0">
                    <a:latin typeface="Cambria Math"/>
                  </a:rPr>
                  <a:t> </a:t>
                </a:r>
                <a:r>
                  <a:rPr lang="en-US" dirty="0" smtClean="0">
                    <a:latin typeface="Cambria Math"/>
                  </a:rPr>
                  <a:t>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k-UA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⇒ 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Y= C+I      Y= C+S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k-UA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C+I = C+S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k-UA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I = S</a:t>
                </a:r>
                <a:r>
                  <a:rPr lang="uk-UA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, </a:t>
                </a:r>
                <a:r>
                  <a:rPr lang="uk-UA" dirty="0"/>
                  <a:t>проте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I</m:t>
                    </m:r>
                    <m:r>
                      <a:rPr lang="en-US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I</m:t>
                    </m:r>
                    <m:r>
                      <a:rPr lang="en-US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r</m:t>
                        </m:r>
                      </m:e>
                    </m:d>
                  </m:oMath>
                </a14:m>
                <a:endPara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      S = S (Y)         </a:t>
                </a:r>
                <a14:m>
                  <m:oMath xmlns:m="http://schemas.openxmlformats.org/officeDocument/2006/math">
                    <m:r>
                      <a:rPr lang="uk-UA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I</m:t>
                    </m:r>
                    <m:r>
                      <a:rPr lang="en-US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r</m:t>
                    </m:r>
                    <m:r>
                      <a:rPr lang="en-US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= S (Y)</a:t>
                </a:r>
              </a:p>
              <a:p>
                <a:endParaRPr lang="en-US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𝑁𝐵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!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uk-UA" dirty="0" smtClean="0"/>
                  <a:t>Автоматично остання рівність не справджується</a:t>
                </a:r>
                <a:endParaRPr lang="en-US" dirty="0"/>
              </a:p>
              <a:p>
                <a:r>
                  <a:rPr lang="en-US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</a:t>
                </a:r>
                <a:endParaRPr lang="uk-UA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100618" cy="4886003"/>
              </a:xfrm>
              <a:blipFill rotWithShape="1">
                <a:blip r:embed="rId2"/>
                <a:stretch>
                  <a:fillRect l="-1279" t="-1373" b="-249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Левая фигурная скобка 3"/>
          <p:cNvSpPr/>
          <p:nvPr/>
        </p:nvSpPr>
        <p:spPr>
          <a:xfrm>
            <a:off x="544694" y="3968641"/>
            <a:ext cx="432048" cy="936104"/>
          </a:xfrm>
          <a:prstGeom prst="leftBrac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2896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Рівноважний рівень доходу з урахуванням автономних інвестицій</a:t>
            </a:r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46654"/>
            <a:ext cx="432584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04048" y="1916832"/>
                <a:ext cx="3888432" cy="3254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 smtClean="0"/>
                  <a:t>Автономні інвестиції </a:t>
                </a:r>
                <a:r>
                  <a:rPr lang="uk-UA" sz="24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uk-UA" sz="24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I</m:t>
                        </m:r>
                      </m:e>
                    </m:bar>
                  </m:oMath>
                </a14:m>
                <a:r>
                  <a:rPr lang="uk-UA" sz="24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r>
                  <a:rPr lang="en-US" sz="2400" dirty="0" smtClean="0"/>
                  <a:t>- </a:t>
                </a:r>
                <a:r>
                  <a:rPr lang="uk-UA" sz="2400" dirty="0" smtClean="0"/>
                  <a:t>це інвестиції, що не залежать від рівня доходу і є певною постійною величиною</a:t>
                </a:r>
              </a:p>
              <a:p>
                <a:r>
                  <a:rPr lang="uk-UA" sz="2400" dirty="0"/>
                  <a:t> </a:t>
                </a:r>
                <a:r>
                  <a:rPr lang="uk-UA" sz="2400" dirty="0" smtClean="0"/>
                  <a:t>Сума споживчих та інвестиційних видатків</a:t>
                </a:r>
                <a:endParaRPr lang="en-US" sz="2400" dirty="0" smtClean="0"/>
              </a:p>
              <a:p>
                <a:r>
                  <a:rPr lang="uk-UA" sz="2400" dirty="0" smtClean="0"/>
                  <a:t> </a:t>
                </a:r>
                <a:r>
                  <a:rPr lang="uk-UA" sz="24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uk-UA" sz="2400" i="1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A</m:t>
                        </m:r>
                      </m:e>
                    </m:bar>
                  </m:oMath>
                </a14:m>
                <a:r>
                  <a:rPr lang="uk-UA" sz="24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r>
                  <a:rPr lang="en-US" sz="24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i="1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C</m:t>
                        </m:r>
                      </m:e>
                    </m:bar>
                  </m:oMath>
                </a14:m>
                <a:r>
                  <a:rPr lang="en-US" sz="24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i="1" dirty="0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I</m:t>
                        </m:r>
                      </m:e>
                    </m:bar>
                  </m:oMath>
                </a14:m>
                <a:endParaRPr lang="ru-RU" sz="2400" dirty="0" smtClean="0"/>
              </a:p>
              <a:p>
                <a:r>
                  <a:rPr lang="en-US" sz="24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AD = </a:t>
                </a:r>
                <a:r>
                  <a:rPr lang="uk-UA" sz="24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(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uk-UA" sz="24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A</m:t>
                        </m:r>
                      </m:e>
                    </m:bar>
                  </m:oMath>
                </a14:m>
                <a:r>
                  <a:rPr lang="uk-UA" sz="24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)</a:t>
                </a:r>
                <a:r>
                  <a:rPr lang="en-US" sz="24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+ </a:t>
                </a:r>
                <a:r>
                  <a:rPr lang="en-US" sz="24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MPC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Y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916832"/>
                <a:ext cx="3888432" cy="3254737"/>
              </a:xfrm>
              <a:prstGeom prst="rect">
                <a:avLst/>
              </a:prstGeom>
              <a:blipFill rotWithShape="1">
                <a:blip r:embed="rId4"/>
                <a:stretch>
                  <a:fillRect l="-2665" t="-375" b="-206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3142" y="5203038"/>
                <a:ext cx="8568952" cy="1486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200" i="1" dirty="0" smtClean="0">
                    <a:solidFill>
                      <a:srgbClr val="FFFF00"/>
                    </a:solidFill>
                  </a:rPr>
                  <a:t>Заплановані сукупні видатки </a:t>
                </a:r>
                <a:r>
                  <a:rPr lang="uk-UA" sz="2200" dirty="0" smtClean="0"/>
                  <a:t>зміщуються вверх на величину автономних інвестицій. Відстань від </a:t>
                </a:r>
                <a:r>
                  <a:rPr lang="uk-UA" sz="22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0</a:t>
                </a:r>
                <a:r>
                  <a:rPr lang="uk-UA" sz="2200" dirty="0" smtClean="0"/>
                  <a:t> до </a:t>
                </a:r>
                <a:r>
                  <a:rPr lang="uk-UA" sz="22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uk-UA" sz="22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A</m:t>
                        </m:r>
                      </m:e>
                    </m:bar>
                  </m:oMath>
                </a14:m>
                <a:r>
                  <a:rPr lang="uk-UA" sz="22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r>
                  <a:rPr lang="en-US" sz="22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uk-UA" sz="22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uk-UA" sz="2200" dirty="0"/>
                  <a:t>на осі ординат відповідає загальній величині автономного споживання та автономних </a:t>
                </a:r>
                <a:r>
                  <a:rPr lang="uk-UA" sz="2200" dirty="0" smtClean="0"/>
                  <a:t>інвестицій. </a:t>
                </a:r>
                <a:r>
                  <a:rPr lang="uk-UA" sz="2200" dirty="0"/>
                  <a:t> </a:t>
                </a:r>
                <a:r>
                  <a:rPr lang="uk-UA" sz="2200" dirty="0" smtClean="0"/>
                  <a:t>Рівноважний рівень доходу зростає.</a:t>
                </a:r>
                <a:endParaRPr lang="uk-UA" sz="2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42" y="5203038"/>
                <a:ext cx="8568952" cy="1486497"/>
              </a:xfrm>
              <a:prstGeom prst="rect">
                <a:avLst/>
              </a:prstGeom>
              <a:blipFill rotWithShape="1">
                <a:blip r:embed="rId5"/>
                <a:stretch>
                  <a:fillRect l="-925" t="-2469" b="-740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4902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63031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12. </a:t>
            </a:r>
            <a:r>
              <a:rPr lang="uk-UA" dirty="0"/>
              <a:t>3. Метод визначення рівноважного ВВП </a:t>
            </a:r>
            <a:br>
              <a:rPr lang="uk-UA" dirty="0"/>
            </a:br>
            <a:r>
              <a:rPr lang="uk-UA" dirty="0"/>
              <a:t>«видатки – обсяг виробництва». </a:t>
            </a:r>
            <a:br>
              <a:rPr lang="uk-UA" dirty="0"/>
            </a:br>
            <a:r>
              <a:rPr lang="uk-UA" dirty="0"/>
              <a:t>Кейнсіанський </a:t>
            </a:r>
            <a:r>
              <a:rPr lang="uk-UA" dirty="0" smtClean="0"/>
              <a:t>хрест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536504"/>
          </a:xfrm>
        </p:spPr>
        <p:txBody>
          <a:bodyPr>
            <a:noAutofit/>
          </a:bodyPr>
          <a:lstStyle/>
          <a:p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Одним із критеріїв </a:t>
            </a:r>
            <a:r>
              <a:rPr lang="uk-UA" sz="28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рівноважного ВВП </a:t>
            </a:r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є  його відповідність сукупним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витратам (видаткам)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</a:p>
          <a:p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Сукупні витрати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(Е) </a:t>
            </a:r>
            <a:r>
              <a:rPr lang="uk-U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– </a:t>
            </a:r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усі видатки резидентів та нерезидентів, що скеровуються на придбання товарів і послуг національної економіки. </a:t>
            </a:r>
            <a:endParaRPr lang="uk-UA" sz="28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uk-UA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Заплановані сукупні  витрати (видатки) </a:t>
            </a:r>
            <a:r>
              <a:rPr lang="uk-UA" sz="2800" dirty="0">
                <a:solidFill>
                  <a:schemeClr val="tx1"/>
                </a:solidFill>
              </a:rPr>
              <a:t>відрізняються від </a:t>
            </a:r>
            <a:r>
              <a:rPr lang="uk-UA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фактичних</a:t>
            </a:r>
            <a:r>
              <a:rPr lang="uk-UA" sz="2800" b="1" dirty="0">
                <a:solidFill>
                  <a:srgbClr val="FFC000"/>
                </a:solidFill>
              </a:rPr>
              <a:t> </a:t>
            </a:r>
            <a:r>
              <a:rPr lang="uk-UA" sz="2800" dirty="0">
                <a:solidFill>
                  <a:schemeClr val="tx1"/>
                </a:solidFill>
              </a:rPr>
              <a:t>на величину непередбаченого перевищення створеної продукції над реалізованою або, навпаки, реалізованої над створеною у межах окресленого періоду. </a:t>
            </a:r>
          </a:p>
          <a:p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581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0" y="260648"/>
                <a:ext cx="9144000" cy="6264696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uk-UA" dirty="0" smtClean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У </a:t>
                </a:r>
                <a:r>
                  <a:rPr lang="uk-UA" dirty="0">
                    <a:solidFill>
                      <a:srgbClr val="FFC000"/>
                    </a:solidFill>
                    <a:latin typeface="+mj-lt"/>
                    <a:ea typeface="+mj-ea"/>
                    <a:cs typeface="+mj-cs"/>
                  </a:rPr>
                  <a:t>першому</a:t>
                </a:r>
                <a:r>
                  <a:rPr lang="uk-UA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 випадку – підприємства створили більше продукції, ніж здатні реалізувати, а тому змушені її скерувати у запаси.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uk-UA" dirty="0">
                    <a:solidFill>
                      <a:srgbClr val="FFC000"/>
                    </a:solidFill>
                    <a:latin typeface="+mj-lt"/>
                    <a:ea typeface="+mj-ea"/>
                    <a:cs typeface="+mj-cs"/>
                  </a:rPr>
                  <a:t>Другий</a:t>
                </a:r>
                <a:r>
                  <a:rPr lang="uk-UA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 випадок  - підприємства реалізують не лише створену за окреслений період продукцію, але й ту, що перебувала у </a:t>
                </a:r>
                <a:r>
                  <a:rPr lang="uk-UA" dirty="0" smtClean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запасах</a:t>
                </a:r>
              </a:p>
              <a:p>
                <a:r>
                  <a:rPr lang="uk-UA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Рівновага має місце тільки тоді, коли: </a:t>
                </a:r>
                <a:r>
                  <a:rPr lang="fr-FR" b="1" dirty="0" smtClean="0">
                    <a:solidFill>
                      <a:srgbClr val="FFFF00"/>
                    </a:solidFill>
                  </a:rPr>
                  <a:t>Y </a:t>
                </a:r>
                <a14:m>
                  <m:oMath xmlns:m="http://schemas.openxmlformats.org/officeDocument/2006/math">
                    <m:r>
                      <a:rPr lang="fr-FR" b="1" i="1" dirty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fr-FR" b="1" dirty="0">
                    <a:solidFill>
                      <a:srgbClr val="FFFF00"/>
                    </a:solidFill>
                  </a:rPr>
                  <a:t> </a:t>
                </a:r>
                <a:r>
                  <a:rPr lang="uk-UA" b="1" dirty="0">
                    <a:solidFill>
                      <a:srgbClr val="FFFF00"/>
                    </a:solidFill>
                  </a:rPr>
                  <a:t>Е</a:t>
                </a:r>
              </a:p>
              <a:p>
                <a:r>
                  <a:rPr lang="fr-FR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Y</a:t>
                </a:r>
                <a:r>
                  <a:rPr lang="fr-FR" b="1" dirty="0"/>
                  <a:t> – </a:t>
                </a:r>
                <a:r>
                  <a:rPr lang="fr-FR" dirty="0">
                    <a:solidFill>
                      <a:schemeClr val="tx1"/>
                    </a:solidFill>
                  </a:rPr>
                  <a:t>«</a:t>
                </a:r>
                <a:r>
                  <a:rPr lang="uk-UA" dirty="0">
                    <a:solidFill>
                      <a:schemeClr val="tx1"/>
                    </a:solidFill>
                  </a:rPr>
                  <a:t>випуск» або рівноважний ВВП, </a:t>
                </a:r>
              </a:p>
              <a:p>
                <a:r>
                  <a:rPr lang="fr-FR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 – </a:t>
                </a:r>
                <a:r>
                  <a:rPr lang="uk-UA" dirty="0">
                    <a:solidFill>
                      <a:schemeClr val="tx1"/>
                    </a:solidFill>
                  </a:rPr>
                  <a:t>«витрати», або заплановані сукупні видатки</a:t>
                </a:r>
              </a:p>
              <a:p>
                <a:r>
                  <a:rPr lang="uk-UA" b="1" dirty="0"/>
                  <a:t> </a:t>
                </a:r>
              </a:p>
              <a:p>
                <a:r>
                  <a:rPr lang="uk-UA" b="1" dirty="0">
                    <a:solidFill>
                      <a:srgbClr val="FFC000"/>
                    </a:solidFill>
                  </a:rPr>
                  <a:t>Заплановані сукупні витрати </a:t>
                </a:r>
                <a:r>
                  <a:rPr lang="uk-UA" b="1" dirty="0">
                    <a:solidFill>
                      <a:srgbClr val="FFFF00"/>
                    </a:solidFill>
                  </a:rPr>
                  <a:t>(</a:t>
                </a:r>
                <a:r>
                  <a:rPr lang="fr-FR" b="1" dirty="0">
                    <a:solidFill>
                      <a:srgbClr val="FFFF00"/>
                    </a:solidFill>
                  </a:rPr>
                  <a:t>E)</a:t>
                </a:r>
                <a:r>
                  <a:rPr lang="fr-FR" b="1" dirty="0"/>
                  <a:t> </a:t>
                </a:r>
                <a:r>
                  <a:rPr lang="fr-FR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- </a:t>
                </a:r>
                <a:r>
                  <a:rPr lang="uk-UA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витрати, які плануються економічними суб’єктами для купівлі  вітчизняних товарів та послуг</a:t>
                </a:r>
                <a:r>
                  <a:rPr lang="uk-UA" b="1" dirty="0"/>
                  <a:t> </a:t>
                </a:r>
                <a:r>
                  <a:rPr lang="uk-UA" b="1" dirty="0">
                    <a:solidFill>
                      <a:srgbClr val="FFFF00"/>
                    </a:solidFill>
                  </a:rPr>
                  <a:t>Е</a:t>
                </a:r>
                <a14:m>
                  <m:oMath xmlns:m="http://schemas.openxmlformats.org/officeDocument/2006/math">
                    <m:r>
                      <a:rPr lang="uk-UA" b="1">
                        <a:solidFill>
                          <a:srgbClr val="FFFF00"/>
                        </a:solidFill>
                        <a:latin typeface="Cambria Math"/>
                      </a:rPr>
                      <m:t> =</m:t>
                    </m:r>
                    <m:r>
                      <a:rPr lang="en-US" b="1">
                        <a:solidFill>
                          <a:srgbClr val="FFFF00"/>
                        </a:solidFill>
                        <a:latin typeface="Cambria Math"/>
                      </a:rPr>
                      <m:t>𝐂</m:t>
                    </m:r>
                    <m:r>
                      <a:rPr lang="en-US" b="1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r>
                      <a:rPr lang="en-US" b="1">
                        <a:solidFill>
                          <a:srgbClr val="FFFF00"/>
                        </a:solidFill>
                        <a:latin typeface="Cambria Math"/>
                      </a:rPr>
                      <m:t>𝐈</m:t>
                    </m:r>
                  </m:oMath>
                </a14:m>
                <a:r>
                  <a:rPr lang="uk-UA" b="1" dirty="0">
                    <a:solidFill>
                      <a:srgbClr val="FFFF00"/>
                    </a:solidFill>
                  </a:rPr>
                  <a:t> </a:t>
                </a:r>
                <a:r>
                  <a:rPr lang="uk-UA" b="1" dirty="0" smtClean="0"/>
                  <a:t>  </a:t>
                </a:r>
                <a:endParaRPr lang="uk-UA" b="1" dirty="0"/>
              </a:p>
              <a:p>
                <a:r>
                  <a:rPr lang="uk-UA" b="1" dirty="0">
                    <a:solidFill>
                      <a:srgbClr val="FFC000"/>
                    </a:solidFill>
                  </a:rPr>
                  <a:t>Фактичні сукупні витрати </a:t>
                </a:r>
                <a:r>
                  <a:rPr lang="uk-UA" b="1" dirty="0">
                    <a:solidFill>
                      <a:srgbClr val="FFFF00"/>
                    </a:solidFill>
                  </a:rPr>
                  <a:t>(</a:t>
                </a:r>
                <a:r>
                  <a:rPr lang="fr-FR" b="1" dirty="0">
                    <a:solidFill>
                      <a:srgbClr val="FFFF00"/>
                    </a:solidFill>
                  </a:rPr>
                  <a:t>E') </a:t>
                </a:r>
                <a:r>
                  <a:rPr lang="fr-FR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= </a:t>
                </a:r>
                <a:r>
                  <a:rPr lang="uk-UA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заплановані сукупні витрати </a:t>
                </a:r>
                <a:r>
                  <a:rPr lang="uk-UA" b="1" dirty="0">
                    <a:solidFill>
                      <a:srgbClr val="FFFF00"/>
                    </a:solidFill>
                  </a:rPr>
                  <a:t>(</a:t>
                </a:r>
                <a:r>
                  <a:rPr lang="fr-FR" b="1" dirty="0">
                    <a:solidFill>
                      <a:srgbClr val="FFFF00"/>
                    </a:solidFill>
                  </a:rPr>
                  <a:t>E)</a:t>
                </a:r>
                <a:r>
                  <a:rPr lang="fr-FR" b="1" dirty="0">
                    <a:solidFill>
                      <a:srgbClr val="0070C0"/>
                    </a:solidFill>
                  </a:rPr>
                  <a:t> </a:t>
                </a:r>
                <a:r>
                  <a:rPr lang="fr-FR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+ </a:t>
                </a:r>
                <a:r>
                  <a:rPr lang="uk-UA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непередбачені витрати, пов’язані з формуванням товарних запасів  </a:t>
                </a:r>
                <a:r>
                  <a:rPr lang="uk-UA" b="1" dirty="0">
                    <a:solidFill>
                      <a:srgbClr val="FFFF00"/>
                    </a:solidFill>
                  </a:rPr>
                  <a:t>( І').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uk-UA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60648"/>
                <a:ext cx="9144000" cy="6264696"/>
              </a:xfrm>
              <a:blipFill rotWithShape="1">
                <a:blip r:embed="rId2"/>
                <a:stretch>
                  <a:fillRect l="-933" t="-779" r="-5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8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368152"/>
          </a:xfrm>
        </p:spPr>
        <p:txBody>
          <a:bodyPr>
            <a:noAutofit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2800" dirty="0" smtClean="0"/>
              <a:t>Тема 12. Кейнсіанська модель макроекономічної рівноваги. </a:t>
            </a:r>
            <a:br>
              <a:rPr lang="uk-UA" sz="2800" dirty="0" smtClean="0"/>
            </a:br>
            <a:r>
              <a:rPr lang="uk-UA" sz="2800" dirty="0" smtClean="0"/>
              <a:t>«Кейнсіанський хрест»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438194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uk-UA" sz="3200" dirty="0" smtClean="0"/>
          </a:p>
          <a:p>
            <a:r>
              <a:rPr lang="uk-UA" sz="4000" dirty="0" smtClean="0"/>
              <a:t>12.1</a:t>
            </a:r>
            <a:r>
              <a:rPr lang="uk-UA" sz="4000" dirty="0"/>
              <a:t>. </a:t>
            </a:r>
            <a:r>
              <a:rPr lang="uk-UA" sz="4000" dirty="0" smtClean="0"/>
              <a:t>Особливості кейнсіанської моделі макроекономічної рівноваги</a:t>
            </a:r>
          </a:p>
          <a:p>
            <a:r>
              <a:rPr lang="uk-UA" sz="4000" dirty="0" smtClean="0"/>
              <a:t>12.2.</a:t>
            </a:r>
            <a:r>
              <a:rPr lang="uk-UA" sz="4000" dirty="0"/>
              <a:t> </a:t>
            </a:r>
            <a:r>
              <a:rPr lang="uk-UA" sz="4000" dirty="0" smtClean="0"/>
              <a:t>Інвестиції та заощадження: проблема рівноваги</a:t>
            </a:r>
          </a:p>
          <a:p>
            <a:r>
              <a:rPr lang="uk-UA" sz="4000" dirty="0"/>
              <a:t>12. 3. Метод визначення рівноважного ВВП </a:t>
            </a:r>
            <a:br>
              <a:rPr lang="uk-UA" sz="4000" dirty="0"/>
            </a:br>
            <a:r>
              <a:rPr lang="uk-UA" sz="4000" dirty="0"/>
              <a:t>«видатки – обсяг виробництва». </a:t>
            </a:r>
            <a:br>
              <a:rPr lang="uk-UA" sz="4000" dirty="0"/>
            </a:br>
            <a:r>
              <a:rPr lang="uk-UA" sz="4000" dirty="0"/>
              <a:t>Кейнсіанський </a:t>
            </a:r>
            <a:r>
              <a:rPr lang="uk-UA" sz="4000" dirty="0" smtClean="0"/>
              <a:t>хрест</a:t>
            </a:r>
          </a:p>
          <a:p>
            <a:r>
              <a:rPr lang="uk-UA" sz="4000" dirty="0" smtClean="0"/>
              <a:t>12.4</a:t>
            </a:r>
            <a:r>
              <a:rPr lang="uk-UA" sz="4000" dirty="0"/>
              <a:t>. Зміна сукупних видатків та рівноважний ВВП: ефекти мультиплікатора та акселератора</a:t>
            </a:r>
            <a:br>
              <a:rPr lang="uk-UA" sz="4000" dirty="0"/>
            </a:br>
            <a:endParaRPr lang="uk-UA" sz="4000" dirty="0"/>
          </a:p>
          <a:p>
            <a:pPr marL="0" indent="0">
              <a:buNone/>
            </a:pP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88649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95536" y="404664"/>
                <a:ext cx="8496944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sz="2800" dirty="0" smtClean="0">
                    <a:latin typeface="+mj-lt"/>
                    <a:ea typeface="+mj-ea"/>
                    <a:cs typeface="+mj-cs"/>
                  </a:rPr>
                  <a:t>Враховуючи</a:t>
                </a:r>
                <a:r>
                  <a:rPr lang="uk-UA" sz="2800" dirty="0">
                    <a:latin typeface="+mj-lt"/>
                    <a:ea typeface="+mj-ea"/>
                    <a:cs typeface="+mj-cs"/>
                  </a:rPr>
                  <a:t>, що: </a:t>
                </a:r>
              </a:p>
              <a:p>
                <a:r>
                  <a:rPr lang="uk-UA" sz="2800" dirty="0">
                    <a:latin typeface="+mj-lt"/>
                    <a:ea typeface="+mj-ea"/>
                    <a:cs typeface="+mj-cs"/>
                  </a:rPr>
                  <a:t>1) </a:t>
                </a:r>
                <a:r>
                  <a:rPr lang="uk-UA" sz="2800" dirty="0" smtClean="0">
                    <a:latin typeface="+mj-lt"/>
                    <a:ea typeface="+mj-ea"/>
                    <a:cs typeface="+mj-cs"/>
                  </a:rPr>
                  <a:t>всяка </a:t>
                </a:r>
                <a:r>
                  <a:rPr lang="uk-UA" sz="2800" dirty="0">
                    <a:latin typeface="+mj-lt"/>
                    <a:ea typeface="+mj-ea"/>
                    <a:cs typeface="+mj-cs"/>
                  </a:rPr>
                  <a:t>зміна величини товарних запасів (поповнення </a:t>
                </a:r>
              </a:p>
              <a:p>
                <a:r>
                  <a:rPr lang="uk-UA" sz="2800" dirty="0">
                    <a:latin typeface="+mj-lt"/>
                    <a:ea typeface="+mj-ea"/>
                    <a:cs typeface="+mj-cs"/>
                  </a:rPr>
                  <a:t>або скорочення) розглядається як інвестиції,  </a:t>
                </a:r>
              </a:p>
              <a:p>
                <a:r>
                  <a:rPr lang="uk-UA" sz="2800" dirty="0">
                    <a:latin typeface="+mj-lt"/>
                    <a:ea typeface="+mj-ea"/>
                    <a:cs typeface="+mj-cs"/>
                  </a:rPr>
                  <a:t>2) інвестиції в основний капітал і житлове будівництво є </a:t>
                </a:r>
                <a:r>
                  <a:rPr lang="uk-UA" sz="2800" dirty="0" smtClean="0">
                    <a:latin typeface="+mj-lt"/>
                    <a:ea typeface="+mj-ea"/>
                    <a:cs typeface="+mj-cs"/>
                  </a:rPr>
                  <a:t>запланованими</a:t>
                </a:r>
                <a:r>
                  <a:rPr lang="uk-UA" sz="2800" dirty="0">
                    <a:latin typeface="+mj-lt"/>
                    <a:ea typeface="+mj-ea"/>
                    <a:cs typeface="+mj-cs"/>
                  </a:rPr>
                  <a:t>, інвестиції у непередбачені зміни товарних запасів є незапланованими,  вимушеними, тому</a:t>
                </a:r>
                <a:r>
                  <a:rPr lang="uk-UA" sz="2800" dirty="0" smtClean="0">
                    <a:latin typeface="+mj-lt"/>
                    <a:ea typeface="+mj-ea"/>
                    <a:cs typeface="+mj-cs"/>
                  </a:rPr>
                  <a:t>:</a:t>
                </a:r>
              </a:p>
              <a:p>
                <a:r>
                  <a:rPr lang="uk-UA" sz="28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 </a:t>
                </a:r>
                <a:endParaRPr lang="uk-UA" sz="2800" b="1" dirty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pPr algn="ctr"/>
                <a:r>
                  <a:rPr lang="fr-FR" sz="2800" b="1" dirty="0" smtClean="0">
                    <a:solidFill>
                      <a:srgbClr val="FFFF00"/>
                    </a:solidFill>
                    <a:latin typeface="+mj-lt"/>
                    <a:ea typeface="+mj-ea"/>
                    <a:cs typeface="+mj-cs"/>
                  </a:rPr>
                  <a:t>E' </a:t>
                </a:r>
                <a14:m>
                  <m:oMath xmlns:m="http://schemas.openxmlformats.org/officeDocument/2006/math">
                    <m:r>
                      <a:rPr lang="fr-FR" sz="2800" b="1">
                        <a:solidFill>
                          <a:srgbClr val="FFFF00"/>
                        </a:solidFill>
                        <a:latin typeface="Cambria Math"/>
                        <a:ea typeface="+mj-ea"/>
                        <a:cs typeface="+mj-cs"/>
                      </a:rPr>
                      <m:t>=</m:t>
                    </m:r>
                    <m:r>
                      <a:rPr lang="en-US" sz="2800" b="1">
                        <a:solidFill>
                          <a:srgbClr val="FFFF00"/>
                        </a:solidFill>
                        <a:latin typeface="Cambria Math"/>
                        <a:ea typeface="+mj-ea"/>
                        <a:cs typeface="+mj-cs"/>
                      </a:rPr>
                      <m:t>𝐂</m:t>
                    </m:r>
                    <m:r>
                      <a:rPr lang="en-US" sz="2800" b="1">
                        <a:solidFill>
                          <a:srgbClr val="FFFF00"/>
                        </a:solidFill>
                        <a:latin typeface="Cambria Math"/>
                        <a:ea typeface="+mj-ea"/>
                        <a:cs typeface="+mj-cs"/>
                      </a:rPr>
                      <m:t>+</m:t>
                    </m:r>
                    <m:r>
                      <a:rPr lang="en-US" sz="2800" b="1">
                        <a:solidFill>
                          <a:srgbClr val="FFFF00"/>
                        </a:solidFill>
                        <a:latin typeface="Cambria Math"/>
                        <a:ea typeface="+mj-ea"/>
                        <a:cs typeface="+mj-cs"/>
                      </a:rPr>
                      <m:t>𝐈</m:t>
                    </m:r>
                    <m:r>
                      <a:rPr lang="en-US" sz="2800" b="1">
                        <a:solidFill>
                          <a:srgbClr val="FFFF00"/>
                        </a:solidFill>
                        <a:latin typeface="Cambria Math"/>
                        <a:ea typeface="+mj-ea"/>
                        <a:cs typeface="+mj-cs"/>
                      </a:rPr>
                      <m:t>+</m:t>
                    </m:r>
                  </m:oMath>
                </a14:m>
                <a:r>
                  <a:rPr lang="fr-FR" sz="2800" b="1" dirty="0">
                    <a:solidFill>
                      <a:srgbClr val="FFFF00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sz="2800" b="1" dirty="0">
                    <a:solidFill>
                      <a:srgbClr val="FFFF00"/>
                    </a:solidFill>
                    <a:latin typeface="+mj-lt"/>
                    <a:ea typeface="+mj-ea"/>
                    <a:cs typeface="+mj-cs"/>
                  </a:rPr>
                  <a:t>І'</a:t>
                </a:r>
                <a:r>
                  <a:rPr lang="en-US" sz="2800" b="1" dirty="0">
                    <a:solidFill>
                      <a:srgbClr val="FFFF00"/>
                    </a:solidFill>
                    <a:latin typeface="+mj-lt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FFFF00"/>
                        </a:solidFill>
                        <a:latin typeface="Cambria Math"/>
                        <a:ea typeface="+mj-ea"/>
                        <a:cs typeface="+mj-cs"/>
                      </a:rPr>
                      <m:t>= </m:t>
                    </m:r>
                  </m:oMath>
                </a14:m>
                <a:r>
                  <a:rPr lang="fr-FR" sz="2800" b="1" dirty="0">
                    <a:solidFill>
                      <a:srgbClr val="FFFF00"/>
                    </a:solidFill>
                    <a:latin typeface="+mj-lt"/>
                    <a:ea typeface="+mj-ea"/>
                    <a:cs typeface="+mj-cs"/>
                  </a:rPr>
                  <a:t>E +</a:t>
                </a:r>
                <a:r>
                  <a:rPr lang="uk-UA" sz="2800" b="1" dirty="0">
                    <a:solidFill>
                      <a:srgbClr val="FFFF00"/>
                    </a:solidFill>
                    <a:latin typeface="+mj-lt"/>
                    <a:ea typeface="+mj-ea"/>
                    <a:cs typeface="+mj-cs"/>
                  </a:rPr>
                  <a:t> І' </a:t>
                </a:r>
                <a:endParaRPr lang="fr-FR" sz="2800" b="1" dirty="0">
                  <a:solidFill>
                    <a:srgbClr val="FFFF00"/>
                  </a:solidFill>
                  <a:latin typeface="+mj-lt"/>
                  <a:ea typeface="+mj-ea"/>
                  <a:cs typeface="+mj-cs"/>
                </a:endParaRPr>
              </a:p>
              <a:p>
                <a:endParaRPr lang="uk-UA" sz="2800" b="1" dirty="0" smtClean="0">
                  <a:solidFill>
                    <a:srgbClr val="FFFF00"/>
                  </a:solidFill>
                  <a:latin typeface="+mj-lt"/>
                  <a:ea typeface="+mj-ea"/>
                  <a:cs typeface="+mj-cs"/>
                </a:endParaRPr>
              </a:p>
              <a:p>
                <a:r>
                  <a:rPr lang="fr-FR" sz="2800" b="1" dirty="0" smtClean="0">
                    <a:solidFill>
                      <a:srgbClr val="FFFF00"/>
                    </a:solidFill>
                    <a:latin typeface="+mj-lt"/>
                    <a:ea typeface="+mj-ea"/>
                    <a:cs typeface="+mj-cs"/>
                  </a:rPr>
                  <a:t>E  </a:t>
                </a:r>
                <a:r>
                  <a:rPr lang="fr-FR" sz="2800" b="1" dirty="0">
                    <a:solidFill>
                      <a:srgbClr val="FFFF00"/>
                    </a:solidFill>
                    <a:latin typeface="+mj-lt"/>
                    <a:ea typeface="+mj-ea"/>
                    <a:cs typeface="+mj-cs"/>
                  </a:rPr>
                  <a:t>– </a:t>
                </a:r>
                <a:r>
                  <a:rPr lang="uk-UA" sz="2800" dirty="0">
                    <a:latin typeface="+mj-lt"/>
                    <a:ea typeface="+mj-ea"/>
                    <a:cs typeface="+mj-cs"/>
                  </a:rPr>
                  <a:t>фактичні сукупні витрати; </a:t>
                </a:r>
              </a:p>
              <a:p>
                <a:r>
                  <a:rPr lang="uk-UA" sz="2800" b="1" dirty="0">
                    <a:solidFill>
                      <a:srgbClr val="FFFF00"/>
                    </a:solidFill>
                    <a:latin typeface="+mj-lt"/>
                    <a:ea typeface="+mj-ea"/>
                    <a:cs typeface="+mj-cs"/>
                  </a:rPr>
                  <a:t>І'  – </a:t>
                </a:r>
                <a:r>
                  <a:rPr lang="uk-UA" sz="2800" dirty="0">
                    <a:latin typeface="+mj-lt"/>
                    <a:ea typeface="+mj-ea"/>
                    <a:cs typeface="+mj-cs"/>
                  </a:rPr>
                  <a:t>незаплановані інвестиції в товарні запаси 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04664"/>
                <a:ext cx="8496944" cy="5262979"/>
              </a:xfrm>
              <a:prstGeom prst="rect">
                <a:avLst/>
              </a:prstGeom>
              <a:blipFill rotWithShape="1">
                <a:blip r:embed="rId2"/>
                <a:stretch>
                  <a:fillRect l="-1506" t="-1042" r="-2009" b="-231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37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6413"/>
            <a:ext cx="5688632" cy="629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7604" y="343529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Кейнсіанський хрест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617924"/>
            <a:ext cx="31500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1. На горизонтальній осі графіка відкладається </a:t>
            </a:r>
            <a:r>
              <a:rPr lang="fr-FR" b="1" dirty="0">
                <a:solidFill>
                  <a:srgbClr val="FFFF00"/>
                </a:solidFill>
              </a:rPr>
              <a:t>Y </a:t>
            </a:r>
          </a:p>
          <a:p>
            <a:r>
              <a:rPr lang="fr-FR" b="1" dirty="0">
                <a:solidFill>
                  <a:srgbClr val="FFFF00"/>
                </a:solidFill>
              </a:rPr>
              <a:t>(</a:t>
            </a:r>
            <a:r>
              <a:rPr lang="uk-UA" b="1" dirty="0">
                <a:solidFill>
                  <a:srgbClr val="FFFF00"/>
                </a:solidFill>
              </a:rPr>
              <a:t>ВВП), </a:t>
            </a:r>
            <a:r>
              <a:rPr lang="uk-UA" b="1" dirty="0"/>
              <a:t>а на вертикальній –</a:t>
            </a:r>
            <a:r>
              <a:rPr lang="uk-UA" b="1" dirty="0">
                <a:solidFill>
                  <a:srgbClr val="FFFF00"/>
                </a:solidFill>
              </a:rPr>
              <a:t> </a:t>
            </a:r>
            <a:r>
              <a:rPr lang="fr-FR" b="1" dirty="0">
                <a:solidFill>
                  <a:srgbClr val="FFFF00"/>
                </a:solidFill>
              </a:rPr>
              <a:t>E </a:t>
            </a:r>
            <a:r>
              <a:rPr lang="fr-FR" b="1" dirty="0"/>
              <a:t>(</a:t>
            </a:r>
            <a:r>
              <a:rPr lang="uk-UA" b="1" dirty="0"/>
              <a:t>заплановані сукупні </a:t>
            </a:r>
          </a:p>
          <a:p>
            <a:r>
              <a:rPr lang="uk-UA" b="1" dirty="0"/>
              <a:t>витрати).  </a:t>
            </a:r>
          </a:p>
          <a:p>
            <a:r>
              <a:rPr lang="uk-UA" b="1" dirty="0"/>
              <a:t>2. Бісектриса кута є сукупністю точок, у яких ВВП є </a:t>
            </a:r>
            <a:r>
              <a:rPr lang="uk-UA" b="1" dirty="0" smtClean="0"/>
              <a:t>рівноважним</a:t>
            </a:r>
            <a:r>
              <a:rPr lang="uk-UA" b="1" dirty="0"/>
              <a:t>, тобто </a:t>
            </a:r>
            <a:r>
              <a:rPr lang="fr-FR" b="1" dirty="0">
                <a:solidFill>
                  <a:srgbClr val="FFFF00"/>
                </a:solidFill>
              </a:rPr>
              <a:t>Y = E.  </a:t>
            </a:r>
          </a:p>
          <a:p>
            <a:r>
              <a:rPr lang="fr-FR" b="1" dirty="0">
                <a:solidFill>
                  <a:srgbClr val="FFFF00"/>
                </a:solidFill>
              </a:rPr>
              <a:t>3. </a:t>
            </a:r>
            <a:r>
              <a:rPr lang="uk-UA" b="1" dirty="0">
                <a:solidFill>
                  <a:srgbClr val="FFFF00"/>
                </a:solidFill>
              </a:rPr>
              <a:t>Лінія </a:t>
            </a:r>
            <a:r>
              <a:rPr lang="fr-FR" b="1" dirty="0">
                <a:solidFill>
                  <a:srgbClr val="FFFF00"/>
                </a:solidFill>
              </a:rPr>
              <a:t>E' </a:t>
            </a:r>
            <a:r>
              <a:rPr lang="fr-FR" b="1" dirty="0"/>
              <a:t>– </a:t>
            </a:r>
            <a:r>
              <a:rPr lang="uk-UA" b="1" dirty="0"/>
              <a:t>це лінія фактичних сукупних витрат. </a:t>
            </a:r>
          </a:p>
          <a:p>
            <a:r>
              <a:rPr lang="uk-UA" b="1" dirty="0">
                <a:solidFill>
                  <a:srgbClr val="FFFF00"/>
                </a:solidFill>
              </a:rPr>
              <a:t>4. Рівноважний ВВП </a:t>
            </a:r>
            <a:r>
              <a:rPr lang="uk-UA" b="1" dirty="0"/>
              <a:t>забезпечується лише в точці </a:t>
            </a:r>
          </a:p>
          <a:p>
            <a:r>
              <a:rPr lang="uk-UA" b="1" dirty="0">
                <a:solidFill>
                  <a:srgbClr val="FFFF00"/>
                </a:solidFill>
              </a:rPr>
              <a:t>Т0, коли </a:t>
            </a:r>
            <a:r>
              <a:rPr lang="fr-FR" b="1" dirty="0">
                <a:solidFill>
                  <a:srgbClr val="FFFF00"/>
                </a:solidFill>
              </a:rPr>
              <a:t>Y0 = E0, </a:t>
            </a:r>
            <a:r>
              <a:rPr lang="uk-UA" b="1" dirty="0"/>
              <a:t>а</a:t>
            </a:r>
            <a:r>
              <a:rPr lang="uk-UA" b="1" dirty="0">
                <a:solidFill>
                  <a:srgbClr val="FFFF00"/>
                </a:solidFill>
              </a:rPr>
              <a:t>  І'=0.  </a:t>
            </a:r>
          </a:p>
        </p:txBody>
      </p:sp>
    </p:spTree>
    <p:extLst>
      <p:ext uri="{BB962C8B-B14F-4D97-AF65-F5344CB8AC3E}">
        <p14:creationId xmlns:p14="http://schemas.microsoft.com/office/powerpoint/2010/main" val="38361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"/>
          <p:cNvSpPr txBox="1">
            <a:spLocks/>
          </p:cNvSpPr>
          <p:nvPr/>
        </p:nvSpPr>
        <p:spPr>
          <a:xfrm>
            <a:off x="107504" y="332656"/>
            <a:ext cx="9036496" cy="619268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І. Якщо </a:t>
            </a:r>
            <a:r>
              <a:rPr lang="uk-UA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ВВП збільшиться</a:t>
            </a:r>
            <a: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до 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Y1</a:t>
            </a:r>
            <a:r>
              <a:rPr lang="fr-FR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 заплановані сукупні </a:t>
            </a:r>
            <a:r>
              <a:rPr lang="uk-UA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витрати досягнуть </a:t>
            </a:r>
            <a:r>
              <a:rPr lang="uk-UA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Е1,</a:t>
            </a:r>
            <a: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то виникне перевиробництво, тобто 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Y1 &gt; E1</a:t>
            </a:r>
            <a:r>
              <a:rPr lang="fr-FR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або 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Y1</a:t>
            </a:r>
            <a:r>
              <a:rPr lang="fr-FR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= E1 + </a:t>
            </a:r>
            <a:r>
              <a:rPr lang="uk-UA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І'. 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 </a:t>
            </a:r>
            <a: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цьому </a:t>
            </a:r>
            <a:r>
              <a:rPr lang="uk-UA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І' &gt; 0, </a:t>
            </a:r>
            <a: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що означає незапланований приріст товарних запасів, або формування незапланованих інвестицій.  </a:t>
            </a:r>
          </a:p>
          <a:p>
            <a:pPr marL="0" indent="0">
              <a:buNone/>
            </a:pPr>
            <a:r>
              <a:rPr lang="uk-UA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Висновок: </a:t>
            </a:r>
            <a: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 розглянутих умов у підприємств з’являється бажання скорочувати обсяги виробництва,  що породжує тенденцію зменшення ВВП до врівноваження із запланованими сукупними витратами</a:t>
            </a:r>
            <a:r>
              <a:rPr lang="uk-UA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endParaRPr lang="uk-UA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uk-UA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ІІ. Якщо ВВП зменшиться </a:t>
            </a:r>
            <a: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до 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Y2,</a:t>
            </a:r>
            <a:r>
              <a:rPr lang="fr-FR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 заплановані  сукупні витрати – до </a:t>
            </a:r>
            <a:r>
              <a:rPr lang="uk-UA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Е2, </a:t>
            </a:r>
            <a: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то виникне </a:t>
            </a:r>
            <a:r>
              <a:rPr lang="uk-UA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недовироблення, </a:t>
            </a:r>
            <a: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тобто 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Y2 &lt; E2</a:t>
            </a:r>
            <a:r>
              <a:rPr lang="fr-FR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або 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Y2 = E2 + </a:t>
            </a:r>
            <a:r>
              <a:rPr lang="uk-UA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І'.</a:t>
            </a:r>
            <a: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lang="uk-UA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 </a:t>
            </a:r>
            <a: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цьому </a:t>
            </a:r>
            <a:r>
              <a:rPr lang="uk-UA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І' &lt; 0, </a:t>
            </a:r>
            <a: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що означає незаплановане скорочення товарних запасів, або скорочення незапланованих </a:t>
            </a:r>
            <a:r>
              <a:rPr lang="uk-UA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інвестицій</a:t>
            </a:r>
            <a: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</a:p>
          <a:p>
            <a:pPr marL="0" indent="0">
              <a:buNone/>
            </a:pPr>
            <a:r>
              <a:rPr lang="uk-UA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Висновок: </a:t>
            </a:r>
            <a: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ситуація спонукає підприємства збільшувати обсяги виробництва, що породжує тенденцію зростання ВВП до рівноваги із запланованими сукупними витратами</a:t>
            </a:r>
            <a:r>
              <a:rPr lang="uk-UA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9598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853136"/>
          </a:xfrm>
        </p:spPr>
        <p:txBody>
          <a:bodyPr/>
          <a:lstStyle/>
          <a:p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Інвестиції – є  нестабільним компонентом сукупного попиту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(більш нестабільним ніж споживчі та державні видатки)</a:t>
            </a:r>
          </a:p>
          <a:p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Величина похідних інвестицій залежить від обсягів реального ВВП, а з іншого боку - самі інвестиції є вагомим фактором збільшення обсягу ВВП</a:t>
            </a:r>
          </a:p>
          <a:p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Ефект акселератора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описує зв’язок між змінами реального ВВП та похідних інвестицій </a:t>
            </a:r>
          </a:p>
          <a:p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Збільшення попиту на предмети споживання породжує ланцюгову реакцію збільшення попиту на капіталовкладення </a:t>
            </a:r>
            <a:r>
              <a:rPr lang="uk-UA" i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(Дж. М. </a:t>
            </a:r>
            <a:r>
              <a:rPr lang="uk-UA" i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Кларк</a:t>
            </a:r>
            <a:r>
              <a:rPr lang="uk-UA" i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904" cy="129175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100" dirty="0" smtClean="0">
                <a:latin typeface="+mn-lt"/>
                <a:ea typeface="+mn-ea"/>
                <a:cs typeface="+mn-cs"/>
              </a:rPr>
              <a:t>12.4</a:t>
            </a:r>
            <a:r>
              <a:rPr lang="uk-UA" sz="3100" dirty="0">
                <a:latin typeface="+mn-lt"/>
                <a:ea typeface="+mn-ea"/>
                <a:cs typeface="+mn-cs"/>
              </a:rPr>
              <a:t>. Зміна сукупних видатків та рівноважний ВВП: ефекти мультиплікатора та </a:t>
            </a:r>
            <a:r>
              <a:rPr lang="uk-UA" sz="3100" dirty="0" smtClean="0">
                <a:latin typeface="+mn-lt"/>
                <a:ea typeface="+mn-ea"/>
                <a:cs typeface="+mn-cs"/>
              </a:rPr>
              <a:t>акселератора</a:t>
            </a:r>
            <a:r>
              <a:rPr lang="uk-UA" sz="2800" dirty="0"/>
              <a:t/>
            </a:r>
            <a:br>
              <a:rPr lang="uk-UA" sz="2800" dirty="0"/>
            </a:br>
            <a:endParaRPr lang="uk-UA" sz="3100" dirty="0"/>
          </a:p>
        </p:txBody>
      </p:sp>
    </p:spTree>
    <p:extLst>
      <p:ext uri="{BB962C8B-B14F-4D97-AF65-F5344CB8AC3E}">
        <p14:creationId xmlns:p14="http://schemas.microsoft.com/office/powerpoint/2010/main" val="1365662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Коефіцієнт капіталомісткості (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K/Y</a:t>
            </a:r>
            <a:r>
              <a:rPr lang="uk-U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uk-UA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112568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sz="3200" b="0" dirty="0" smtClean="0"/>
                  <a:t> </a:t>
                </a:r>
                <a:r>
                  <a:rPr lang="uk-UA" sz="3200" b="0" dirty="0" smtClean="0"/>
                  <a:t>Коефіцієнт капіталомісткості </a:t>
                </a:r>
                <a:endParaRPr lang="uk-UA" sz="3200" b="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:r>
                  <a:rPr lang="en-US" sz="3200" b="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K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𝑌</m:t>
                        </m:r>
                      </m:den>
                    </m:f>
                  </m:oMath>
                </a14:m>
                <a:endParaRPr lang="uk-UA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uk-UA" sz="3200" dirty="0" smtClean="0"/>
                  <a:t>Різні галузі економіки мають різні значення цього коефіцієнта. Наприклад: його величина висока у суднобудуванні. Натомість він значно нижчий у галузях легкої промисловості</a:t>
                </a:r>
                <a:endParaRPr lang="uk-UA" sz="3200" i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112568"/>
              </a:xfrm>
              <a:blipFill rotWithShape="1">
                <a:blip r:embed="rId3"/>
                <a:stretch>
                  <a:fillRect l="-1630" t="-1430" r="-22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7697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70156"/>
            <a:ext cx="8640960" cy="1054250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FFFF00"/>
                </a:solidFill>
              </a:rPr>
              <a:t>Коефіцієнт капіталомісткості та ефект акселератора</a:t>
            </a:r>
            <a:endParaRPr lang="uk-UA" sz="32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62058581"/>
                  </p:ext>
                </p:extLst>
              </p:nvPr>
            </p:nvGraphicFramePr>
            <p:xfrm>
              <a:off x="457200" y="1600200"/>
              <a:ext cx="8229600" cy="3784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5920"/>
                    <a:gridCol w="1645920"/>
                    <a:gridCol w="1645920"/>
                    <a:gridCol w="1645920"/>
                    <a:gridCol w="164592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Час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 Річні продажі кінцевої продукції, (</a:t>
                          </a:r>
                          <a:r>
                            <a:rPr lang="en-US" dirty="0" smtClean="0"/>
                            <a:t>Y</a:t>
                          </a:r>
                          <a:r>
                            <a:rPr lang="uk-UA" dirty="0" smtClean="0"/>
                            <a:t>) млн. грн.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Основний капітал, (К) млн.</a:t>
                          </a:r>
                          <a:r>
                            <a:rPr lang="uk-UA" baseline="0" dirty="0" smtClean="0"/>
                            <a:t> грн.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Чисті інвестиції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uk-UA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</m:oMath>
                          </a14:m>
                          <a:r>
                            <a:rPr lang="uk-UA" dirty="0" smtClean="0"/>
                            <a:t>)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Валові інвестиції 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uk-UA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𝒈</m:t>
                                  </m:r>
                                </m:sub>
                              </m:sSub>
                            </m:oMath>
                          </a14:m>
                          <a:r>
                            <a:rPr lang="uk-UA" dirty="0" smtClean="0"/>
                            <a:t>)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 </a:t>
                          </a:r>
                          <a:r>
                            <a:rPr lang="uk-UA" dirty="0" smtClean="0"/>
                            <a:t>рік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20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 </a:t>
                          </a:r>
                          <a:r>
                            <a:rPr lang="uk-UA" dirty="0" smtClean="0"/>
                            <a:t>рік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20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3 рік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20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 рік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30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60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20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20+6=26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5 рік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50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100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40+10=50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6 рік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50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100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0+10=10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7 рік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49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98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-2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-2+9,8=7,8</a:t>
                          </a:r>
                          <a:endParaRPr lang="uk-UA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16747095"/>
                  </p:ext>
                </p:extLst>
              </p:nvPr>
            </p:nvGraphicFramePr>
            <p:xfrm>
              <a:off x="457200" y="1600200"/>
              <a:ext cx="8229600" cy="3784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5920"/>
                    <a:gridCol w="1645920"/>
                    <a:gridCol w="1645920"/>
                    <a:gridCol w="1645920"/>
                    <a:gridCol w="1645920"/>
                  </a:tblGrid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Час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 Річні продажі кінцевої продукції, (</a:t>
                          </a:r>
                          <a:r>
                            <a:rPr lang="en-US" dirty="0" smtClean="0"/>
                            <a:t>Y</a:t>
                          </a:r>
                          <a:r>
                            <a:rPr lang="uk-UA" dirty="0" smtClean="0"/>
                            <a:t>) млн. грн.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Основний капітал, (К) млн.</a:t>
                          </a:r>
                          <a:r>
                            <a:rPr lang="uk-UA" baseline="0" dirty="0" smtClean="0"/>
                            <a:t> грн.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000" t="-2564" r="-100000" b="-2256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000" t="-2564" b="-22564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 </a:t>
                          </a:r>
                          <a:r>
                            <a:rPr lang="uk-UA" dirty="0" smtClean="0"/>
                            <a:t>рік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20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 </a:t>
                          </a:r>
                          <a:r>
                            <a:rPr lang="uk-UA" dirty="0" smtClean="0"/>
                            <a:t>рік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20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3 рік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20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 рік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30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60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20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20+6=26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5 рік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50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100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40+10=50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6 рік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50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100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0+10=10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7 рік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49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98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-2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-2+9,8=7,8</a:t>
                          </a:r>
                          <a:endParaRPr lang="uk-UA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15616" y="5733256"/>
                <a:ext cx="4968552" cy="766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dirty="0" smtClean="0"/>
                  <a:t>Коефіцієнт капіталомісткості </a:t>
                </a:r>
                <a:r>
                  <a:rPr lang="en-US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𝑲</m:t>
                        </m:r>
                      </m:num>
                      <m:den>
                        <m:r>
                          <a:rPr lang="en-US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𝒀</m:t>
                        </m:r>
                      </m:den>
                    </m:f>
                  </m:oMath>
                </a14:m>
                <a:r>
                  <a:rPr lang="en-US" b="1" i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</a:t>
                </a:r>
                <a:r>
                  <a:rPr lang="ru-RU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</a:t>
                </a:r>
                <a:r>
                  <a:rPr lang="ru-RU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= 2, </a:t>
                </a:r>
                <a:endParaRPr lang="en-US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r>
                  <a:rPr lang="ru-RU" dirty="0" smtClean="0"/>
                  <a:t>а </a:t>
                </a:r>
                <a:r>
                  <a:rPr lang="ru-RU" dirty="0"/>
                  <a:t>норма</a:t>
                </a:r>
                <a:r>
                  <a:rPr lang="uk-UA" dirty="0"/>
                  <a:t> амортизації </a:t>
                </a:r>
                <a:r>
                  <a: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d= 10%</a:t>
                </a:r>
                <a:r>
                  <a:rPr lang="uk-UA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733256"/>
                <a:ext cx="4968552" cy="766813"/>
              </a:xfrm>
              <a:prstGeom prst="rect">
                <a:avLst/>
              </a:prstGeom>
              <a:blipFill rotWithShape="1">
                <a:blip r:embed="rId3"/>
                <a:stretch>
                  <a:fillRect l="-982" b="-1587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837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 акселератора  (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uk-UA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 </a:t>
            </a:r>
            <a:r>
              <a:rPr lang="uk-UA" sz="2800" dirty="0"/>
              <a:t>Ефект </a:t>
            </a:r>
            <a:r>
              <a:rPr lang="uk-UA" sz="2800" dirty="0" smtClean="0"/>
              <a:t>акселератора </a:t>
            </a:r>
            <a:r>
              <a:rPr lang="en-US" sz="2800" dirty="0" smtClean="0"/>
              <a:t>– </a:t>
            </a:r>
            <a:r>
              <a:rPr lang="uk-UA" sz="2800" dirty="0" smtClean="0"/>
              <a:t>зростання (скорочення) обсягів продажу супроводжується більшим зростанням (скороченням) величини чистих інвестицій </a:t>
            </a:r>
            <a:endParaRPr lang="uk-UA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uk-UA" sz="2800" dirty="0" smtClean="0"/>
              <a:t>Акселератор </a:t>
            </a: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</a:t>
            </a:r>
            <a:r>
              <a:rPr lang="uk-UA" sz="2800" dirty="0"/>
              <a:t>це </a:t>
            </a:r>
            <a:r>
              <a:rPr lang="uk-UA" sz="2800" dirty="0" smtClean="0"/>
              <a:t>коефіцієнт на який слід помножити обсяги продажу, щоб отримати величину чистих інвестицій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dirty="0" smtClean="0"/>
              <a:t>(у нашому прикладі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uk-U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</a:t>
            </a:r>
            <a:r>
              <a:rPr lang="uk-UA" sz="2800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uk-UA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NB!  </a:t>
            </a:r>
            <a:r>
              <a:rPr lang="uk-UA" sz="280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Підприємці </a:t>
            </a:r>
            <a:r>
              <a:rPr lang="uk-UA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своїх проектах відштовхуються від минулих, а не теперішніх обсягів </a:t>
            </a:r>
            <a:r>
              <a:rPr lang="uk-UA" sz="280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продажу</a:t>
            </a:r>
            <a:endParaRPr lang="en-US" sz="2800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17216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uk-UA" sz="3600" dirty="0" smtClean="0">
                <a:solidFill>
                  <a:srgbClr val="FFFF00"/>
                </a:solidFill>
              </a:rPr>
              <a:t>Формула акселератора </a:t>
            </a:r>
            <a:r>
              <a:rPr lang="uk-UA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uk-UA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uk-UA" sz="3600" dirty="0">
              <a:solidFill>
                <a:srgbClr val="FFFF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3528392" cy="2509595"/>
          </a:xfrm>
        </p:spPr>
      </p:pic>
      <p:pic>
        <p:nvPicPr>
          <p:cNvPr id="10" name="Объект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13" y="3443502"/>
            <a:ext cx="3133377" cy="26536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564904"/>
            <a:ext cx="4083916" cy="2736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5845357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FF00"/>
                </a:solidFill>
              </a:rPr>
              <a:t>Ефект мультиплікатора-акселератора демонструє механізм самовідтворення  циклічних коливань в економічній системі</a:t>
            </a:r>
            <a:r>
              <a:rPr lang="uk-UA" sz="2400" b="1" dirty="0" smtClean="0">
                <a:solidFill>
                  <a:srgbClr val="FFFF00"/>
                </a:solidFill>
              </a:rPr>
              <a:t> </a:t>
            </a:r>
            <a:endParaRPr lang="uk-UA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45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 акселератора  </a:t>
            </a:r>
            <a:r>
              <a:rPr lang="uk-UA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uk-UA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 </a:t>
            </a:r>
            <a:r>
              <a:rPr lang="uk-UA" sz="2800" dirty="0"/>
              <a:t>Ефект </a:t>
            </a:r>
            <a:r>
              <a:rPr lang="uk-UA" sz="2800" dirty="0" smtClean="0"/>
              <a:t>акселератора </a:t>
            </a:r>
            <a:r>
              <a:rPr lang="en-US" sz="2800" dirty="0" smtClean="0"/>
              <a:t>– </a:t>
            </a:r>
            <a:r>
              <a:rPr lang="uk-UA" sz="2800" dirty="0" smtClean="0"/>
              <a:t>зростання (скорочення) обсягів продажу супроводжується більшим зростанням (скороченням) величини чистих інвестицій </a:t>
            </a:r>
            <a:endParaRPr lang="uk-UA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uk-UA" sz="2800" dirty="0" smtClean="0"/>
              <a:t>Акселератор </a:t>
            </a: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</a:t>
            </a:r>
            <a:r>
              <a:rPr lang="uk-UA" sz="2800" dirty="0"/>
              <a:t>це </a:t>
            </a:r>
            <a:r>
              <a:rPr lang="uk-UA" sz="2800" dirty="0" smtClean="0"/>
              <a:t>коефіцієнт на який слід помножити обсяги продажу, щоб отримати величину чистих інвестицій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dirty="0" smtClean="0"/>
              <a:t>(у нашому прикладі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uk-U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</a:t>
            </a:r>
            <a:r>
              <a:rPr lang="uk-UA" sz="2800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uk-UA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NB!  </a:t>
            </a:r>
            <a:r>
              <a:rPr lang="uk-UA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Підприємці у своїх проектах відштовхуються від минулих, а не теперішніх обсягів продажу</a:t>
            </a:r>
            <a:endParaRPr lang="en-US" sz="2800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39024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>
                <a:solidFill>
                  <a:srgbClr val="FFC000"/>
                </a:solidFill>
              </a:rPr>
              <a:t>Варіанти циклічних коливань в моделі </a:t>
            </a:r>
            <a:br>
              <a:rPr lang="uk-UA" sz="3600" dirty="0">
                <a:solidFill>
                  <a:srgbClr val="FFC000"/>
                </a:solidFill>
              </a:rPr>
            </a:br>
            <a:r>
              <a:rPr lang="uk-UA" sz="3600" dirty="0">
                <a:solidFill>
                  <a:srgbClr val="FFC000"/>
                </a:solidFill>
              </a:rPr>
              <a:t>мультиплікатора-акселератора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51551389"/>
                  </p:ext>
                </p:extLst>
              </p:nvPr>
            </p:nvGraphicFramePr>
            <p:xfrm>
              <a:off x="457200" y="1600200"/>
              <a:ext cx="8229600" cy="3383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8576"/>
                    <a:gridCol w="2232248"/>
                    <a:gridCol w="3898776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Величина граничної схильності до споживання (</a:t>
                          </a:r>
                          <a:r>
                            <a:rPr lang="en-US" dirty="0" smtClean="0"/>
                            <a:t>MPC</a:t>
                          </a:r>
                          <a:r>
                            <a:rPr lang="uk-UA" dirty="0" smtClean="0"/>
                            <a:t>)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Величина</a:t>
                          </a:r>
                          <a:r>
                            <a:rPr lang="uk-UA" baseline="0" dirty="0" smtClean="0"/>
                            <a:t> акселератора (</a:t>
                          </a:r>
                          <a:r>
                            <a:rPr lang="en-US" dirty="0" smtClean="0"/>
                            <a:t>v</a:t>
                          </a:r>
                          <a:r>
                            <a:rPr lang="uk-UA" dirty="0" smtClean="0"/>
                            <a:t>)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Динаміка національного доходу (</a:t>
                          </a:r>
                          <a:r>
                            <a:rPr lang="en-US" dirty="0" smtClean="0"/>
                            <a:t>Y</a:t>
                          </a:r>
                          <a:r>
                            <a:rPr lang="uk-UA" dirty="0" smtClean="0"/>
                            <a:t>)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0,5- 1,0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dirty="0" smtClean="0"/>
                            <a:t>0,5- 1,0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характеризується гальмівними</a:t>
                          </a:r>
                        </a:p>
                        <a:p>
                          <a:pPr algn="ctr"/>
                          <a:r>
                            <a:rPr lang="uk-UA" dirty="0" smtClean="0"/>
                            <a:t>коливаннями, що спричинять рівноважний рівень доходу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dirty="0" smtClean="0"/>
                            <a:t>0,5- 1,0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i="1" smtClean="0">
                                    <a:latin typeface="Cambria Math"/>
                                    <a:ea typeface="Cambria Math"/>
                                  </a:rPr>
                                  <m:t>&gt;</m:t>
                                </m:r>
                                <m:r>
                                  <a:rPr lang="uk-UA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характеризується вибуховими коливаннями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будь-яке значення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1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характеризується рівномірними незатухаючими коливаннями</a:t>
                          </a:r>
                          <a:endParaRPr lang="uk-UA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68811361"/>
                  </p:ext>
                </p:extLst>
              </p:nvPr>
            </p:nvGraphicFramePr>
            <p:xfrm>
              <a:off x="457200" y="1600200"/>
              <a:ext cx="8229600" cy="3383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8576"/>
                    <a:gridCol w="2232248"/>
                    <a:gridCol w="3898776"/>
                  </a:tblGrid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Величина граничної схильності до споживання (</a:t>
                          </a:r>
                          <a:r>
                            <a:rPr lang="en-US" dirty="0" smtClean="0"/>
                            <a:t>MPC</a:t>
                          </a:r>
                          <a:r>
                            <a:rPr lang="uk-UA" dirty="0" smtClean="0"/>
                            <a:t>)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Величина</a:t>
                          </a:r>
                          <a:r>
                            <a:rPr lang="uk-UA" baseline="0" dirty="0" smtClean="0"/>
                            <a:t> акселератора (</a:t>
                          </a:r>
                          <a:r>
                            <a:rPr lang="en-US" dirty="0" smtClean="0"/>
                            <a:t>v</a:t>
                          </a:r>
                          <a:r>
                            <a:rPr lang="uk-UA" dirty="0" smtClean="0"/>
                            <a:t>)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Динаміка національного доходу (</a:t>
                          </a:r>
                          <a:r>
                            <a:rPr lang="en-US" dirty="0" smtClean="0"/>
                            <a:t>Y</a:t>
                          </a:r>
                          <a:r>
                            <a:rPr lang="uk-UA" dirty="0" smtClean="0"/>
                            <a:t>)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0,5- 1,0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dirty="0" smtClean="0"/>
                            <a:t>0,5- 1,0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характеризується гальмівними</a:t>
                          </a:r>
                        </a:p>
                        <a:p>
                          <a:pPr algn="ctr"/>
                          <a:r>
                            <a:rPr lang="uk-UA" dirty="0" smtClean="0"/>
                            <a:t>коливаннями, що спричинять рівноважний рівень доходу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dirty="0" smtClean="0"/>
                            <a:t>0,5- 1,0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3989" t="-333333" r="-174863" b="-1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характеризується вибуховими коливаннями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будь-яке значення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1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характеризується рівномірними незатухаючими коливаннями</a:t>
                          </a:r>
                          <a:endParaRPr lang="uk-UA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611560" y="5229200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Зростання величини доходу (реального ВВП) обмежене «стелею» - значенням </a:t>
            </a:r>
            <a:r>
              <a:rPr lang="uk-UA" sz="2000" b="1" dirty="0" smtClean="0">
                <a:solidFill>
                  <a:srgbClr val="FFFF00"/>
                </a:solidFill>
              </a:rPr>
              <a:t>потенційного ВВП.</a:t>
            </a:r>
          </a:p>
          <a:p>
            <a:r>
              <a:rPr lang="uk-UA" sz="2000" dirty="0" smtClean="0"/>
              <a:t>Натомість, падіння національного доходу обмежено «дном» - від'ємними чистими інвестиціями, що </a:t>
            </a:r>
            <a:r>
              <a:rPr lang="uk-UA" sz="2000" dirty="0"/>
              <a:t>дорівнюють</a:t>
            </a:r>
            <a:r>
              <a:rPr lang="uk-UA" sz="2000" b="1" dirty="0">
                <a:solidFill>
                  <a:srgbClr val="C00000"/>
                </a:solidFill>
              </a:rPr>
              <a:t> </a:t>
            </a:r>
            <a:r>
              <a:rPr lang="uk-UA" sz="2000" b="1" dirty="0">
                <a:solidFill>
                  <a:srgbClr val="FFFF00"/>
                </a:solidFill>
              </a:rPr>
              <a:t>величині амортизації.</a:t>
            </a:r>
          </a:p>
        </p:txBody>
      </p:sp>
    </p:spTree>
    <p:extLst>
      <p:ext uri="{BB962C8B-B14F-4D97-AF65-F5344CB8AC3E}">
        <p14:creationId xmlns:p14="http://schemas.microsoft.com/office/powerpoint/2010/main" val="1981298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3563888" y="1385213"/>
            <a:ext cx="5472608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uk-UA" altLang="uk-UA" sz="24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Джон </a:t>
            </a:r>
            <a:r>
              <a:rPr lang="uk-UA" altLang="uk-UA" sz="2400" b="1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Мейнард</a:t>
            </a:r>
            <a:r>
              <a:rPr lang="uk-UA" altLang="uk-UA" sz="24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Кейнс (1883-1946)</a:t>
            </a:r>
            <a:r>
              <a:rPr lang="uk-UA" altLang="uk-UA" sz="2400" b="1" dirty="0">
                <a:solidFill>
                  <a:srgbClr val="FFC000"/>
                </a:solidFill>
              </a:rPr>
              <a:t> </a:t>
            </a:r>
            <a:endParaRPr lang="uk-UA" altLang="uk-UA" sz="2400" b="1" dirty="0" smtClean="0">
              <a:solidFill>
                <a:srgbClr val="FFC000"/>
              </a:solidFill>
            </a:endParaRPr>
          </a:p>
          <a:p>
            <a:pPr eaLnBrk="1" hangingPunct="1"/>
            <a:r>
              <a:rPr lang="uk-UA" altLang="uk-UA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отримав освіту в Кембриджі, де домінували погляди А. Маршалла.</a:t>
            </a:r>
          </a:p>
          <a:p>
            <a:pPr eaLnBrk="1" hangingPunct="1"/>
            <a:r>
              <a:rPr lang="uk-UA" altLang="uk-UA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До Кейнса в історії було тільки декілька випадків, коли такою складною наукою як економічна теорія виявляли зацікавлення широкі кола громадськості. </a:t>
            </a:r>
            <a:endParaRPr lang="uk-UA" altLang="uk-UA" sz="20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eaLnBrk="1" hangingPunct="1"/>
            <a:r>
              <a:rPr lang="uk-UA" alt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Це </a:t>
            </a:r>
            <a:r>
              <a:rPr lang="uk-UA" altLang="uk-UA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було у випадках з «невидимою рукою» ринку Адам Сміта та теорією прибуткової вартості Карла Маркса</a:t>
            </a:r>
            <a:r>
              <a:rPr lang="uk-UA" alt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eaLnBrk="1" hangingPunct="1"/>
            <a:endParaRPr lang="uk-UA" altLang="uk-UA" sz="2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eaLnBrk="1" hangingPunct="1"/>
            <a:endParaRPr lang="uk-UA" altLang="uk-UA" sz="2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r" eaLnBrk="1" hangingPunct="1"/>
            <a:r>
              <a:rPr lang="uk-UA" altLang="uk-UA" sz="2000" i="1" dirty="0">
                <a:solidFill>
                  <a:srgbClr val="FFFF00"/>
                </a:solidFill>
              </a:rPr>
              <a:t>«Я вважаю, що книга з економічної теорії, над якою я працюю, значною мірою спричинить революцію… у світі щодо до економічних проблем»</a:t>
            </a:r>
          </a:p>
          <a:p>
            <a:pPr algn="r" eaLnBrk="1" hangingPunct="1"/>
            <a:r>
              <a:rPr lang="uk-UA" altLang="uk-UA" sz="2000" b="1" i="1" dirty="0" err="1">
                <a:solidFill>
                  <a:srgbClr val="FFC000"/>
                </a:solidFill>
              </a:rPr>
              <a:t>Дж</a:t>
            </a:r>
            <a:r>
              <a:rPr lang="uk-UA" altLang="uk-UA" sz="2000" b="1" i="1" dirty="0">
                <a:solidFill>
                  <a:srgbClr val="FFC000"/>
                </a:solidFill>
              </a:rPr>
              <a:t>. М. Кейнс</a:t>
            </a: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340768"/>
            <a:ext cx="2857500" cy="527799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/>
              <a:t>12.1. Особливості кейнсіанської моделі макроекономічної рівноваги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4421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40960" cy="1054250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endParaRPr lang="uk-UA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836712"/>
            <a:ext cx="8784975" cy="4209330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Кейнсіанська модель </a:t>
            </a:r>
            <a:r>
              <a:rPr lang="uk-UA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товарного ринку </a:t>
            </a:r>
            <a:r>
              <a:rPr lang="uk-UA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зосереджена на дослідженні чинників, що впливають на </a:t>
            </a:r>
            <a:r>
              <a:rPr lang="uk-UA" sz="28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сукупний попит </a:t>
            </a:r>
            <a:r>
              <a:rPr lang="uk-UA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та макроекономічну рівновагу. Основними її особливостями є:  </a:t>
            </a:r>
          </a:p>
          <a:p>
            <a:r>
              <a:rPr lang="uk-UA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Вирішальний вплив </a:t>
            </a:r>
            <a:r>
              <a:rPr lang="uk-UA" sz="28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сукупного попиту </a:t>
            </a:r>
            <a:r>
              <a:rPr lang="uk-UA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 кінцевий продукт і зайнятість;</a:t>
            </a:r>
            <a:endParaRPr lang="uk-UA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uk-UA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28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Рівновага</a:t>
            </a:r>
            <a:r>
              <a:rPr lang="uk-UA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сукупного попиту і сукупної  пропозиції може бути встановлена і </a:t>
            </a:r>
            <a:r>
              <a:rPr lang="uk-UA" sz="28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при неповній зайнятості. </a:t>
            </a:r>
          </a:p>
        </p:txBody>
      </p:sp>
    </p:spTree>
    <p:extLst>
      <p:ext uri="{BB962C8B-B14F-4D97-AF65-F5344CB8AC3E}">
        <p14:creationId xmlns:p14="http://schemas.microsoft.com/office/powerpoint/2010/main" val="423666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"/>
          <p:cNvSpPr txBox="1">
            <a:spLocks/>
          </p:cNvSpPr>
          <p:nvPr/>
        </p:nvSpPr>
        <p:spPr>
          <a:xfrm>
            <a:off x="467545" y="332656"/>
            <a:ext cx="8352926" cy="6336704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28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endParaRPr lang="uk-UA" sz="28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endParaRPr lang="uk-UA" sz="28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endParaRPr lang="uk-UA" sz="28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r>
              <a:rPr lang="uk-UA" sz="28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Кейнсіанська </a:t>
            </a:r>
            <a:r>
              <a:rPr lang="uk-UA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модель </a:t>
            </a: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макроекономічної рівноваги ґрунтується на таких припущеннях: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Ціни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розглядаються як </a:t>
            </a:r>
            <a:r>
              <a:rPr lang="uk-U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незмінні;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Приймається, що </a:t>
            </a:r>
            <a:r>
              <a:rPr lang="uk-U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рівень процента (відсотку) є сталою величиною;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Об'єктом дослідження є </a:t>
            </a:r>
            <a:r>
              <a:rPr lang="uk-U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закрита економіка, </a:t>
            </a: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тобто зовнішня торгівля не враховується;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Виокремлюються </a:t>
            </a:r>
            <a:r>
              <a:rPr lang="uk-U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заплановані і фактичні видатки.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3795"/>
            <a:ext cx="3024336" cy="20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06590727"/>
              </p:ext>
            </p:extLst>
          </p:nvPr>
        </p:nvGraphicFramePr>
        <p:xfrm>
          <a:off x="395536" y="260648"/>
          <a:ext cx="835292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0459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1"/>
              <p:cNvSpPr txBox="1">
                <a:spLocks/>
              </p:cNvSpPr>
              <p:nvPr/>
            </p:nvSpPr>
            <p:spPr>
              <a:xfrm>
                <a:off x="467544" y="332656"/>
                <a:ext cx="8568951" cy="619268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6576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7724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"/>
                  <a:defRPr sz="2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50876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14884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6888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8892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k-UA" sz="28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Функція споживання </a:t>
                </a:r>
                <a:r>
                  <a:rPr lang="uk-UA" sz="2800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має вигляд:</a:t>
                </a:r>
                <a14:m>
                  <m:oMath xmlns:m="http://schemas.openxmlformats.org/officeDocument/2006/math">
                    <m:r>
                      <a:rPr lang="uk-UA" sz="2800">
                        <a:solidFill>
                          <a:schemeClr val="tx1"/>
                        </a:solidFill>
                        <a:latin typeface="Cambria Math"/>
                        <a:ea typeface="+mj-ea"/>
                        <a:cs typeface="+mj-cs"/>
                      </a:rPr>
                      <m:t> </m:t>
                    </m:r>
                  </m:oMath>
                </a14:m>
                <a:endParaRPr lang="uk-UA" sz="280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𝐶</m:t>
                    </m:r>
                    <m:r>
                      <a:rPr lang="en-US" sz="2800" b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uk-UA" sz="280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𝑌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uk-UA" sz="28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, </a:t>
                </a:r>
                <a:r>
                  <a:rPr lang="uk-UA" sz="2800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де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𝐶</m:t>
                    </m:r>
                  </m:oMath>
                </a14:m>
                <a:r>
                  <a:rPr lang="uk-UA" sz="2800" i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– </a:t>
                </a:r>
                <a:r>
                  <a:rPr lang="uk-UA" sz="2800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с</a:t>
                </a:r>
                <a:r>
                  <a:rPr lang="uk-UA" sz="2800" dirty="0" smtClean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поживчі видатки;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𝒂</m:t>
                    </m:r>
                    <m:r>
                      <a:rPr lang="en-US" sz="2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uk-UA" sz="2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– </a:t>
                </a:r>
                <a:r>
                  <a:rPr lang="uk-UA" sz="2800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автономне споживання, що не залежить від розмірів поточного наявного доходу;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𝒃</m:t>
                    </m:r>
                  </m:oMath>
                </a14:m>
                <a:r>
                  <a:rPr lang="uk-UA" sz="2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– </a:t>
                </a:r>
                <a:r>
                  <a:rPr lang="uk-UA" sz="2800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гранична схильність до споживання;</a:t>
                </a:r>
                <a:r>
                  <a:rPr lang="en-US" sz="2800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800" i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Y</a:t>
                </a:r>
                <a14:m>
                  <m:oMath xmlns:m="http://schemas.openxmlformats.org/officeDocument/2006/math">
                    <m:r>
                      <a:rPr lang="en-US" sz="2800" dirty="0">
                        <a:solidFill>
                          <a:schemeClr val="tx1"/>
                        </a:solidFill>
                        <a:latin typeface="Cambria Math"/>
                        <a:ea typeface="+mj-ea"/>
                        <a:cs typeface="+mj-cs"/>
                      </a:rPr>
                      <m:t> </m:t>
                    </m:r>
                    <m:r>
                      <m:rPr>
                        <m:nor/>
                      </m:rPr>
                      <a:rPr lang="uk-UA" sz="28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rPr>
                      <m:t>– дохід;</m:t>
                    </m:r>
                  </m:oMath>
                </a14:m>
                <a:endParaRPr lang="uk-UA" sz="280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FF00"/>
                        </a:solidFill>
                        <a:effectLst/>
                        <a:latin typeface="Cambria Math"/>
                      </a:rPr>
                      <m:t>𝑇</m:t>
                    </m:r>
                  </m:oMath>
                </a14:m>
                <a:r>
                  <a:rPr lang="uk-UA" sz="28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uk-UA" sz="28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rPr>
                      <m:t>– податкові відрахування;</m:t>
                    </m:r>
                  </m:oMath>
                </a14:m>
                <a:endParaRPr lang="uk-UA" sz="280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uk-UA" sz="280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𝑌</m:t>
                        </m:r>
                        <m:r>
                          <a:rPr lang="en-US" sz="2800" b="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800" b="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uk-UA" sz="2800" b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uk-UA" sz="2800" b="1" dirty="0">
                        <a:solidFill>
                          <a:schemeClr val="tx2"/>
                        </a:solidFill>
                      </a:rPr>
                      <m:t>–</m:t>
                    </m:r>
                  </m:oMath>
                </a14:m>
                <a:r>
                  <a:rPr lang="uk-UA" sz="28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sz="2800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наявний доход (доход після сплати податків) В макроекономічних моделях його ще позначають як</a:t>
                </a:r>
                <a:r>
                  <a:rPr lang="uk-UA" sz="28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sz="2800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або</a:t>
                </a:r>
                <a:r>
                  <a:rPr lang="ru-RU" sz="2800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en-US" sz="2800" i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+mj-ea"/>
                    <a:cs typeface="+mj-cs"/>
                  </a:rPr>
                  <a:t>DI</a:t>
                </a:r>
                <a:r>
                  <a:rPr lang="uk-UA" sz="2800" i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+mj-ea"/>
                    <a:cs typeface="+mj-cs"/>
                  </a:rPr>
                  <a:t>.</a:t>
                </a:r>
              </a:p>
            </p:txBody>
          </p:sp>
        </mc:Choice>
        <mc:Fallback xmlns="">
          <p:sp>
            <p:nvSpPr>
              <p:cNvPr id="3" name="Объект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32656"/>
                <a:ext cx="8568951" cy="6192688"/>
              </a:xfrm>
              <a:prstGeom prst="rect">
                <a:avLst/>
              </a:prstGeom>
              <a:blipFill rotWithShape="1">
                <a:blip r:embed="rId3"/>
                <a:stretch>
                  <a:fillRect l="-1566" t="-985" r="-99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8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1"/>
              <p:cNvSpPr txBox="1">
                <a:spLocks/>
              </p:cNvSpPr>
              <p:nvPr/>
            </p:nvSpPr>
            <p:spPr>
              <a:xfrm>
                <a:off x="323528" y="332656"/>
                <a:ext cx="8640959" cy="619268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6576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7724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"/>
                  <a:defRPr sz="2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50876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14884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6888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8892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k-UA" sz="2800" dirty="0" smtClean="0">
                    <a:solidFill>
                      <a:srgbClr val="FFC000"/>
                    </a:solidFill>
                  </a:rPr>
                  <a:t>Гранична </a:t>
                </a:r>
                <a:r>
                  <a:rPr lang="uk-UA" sz="2800" dirty="0">
                    <a:solidFill>
                      <a:srgbClr val="FFC000"/>
                    </a:solidFill>
                  </a:rPr>
                  <a:t>схильність до споживання (</a:t>
                </a:r>
                <a:r>
                  <a:rPr lang="en-US" sz="2800" dirty="0">
                    <a:solidFill>
                      <a:srgbClr val="FFC000"/>
                    </a:solidFill>
                  </a:rPr>
                  <a:t>MPC</a:t>
                </a:r>
                <a:r>
                  <a:rPr lang="uk-UA" sz="2800" dirty="0">
                    <a:solidFill>
                      <a:srgbClr val="FFC000"/>
                    </a:solidFill>
                  </a:rPr>
                  <a:t>)  </a:t>
                </a:r>
                <a:r>
                  <a:rPr lang="uk-UA" sz="2800" b="1" dirty="0">
                    <a:solidFill>
                      <a:schemeClr val="tx1"/>
                    </a:solidFill>
                  </a:rPr>
                  <a:t>- </a:t>
                </a:r>
                <a:r>
                  <a:rPr lang="uk-UA" sz="2800" dirty="0">
                    <a:solidFill>
                      <a:schemeClr val="tx1"/>
                    </a:solidFill>
                  </a:rPr>
                  <a:t>частка приросту доходів на споживчі товари та послуги </a:t>
                </a:r>
                <a:r>
                  <a:rPr lang="uk-UA" sz="2800" dirty="0" smtClean="0">
                    <a:solidFill>
                      <a:schemeClr val="tx1"/>
                    </a:solidFill>
                  </a:rPr>
                  <a:t>при зміні </a:t>
                </a:r>
                <a:r>
                  <a:rPr lang="uk-UA" sz="2800" dirty="0">
                    <a:solidFill>
                      <a:schemeClr val="tx1"/>
                    </a:solidFill>
                  </a:rPr>
                  <a:t>наявного </a:t>
                </a:r>
                <a:r>
                  <a:rPr lang="uk-UA" sz="2800" dirty="0" smtClean="0">
                    <a:solidFill>
                      <a:schemeClr val="tx1"/>
                    </a:solidFill>
                  </a:rPr>
                  <a:t>доходу</a:t>
                </a:r>
                <a:r>
                  <a:rPr lang="uk-UA" sz="2800" dirty="0">
                    <a:solidFill>
                      <a:schemeClr val="tx1"/>
                    </a:solidFill>
                  </a:rPr>
                  <a:t>:</a:t>
                </a:r>
                <a:endParaRPr lang="uk-UA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MPC=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𝐶</m:t>
                        </m:r>
                      </m:num>
                      <m:den>
                        <m:r>
                          <a:rPr lang="en-US" sz="2800" b="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uk-UA" sz="2800" i="1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b="0" i="1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den>
                    </m:f>
                  </m:oMath>
                </a14:m>
                <a:r>
                  <a:rPr lang="uk-UA" sz="28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</a:t>
                </a:r>
                <a:r>
                  <a:rPr lang="uk-UA" sz="2800" b="1" dirty="0" smtClean="0">
                    <a:solidFill>
                      <a:srgbClr val="FFFF00"/>
                    </a:solidFill>
                  </a:rPr>
                  <a:t>  </a:t>
                </a:r>
                <a:r>
                  <a:rPr lang="uk-UA" sz="2800" dirty="0">
                    <a:solidFill>
                      <a:schemeClr val="tx1"/>
                    </a:solidFill>
                  </a:rPr>
                  <a:t>де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endParaRPr lang="uk-UA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∆</m:t>
                    </m:r>
                    <m:r>
                      <a:rPr lang="en-US" sz="2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𝑪</m:t>
                    </m:r>
                  </m:oMath>
                </a14:m>
                <a:r>
                  <a:rPr lang="uk-UA" sz="2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 </a:t>
                </a:r>
                <a:r>
                  <a:rPr lang="uk-UA" sz="2800" dirty="0">
                    <a:solidFill>
                      <a:schemeClr val="tx1"/>
                    </a:solidFill>
                  </a:rPr>
                  <a:t>приріст споживчих видатків;</a:t>
                </a:r>
                <a14:m>
                  <m:oMath xmlns:m="http://schemas.openxmlformats.org/officeDocument/2006/math">
                    <m:r>
                      <a:rPr lang="uk-UA" sz="28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uk-UA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uk-UA" sz="280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en-US" sz="280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uk-UA" sz="2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</a:t>
                </a:r>
                <a:r>
                  <a:rPr lang="uk-UA" sz="2800" b="1" dirty="0">
                    <a:solidFill>
                      <a:schemeClr val="tx2"/>
                    </a:solidFill>
                  </a:rPr>
                  <a:t> </a:t>
                </a:r>
                <a:r>
                  <a:rPr lang="uk-UA" sz="2800" dirty="0">
                    <a:solidFill>
                      <a:schemeClr val="tx1"/>
                    </a:solidFill>
                  </a:rPr>
                  <a:t>приріст наявного доходу.</a:t>
                </a:r>
                <a14:m>
                  <m:oMath xmlns:m="http://schemas.openxmlformats.org/officeDocument/2006/math">
                    <m:r>
                      <a:rPr lang="uk-UA" sz="28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uk-UA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uk-UA" sz="28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Середня схильність до споживання (А</a:t>
                </a:r>
                <a:r>
                  <a:rPr lang="en-US" sz="28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PC</a:t>
                </a:r>
                <a:r>
                  <a:rPr lang="uk-UA" sz="28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 </a:t>
                </a:r>
                <a:r>
                  <a:rPr lang="uk-UA" sz="2800" b="1" dirty="0">
                    <a:solidFill>
                      <a:schemeClr val="tx2"/>
                    </a:solidFill>
                  </a:rPr>
                  <a:t>- </a:t>
                </a:r>
                <a:r>
                  <a:rPr lang="uk-UA" sz="2800" dirty="0">
                    <a:solidFill>
                      <a:schemeClr val="tx1"/>
                    </a:solidFill>
                  </a:rPr>
                  <a:t>частка наявного доходу, яку домогосподарства витрачають на споживчі товари та послуги:</a:t>
                </a:r>
              </a:p>
              <a:p>
                <a:pPr marL="0" indent="0">
                  <a:buNone/>
                </a:pPr>
                <a:r>
                  <a:rPr lang="uk-UA" sz="2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</a:t>
                </a:r>
                <a:r>
                  <a:rPr lang="en-US" sz="2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PC=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𝑪</m:t>
                        </m:r>
                      </m:num>
                      <m:den>
                        <m:sSub>
                          <m:sSubPr>
                            <m:ctrlPr>
                              <a:rPr lang="uk-UA" sz="2800" i="1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𝒀</m:t>
                            </m:r>
                          </m:e>
                          <m:sub>
                            <m:r>
                              <a:rPr lang="en-US" sz="280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𝒅</m:t>
                            </m:r>
                          </m:sub>
                        </m:sSub>
                      </m:den>
                    </m:f>
                  </m:oMath>
                </a14:m>
                <a:r>
                  <a:rPr lang="uk-UA" sz="2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uk-UA" sz="2800" dirty="0">
                    <a:solidFill>
                      <a:schemeClr val="tx1"/>
                    </a:solidFill>
                  </a:rPr>
                  <a:t>де</a:t>
                </a:r>
                <a:r>
                  <a:rPr lang="en-US" sz="2800" b="1" dirty="0">
                    <a:solidFill>
                      <a:srgbClr val="0070C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𝑪</m:t>
                    </m:r>
                  </m:oMath>
                </a14:m>
                <a:r>
                  <a:rPr lang="uk-UA" sz="2800" b="1" dirty="0">
                    <a:solidFill>
                      <a:schemeClr val="tx2"/>
                    </a:solidFill>
                  </a:rPr>
                  <a:t> </a:t>
                </a:r>
                <a:r>
                  <a:rPr lang="uk-UA" sz="2800" dirty="0">
                    <a:solidFill>
                      <a:schemeClr val="tx1"/>
                    </a:solidFill>
                  </a:rPr>
                  <a:t>– величина споживчих видатків;</a:t>
                </a:r>
                <a14:m>
                  <m:oMath xmlns:m="http://schemas.openxmlformats.org/officeDocument/2006/math">
                    <m:r>
                      <a:rPr lang="uk-UA" sz="28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uk-UA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en-US" sz="280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uk-UA" sz="2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uk-UA" sz="2800" dirty="0">
                    <a:solidFill>
                      <a:schemeClr val="tx2"/>
                    </a:solidFill>
                  </a:rPr>
                  <a:t>– </a:t>
                </a:r>
                <a:r>
                  <a:rPr lang="uk-UA" sz="2800" dirty="0">
                    <a:solidFill>
                      <a:schemeClr val="tx1"/>
                    </a:solidFill>
                  </a:rPr>
                  <a:t>величина наявного доходу.</a:t>
                </a:r>
                <a14:m>
                  <m:oMath xmlns:m="http://schemas.openxmlformats.org/officeDocument/2006/math">
                    <m:r>
                      <a:rPr lang="uk-UA" sz="28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uk-UA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Объект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32656"/>
                <a:ext cx="8640959" cy="6192688"/>
              </a:xfrm>
              <a:prstGeom prst="rect">
                <a:avLst/>
              </a:prstGeom>
              <a:blipFill rotWithShape="1">
                <a:blip r:embed="rId2"/>
                <a:stretch>
                  <a:fillRect l="-1551" t="-985" r="-105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04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1"/>
              <p:cNvSpPr txBox="1">
                <a:spLocks/>
              </p:cNvSpPr>
              <p:nvPr/>
            </p:nvSpPr>
            <p:spPr>
              <a:xfrm>
                <a:off x="467544" y="332656"/>
                <a:ext cx="8568951" cy="619268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6576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7724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"/>
                  <a:defRPr sz="2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50876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14884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6888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8892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k-UA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Функція заощаджень </a:t>
                </a:r>
                <a:r>
                  <a:rPr lang="uk-UA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має вигляд</a:t>
                </a:r>
                <a:r>
                  <a:rPr lang="uk-UA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:</a:t>
                </a:r>
                <a14:m>
                  <m:oMath xmlns:m="http://schemas.openxmlformats.org/officeDocument/2006/math">
                    <m:r>
                      <a:rPr lang="uk-UA" b="0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endParaRPr lang="uk-UA" i="0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𝑆</m:t>
                    </m:r>
                    <m:r>
                      <a:rPr lang="en-US" b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+(1−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𝑏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  <m:d>
                      <m:dPr>
                        <m:ctrlPr>
                          <a:rPr lang="uk-UA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uk-UA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, де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𝑆</m:t>
                    </m:r>
                  </m:oMath>
                </a14:m>
                <a:r>
                  <a:rPr lang="uk-UA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–</a:t>
                </a:r>
                <a:r>
                  <a:rPr lang="uk-UA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величина заощаджень у приватному секторі;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𝑎</m:t>
                    </m:r>
                    <m:r>
                      <a:rPr lang="en-US" b="0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uk-UA" i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–</a:t>
                </a:r>
                <a:r>
                  <a:rPr lang="uk-UA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автономне споживання;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k-UA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(1−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b</m:t>
                    </m:r>
                  </m:oMath>
                </a14:m>
                <a:r>
                  <a:rPr lang="uk-UA" i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) </a:t>
                </a:r>
                <a:r>
                  <a:rPr lang="uk-UA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– гранична схильність до заощаджень;</a:t>
                </a:r>
                <a:r>
                  <a:rPr lang="en-US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i="1" dirty="0" smtClean="0">
                    <a:solidFill>
                      <a:srgbClr val="FFFF00"/>
                    </a:solidFill>
                    <a:latin typeface="Cambria Math"/>
                  </a:rPr>
                  <a:t>Y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+mj-ea"/>
                        <a:cs typeface="+mj-cs"/>
                      </a:rPr>
                      <m:t> </m:t>
                    </m:r>
                    <m:r>
                      <m:rPr>
                        <m:nor/>
                      </m:rPr>
                      <a:rPr lang="uk-UA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</a:rPr>
                      <m:t>– дохід;</m:t>
                    </m:r>
                  </m:oMath>
                </a14:m>
                <a:endParaRPr lang="uk-UA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𝑻</m:t>
                    </m:r>
                  </m:oMath>
                </a14:m>
                <a:r>
                  <a:rPr lang="uk-UA" i="1" dirty="0">
                    <a:solidFill>
                      <a:srgbClr val="FFFF00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uk-UA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</a:rPr>
                      <m:t>– податкові відрахування;</m:t>
                    </m:r>
                  </m:oMath>
                </a14:m>
                <a:endParaRPr lang="uk-UA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endParaRPr lang="uk-UA" b="1" i="1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:r>
                  <a:rPr lang="uk-UA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Гранична схильність до заощаджень (</a:t>
                </a:r>
                <a:r>
                  <a:rPr lang="en-US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MPS</a:t>
                </a:r>
                <a:r>
                  <a:rPr lang="uk-UA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)  </a:t>
                </a:r>
                <a:r>
                  <a:rPr lang="uk-UA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- </a:t>
                </a:r>
                <a:r>
                  <a:rPr lang="uk-UA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частка приросту </a:t>
                </a:r>
                <a:r>
                  <a:rPr lang="uk-UA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заощаджень </a:t>
                </a:r>
                <a:r>
                  <a:rPr lang="uk-UA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 </a:t>
                </a:r>
                <a:r>
                  <a:rPr lang="uk-UA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усякій зміні </a:t>
                </a:r>
                <a:r>
                  <a:rPr lang="uk-UA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наявного доходу: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</a:rPr>
                  <a:t>MPS</a:t>
                </a:r>
                <a:r>
                  <a:rPr 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𝑆</m:t>
                        </m:r>
                      </m:num>
                      <m:den>
                        <m:r>
                          <a:rPr lang="en-US" b="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uk-UA" i="1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den>
                    </m:f>
                  </m:oMath>
                </a14:m>
                <a:r>
                  <a:rPr lang="uk-UA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</a:rPr>
                  <a:t>, </a:t>
                </a:r>
                <a:r>
                  <a:rPr lang="uk-UA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де</a:t>
                </a:r>
                <a:r>
                  <a:rPr lang="en-US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uk-UA" b="1" i="0" dirty="0" smtClean="0">
                  <a:solidFill>
                    <a:srgbClr val="0070C0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∆</m:t>
                    </m:r>
                    <m:r>
                      <a:rPr lang="en-US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𝑺</m:t>
                    </m:r>
                  </m:oMath>
                </a14:m>
                <a:r>
                  <a:rPr lang="uk-UA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</a:rPr>
                  <a:t> – </a:t>
                </a:r>
                <a:r>
                  <a:rPr lang="uk-UA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приріст заощаджень;</a:t>
                </a:r>
                <a14:m>
                  <m:oMath xmlns:m="http://schemas.openxmlformats.org/officeDocument/2006/math">
                    <m:r>
                      <a:rPr lang="uk-UA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endParaRPr lang="uk-UA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uk-UA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en-US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uk-UA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</a:rPr>
                  <a:t> – </a:t>
                </a:r>
                <a:r>
                  <a:rPr lang="uk-UA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приріст наявного доходу.</a:t>
                </a:r>
                <a14:m>
                  <m:oMath xmlns:m="http://schemas.openxmlformats.org/officeDocument/2006/math">
                    <m:r>
                      <a:rPr lang="uk-UA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endParaRPr lang="uk-UA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Объект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32656"/>
                <a:ext cx="8568951" cy="6192688"/>
              </a:xfrm>
              <a:prstGeom prst="rect">
                <a:avLst/>
              </a:prstGeom>
              <a:blipFill rotWithShape="1">
                <a:blip r:embed="rId3"/>
                <a:stretch>
                  <a:fillRect l="-1210" t="-887" r="-71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515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2410</TotalTime>
  <Words>1979</Words>
  <Application>Microsoft Office PowerPoint</Application>
  <PresentationFormat>Экран (4:3)</PresentationFormat>
  <Paragraphs>251</Paragraphs>
  <Slides>29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Паркет</vt:lpstr>
      <vt:lpstr>ЕКОНОМІЧНА ТЕОРІЯ</vt:lpstr>
      <vt:lpstr>                Тема 12. Кейнсіанська модель макроекономічної рівноваги.  «Кейнсіанський хрест»</vt:lpstr>
      <vt:lpstr>Презентация PowerPoint</vt:lpstr>
      <vt:lpstr>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Функція споживання</vt:lpstr>
      <vt:lpstr>Функція заощаджень</vt:lpstr>
      <vt:lpstr>Презентация PowerPoint</vt:lpstr>
      <vt:lpstr>   12.2. Інвестиції та заощадження: проблема рівноваги</vt:lpstr>
      <vt:lpstr>Презентация PowerPoint</vt:lpstr>
      <vt:lpstr>Підхід Дж. М. Кейнса</vt:lpstr>
      <vt:lpstr>Рівноважний рівень доходу з урахуванням автономних інвестицій</vt:lpstr>
      <vt:lpstr>            12. 3. Метод визначення рівноважного ВВП  «видатки – обсяг виробництва».  Кейнсіанський хрест</vt:lpstr>
      <vt:lpstr>Презентация PowerPoint</vt:lpstr>
      <vt:lpstr>Презентация PowerPoint</vt:lpstr>
      <vt:lpstr>Презентация PowerPoint</vt:lpstr>
      <vt:lpstr>Презентация PowerPoint</vt:lpstr>
      <vt:lpstr>    12.4. Зміна сукупних видатків та рівноважний ВВП: ефекти мультиплікатора та акселератора </vt:lpstr>
      <vt:lpstr>Коефіцієнт капіталомісткості (K/Y)</vt:lpstr>
      <vt:lpstr>Коефіцієнт капіталомісткості та ефект акселератора</vt:lpstr>
      <vt:lpstr>Ефект акселератора  (v)</vt:lpstr>
      <vt:lpstr>Формула акселератора (v)</vt:lpstr>
      <vt:lpstr>Ефект акселератора  (v)</vt:lpstr>
      <vt:lpstr>Варіанти циклічних коливань в моделі  мультиплікатора-акселератора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ЕКОНОМІЧНА ТЕОРІЯ</dc:title>
  <dc:creator>Юрій У</dc:creator>
  <cp:lastModifiedBy>Юрій У</cp:lastModifiedBy>
  <cp:revision>194</cp:revision>
  <dcterms:created xsi:type="dcterms:W3CDTF">2022-09-14T17:34:50Z</dcterms:created>
  <dcterms:modified xsi:type="dcterms:W3CDTF">2026-03-22T10:25:35Z</dcterms:modified>
</cp:coreProperties>
</file>