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8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6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4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6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2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9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664A2-D27D-4F5C-99B3-5CD77C9559D7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1%80%D0%B8%D1%82%D0%B5%D1%80%D1%96%D0%B9_%D1%81%D1%82%D1%96%D0%B9%D0%BA%D0%BE%D1%81%D1%82%D1%96_%D0%93%D1%83%D1%80%D0%B2%D0%B8%D1%86%D1%8F" TargetMode="External"/><Relationship Id="rId2" Type="http://schemas.openxmlformats.org/officeDocument/2006/relationships/hyperlink" Target="https://uk.wikipedia.org/wiki/%D0%9A%D1%80%D0%B8%D1%82%D0%B5%D1%80%D1%96%D0%B9_%D1%81%D1%82%D1%96%D0%B9%D0%BA%D0%BE%D1%81%D1%82%D1%96_%D0%A0%D0%B0%D1%83%D1%81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1%80%D0%B8%D1%82%D0%B5%D1%80%D1%96%D0%B9_%D0%B0%D0%B1%D1%81%D0%BE%D0%BB%D1%8E%D1%82%D0%BD%D0%BE%D1%97_%D1%81%D1%82%D1%96%D0%B9%D0%BA%D0%BE%D1%81%D1%82%D1%96_%D0%92.%D0%9C.%D0%9F%D0%BE%D0%BF%D0%BE%D0%B2%D0%B0" TargetMode="External"/><Relationship Id="rId5" Type="http://schemas.openxmlformats.org/officeDocument/2006/relationships/hyperlink" Target="https://uk.wikipedia.org/wiki/%D0%9A%D1%80%D0%B8%D1%82%D0%B5%D1%80%D1%96%D0%B9_%D1%81%D1%82%D1%96%D0%B9%D0%BA%D0%BE%D1%81%D1%82%D1%96_%D0%9C%D0%B8%D1%85%D0%B0%D0%B9%D0%BB%D0%BE%D0%B2%D0%B0" TargetMode="External"/><Relationship Id="rId4" Type="http://schemas.openxmlformats.org/officeDocument/2006/relationships/hyperlink" Target="https://uk.wikipedia.org/wiki/%D0%9A%D1%80%D0%B8%D1%82%D0%B5%D1%80%D1%96%D0%B9_%D1%81%D1%82%D1%96%D0%B9%D0%BA%D0%BE%D1%81%D1%82%D1%96_%D0%9D%D0%B0%D0%B9%D0%BA%D0%B2%D1%96%D1%81%D1%82%D0%B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0139"/>
            <a:ext cx="8860221" cy="61961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ія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7444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ТА ПОКАЗНИКИ ЯКОСТ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ЛІНІЙНИХ ІНФОРМАЦІЙНО-ВИМІРЮВАЛЬНИХ СИСТЕМ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760" t="8020" r="14686" b="66892"/>
          <a:stretch/>
        </p:blipFill>
        <p:spPr bwMode="auto">
          <a:xfrm>
            <a:off x="724394" y="0"/>
            <a:ext cx="11110253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11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764" t="39114" r="27600" b="15960"/>
          <a:stretch/>
        </p:blipFill>
        <p:spPr>
          <a:xfrm>
            <a:off x="1870223" y="533291"/>
            <a:ext cx="9296470" cy="551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8565" t="29702" r="26894" b="32274"/>
          <a:stretch/>
        </p:blipFill>
        <p:spPr>
          <a:xfrm>
            <a:off x="926887" y="838091"/>
            <a:ext cx="10708870" cy="514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0403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 роботи лінійних САУ оцінюють за допомогою  кількох видів показників. Використовують прямі, частотні, кореневі, інтегральні показники якості. Прямі показники якості прийнято визначати за графіком перехідного процесу; такий спосіб є простим, наглядним і має достатню точність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рис.2.2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типовий коливальний перехідний процес і виконано додаткові побудови для визначення прямих показників якості.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0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48" y="1121814"/>
            <a:ext cx="7224220" cy="41753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454574" y="5552422"/>
            <a:ext cx="6138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Рис.2.2.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прямих показників якості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лінійних ІВС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2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788" t="25435" r="27459" b="11317"/>
          <a:stretch/>
        </p:blipFill>
        <p:spPr>
          <a:xfrm>
            <a:off x="2584555" y="365125"/>
            <a:ext cx="7883367" cy="626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2.5.Методи моделювання  ІВС в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складаються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поміж собою окремих блоків (динамічних ланок), рівняння поведінки яких досить прості. Тому в практиці проектування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традиційними є структурні методи, коли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 певною схемою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окремих простих динамічних ланок. В ході проектування необхідно додати до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одну або декілька нових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еланок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щоб забезпечити бажану якість динаміки всієї системи. Ці додаткові ланки називаються коригуючими ланками або лінійними регуляторами. Тому в програмі MATLAB передбачена можливість “набору” схеми моделі САУ шляхом попереднього введення моделей ланок, із яких складається система, та наступного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цих ланок в єдину структуру. Такий метод  створення моделі називається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“алгебра ланок та кіл”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68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</a:t>
            </a: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процедур, які виконують </a:t>
            </a:r>
            <a:r>
              <a:rPr lang="uk-UA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31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ланок, відносяться</a:t>
            </a:r>
            <a:r>
              <a:rPr lang="uk-U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minus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виконує паралельне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ланок, тобто визначає характеристики моделі системи, що складається з паралельно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виконує паралельне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ланок. На відміну від попередньої процедури може використовуватися для багатовимірних систем та реалізації паралельного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лише за деякими входами та виходами;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mtimes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(або знак “*” поміж ланками) – виконує послідовне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ланок. Використовується лише для одновимірних систем;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послідовне часткове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багатовимірних систем;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двох ланок, коли другий елемент складає коло від’ємного зворотного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першої ланки;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формальне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незалежних поміж собою систем (додавання виходів та входів другої системи до виходів та входів першої);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встановлення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виходів та входів багатовимірної системи, створеної попередньо процедурою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Схема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задається матрицею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Q, що використовується як один із вхідних параметрів процедури;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створює САК, зворотну даній, тобто таку, в якій виходи та входи переставлені місцями;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vertcat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виконує так звану вертикальну конкатенацію (зчеплення) систем (ланок), тобто таке їх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входи цих систем стають загальними, а виходи залишаються незалежними. Для такого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необхідно, щоб число входів результуючої системи залишалося таким, як і у кожної із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єднуємих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 число виходів буде дорівнювати сумі числа виходів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єднуємих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horzcat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виконує “горизонтальне зчеплення” визначених систем, при якому виходи стають загальними, а входи додаються.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7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Toolbox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складі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 ряд функцій, які виконують аналіз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 за часом визначаються за допомогою таких функцій: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impulse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обчислення реакції системи на одиничний імпульсний вплив;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обчислення реакції системи на одиничний ступеневий вплив;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initial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визначення власного руху системи при довільних початкових умовах;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lsim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обчислення реакції системи на вхідний вплив довільної форми, який задається в формі вектору його значень за часом.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1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група функцій забезпечує отримання реакції системи в частотній області на зовнішній гармонійний вплив. Це такі функції: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 графіка ЛАХ (діаграми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Боде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системи;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nyquist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 на комплексній площині графіка АФХ системи в полярних координатах;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nichols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 графіка АФХ розімкнутої системи 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декартових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координатах;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sigma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 графіка АЧХ системи;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 графіка ЛАХ з відображенням запасів за фазою та амплітудою.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88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586" y="2761046"/>
            <a:ext cx="10515600" cy="3229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стійкості ІВС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 характеристики ІВС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2.3.Частотні характеристики ІВС.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ІВС.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2.5.Методи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в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427" t="8020" r="14685" b="66892"/>
          <a:stretch/>
        </p:blipFill>
        <p:spPr bwMode="auto">
          <a:xfrm>
            <a:off x="672662" y="0"/>
            <a:ext cx="11161986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86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57" y="3282478"/>
            <a:ext cx="7559822" cy="24437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7552" y="1386801"/>
            <a:ext cx="1019298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 сенс поняття стійкості</a:t>
            </a:r>
            <a:r>
              <a:rPr lang="ru-RU" sz="2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 автоматичної системи </a:t>
            </a:r>
            <a:r>
              <a:rPr lang="ru-RU" sz="2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 властивість системи повертатися в початковий стан рівноваги після припинення впливу, що вивів систему з цього стану рівноваги. Нестійка система не повертається в початковий стан, а безперервно віддаляється від нього.</a:t>
            </a:r>
          </a:p>
          <a:p>
            <a:pPr algn="ctr"/>
            <a:r>
              <a:rPr lang="ru-RU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59446" y="406541"/>
            <a:ext cx="4578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Поняття стійкості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62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системами,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задаючого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плином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Характерно,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система,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1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графічних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Критерій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Найквіста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 tooltip="Критерій стійкості Рауса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Критерій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ритерій стійкості Рауса"/>
              </a:rPr>
              <a:t>Рауса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ритерій стійкості Гурвиця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ритерій стійкості Гурвиця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ритерій стійкості Гурвиця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ритерій стійкості Гурвиця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ритерій стійкості Гурвиця"/>
              </a:rPr>
              <a:t>Гурвиця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итерій стійкості Найквіста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итерій стійкості Найквіста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итерій стійкості Найквіста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итерій стійкості Найквіста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итерій стійкості Найквіста"/>
              </a:rPr>
              <a:t>Найквіста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Критерій стійкості Михайлова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Критерій стійкості Михайлова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Критерій стійкості Михайлова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Критерій стійкості Михайлова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Критерій стійкості Михайлова"/>
              </a:rPr>
              <a:t>Михайлова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абсолютної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Критерій абсолютної стійкості В.М.Попова"/>
              </a:rPr>
              <a:t>В.М.Попова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2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 характеристики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endParaRPr lang="en-US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Амплітудна частотна характеристика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(АЧХ)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залежність відношення амплітуд вихідного та вхідного сигналів від частоти. АЧХ показує, як елемент пропускає сигнали різної частоти (приклад АЧХ наведено 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рис.2.1,а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Фазова частотна характеристика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(ФЧХ)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залежність зсуву фаз між гармонічними вхідними та вихідними системи (ланки). ФЧХ показує, яке запізнення або випередження вихідного сигналу по фазі створює ланка при різних частотах (приклад ФЧХ наведено 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рис.2.1,б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Амплітудну і фазову характеристики можна об'єднати в одну загальну - амплітудно-фазову частотну характеристику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АФЧХ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АФЧХ являє собою функцію комплексного змінного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W(j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A(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e 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(показ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форма),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модуль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аргумент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28" y="1027906"/>
            <a:ext cx="8863340" cy="4655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138898" y="57152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Рис.2.1.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Частотн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характеристики: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–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ампл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тудна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б –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фазова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в –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ампл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тудно-фазова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г –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логарифмічна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3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Объект 9"/>
          <p:cNvPicPr>
            <a:picLocks noChangeAspect="1"/>
          </p:cNvPicPr>
          <p:nvPr/>
        </p:nvPicPr>
        <p:blipFill rotWithShape="1">
          <a:blip r:embed="rId2"/>
          <a:srcRect l="29076" t="34855" r="25408" b="46788"/>
          <a:stretch/>
        </p:blipFill>
        <p:spPr>
          <a:xfrm>
            <a:off x="1271752" y="250773"/>
            <a:ext cx="10337771" cy="23452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28282" t="52918" r="26965" b="13827"/>
          <a:stretch/>
        </p:blipFill>
        <p:spPr>
          <a:xfrm>
            <a:off x="1251139" y="2501467"/>
            <a:ext cx="10358383" cy="432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2.3.Частотні характеристики ІВС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2866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проектуванні систем автоматичного управління, крім забезпечення стійкості, доводиться вирішувати проблеми забезпечення потрібних показників якості перехідного процесу (швидкодії,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коливальності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перерегулювання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плавності та інших) і точності в усталеному стані.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дві групи показників якості: перша група – показники якості перехідного процесу; друга – показники, що характеризують вимушену (усталену) складову, з якої визначають точність системи.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якості, що визначають безпосередньо за кривою перехідного процесу, називають прямими оцінками якості. У випадках, коли побудова кривої перехідного процесу пов’язана з великими труднощами, використовують непрямі оцінки якості. До непрямих  оцінок можна віднести запас стійкості системи по фазі та амплітуді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2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1199</Words>
  <Application>Microsoft Office PowerPoint</Application>
  <PresentationFormat>Широкоэкранный</PresentationFormat>
  <Paragraphs>63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Тема Office</vt:lpstr>
      <vt:lpstr>Microsoft Equation 3.0</vt:lpstr>
      <vt:lpstr>Лекція 2</vt:lpstr>
      <vt:lpstr>Презентация PowerPoint</vt:lpstr>
      <vt:lpstr>Презентация PowerPoint</vt:lpstr>
      <vt:lpstr>Презентация PowerPoint</vt:lpstr>
      <vt:lpstr>Існує багато критеріїв стійкості ІВС, як аналітичних, так і графічних:</vt:lpstr>
      <vt:lpstr>2.2. Часові характеристики ІВС</vt:lpstr>
      <vt:lpstr>Презентация PowerPoint</vt:lpstr>
      <vt:lpstr>Презентация PowerPoint</vt:lpstr>
      <vt:lpstr>2.3.Частотні характеристики ІВС.</vt:lpstr>
      <vt:lpstr>Презентация PowerPoint</vt:lpstr>
      <vt:lpstr>Презентация PowerPoint</vt:lpstr>
      <vt:lpstr>2.4. Показники якості лінійних ІВС. </vt:lpstr>
      <vt:lpstr>Презентация PowerPoint</vt:lpstr>
      <vt:lpstr>Презентация PowerPoint</vt:lpstr>
      <vt:lpstr>2.5.Методи моделювання  ІВС в Matlab.</vt:lpstr>
      <vt:lpstr> До процедур, які виконують зєднання ланок, відносяться:</vt:lpstr>
      <vt:lpstr>Презентация PowerPoint</vt:lpstr>
      <vt:lpstr>Пакет Control System Toolbox в складі Matlab має ряд функцій, які виконують аналіз ІВС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</dc:title>
  <dc:creator>hp folio 1040g1</dc:creator>
  <cp:lastModifiedBy>hp folio 1040g1</cp:lastModifiedBy>
  <cp:revision>130</cp:revision>
  <dcterms:created xsi:type="dcterms:W3CDTF">2020-09-06T19:35:44Z</dcterms:created>
  <dcterms:modified xsi:type="dcterms:W3CDTF">2021-02-15T19:55:02Z</dcterms:modified>
</cp:coreProperties>
</file>