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64886-F6F3-4A8F-AFAD-0CA76DE9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15" y="437308"/>
            <a:ext cx="9544389" cy="2421464"/>
          </a:xfrm>
        </p:spPr>
        <p:txBody>
          <a:bodyPr/>
          <a:lstStyle/>
          <a:p>
            <a:pPr algn="l"/>
            <a:r>
              <a:rPr lang="uk-UA" dirty="0"/>
              <a:t>Інформаційна продукція </a:t>
            </a:r>
            <a:r>
              <a:rPr lang="de-DE" dirty="0"/>
              <a:t>PR-</a:t>
            </a:r>
            <a:r>
              <a:rPr lang="uk-UA" dirty="0"/>
              <a:t>служб. Внутрішня комунікація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9077727-CC6C-437E-920A-8EC460FB0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202" y="3369736"/>
            <a:ext cx="6747924" cy="242146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Корпоративні інформаційні носії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Налаштування </a:t>
            </a:r>
            <a:r>
              <a:rPr lang="uk-UA" sz="2400" dirty="0" err="1"/>
              <a:t>внутрішньокорпоративних</a:t>
            </a:r>
            <a:r>
              <a:rPr lang="uk-UA" sz="2400" dirty="0"/>
              <a:t> комунікацій.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/>
              <a:t>Брендинг.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sz="2400" dirty="0" err="1"/>
              <a:t>Івент</a:t>
            </a:r>
            <a:r>
              <a:rPr lang="uk-UA" sz="2400" dirty="0"/>
              <a:t>-менеджмент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206713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2A2C-E2D2-460E-BC78-B2CCCD78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Корпоративний сайт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ABF9BA-F8A4-4F6B-B4E8-8EC0B253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2067"/>
            <a:ext cx="10131425" cy="39091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dirty="0"/>
              <a:t>Питання створювати чи не створювати корпоративний сайт, зараз фактично вже не стоїть перед компанією, яка працює в сучасному інформаційному полі. Важливо, який вигляд повинен мати корпоративний сайт і наскільки розгалуженою має бути його структура. Реалізувати це завдання можна, відповівши на низку наступних запитань:</a:t>
            </a:r>
          </a:p>
          <a:p>
            <a:pPr algn="just"/>
            <a:r>
              <a:rPr lang="uk-UA" sz="2400" dirty="0"/>
              <a:t>Які </a:t>
            </a:r>
            <a:r>
              <a:rPr lang="uk-UA" sz="2400" dirty="0" err="1"/>
              <a:t>маркетинговокомунікаційні</a:t>
            </a:r>
            <a:r>
              <a:rPr lang="uk-UA" sz="2400" dirty="0"/>
              <a:t> завдання потрібно вирішувати?</a:t>
            </a:r>
          </a:p>
          <a:p>
            <a:pPr algn="just"/>
            <a:r>
              <a:rPr lang="uk-UA" sz="2400" dirty="0"/>
              <a:t>З якими цільовими групами потрібно буде працювати? </a:t>
            </a:r>
          </a:p>
          <a:p>
            <a:pPr algn="just"/>
            <a:r>
              <a:rPr lang="uk-UA" sz="2400" dirty="0"/>
              <a:t>Яку інформацію і в якому форматі потрібно буде розповсюджувати?</a:t>
            </a:r>
          </a:p>
          <a:p>
            <a:pPr algn="just"/>
            <a:r>
              <a:rPr lang="uk-UA" sz="2400" dirty="0"/>
              <a:t>Які ресурси можуть бути виділені для створення </a:t>
            </a:r>
            <a:r>
              <a:rPr lang="uk-UA" sz="2400" dirty="0" err="1"/>
              <a:t>вебпредставництва</a:t>
            </a:r>
            <a:r>
              <a:rPr lang="uk-UA" sz="2400" dirty="0"/>
              <a:t> компанії? </a:t>
            </a:r>
          </a:p>
        </p:txBody>
      </p:sp>
    </p:spTree>
    <p:extLst>
      <p:ext uri="{BB962C8B-B14F-4D97-AF65-F5344CB8AC3E}">
        <p14:creationId xmlns:p14="http://schemas.microsoft.com/office/powerpoint/2010/main" val="339931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8D3EB-245F-4400-B33B-F218E668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сайтів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410E62-B7DC-4531-B406-05C9E136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0024"/>
            <a:ext cx="10131425" cy="4077810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dirty="0"/>
              <a:t>Відповівши на ці запитання, можна зрозуміти, який тип сайту буде доречним. </a:t>
            </a:r>
          </a:p>
          <a:p>
            <a:pPr marL="0" indent="0" algn="just">
              <a:buNone/>
            </a:pPr>
            <a:r>
              <a:rPr lang="uk-UA" sz="2400" dirty="0"/>
              <a:t>Традиційно виділяють такі типи сайтів:</a:t>
            </a:r>
          </a:p>
          <a:p>
            <a:pPr algn="just"/>
            <a:r>
              <a:rPr lang="uk-UA" sz="2400" dirty="0"/>
              <a:t>корпоративний сайт-візитівка (загальна інформація про компанію);</a:t>
            </a:r>
          </a:p>
          <a:p>
            <a:pPr algn="just"/>
            <a:r>
              <a:rPr lang="uk-UA" sz="2400" dirty="0"/>
              <a:t>корпоративний сайт з елементами порталу (інформація про компанію з актуальними матеріалами для привернення уваги представників цільових груп);</a:t>
            </a:r>
          </a:p>
          <a:p>
            <a:pPr algn="just"/>
            <a:r>
              <a:rPr lang="uk-UA" sz="2400" dirty="0"/>
              <a:t>галузевий портал (актуальна інформація щодо сектора профільного ринку або окремих категорій товарів та послуг, що подаються від компанії);</a:t>
            </a:r>
          </a:p>
          <a:p>
            <a:pPr algn="just"/>
            <a:r>
              <a:rPr lang="uk-UA" sz="2400" dirty="0"/>
              <a:t>інтегрований портал (інформація по профільному ринку, що подається під брендом компанії). </a:t>
            </a:r>
          </a:p>
        </p:txBody>
      </p:sp>
    </p:spTree>
    <p:extLst>
      <p:ext uri="{BB962C8B-B14F-4D97-AF65-F5344CB8AC3E}">
        <p14:creationId xmlns:p14="http://schemas.microsoft.com/office/powerpoint/2010/main" val="343248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A8E1A-BF97-449A-86D1-64815D64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Базовими складовими частинами корпоративного сайту можуть бути: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BB1E5A-F6A2-41CA-8B95-61B1FB0E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059" y="2142067"/>
            <a:ext cx="9765437" cy="416995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контактна інформація;</a:t>
            </a:r>
          </a:p>
          <a:p>
            <a:r>
              <a:rPr lang="uk-UA" dirty="0"/>
              <a:t>новини, анонси, прес-релізи;</a:t>
            </a:r>
          </a:p>
          <a:p>
            <a:r>
              <a:rPr lang="uk-UA" dirty="0"/>
              <a:t>моніторинг ЗМІ (матеріали про компанію);</a:t>
            </a:r>
          </a:p>
          <a:p>
            <a:r>
              <a:rPr lang="uk-UA" dirty="0"/>
              <a:t>інформація про компанію (історія, ідеологія, презентація);</a:t>
            </a:r>
          </a:p>
          <a:p>
            <a:r>
              <a:rPr lang="uk-UA" dirty="0"/>
              <a:t>структура компанії (керівництво та підрозділи);</a:t>
            </a:r>
          </a:p>
          <a:p>
            <a:r>
              <a:rPr lang="uk-UA" dirty="0"/>
              <a:t>рекламні матеріали;</a:t>
            </a:r>
          </a:p>
          <a:p>
            <a:r>
              <a:rPr lang="uk-UA" dirty="0"/>
              <a:t>каталог продукції/послуг;</a:t>
            </a:r>
          </a:p>
          <a:p>
            <a:r>
              <a:rPr lang="uk-UA" dirty="0"/>
              <a:t>галузева аналітика; </a:t>
            </a:r>
          </a:p>
          <a:p>
            <a:r>
              <a:rPr lang="uk-UA" dirty="0"/>
              <a:t>бібліотека корисних посилань;</a:t>
            </a:r>
          </a:p>
          <a:p>
            <a:r>
              <a:rPr lang="uk-UA" dirty="0"/>
              <a:t>поштовий зв'язок із відвідувачами;</a:t>
            </a:r>
          </a:p>
          <a:p>
            <a:r>
              <a:rPr lang="uk-UA" dirty="0"/>
              <a:t>форум.</a:t>
            </a:r>
          </a:p>
        </p:txBody>
      </p:sp>
    </p:spTree>
    <p:extLst>
      <p:ext uri="{BB962C8B-B14F-4D97-AF65-F5344CB8AC3E}">
        <p14:creationId xmlns:p14="http://schemas.microsoft.com/office/powerpoint/2010/main" val="101368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27E8A-6AB2-4F6F-9C19-E5860F5A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54462E-81C8-4674-9E46-17564587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Для </a:t>
            </a:r>
            <a:r>
              <a:rPr lang="ru-RU" sz="2400" dirty="0" err="1"/>
              <a:t>адміністрування</a:t>
            </a:r>
            <a:r>
              <a:rPr lang="ru-RU" sz="2400" dirty="0"/>
              <a:t> корпоративного сайту </a:t>
            </a:r>
            <a:r>
              <a:rPr lang="ru-RU" sz="2400" dirty="0" err="1"/>
              <a:t>формується</a:t>
            </a:r>
            <a:r>
              <a:rPr lang="ru-RU" sz="2400" dirty="0"/>
              <a:t> команда, (</a:t>
            </a:r>
            <a:r>
              <a:rPr lang="ru-RU" sz="2400" dirty="0" err="1"/>
              <a:t>кількістю</a:t>
            </a:r>
            <a:r>
              <a:rPr lang="ru-RU" sz="2400" dirty="0"/>
              <a:t> –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обсягів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), до складу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входити</a:t>
            </a:r>
            <a:r>
              <a:rPr lang="ru-RU" sz="2400" dirty="0"/>
              <a:t> </a:t>
            </a:r>
            <a:r>
              <a:rPr lang="ru-RU" sz="2400" dirty="0" err="1"/>
              <a:t>фахівці</a:t>
            </a:r>
            <a:r>
              <a:rPr lang="ru-RU" sz="2400" dirty="0"/>
              <a:t> з ІТ-</a:t>
            </a:r>
            <a:r>
              <a:rPr lang="ru-RU" sz="2400" dirty="0" err="1"/>
              <a:t>технологій</a:t>
            </a:r>
            <a:r>
              <a:rPr lang="ru-RU" sz="2400" dirty="0"/>
              <a:t>, </a:t>
            </a:r>
            <a:r>
              <a:rPr lang="ru-RU" sz="2400" dirty="0" err="1"/>
              <a:t>журналісти</a:t>
            </a:r>
            <a:r>
              <a:rPr lang="ru-RU" sz="2400" dirty="0"/>
              <a:t>, </a:t>
            </a:r>
            <a:r>
              <a:rPr lang="ru-RU" sz="2400" dirty="0" err="1"/>
              <a:t>редактори</a:t>
            </a:r>
            <a:r>
              <a:rPr lang="ru-RU" sz="2400" dirty="0"/>
              <a:t>, </a:t>
            </a:r>
            <a:r>
              <a:rPr lang="ru-RU" sz="2400" dirty="0" err="1"/>
              <a:t>фахівці</a:t>
            </a:r>
            <a:r>
              <a:rPr lang="ru-RU" sz="2400" dirty="0"/>
              <a:t> з PR, </a:t>
            </a:r>
            <a:r>
              <a:rPr lang="ru-RU" sz="2400" dirty="0" err="1"/>
              <a:t>профільні</a:t>
            </a:r>
            <a:r>
              <a:rPr lang="ru-RU" sz="2400" dirty="0"/>
              <a:t> </a:t>
            </a:r>
            <a:r>
              <a:rPr lang="ru-RU" sz="2400" dirty="0" err="1"/>
              <a:t>експерти</a:t>
            </a:r>
            <a:r>
              <a:rPr lang="ru-RU" sz="2400" dirty="0"/>
              <a:t> ринку та </a:t>
            </a:r>
            <a:r>
              <a:rPr lang="ru-RU" sz="2400" dirty="0" err="1"/>
              <a:t>ін</a:t>
            </a:r>
            <a:r>
              <a:rPr lang="ru-RU" sz="2400" dirty="0"/>
              <a:t>. (за потребою). </a:t>
            </a:r>
          </a:p>
          <a:p>
            <a:pPr algn="just"/>
            <a:r>
              <a:rPr lang="ru-RU" sz="2400" dirty="0"/>
              <a:t>Для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інформаційної</a:t>
            </a:r>
            <a:r>
              <a:rPr lang="ru-RU" sz="2400" dirty="0"/>
              <a:t> </a:t>
            </a:r>
            <a:r>
              <a:rPr lang="ru-RU" sz="2400" dirty="0" err="1"/>
              <a:t>ефективності</a:t>
            </a:r>
            <a:r>
              <a:rPr lang="ru-RU" sz="2400" dirty="0"/>
              <a:t> сайту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координувати</a:t>
            </a:r>
            <a:r>
              <a:rPr lang="ru-RU" sz="2400" dirty="0"/>
              <a:t> з </a:t>
            </a:r>
            <a:r>
              <a:rPr lang="ru-RU" sz="2400" dirty="0" err="1"/>
              <a:t>корпоративними</a:t>
            </a:r>
            <a:r>
              <a:rPr lang="ru-RU" sz="2400" dirty="0"/>
              <a:t> (</a:t>
            </a:r>
            <a:r>
              <a:rPr lang="ru-RU" sz="2400" dirty="0" err="1"/>
              <a:t>компанія</a:t>
            </a:r>
            <a:r>
              <a:rPr lang="ru-RU" sz="2400" dirty="0"/>
              <a:t>,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проекти</a:t>
            </a:r>
            <a:r>
              <a:rPr lang="ru-RU" sz="2400" dirty="0"/>
              <a:t> бренди) </a:t>
            </a:r>
            <a:r>
              <a:rPr lang="ru-RU" sz="2400" dirty="0" err="1"/>
              <a:t>акаунтами</a:t>
            </a:r>
            <a:r>
              <a:rPr lang="ru-RU" sz="2400" dirty="0"/>
              <a:t> та </a:t>
            </a:r>
            <a:r>
              <a:rPr lang="ru-RU" sz="2400" dirty="0" err="1"/>
              <a:t>персональними</a:t>
            </a:r>
            <a:r>
              <a:rPr lang="ru-RU" sz="2400" dirty="0"/>
              <a:t> </a:t>
            </a:r>
            <a:r>
              <a:rPr lang="ru-RU" sz="2400" dirty="0" err="1"/>
              <a:t>сторінками</a:t>
            </a:r>
            <a:r>
              <a:rPr lang="ru-RU" sz="2400" dirty="0"/>
              <a:t> в </a:t>
            </a:r>
            <a:r>
              <a:rPr lang="ru-RU" sz="2400" dirty="0" err="1"/>
              <a:t>соціальних</a:t>
            </a:r>
            <a:r>
              <a:rPr lang="ru-RU" sz="2400" dirty="0"/>
              <a:t> мережах. </a:t>
            </a:r>
          </a:p>
        </p:txBody>
      </p:sp>
    </p:spTree>
    <p:extLst>
      <p:ext uri="{BB962C8B-B14F-4D97-AF65-F5344CB8AC3E}">
        <p14:creationId xmlns:p14="http://schemas.microsoft.com/office/powerpoint/2010/main" val="259128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3CE69-C07D-4812-AEFA-201BCAB7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Рекламні матеріали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3A453C-1443-4908-973A-DDC23A11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sz="2400" dirty="0"/>
              <a:t>Рекламні матеріали компанії можуть бути представлені різноманітними носіями, серед яких: листівки, </a:t>
            </a:r>
            <a:r>
              <a:rPr lang="uk-UA" sz="2400" dirty="0" err="1"/>
              <a:t>флаєри</a:t>
            </a:r>
            <a:r>
              <a:rPr lang="uk-UA" sz="2400" dirty="0"/>
              <a:t>, каталоги, </a:t>
            </a:r>
            <a:r>
              <a:rPr lang="uk-UA" sz="2400" dirty="0" err="1"/>
              <a:t>прайси</a:t>
            </a:r>
            <a:r>
              <a:rPr lang="uk-UA" sz="2400" dirty="0"/>
              <a:t>, брошури, </a:t>
            </a:r>
            <a:r>
              <a:rPr lang="uk-UA" sz="2400" dirty="0" err="1"/>
              <a:t>постери</a:t>
            </a:r>
            <a:r>
              <a:rPr lang="uk-UA" sz="2400" dirty="0"/>
              <a:t>, сувенірна продукція та ін. </a:t>
            </a:r>
          </a:p>
          <a:p>
            <a:pPr marL="0" indent="0" algn="just">
              <a:buNone/>
            </a:pPr>
            <a:r>
              <a:rPr lang="uk-UA" sz="2400" dirty="0"/>
              <a:t>При створенні таких матеріалів слід дотримуватися базових правил: </a:t>
            </a:r>
          </a:p>
          <a:p>
            <a:pPr algn="just"/>
            <a:r>
              <a:rPr lang="uk-UA" sz="2400" dirty="0"/>
              <a:t>баланс текстової, цифрової та графічної інформації;</a:t>
            </a:r>
          </a:p>
          <a:p>
            <a:pPr algn="just"/>
            <a:r>
              <a:rPr lang="uk-UA" sz="2400" dirty="0"/>
              <a:t>має бути оформлено в єдиному корпоративному стилі; </a:t>
            </a:r>
          </a:p>
          <a:p>
            <a:pPr algn="just"/>
            <a:r>
              <a:rPr lang="uk-UA" sz="2400" dirty="0"/>
              <a:t>інформація повинна подаватися в доступному, зрозумілому для цільових груп форматі. </a:t>
            </a:r>
          </a:p>
          <a:p>
            <a:pPr marL="0" indent="0" algn="just">
              <a:buNone/>
            </a:pPr>
            <a:r>
              <a:rPr lang="uk-UA" sz="2400" dirty="0"/>
              <a:t>У рекламних матеріалах, окрім основної інформації, бажано закладати корпоративні меседжі у вигляді слоганів, повідомлень тощо, звичайно якщо це дозволяє формат та особливості рекламних матеріалів.</a:t>
            </a:r>
          </a:p>
        </p:txBody>
      </p:sp>
    </p:spTree>
    <p:extLst>
      <p:ext uri="{BB962C8B-B14F-4D97-AF65-F5344CB8AC3E}">
        <p14:creationId xmlns:p14="http://schemas.microsoft.com/office/powerpoint/2010/main" val="350387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6E61-DBEA-4234-B145-806DFC37F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презентаційні матеріали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F28E0C-4BA4-4316-A066-120D051E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/>
              <a:t>Стандартна добірка презентаційних корпоративних матеріалів компанії складається з </a:t>
            </a:r>
          </a:p>
          <a:p>
            <a:r>
              <a:rPr lang="uk-UA" sz="2000" dirty="0"/>
              <a:t>візитки, </a:t>
            </a:r>
          </a:p>
          <a:p>
            <a:r>
              <a:rPr lang="uk-UA" sz="2000" dirty="0" err="1"/>
              <a:t>прайс</a:t>
            </a:r>
            <a:r>
              <a:rPr lang="uk-UA" sz="2000" dirty="0"/>
              <a:t>-листів на фірмовому бланку, </a:t>
            </a:r>
          </a:p>
          <a:p>
            <a:r>
              <a:rPr lang="uk-UA" sz="2000" dirty="0"/>
              <a:t>комерційної пропозиції на фірмовому бланку, </a:t>
            </a:r>
          </a:p>
          <a:p>
            <a:r>
              <a:rPr lang="uk-UA" sz="2000" dirty="0"/>
              <a:t>фірмової папки, </a:t>
            </a:r>
          </a:p>
          <a:p>
            <a:r>
              <a:rPr lang="uk-UA" sz="2000" dirty="0"/>
              <a:t>буклету,</a:t>
            </a:r>
          </a:p>
          <a:p>
            <a:r>
              <a:rPr lang="uk-UA" sz="2000" dirty="0"/>
              <a:t>каталогу </a:t>
            </a:r>
          </a:p>
          <a:p>
            <a:r>
              <a:rPr lang="uk-UA" sz="2000" dirty="0"/>
              <a:t>електронної презентації. </a:t>
            </a:r>
          </a:p>
          <a:p>
            <a:pPr marL="0" indent="0">
              <a:buNone/>
            </a:pPr>
            <a:r>
              <a:rPr lang="uk-UA" sz="2000" dirty="0"/>
              <a:t>Правила створення та оформлення корпоративних матеріалів такі самі, як і в попередньому випадку (рекламні матеріали).</a:t>
            </a:r>
          </a:p>
        </p:txBody>
      </p:sp>
    </p:spTree>
    <p:extLst>
      <p:ext uri="{BB962C8B-B14F-4D97-AF65-F5344CB8AC3E}">
        <p14:creationId xmlns:p14="http://schemas.microsoft.com/office/powerpoint/2010/main" val="216615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BAA2-D1BD-46D4-956D-463B82B4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Матеріали для ЗМІ (інтерв’ю, авторські статті, коментарі)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8CF3C5-890C-447C-BDAF-5E436717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dirty="0"/>
              <a:t>У динамічному форматі роботи одним з провідних напрямів зусиль </a:t>
            </a:r>
            <a:r>
              <a:rPr lang="de-DE" sz="2400" dirty="0"/>
              <a:t>PR</a:t>
            </a:r>
            <a:r>
              <a:rPr lang="uk-UA" sz="2400" dirty="0"/>
              <a:t>-підрозділу є підготовка та розміщення матеріалів у ЗМІ.</a:t>
            </a:r>
          </a:p>
          <a:p>
            <a:pPr algn="just"/>
            <a:r>
              <a:rPr lang="uk-UA" sz="2400" dirty="0"/>
              <a:t> Останнє відбувається або на платній основі (так звана «</a:t>
            </a:r>
            <a:r>
              <a:rPr lang="uk-UA" sz="2400" dirty="0" err="1"/>
              <a:t>джинса</a:t>
            </a:r>
            <a:r>
              <a:rPr lang="uk-UA" sz="2400" dirty="0"/>
              <a:t>»), або за рахунок змістовності та актуальності матеріалів (пабліситі). В обох варіантах носіями корпоративної інформації можуть бути інтерв’ю, авторські статті, коментарі, новини, повідомлення. </a:t>
            </a:r>
          </a:p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Інтерв’ю </a:t>
            </a:r>
            <a:r>
              <a:rPr lang="uk-UA" sz="2400" dirty="0"/>
              <a:t>є традиційною формою подання інформації про компанію на основі іміджевого матеріалу про її </a:t>
            </a:r>
            <a:r>
              <a:rPr lang="uk-UA" sz="2400" dirty="0" err="1"/>
              <a:t>ТОП-менеджерів</a:t>
            </a:r>
            <a:r>
              <a:rPr lang="uk-UA" sz="2400" dirty="0"/>
              <a:t> або провідних фахівців. </a:t>
            </a:r>
          </a:p>
          <a:p>
            <a:pPr algn="just"/>
            <a:r>
              <a:rPr lang="uk-UA" sz="2400" dirty="0"/>
              <a:t>Для створення такого матеріалу необхідно знайти персону, яка поєднує в собі </a:t>
            </a:r>
            <a:r>
              <a:rPr lang="ru-RU" sz="2400" dirty="0" err="1"/>
              <a:t>досвідченого</a:t>
            </a:r>
            <a:r>
              <a:rPr lang="ru-RU" sz="2400" dirty="0"/>
              <a:t> </a:t>
            </a:r>
            <a:r>
              <a:rPr lang="ru-RU" sz="2400" dirty="0" err="1"/>
              <a:t>фахівця</a:t>
            </a:r>
            <a:r>
              <a:rPr lang="ru-RU" sz="2400" dirty="0"/>
              <a:t> та </a:t>
            </a:r>
            <a:r>
              <a:rPr lang="ru-RU" sz="2400" dirty="0" err="1"/>
              <a:t>цікавого</a:t>
            </a:r>
            <a:r>
              <a:rPr lang="ru-RU" sz="2400" dirty="0"/>
              <a:t> </a:t>
            </a:r>
            <a:r>
              <a:rPr lang="ru-RU" sz="2400" dirty="0" err="1"/>
              <a:t>співрозмовника</a:t>
            </a:r>
            <a:r>
              <a:rPr lang="ru-RU" sz="2400" dirty="0"/>
              <a:t>. </a:t>
            </a:r>
            <a:r>
              <a:rPr lang="ru-RU" sz="2400" dirty="0" err="1"/>
              <a:t>Відповідно</a:t>
            </a:r>
            <a:r>
              <a:rPr lang="ru-RU" sz="2400" dirty="0"/>
              <a:t> в </a:t>
            </a:r>
            <a:r>
              <a:rPr lang="ru-RU" sz="2400" dirty="0" err="1"/>
              <a:t>матеріалі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закладений</a:t>
            </a:r>
            <a:r>
              <a:rPr lang="ru-RU" sz="2400" dirty="0"/>
              <a:t> </a:t>
            </a:r>
            <a:r>
              <a:rPr lang="ru-RU" sz="2400" dirty="0" err="1"/>
              <a:t>профільний</a:t>
            </a:r>
            <a:r>
              <a:rPr lang="ru-RU" sz="2400" dirty="0"/>
              <a:t> </a:t>
            </a:r>
            <a:r>
              <a:rPr lang="ru-RU" sz="2400" dirty="0" err="1"/>
              <a:t>корпоративний</a:t>
            </a:r>
            <a:r>
              <a:rPr lang="ru-RU" sz="2400" dirty="0"/>
              <a:t> </a:t>
            </a:r>
            <a:r>
              <a:rPr lang="ru-RU" sz="2400" dirty="0" err="1"/>
              <a:t>меседж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0279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825E5-B5B0-4B14-8AA2-3A65B37B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BC667-F7E3-48E7-87C4-7373B5ECA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Авторські статті </a:t>
            </a:r>
            <a:r>
              <a:rPr lang="uk-UA" sz="2400" dirty="0"/>
              <a:t>(аналітичні, проблемні, оглядові у вигляді своєрідного есе та ін.) подаються від імені </a:t>
            </a:r>
            <a:r>
              <a:rPr lang="uk-UA" sz="2400" dirty="0" err="1"/>
              <a:t>ТОП-менеджерів</a:t>
            </a:r>
            <a:r>
              <a:rPr lang="uk-UA" sz="2400" dirty="0"/>
              <a:t> або провідних фахівців компанії. Відмінна від інтерв’ю за формою подання інформації (діалог «питання-відповідь»), аналітична стаття, за призначенням та всіма іншими ознаками подібна до нього. </a:t>
            </a:r>
          </a:p>
          <a:p>
            <a:pPr algn="just"/>
            <a:r>
              <a:rPr lang="uk-UA" sz="2400" b="1" i="1" dirty="0">
                <a:solidFill>
                  <a:srgbClr val="FFFF00"/>
                </a:solidFill>
              </a:rPr>
              <a:t>Коментарі</a:t>
            </a:r>
            <a:r>
              <a:rPr lang="uk-UA" sz="2400" dirty="0"/>
              <a:t> – дуже популярний та затребуваний у журналістів вид матеріалу. Професійні мас-</a:t>
            </a:r>
            <a:r>
              <a:rPr lang="uk-UA" sz="2400" dirty="0" err="1"/>
              <a:t>медійники</a:t>
            </a:r>
            <a:r>
              <a:rPr lang="uk-UA" sz="2400" dirty="0"/>
              <a:t> за допомогою коментарів (у пресі, на радіо і телебаченні) доповнюють власні аналітичні або проблемні статті, презентуючи різноманітні точки зору та версії. Для </a:t>
            </a:r>
            <a:r>
              <a:rPr lang="de-DE" sz="2400" dirty="0"/>
              <a:t>PR-</a:t>
            </a:r>
            <a:r>
              <a:rPr lang="uk-UA" sz="2400" dirty="0"/>
              <a:t>фахівців це дуже гарний інструмент промоції </a:t>
            </a:r>
            <a:r>
              <a:rPr lang="uk-UA" sz="2400" dirty="0" err="1"/>
              <a:t>споук</a:t>
            </a:r>
            <a:r>
              <a:rPr lang="uk-UA" sz="2400" dirty="0"/>
              <a:t>-персон, корпоративних меседжів та самої компанії. Надання коментарів у ЗМІ може бути як системним (через власний пул ЗМІ), так і разовим.</a:t>
            </a:r>
          </a:p>
        </p:txBody>
      </p:sp>
    </p:spTree>
    <p:extLst>
      <p:ext uri="{BB962C8B-B14F-4D97-AF65-F5344CB8AC3E}">
        <p14:creationId xmlns:p14="http://schemas.microsoft.com/office/powerpoint/2010/main" val="323362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B2EEF-2FBE-46A2-9BBB-6EA5F715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Прес-кіт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D01CB2-109F-48EB-8562-5791D520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Прес-кіт являє собою добірку різноманітних корпоративних інформаційних носіїв, презентаційних матеріалів та сувенірної продукції, які розповсюджуються під час тематичних заходів які проводить компанія. </a:t>
            </a:r>
          </a:p>
          <a:p>
            <a:pPr marL="0" indent="0" algn="just">
              <a:buNone/>
            </a:pPr>
            <a:r>
              <a:rPr lang="uk-UA" dirty="0"/>
              <a:t>Зазвичай прес-кіт надається журналісту, в якому він може знайти:</a:t>
            </a:r>
          </a:p>
          <a:p>
            <a:pPr algn="just"/>
            <a:r>
              <a:rPr lang="uk-UA" dirty="0"/>
              <a:t>прес-реліз;</a:t>
            </a:r>
          </a:p>
          <a:p>
            <a:pPr algn="just"/>
            <a:r>
              <a:rPr lang="uk-UA" dirty="0"/>
              <a:t>корпоративний буклет;</a:t>
            </a:r>
          </a:p>
          <a:p>
            <a:pPr algn="just"/>
            <a:r>
              <a:rPr lang="uk-UA" dirty="0"/>
              <a:t>інформаційно-аналітичні матеріали; </a:t>
            </a:r>
          </a:p>
          <a:p>
            <a:pPr algn="just"/>
            <a:r>
              <a:rPr lang="uk-UA" dirty="0"/>
              <a:t>записник та ручку (з корпоративною символікою);</a:t>
            </a:r>
          </a:p>
          <a:p>
            <a:pPr algn="just"/>
            <a:r>
              <a:rPr lang="uk-UA" dirty="0"/>
              <a:t>сувенірний подарунок. </a:t>
            </a:r>
          </a:p>
        </p:txBody>
      </p:sp>
    </p:spTree>
    <p:extLst>
      <p:ext uri="{BB962C8B-B14F-4D97-AF65-F5344CB8AC3E}">
        <p14:creationId xmlns:p14="http://schemas.microsoft.com/office/powerpoint/2010/main" val="14883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8C0A-6565-4B88-BDC2-B3151A4B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POS-</a:t>
            </a:r>
            <a:r>
              <a:rPr lang="uk-UA" dirty="0"/>
              <a:t>матеріали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7EA573-BFB2-4892-94D0-3C365ABC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Цікавим доповненням прес-</a:t>
            </a:r>
            <a:r>
              <a:rPr lang="uk-UA" sz="2400" dirty="0" err="1"/>
              <a:t>кіту</a:t>
            </a:r>
            <a:r>
              <a:rPr lang="uk-UA" sz="2400" dirty="0"/>
              <a:t> можуть стати </a:t>
            </a:r>
            <a:r>
              <a:rPr lang="de-DE" sz="2400" b="1" dirty="0">
                <a:solidFill>
                  <a:srgbClr val="FFFF00"/>
                </a:solidFill>
              </a:rPr>
              <a:t>POS-</a:t>
            </a:r>
            <a:r>
              <a:rPr lang="uk-UA" sz="2400" b="1" dirty="0">
                <a:solidFill>
                  <a:srgbClr val="FFFF00"/>
                </a:solidFill>
              </a:rPr>
              <a:t>матеріали </a:t>
            </a:r>
            <a:r>
              <a:rPr lang="uk-UA" sz="2400" dirty="0"/>
              <a:t>(</a:t>
            </a:r>
            <a:r>
              <a:rPr lang="de-DE" sz="2400" dirty="0"/>
              <a:t>POSM – Point </a:t>
            </a:r>
            <a:r>
              <a:rPr lang="de-DE" sz="2400" dirty="0" err="1"/>
              <a:t>of</a:t>
            </a:r>
            <a:r>
              <a:rPr lang="de-DE" sz="2400" dirty="0"/>
              <a:t> Sale Materials — </a:t>
            </a:r>
            <a:r>
              <a:rPr lang="uk-UA" sz="2400" dirty="0"/>
              <a:t>засоби реклами в місцях продажів). Останні дають можливість представникам цільової групи швидко, легко та неформально отримати інформацію про компанію, товар або послугу. До таких матеріалів належать: </a:t>
            </a:r>
            <a:r>
              <a:rPr lang="uk-UA" sz="2400" dirty="0" err="1"/>
              <a:t>шелфтокери</a:t>
            </a:r>
            <a:r>
              <a:rPr lang="uk-UA" sz="2400" dirty="0"/>
              <a:t>, </a:t>
            </a:r>
            <a:r>
              <a:rPr lang="uk-UA" sz="2400" dirty="0" err="1"/>
              <a:t>цінникоутримувачи</a:t>
            </a:r>
            <a:r>
              <a:rPr lang="uk-UA" sz="2400" dirty="0"/>
              <a:t>, </a:t>
            </a:r>
            <a:r>
              <a:rPr lang="uk-UA" sz="2400" dirty="0" err="1"/>
              <a:t>воблери</a:t>
            </a:r>
            <a:r>
              <a:rPr lang="uk-UA" sz="2400" dirty="0"/>
              <a:t>, цінники, </a:t>
            </a:r>
            <a:r>
              <a:rPr lang="uk-UA" sz="2400" dirty="0" err="1"/>
              <a:t>стоппери</a:t>
            </a:r>
            <a:r>
              <a:rPr lang="uk-UA" sz="2400" dirty="0"/>
              <a:t>, </a:t>
            </a:r>
            <a:r>
              <a:rPr lang="uk-UA" sz="2400" dirty="0" err="1"/>
              <a:t>промостойки</a:t>
            </a:r>
            <a:r>
              <a:rPr lang="uk-UA" sz="2400" dirty="0"/>
              <a:t>, </a:t>
            </a:r>
            <a:r>
              <a:rPr lang="uk-UA" sz="2400" dirty="0" err="1"/>
              <a:t>диспенсери</a:t>
            </a:r>
            <a:r>
              <a:rPr lang="uk-UA" sz="2400" dirty="0"/>
              <a:t>, пластикові лотки, прапорці, упаковка, </a:t>
            </a:r>
            <a:r>
              <a:rPr lang="uk-UA" sz="2400" dirty="0" err="1"/>
              <a:t>викраска</a:t>
            </a:r>
            <a:r>
              <a:rPr lang="uk-UA" sz="2400" dirty="0"/>
              <a:t>, наліпки, декоративні магніти, підставки під кружки, чашки, стакани, </a:t>
            </a:r>
            <a:r>
              <a:rPr lang="uk-UA" sz="2400" dirty="0" err="1"/>
              <a:t>постери</a:t>
            </a:r>
            <a:r>
              <a:rPr lang="uk-UA" sz="2400" dirty="0"/>
              <a:t>, пластикові папки, портфелі, бирки, календарики, листівки, записники, лінійки, </a:t>
            </a:r>
            <a:r>
              <a:rPr lang="uk-UA" sz="2400" dirty="0" err="1"/>
              <a:t>брелоки</a:t>
            </a:r>
            <a:r>
              <a:rPr lang="uk-UA" sz="2400" dirty="0"/>
              <a:t>, закладки та інші </a:t>
            </a:r>
            <a:r>
              <a:rPr lang="uk-UA" sz="2400" dirty="0" err="1"/>
              <a:t>сувенирні</a:t>
            </a:r>
            <a:r>
              <a:rPr lang="uk-UA" sz="2400" dirty="0"/>
              <a:t> вироби.</a:t>
            </a:r>
          </a:p>
        </p:txBody>
      </p:sp>
    </p:spTree>
    <p:extLst>
      <p:ext uri="{BB962C8B-B14F-4D97-AF65-F5344CB8AC3E}">
        <p14:creationId xmlns:p14="http://schemas.microsoft.com/office/powerpoint/2010/main" val="1954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2EB-42DF-410A-A4C0-77304A2B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інформаційні носії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75759B-2CC4-49D0-B164-1417A065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Профільним завданням у питаннях розбудови зовнішніх комунікацій є створення та розповсюдження корпоративних повідомлень. Головне призначення останніх – </a:t>
            </a:r>
            <a:r>
              <a:rPr lang="uk-UA" sz="2400" i="1" dirty="0">
                <a:solidFill>
                  <a:srgbClr val="FFFF00"/>
                </a:solidFill>
              </a:rPr>
              <a:t>трансляція базових меседжів</a:t>
            </a:r>
            <a:r>
              <a:rPr lang="uk-UA" sz="2400" dirty="0"/>
              <a:t> на певних інформаційних носіях під певними інформаційними приводами на профільні цільові аудиторії. </a:t>
            </a:r>
          </a:p>
        </p:txBody>
      </p:sp>
    </p:spTree>
    <p:extLst>
      <p:ext uri="{BB962C8B-B14F-4D97-AF65-F5344CB8AC3E}">
        <p14:creationId xmlns:p14="http://schemas.microsoft.com/office/powerpoint/2010/main" val="3439261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EC0C1-BBFF-470E-93D7-67BAC737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/>
              <a:t>Налаштування </a:t>
            </a:r>
            <a:r>
              <a:rPr lang="uk-UA" sz="3600" dirty="0" err="1"/>
              <a:t>внутрішньокорпоративних</a:t>
            </a:r>
            <a:r>
              <a:rPr lang="uk-UA" sz="3600" dirty="0"/>
              <a:t> комунікацій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DA820-E0B2-44C5-AFD7-3D911750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Розроблення та запровадження </a:t>
            </a:r>
            <a:r>
              <a:rPr lang="uk-UA" sz="2400" dirty="0" err="1"/>
              <a:t>внутрішньокорпоративної</a:t>
            </a:r>
            <a:r>
              <a:rPr lang="uk-UA" sz="2400" dirty="0"/>
              <a:t> системи комунікацій </a:t>
            </a:r>
          </a:p>
          <a:p>
            <a:pPr algn="just"/>
            <a:r>
              <a:rPr lang="uk-UA" sz="2400" dirty="0"/>
              <a:t>Питання створення та підтримки </a:t>
            </a:r>
            <a:r>
              <a:rPr lang="uk-UA" sz="2400" dirty="0" err="1"/>
              <a:t>внутрішньокорпоративної</a:t>
            </a:r>
            <a:r>
              <a:rPr lang="uk-UA" sz="2400" dirty="0"/>
              <a:t> системи комунікацій у компанії має важливе значення як у контексті профільної проблематики (</a:t>
            </a:r>
            <a:r>
              <a:rPr lang="de-DE" sz="2400" dirty="0"/>
              <a:t>PR), </a:t>
            </a:r>
            <a:r>
              <a:rPr lang="uk-UA" sz="2400" dirty="0"/>
              <a:t>так і в цілому, як основа життєдіяльності будь-якого соціального утворення. В основі розбудови такої системи лежать принципи </a:t>
            </a:r>
            <a:r>
              <a:rPr lang="uk-UA" sz="2400" dirty="0" err="1"/>
              <a:t>міжгрупової</a:t>
            </a:r>
            <a:r>
              <a:rPr lang="uk-UA" sz="2400" dirty="0"/>
              <a:t>, </a:t>
            </a:r>
            <a:r>
              <a:rPr lang="uk-UA" sz="2400" dirty="0" err="1"/>
              <a:t>внутрішньогрупової</a:t>
            </a:r>
            <a:r>
              <a:rPr lang="uk-UA" sz="2400" dirty="0"/>
              <a:t> та </a:t>
            </a:r>
            <a:r>
              <a:rPr lang="uk-UA" sz="2400" dirty="0" err="1"/>
              <a:t>міжособистої</a:t>
            </a:r>
            <a:r>
              <a:rPr lang="uk-UA" sz="2400" dirty="0"/>
              <a:t> соціальної комунікації, що передбачає розроблення досить складного механізму взаємодії. </a:t>
            </a:r>
          </a:p>
        </p:txBody>
      </p:sp>
    </p:spTree>
    <p:extLst>
      <p:ext uri="{BB962C8B-B14F-4D97-AF65-F5344CB8AC3E}">
        <p14:creationId xmlns:p14="http://schemas.microsoft.com/office/powerpoint/2010/main" val="79105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C80908-F3BA-4952-8565-C7BF6037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/>
              <a:t>Виходячи із зазначеного вище, можемо визначити структуру </a:t>
            </a:r>
            <a:r>
              <a:rPr lang="uk-UA" sz="3100" dirty="0" err="1"/>
              <a:t>внутрішньокорпоративної</a:t>
            </a:r>
            <a:r>
              <a:rPr lang="uk-UA" sz="3100" dirty="0"/>
              <a:t> системи комунікацій у вигляді двох моделей </a:t>
            </a: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E50C8D-3665-4D5E-94B0-6694E92B6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вертикальної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ECA4D317-E4AB-42C5-8505-F6B76258A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348" y="2887005"/>
            <a:ext cx="5731367" cy="3764004"/>
          </a:xfr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9086D2D-E300-406D-877C-C7D683236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горизонтальної</a:t>
            </a: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28500F1B-244C-4EF4-B174-AFD5525E74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5221" y="2894248"/>
            <a:ext cx="6015430" cy="3764004"/>
          </a:xfrm>
        </p:spPr>
      </p:pic>
    </p:spTree>
    <p:extLst>
      <p:ext uri="{BB962C8B-B14F-4D97-AF65-F5344CB8AC3E}">
        <p14:creationId xmlns:p14="http://schemas.microsoft.com/office/powerpoint/2010/main" val="389686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A75DC-4CA4-418D-9CBE-C4AA0DD7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95E624-A036-4349-8584-90B33D7D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err="1"/>
              <a:t>обох</a:t>
            </a:r>
            <a:r>
              <a:rPr lang="ru-RU" sz="2000" dirty="0"/>
              <a:t> схемах </a:t>
            </a:r>
            <a:r>
              <a:rPr lang="ru-RU" sz="2000" dirty="0" err="1"/>
              <a:t>закладено</a:t>
            </a:r>
            <a:r>
              <a:rPr lang="ru-RU" sz="2000" dirty="0"/>
              <a:t> </a:t>
            </a:r>
            <a:r>
              <a:rPr lang="ru-RU" sz="2000" dirty="0" err="1"/>
              <a:t>спільні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</a:t>
            </a:r>
            <a:r>
              <a:rPr lang="ru-RU" sz="2000" dirty="0" err="1"/>
              <a:t>регламентації</a:t>
            </a:r>
            <a:r>
              <a:rPr lang="ru-RU" sz="2000" dirty="0"/>
              <a:t> </a:t>
            </a:r>
            <a:r>
              <a:rPr lang="ru-RU" sz="2000" dirty="0" err="1"/>
              <a:t>виробничих</a:t>
            </a:r>
            <a:r>
              <a:rPr lang="ru-RU" sz="2000" dirty="0"/>
              <a:t> та </a:t>
            </a:r>
            <a:r>
              <a:rPr lang="ru-RU" sz="2000" dirty="0" err="1"/>
              <a:t>неформальних</a:t>
            </a:r>
            <a:r>
              <a:rPr lang="ru-RU" sz="2000" dirty="0"/>
              <a:t> </a:t>
            </a:r>
            <a:r>
              <a:rPr lang="ru-RU" sz="2000" dirty="0" err="1"/>
              <a:t>стосунків</a:t>
            </a:r>
            <a:r>
              <a:rPr lang="ru-RU" sz="2000" dirty="0"/>
              <a:t> і </a:t>
            </a:r>
            <a:r>
              <a:rPr lang="ru-RU" sz="2000" dirty="0" err="1"/>
              <a:t>передбачається</a:t>
            </a:r>
            <a:r>
              <a:rPr lang="ru-RU" sz="2000" dirty="0"/>
              <a:t>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послідовність</a:t>
            </a:r>
            <a:r>
              <a:rPr lang="ru-RU" sz="2000" dirty="0"/>
              <a:t> </a:t>
            </a:r>
            <a:r>
              <a:rPr lang="ru-RU" sz="2000" dirty="0" err="1"/>
              <a:t>комунікаційних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.</a:t>
            </a:r>
          </a:p>
          <a:p>
            <a:pPr algn="just"/>
            <a:r>
              <a:rPr lang="uk-UA" sz="2000" dirty="0"/>
              <a:t>Для регламентації та ефективного управління зазначеними вище процесами складається </a:t>
            </a:r>
            <a:r>
              <a:rPr lang="uk-UA" sz="2000" b="1" dirty="0">
                <a:solidFill>
                  <a:srgbClr val="FFFF00"/>
                </a:solidFill>
              </a:rPr>
              <a:t>Карта </a:t>
            </a:r>
            <a:r>
              <a:rPr lang="uk-UA" sz="2000" b="1" dirty="0" err="1">
                <a:solidFill>
                  <a:srgbClr val="FFFF00"/>
                </a:solidFill>
              </a:rPr>
              <a:t>внутрішньокорпоративних</a:t>
            </a:r>
            <a:r>
              <a:rPr lang="uk-UA" sz="2000" b="1" dirty="0">
                <a:solidFill>
                  <a:srgbClr val="FFFF00"/>
                </a:solidFill>
              </a:rPr>
              <a:t> комунікацій.</a:t>
            </a:r>
            <a:r>
              <a:rPr lang="uk-UA" sz="2000" dirty="0"/>
              <a:t> Вона є стратегічним документом, який використовується </a:t>
            </a:r>
            <a:r>
              <a:rPr lang="de-DE" sz="2000" dirty="0"/>
              <a:t>PR-</a:t>
            </a:r>
            <a:r>
              <a:rPr lang="uk-UA" sz="2000" dirty="0"/>
              <a:t>підрозділом та </a:t>
            </a:r>
            <a:r>
              <a:rPr lang="de-DE" sz="2000" dirty="0"/>
              <a:t>HR-</a:t>
            </a:r>
            <a:r>
              <a:rPr lang="uk-UA" sz="2000" dirty="0"/>
              <a:t>підрозділом для вирішення профільних завдань. Створення карти обов’язково має відбуватися відповідно до виробничої схеми та принципів менеджменту, що є базовими для компанії. Карта </a:t>
            </a:r>
            <a:r>
              <a:rPr lang="uk-UA" sz="2000" dirty="0" err="1"/>
              <a:t>внутрішньокорпоративних</a:t>
            </a:r>
            <a:r>
              <a:rPr lang="uk-UA" sz="2000" dirty="0"/>
              <a:t> комунікацій може бути створена в описовому варіанті або шляхом візуалізації наявних комунікаційних процесів. Втім, найбільш вдалим може бути інтегрований варіант, який </a:t>
            </a:r>
            <a:r>
              <a:rPr lang="uk-UA" sz="2000" dirty="0" err="1"/>
              <a:t>складатиметься</a:t>
            </a:r>
            <a:r>
              <a:rPr lang="uk-UA" sz="2000" dirty="0"/>
              <a:t> із загальної комунікаційної карти, схем окремих комунікаційний процесів та описового їх супроводження.</a:t>
            </a:r>
            <a:endParaRPr lang="ru-RU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078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E6196-F6E5-44E0-B80A-FFC8D9F2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Обов’язкові складові частини комунікаційної карти: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053172-8B10-46BE-92CA-1DF87F90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1. Загальна структура компанії (управлінська вертикаль із визначенням розподілу повноважень та функціональних обов’язків). </a:t>
            </a:r>
          </a:p>
          <a:p>
            <a:pPr marL="0" indent="0" algn="just">
              <a:buNone/>
            </a:pPr>
            <a:r>
              <a:rPr lang="uk-UA" sz="2000" dirty="0"/>
              <a:t>2. Схема виробничих комунікацій (комунікаційна модель із відповідним регламентом та принципами). </a:t>
            </a:r>
          </a:p>
          <a:p>
            <a:pPr marL="0" indent="0" algn="just">
              <a:buNone/>
            </a:pPr>
            <a:r>
              <a:rPr lang="uk-UA" sz="2000" dirty="0"/>
              <a:t>3. Схема неформальних комунікацій (неформальні лідери, угруповання, проблемні зони та ін.). </a:t>
            </a:r>
          </a:p>
          <a:p>
            <a:pPr marL="0" indent="0" algn="just">
              <a:buNone/>
            </a:pPr>
            <a:r>
              <a:rPr lang="uk-UA" sz="2000" dirty="0"/>
              <a:t>4. Схеми окремих базових комунікаційних процесів (лінійна або циклічна моделі). </a:t>
            </a:r>
          </a:p>
          <a:p>
            <a:pPr marL="0" indent="0" algn="just">
              <a:buNone/>
            </a:pPr>
            <a:r>
              <a:rPr lang="uk-UA" sz="2000" dirty="0"/>
              <a:t>5. Добірка окремих, типових управлінських рішень (алгоритмів або шаблонів) або рекомендацій щодо впровадження, супроводження чи коригування комунікаційних процесів</a:t>
            </a:r>
          </a:p>
        </p:txBody>
      </p:sp>
    </p:spTree>
    <p:extLst>
      <p:ext uri="{BB962C8B-B14F-4D97-AF65-F5344CB8AC3E}">
        <p14:creationId xmlns:p14="http://schemas.microsoft.com/office/powerpoint/2010/main" val="258115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AEC6-3F21-456A-8C56-46BD2D1B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FDBE63-2D1C-4217-BDE1-C78E1C530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Перед </a:t>
            </a:r>
            <a:r>
              <a:rPr lang="ru-RU" sz="2400" dirty="0" err="1"/>
              <a:t>створенням</a:t>
            </a:r>
            <a:r>
              <a:rPr lang="ru-RU" sz="2400" dirty="0"/>
              <a:t> </a:t>
            </a:r>
            <a:r>
              <a:rPr lang="ru-RU" sz="2400" dirty="0" err="1"/>
              <a:t>Карти</a:t>
            </a:r>
            <a:r>
              <a:rPr lang="ru-RU" sz="2400" dirty="0"/>
              <a:t> </a:t>
            </a:r>
            <a:r>
              <a:rPr lang="ru-RU" sz="2400" dirty="0" err="1"/>
              <a:t>внутрішньокорпоративних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</a:t>
            </a:r>
            <a:r>
              <a:rPr lang="ru-RU" sz="2400" dirty="0" err="1"/>
              <a:t>Структурний</a:t>
            </a:r>
            <a:r>
              <a:rPr lang="ru-RU" sz="2400" dirty="0"/>
              <a:t> аудит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допоможе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реальний</a:t>
            </a:r>
            <a:r>
              <a:rPr lang="ru-RU" sz="2400" dirty="0"/>
              <a:t> стан речей та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проблемні</a:t>
            </a:r>
            <a:r>
              <a:rPr lang="ru-RU" sz="2400" dirty="0"/>
              <a:t> напрямки </a:t>
            </a:r>
            <a:r>
              <a:rPr lang="ru-RU" sz="2400" dirty="0" err="1"/>
              <a:t>роботи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Також</a:t>
            </a:r>
            <a:r>
              <a:rPr lang="ru-RU" sz="2400" dirty="0"/>
              <a:t> аудит треба </a:t>
            </a:r>
            <a:r>
              <a:rPr lang="ru-RU" sz="2400" dirty="0" err="1"/>
              <a:t>проводити</a:t>
            </a:r>
            <a:r>
              <a:rPr lang="ru-RU" sz="2400" dirty="0"/>
              <a:t> на </a:t>
            </a:r>
            <a:r>
              <a:rPr lang="ru-RU" sz="2400" dirty="0" err="1"/>
              <a:t>регулярній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– не </a:t>
            </a:r>
            <a:r>
              <a:rPr lang="ru-RU" sz="2400" dirty="0" err="1"/>
              <a:t>рідше</a:t>
            </a:r>
            <a:r>
              <a:rPr lang="ru-RU" sz="2400" dirty="0"/>
              <a:t> одного разу на </a:t>
            </a:r>
            <a:r>
              <a:rPr lang="ru-RU" sz="2400" dirty="0" err="1"/>
              <a:t>рік</a:t>
            </a:r>
            <a:r>
              <a:rPr lang="ru-RU" sz="2400" dirty="0"/>
              <a:t>, з метою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/>
              <a:t>поточної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та </a:t>
            </a:r>
            <a:r>
              <a:rPr lang="ru-RU" sz="2400" dirty="0" err="1"/>
              <a:t>відстеження</a:t>
            </a:r>
            <a:r>
              <a:rPr lang="ru-RU" sz="2400" dirty="0"/>
              <a:t> </a:t>
            </a:r>
            <a:r>
              <a:rPr lang="ru-RU" sz="2400" dirty="0" err="1"/>
              <a:t>деструктивних</a:t>
            </a:r>
            <a:r>
              <a:rPr lang="ru-RU" sz="2400" dirty="0"/>
              <a:t> </a:t>
            </a:r>
            <a:r>
              <a:rPr lang="ru-RU" sz="2400" dirty="0" err="1"/>
              <a:t>тенденцій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негативний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систему менеджменту та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3960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9DA2-6C30-47C7-BA5C-C0FDE303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06FDF-C32E-4F7E-8496-0FBCF769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У формуванні ефективних внутрішніх комунікацій та публічного іміджу компанії корпоративна культура відіграє провідну роль. </a:t>
            </a:r>
          </a:p>
          <a:p>
            <a:pPr algn="just"/>
            <a:r>
              <a:rPr lang="uk-UA" sz="2400" dirty="0"/>
              <a:t>Базові положення та робоча модель корпоративної культури прописуються окремим пунктом у Корпоративній комунікаційній концепції. </a:t>
            </a:r>
          </a:p>
          <a:p>
            <a:pPr algn="just"/>
            <a:r>
              <a:rPr lang="uk-UA" sz="2400" dirty="0"/>
              <a:t>Для практичного впровадження та координації процесів подальшого розвитку в компанії розробленої моделі корпоративної культури визначаються відповідальна особа (профільний </a:t>
            </a:r>
            <a:r>
              <a:rPr lang="uk-UA" sz="2400" dirty="0" err="1"/>
              <a:t>ТОП-менеджер</a:t>
            </a:r>
            <a:r>
              <a:rPr lang="uk-UA" sz="2400" dirty="0"/>
              <a:t>) та група виконавців (у складі </a:t>
            </a:r>
            <a:r>
              <a:rPr lang="de-DE" sz="2400" dirty="0"/>
              <a:t>PR-</a:t>
            </a:r>
            <a:r>
              <a:rPr lang="uk-UA" sz="2400" dirty="0"/>
              <a:t>підрозділу та </a:t>
            </a:r>
            <a:r>
              <a:rPr lang="de-DE" sz="2400" dirty="0"/>
              <a:t>HR-</a:t>
            </a:r>
            <a:r>
              <a:rPr lang="uk-UA" sz="2400" dirty="0"/>
              <a:t>підрозділу).</a:t>
            </a:r>
          </a:p>
        </p:txBody>
      </p:sp>
    </p:spTree>
    <p:extLst>
      <p:ext uri="{BB962C8B-B14F-4D97-AF65-F5344CB8AC3E}">
        <p14:creationId xmlns:p14="http://schemas.microsoft.com/office/powerpoint/2010/main" val="232915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92ECF-4EAA-44E3-A9CB-D3B1F99A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Корпоративна культура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96BC84-93F9-426A-B60C-86C5C4C90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FFFF00"/>
                </a:solidFill>
              </a:rPr>
              <a:t>Корпоративна культура </a:t>
            </a:r>
            <a:r>
              <a:rPr lang="uk-UA" sz="2000" dirty="0"/>
              <a:t>– це система цінностей та переконань, які поділяє кожен працівник компанії й передбачає його поведінку, зумовлює характер життєдіяльності організації.</a:t>
            </a:r>
          </a:p>
          <a:p>
            <a:pPr marL="0" indent="0" algn="just">
              <a:buNone/>
            </a:pPr>
            <a:r>
              <a:rPr lang="uk-UA" sz="2000" b="1" i="1" dirty="0">
                <a:solidFill>
                  <a:srgbClr val="FFFF00"/>
                </a:solidFill>
              </a:rPr>
              <a:t>Мета корпоративної культури </a:t>
            </a:r>
            <a:r>
              <a:rPr lang="uk-UA" sz="2000" dirty="0"/>
              <a:t>– забезпечення високої прибутковості компанії за рахунок максимізації ефективності виробничого менеджменту та якісного поліпшення діяльності підприємства в цілому за допомогою:</a:t>
            </a:r>
          </a:p>
          <a:p>
            <a:pPr algn="just"/>
            <a:r>
              <a:rPr lang="uk-UA" sz="2000" dirty="0"/>
              <a:t>удосконалення управління людськими ресурсами для забезпечення лояльності співробітників до керівництва і прийнятих ним рішень;</a:t>
            </a:r>
          </a:p>
          <a:p>
            <a:pPr algn="just"/>
            <a:r>
              <a:rPr lang="uk-UA" sz="2000" dirty="0"/>
              <a:t>виховання у працівників ставлення до підприємства як до свого дому;</a:t>
            </a:r>
          </a:p>
          <a:p>
            <a:pPr algn="just"/>
            <a:r>
              <a:rPr lang="uk-UA" sz="2000" dirty="0"/>
              <a:t>розвитку здатності в ділових та особистих стосунках спиратися на встановлені норми поведінки, вирішувати будь-які проблеми без конфліктів.</a:t>
            </a:r>
          </a:p>
        </p:txBody>
      </p:sp>
    </p:spTree>
    <p:extLst>
      <p:ext uri="{BB962C8B-B14F-4D97-AF65-F5344CB8AC3E}">
        <p14:creationId xmlns:p14="http://schemas.microsoft.com/office/powerpoint/2010/main" val="2901354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2B11CE4-1AD3-441A-9767-11DA84FB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5C6CCB-8788-4A70-922F-FE6229533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834" y="2133189"/>
            <a:ext cx="4995334" cy="3649134"/>
          </a:xfrm>
        </p:spPr>
        <p:txBody>
          <a:bodyPr/>
          <a:lstStyle/>
          <a:p>
            <a:pPr algn="just"/>
            <a:r>
              <a:rPr lang="uk-UA" dirty="0"/>
              <a:t>Корпоративна культура передбачає наявність цілісності загального фірмового стилю працівників (від охоронця до </a:t>
            </a:r>
            <a:r>
              <a:rPr lang="uk-UA" dirty="0" err="1"/>
              <a:t>ТОП-менеджера</a:t>
            </a:r>
            <a:r>
              <a:rPr lang="uk-UA" dirty="0"/>
              <a:t>), їхньої поведінки та принципів роботи. Також вона вимагає встановлення єдиного стилю інтер’єру офісу, діловодства та інших атрибутів.</a:t>
            </a: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A8A09E6F-1D50-4A11-AF25-120D20013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2889" y="2801103"/>
            <a:ext cx="6272277" cy="27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2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000BC-FCD7-428A-A1FE-E0947FDE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корпоративної культури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114BA0-2120-4F68-84A3-EF58E017A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5216716" cy="410633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2400" dirty="0"/>
              <a:t>Можна визначити три рівні корпоративної культури.</a:t>
            </a:r>
          </a:p>
          <a:p>
            <a:pPr algn="just"/>
            <a:r>
              <a:rPr lang="uk-UA" sz="2400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Зовнішній</a:t>
            </a:r>
            <a:r>
              <a:rPr lang="uk-UA" sz="2400" dirty="0"/>
              <a:t> рівень утворюють візуальні об'єкти культури: стиль одягу, корпоративна етика, символи, організаційні церемонії, корпоративні традиції, урочистості, оформлення офісів.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Внутрішній</a:t>
            </a:r>
            <a:r>
              <a:rPr lang="uk-UA" sz="2400" dirty="0"/>
              <a:t> рівень знаходить втілення у словах та справах, поведінці співробітників компанії, цінностях та переконаннях, які свідомо поділяються та підтримують її члени.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Ідеологічний</a:t>
            </a:r>
            <a:r>
              <a:rPr lang="uk-UA" sz="2400" dirty="0"/>
              <a:t> рівень становлять основоположні припущення і глибокі переконання.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A2B069A-320D-4182-B39A-3960C790F9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9483" y="2142067"/>
            <a:ext cx="485861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90446-0CB2-46D1-B822-5AECC8A4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Базові елементи корпоративної культури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380F62-6AE7-4150-B9AE-4BC538FD6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210" y="2142067"/>
            <a:ext cx="4995334" cy="3649134"/>
          </a:xfrm>
        </p:spPr>
        <p:txBody>
          <a:bodyPr/>
          <a:lstStyle/>
          <a:p>
            <a:r>
              <a:rPr lang="uk-UA" dirty="0"/>
              <a:t>корпоративний етичний кодекс;</a:t>
            </a:r>
          </a:p>
          <a:p>
            <a:r>
              <a:rPr lang="uk-UA" dirty="0"/>
              <a:t>фірмовий стиль в одязі та аксесуарах</a:t>
            </a:r>
          </a:p>
          <a:p>
            <a:r>
              <a:rPr lang="uk-UA" dirty="0"/>
              <a:t>фірмовий стиль в оформленні офісу;</a:t>
            </a:r>
          </a:p>
          <a:p>
            <a:r>
              <a:rPr lang="uk-UA" dirty="0"/>
              <a:t>фірмовий стиль канцелярських виробів та сувенірної продукції;</a:t>
            </a:r>
          </a:p>
          <a:p>
            <a:r>
              <a:rPr lang="uk-UA" dirty="0"/>
              <a:t>корпоративні традиції;</a:t>
            </a:r>
          </a:p>
          <a:p>
            <a:r>
              <a:rPr lang="uk-UA" dirty="0"/>
              <a:t>корпоративна система комунікації (робоча та неформальна)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7A07ABB-9D7E-4813-979D-81393959B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3544" y="2305030"/>
            <a:ext cx="6599612" cy="3323208"/>
          </a:xfrm>
        </p:spPr>
      </p:pic>
    </p:spTree>
    <p:extLst>
      <p:ext uri="{BB962C8B-B14F-4D97-AF65-F5344CB8AC3E}">
        <p14:creationId xmlns:p14="http://schemas.microsoft.com/office/powerpoint/2010/main" val="21571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CAD8-9160-4309-9F67-BDFCEB42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04DE53-A6FF-4936-8D4E-E156A54B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Ця аксіома має важливе значення в роботі </a:t>
            </a:r>
            <a:r>
              <a:rPr lang="de-DE" sz="2400" dirty="0"/>
              <a:t>PR-</a:t>
            </a:r>
            <a:r>
              <a:rPr lang="uk-UA" sz="2400" dirty="0"/>
              <a:t>фахівця і є одним з найважливіших робочих алгоритмів у форматі напряму медіа-</a:t>
            </a:r>
            <a:r>
              <a:rPr lang="uk-UA" sz="2400" dirty="0" err="1"/>
              <a:t>рілейшнз</a:t>
            </a:r>
            <a:r>
              <a:rPr lang="uk-UA" sz="2400" dirty="0"/>
              <a:t>. Виходячи з цього, кожне інформаційне повідомлення, що створюється та розповсюджується від імені компанії, має бути чітко </a:t>
            </a:r>
            <a:r>
              <a:rPr lang="uk-UA" sz="2400" dirty="0" err="1"/>
              <a:t>позиційоване</a:t>
            </a:r>
            <a:r>
              <a:rPr lang="uk-UA" sz="2400" dirty="0"/>
              <a:t> – орієнтовано на конкретні цільові групи з відповідними меседжами в основі. Крім того, інформаційне повідомлення має бути прив’язаним до конкретного інформаційного приводу, що є головною умовою, яка приверне до неї увагу ЗМІ. Також інформаційне повідомлення має бути «упаковано» в найбільш зручний та ефективний для конкретного випадку, інформаційний носій. </a:t>
            </a:r>
          </a:p>
        </p:txBody>
      </p:sp>
    </p:spTree>
    <p:extLst>
      <p:ext uri="{BB962C8B-B14F-4D97-AF65-F5344CB8AC3E}">
        <p14:creationId xmlns:p14="http://schemas.microsoft.com/office/powerpoint/2010/main" val="1403437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F26FE4-AE82-4E70-9A35-6BB68AC3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Корпоративний етичний кодекс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4CFD76-1B9E-4CC9-957F-626E360BE5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Корпоративний етичний кодекс </a:t>
            </a:r>
            <a:r>
              <a:rPr lang="uk-UA" dirty="0"/>
              <a:t>– це добірка норм та правил поведінки, що є обов’язковими для працівників компанії. Вона регулює формальні та неформальні відносини й принципи співпраці. </a:t>
            </a:r>
          </a:p>
          <a:p>
            <a:pPr marL="0" indent="0">
              <a:buNone/>
            </a:pPr>
            <a:r>
              <a:rPr lang="uk-UA" dirty="0"/>
              <a:t>Традиційно визначаються три види етичних кодексів, які: </a:t>
            </a:r>
          </a:p>
          <a:p>
            <a:r>
              <a:rPr lang="uk-UA" dirty="0"/>
              <a:t>дають докладно розроблені правила, включаючи санкції, передбачені у випадках порушення кодексу (наприклад, контракти); </a:t>
            </a:r>
          </a:p>
          <a:p>
            <a:r>
              <a:rPr lang="uk-UA" dirty="0"/>
              <a:t>регулюють зобов'язання перед клієнтами, вкладниками,  акціонерами, співробітниками тощо (соціальні кодекси); </a:t>
            </a:r>
          </a:p>
          <a:p>
            <a:r>
              <a:rPr lang="uk-UA" dirty="0"/>
              <a:t>включають положення про цінності організації, її філософію та цілі (корпоративні кодекси).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4BE4F33-B465-48F8-A53A-B32FFC966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10731" y="1580226"/>
            <a:ext cx="3788702" cy="5129826"/>
          </a:xfrm>
        </p:spPr>
      </p:pic>
    </p:spTree>
    <p:extLst>
      <p:ext uri="{BB962C8B-B14F-4D97-AF65-F5344CB8AC3E}">
        <p14:creationId xmlns:p14="http://schemas.microsoft.com/office/powerpoint/2010/main" val="2913198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0248F-83D9-42A0-884F-F3DEE5E5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HR-</a:t>
            </a:r>
            <a:r>
              <a:rPr lang="uk-UA" dirty="0"/>
              <a:t>менеджмент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B67CC6-50D3-4CCF-86E5-B93A6033A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dirty="0"/>
              <a:t>Одним з найважливіших напрямів у формуванні внутрішнього та зовнішнього іміджу компанії є </a:t>
            </a:r>
            <a:r>
              <a:rPr lang="de-DE" sz="2400" dirty="0"/>
              <a:t>HR-</a:t>
            </a:r>
            <a:r>
              <a:rPr lang="uk-UA" sz="2400" dirty="0"/>
              <a:t>менеджмент у його широкому розумінні. </a:t>
            </a:r>
          </a:p>
          <a:p>
            <a:pPr algn="just"/>
            <a:r>
              <a:rPr lang="uk-UA" sz="2400" dirty="0"/>
              <a:t>Традиційно, ще з радянських часів, ми звикли до того, що процеси управління кадрами – це пошук, прийом на роботу цінних працівників та своєчасне оформлення усіх необхідних документів, що забезпечують найманому працівникові комфортні умови роботи.</a:t>
            </a:r>
          </a:p>
          <a:p>
            <a:pPr algn="just"/>
            <a:r>
              <a:rPr lang="uk-UA" sz="2400" dirty="0"/>
              <a:t>На сьогодні цей стереотип поволі нівелюється, поступаючись ширшому розумінню функцій із управління персоналом. У цьому розумінні важливе місце відводиться </a:t>
            </a:r>
            <a:r>
              <a:rPr lang="de-DE" sz="2400" dirty="0"/>
              <a:t>PR</a:t>
            </a:r>
            <a:r>
              <a:rPr lang="uk-UA" sz="2400" dirty="0"/>
              <a:t>-технологіям. За базовим визначенням, </a:t>
            </a:r>
            <a:r>
              <a:rPr lang="de-DE" sz="2400" dirty="0"/>
              <a:t>HR-</a:t>
            </a:r>
            <a:r>
              <a:rPr lang="uk-UA" sz="2400" dirty="0"/>
              <a:t>менеджмент (кадровий менеджмент) – один з напрямів сучасного менеджменту, спрямований на розвиток та ефективне використання кадрового потенціалу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4148049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91500-3950-4624-8F20-621081B0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Головні завдання </a:t>
            </a:r>
            <a:r>
              <a:rPr lang="de-DE" dirty="0"/>
              <a:t>HR-</a:t>
            </a:r>
            <a:r>
              <a:rPr lang="uk-UA" dirty="0"/>
              <a:t>менеджменту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49CD1E-F127-4BE7-B113-57455461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комплектація штату організації відповідно до стратегії розвитку, а також з метою реалізації виробничого плану, враховуючи конкретні фінансові показники;</a:t>
            </a:r>
          </a:p>
          <a:p>
            <a:pPr algn="just"/>
            <a:r>
              <a:rPr lang="uk-UA" sz="2400" dirty="0"/>
              <a:t>створення системи підготовки керівного резерву, забезпечення наслідування керівництва та зменшення ризиків кадрових втрат; </a:t>
            </a:r>
          </a:p>
          <a:p>
            <a:pPr algn="just"/>
            <a:r>
              <a:rPr lang="uk-UA" sz="2400" dirty="0"/>
              <a:t>прийняття рішення про використання менеджерів, що не виконують свої завдання; </a:t>
            </a:r>
          </a:p>
          <a:p>
            <a:pPr algn="just"/>
            <a:r>
              <a:rPr lang="uk-UA" sz="2400" dirty="0"/>
              <a:t>спрямування служби управління персоналом на досягнення виробничих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3362685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F4F33-DAC6-44EC-8DCC-A62FD87C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Головні </a:t>
            </a:r>
            <a:r>
              <a:rPr lang="de-DE" dirty="0"/>
              <a:t>PR-</a:t>
            </a:r>
            <a:r>
              <a:rPr lang="uk-UA" dirty="0"/>
              <a:t>інструменти, що забезпечують реалізацію </a:t>
            </a:r>
            <a:r>
              <a:rPr lang="de-DE" dirty="0"/>
              <a:t>HR-</a:t>
            </a:r>
            <a:r>
              <a:rPr lang="uk-UA" dirty="0"/>
              <a:t>завдань: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FB2F93-DBB2-4893-AFDC-89B615A8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організація та проведення корпоративних заходів;</a:t>
            </a:r>
          </a:p>
          <a:p>
            <a:pPr algn="just"/>
            <a:r>
              <a:rPr lang="uk-UA" dirty="0"/>
              <a:t>формування та підтримка корпоративної культури; </a:t>
            </a:r>
          </a:p>
          <a:p>
            <a:pPr algn="just"/>
            <a:r>
              <a:rPr lang="uk-UA" dirty="0"/>
              <a:t>робота з корпоративними лідерами громадської думки;</a:t>
            </a:r>
          </a:p>
          <a:p>
            <a:pPr algn="just"/>
            <a:r>
              <a:rPr lang="uk-UA" dirty="0"/>
              <a:t>створення </a:t>
            </a:r>
            <a:r>
              <a:rPr lang="uk-UA" dirty="0" err="1"/>
              <a:t>внутрішньокорпоративних</a:t>
            </a:r>
            <a:r>
              <a:rPr lang="uk-UA" dirty="0"/>
              <a:t> інформаційних носіїв (</a:t>
            </a:r>
            <a:r>
              <a:rPr lang="uk-UA" dirty="0" err="1"/>
              <a:t>інтранет</a:t>
            </a:r>
            <a:r>
              <a:rPr lang="uk-UA" dirty="0"/>
              <a:t>, газети, бюлетені, дошки об’яв та ін.). </a:t>
            </a:r>
          </a:p>
          <a:p>
            <a:pPr marL="0" indent="0" algn="just">
              <a:buNone/>
            </a:pPr>
            <a:r>
              <a:rPr lang="uk-UA" dirty="0"/>
              <a:t>Останнім часом з’явився новий напрям, який формалізує всі зусилля фахівців із </a:t>
            </a:r>
            <a:r>
              <a:rPr lang="de-DE" dirty="0"/>
              <a:t>PR </a:t>
            </a:r>
            <a:r>
              <a:rPr lang="uk-UA" dirty="0"/>
              <a:t>у питаннях формування кадрової політики – </a:t>
            </a:r>
            <a:r>
              <a:rPr lang="de-DE" dirty="0"/>
              <a:t>HR-</a:t>
            </a:r>
            <a:r>
              <a:rPr lang="uk-UA" dirty="0" err="1"/>
              <a:t>брендінг</a:t>
            </a:r>
            <a:r>
              <a:rPr lang="uk-UA" dirty="0"/>
              <a:t>. Останній визначають як комплекс цілеспрямованих заходів із формування позитивного іміджу працедавця з метою постійного залучення кращих фахівців профільної галузі.</a:t>
            </a:r>
          </a:p>
        </p:txBody>
      </p:sp>
    </p:spTree>
    <p:extLst>
      <p:ext uri="{BB962C8B-B14F-4D97-AF65-F5344CB8AC3E}">
        <p14:creationId xmlns:p14="http://schemas.microsoft.com/office/powerpoint/2010/main" val="431407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7D627-35F6-49DA-BECA-5665ABC7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Брендинг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131C15-1BC8-440B-B40F-260E68B8A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Динамічний розвиток практики маркетингових комунікацій дає життя новим підходам та інструментам, що стимулюють функціонування аксіоматичними форм </a:t>
            </a:r>
            <a:r>
              <a:rPr lang="uk-UA" sz="2400" dirty="0" err="1"/>
              <a:t>міжособистого</a:t>
            </a:r>
            <a:r>
              <a:rPr lang="uk-UA" sz="2400" dirty="0"/>
              <a:t>, </a:t>
            </a:r>
            <a:r>
              <a:rPr lang="uk-UA" sz="2400" dirty="0" err="1"/>
              <a:t>міжгрупового</a:t>
            </a:r>
            <a:r>
              <a:rPr lang="uk-UA" sz="2400" dirty="0"/>
              <a:t>, </a:t>
            </a:r>
            <a:r>
              <a:rPr lang="uk-UA" sz="2400" dirty="0" err="1"/>
              <a:t>внутрішньогрупового</a:t>
            </a:r>
            <a:r>
              <a:rPr lang="uk-UA" sz="2400" dirty="0"/>
              <a:t> спілкування представників людського співтовариства. З’являються нові комунікаційні інструменти, а ті, що вже існують, – трансформуються. В цьому контексті найбільш виразним є таке явище, як бренд.</a:t>
            </a:r>
          </a:p>
        </p:txBody>
      </p:sp>
    </p:spTree>
    <p:extLst>
      <p:ext uri="{BB962C8B-B14F-4D97-AF65-F5344CB8AC3E}">
        <p14:creationId xmlns:p14="http://schemas.microsoft.com/office/powerpoint/2010/main" val="531775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57354-1EEC-47AA-8DAB-F04360B6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B68CCC-A41B-4491-9AF2-C7779089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29" y="2142067"/>
            <a:ext cx="10564427" cy="44629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1600" dirty="0"/>
              <a:t>Тотальна персоніфікація торговельних марок та трансформація їх у бренди призвела до появи нових форм споживацької мотивації. Якщо раніше покупець шукав у товарі задоволення конкретних потреб, при бажаній наявності певних стандартів якості, то тепер за допомогою бренду він може: </a:t>
            </a:r>
          </a:p>
          <a:p>
            <a:pPr algn="just"/>
            <a:r>
              <a:rPr lang="uk-UA" sz="1600" dirty="0"/>
              <a:t>купувати не товар, а обіцянку; </a:t>
            </a:r>
          </a:p>
          <a:p>
            <a:pPr algn="just"/>
            <a:r>
              <a:rPr lang="uk-UA" sz="1600" dirty="0"/>
              <a:t>задовольняти миттєві побажання; </a:t>
            </a:r>
          </a:p>
          <a:p>
            <a:pPr algn="just"/>
            <a:r>
              <a:rPr lang="uk-UA" sz="1600" dirty="0"/>
              <a:t>здійснювати давню мрію; </a:t>
            </a:r>
          </a:p>
          <a:p>
            <a:pPr algn="just"/>
            <a:r>
              <a:rPr lang="uk-UA" sz="1600" dirty="0"/>
              <a:t>забезпечувати собі комфорт; </a:t>
            </a:r>
          </a:p>
          <a:p>
            <a:pPr algn="just"/>
            <a:r>
              <a:rPr lang="uk-UA" sz="1600" dirty="0"/>
              <a:t>отримувати гарантії захисту та безпеки; </a:t>
            </a:r>
          </a:p>
          <a:p>
            <a:pPr algn="just"/>
            <a:r>
              <a:rPr lang="uk-UA" sz="1600" dirty="0"/>
              <a:t>купувати рішення певних проблем; </a:t>
            </a:r>
          </a:p>
          <a:p>
            <a:pPr algn="just"/>
            <a:r>
              <a:rPr lang="uk-UA" sz="1600" dirty="0"/>
              <a:t>отримувати впевненість у собі та повагу оточуючих; </a:t>
            </a:r>
          </a:p>
          <a:p>
            <a:pPr algn="just"/>
            <a:r>
              <a:rPr lang="uk-UA" sz="1600" dirty="0"/>
              <a:t>втішити себе; </a:t>
            </a:r>
          </a:p>
          <a:p>
            <a:pPr algn="just"/>
            <a:r>
              <a:rPr lang="uk-UA" sz="1600" dirty="0"/>
              <a:t>отримати річ з модним ім’ям, для того щоб бути сучасним; </a:t>
            </a:r>
          </a:p>
          <a:p>
            <a:pPr algn="just"/>
            <a:r>
              <a:rPr lang="uk-UA" sz="1600" dirty="0"/>
              <a:t>розраховувати на фінансовий зиск</a:t>
            </a:r>
          </a:p>
        </p:txBody>
      </p:sp>
    </p:spTree>
    <p:extLst>
      <p:ext uri="{BB962C8B-B14F-4D97-AF65-F5344CB8AC3E}">
        <p14:creationId xmlns:p14="http://schemas.microsoft.com/office/powerpoint/2010/main" val="1236641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96E8-4FA2-44AF-80E5-D49B9823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6CAF30-2F56-44A8-AEF9-A2F6E85EC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Як комплексне та складне за своєю сутністю соціальне явище, бренд, можна розглядати як результат сумісної, фактично командної роботи. У цьому контексті з’являються автори бренду, які поділяються на кілька категорій.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До першої категорії належать виробники – структури, що безпосередньо створюють усе те, що подається під егідою бренду, а також ті, хто допомагає їм у цьому (рекламісти, піарники, маркетологи.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Другу категорію авторів представляють групи впливу – персоніфіковані (конкретні особи) та абстрактні експерти галузі, лідери громадської думки (поп-зірки, діячі науки, культури, політики та ін.), а також експертні структури (інститути, асоціації, спілки та ін.), які теж можуть бути реально існуючими або вигаданими.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Третя категорія – популярна культура у вигляді етичних норм та правил, традицій, модних тенденцій, відповідно, принципів </a:t>
            </a:r>
            <a:r>
              <a:rPr lang="uk-UA" dirty="0" err="1"/>
              <a:t>міжособистої</a:t>
            </a:r>
            <a:r>
              <a:rPr lang="uk-UA" dirty="0"/>
              <a:t>, </a:t>
            </a:r>
            <a:r>
              <a:rPr lang="uk-UA" dirty="0" err="1"/>
              <a:t>міжгрупової</a:t>
            </a:r>
            <a:r>
              <a:rPr lang="uk-UA" dirty="0"/>
              <a:t> та міжкультурної комунікації та ін.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Четверта категорія авторів – представники цільових груп (покупці, клієнти, </a:t>
            </a:r>
            <a:r>
              <a:rPr lang="uk-UA" dirty="0" err="1"/>
              <a:t>вболбювальники</a:t>
            </a:r>
            <a:r>
              <a:rPr lang="uk-UA" dirty="0"/>
              <a:t>, прибічники, електорат та ін.).</a:t>
            </a:r>
          </a:p>
        </p:txBody>
      </p:sp>
    </p:spTree>
    <p:extLst>
      <p:ext uri="{BB962C8B-B14F-4D97-AF65-F5344CB8AC3E}">
        <p14:creationId xmlns:p14="http://schemas.microsoft.com/office/powerpoint/2010/main" val="2605844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17697-DE4A-484A-BAD2-FF44B114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Сучасний бренд як соціальний проект має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512211-B495-42FF-8032-51B49451E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вихідну основу (матеріальний предмет або ідею), </a:t>
            </a:r>
          </a:p>
          <a:p>
            <a:r>
              <a:rPr lang="uk-UA" dirty="0"/>
              <a:t>групу розробників (автори бренду), </a:t>
            </a:r>
          </a:p>
          <a:p>
            <a:r>
              <a:rPr lang="uk-UA" dirty="0"/>
              <a:t>процедуру запуску та супроводження (</a:t>
            </a:r>
            <a:r>
              <a:rPr lang="de-DE" dirty="0"/>
              <a:t>PR </a:t>
            </a:r>
            <a:r>
              <a:rPr lang="uk-UA" dirty="0"/>
              <a:t>та рекламні заходи), </a:t>
            </a:r>
          </a:p>
          <a:p>
            <a:r>
              <a:rPr lang="uk-UA" dirty="0"/>
              <a:t>цільові групи (споживачі товару/послуги або адресати ідеї), </a:t>
            </a:r>
          </a:p>
          <a:p>
            <a:r>
              <a:rPr lang="uk-UA" dirty="0"/>
              <a:t>ідеологію (образно-символічну форму, що ґрунтується на принципах споживацької мотивації) </a:t>
            </a:r>
          </a:p>
          <a:p>
            <a:r>
              <a:rPr lang="uk-UA" dirty="0"/>
              <a:t>конкретну соціальну конструкцію (образ).</a:t>
            </a:r>
          </a:p>
          <a:p>
            <a:pPr marL="0" indent="0">
              <a:buNone/>
            </a:pPr>
            <a:r>
              <a:rPr lang="uk-UA" dirty="0"/>
              <a:t>Усі ці аспекти є </a:t>
            </a:r>
            <a:r>
              <a:rPr lang="uk-UA" dirty="0" err="1"/>
              <a:t>логічно</a:t>
            </a:r>
            <a:r>
              <a:rPr lang="uk-UA" dirty="0"/>
              <a:t> пов’язаними та послідовно взаємодіючими ланками єдиного процесу – </a:t>
            </a:r>
            <a:r>
              <a:rPr lang="uk-UA" b="1" i="1" dirty="0">
                <a:solidFill>
                  <a:srgbClr val="FFFF00"/>
                </a:solidFill>
              </a:rPr>
              <a:t>брендингу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710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E78C3-19C7-4141-8388-A2FB26C0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Типи брендів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AE7A3A-90C1-4821-9A0C-131983F37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Комерційний бренд </a:t>
            </a:r>
            <a:r>
              <a:rPr lang="uk-UA" sz="2400" dirty="0"/>
              <a:t>– бізнес-проект, орієнтований на створення образу об’єкта маркетингових комунікацій, що має товарну вартість та споживацький попит. Підтипи комерційного бренду: бренд-товар, бренд-послуга, корпоративний бренд (комерційна структура), бренд-особистість (публічний бізнес-лідер).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Політичний бренд </a:t>
            </a:r>
            <a:r>
              <a:rPr lang="uk-UA" sz="2400" dirty="0"/>
              <a:t>– політичний проект, орієнтований на створення образу суб’єкта політичного процесу, що об’єднує конкретні цільові групи. Підтипи політичного бренду: бренд-особистість (образ політичного лідера) та бренд-організацію (партія або будь-яка інша політична структура).</a:t>
            </a:r>
          </a:p>
        </p:txBody>
      </p:sp>
    </p:spTree>
    <p:extLst>
      <p:ext uri="{BB962C8B-B14F-4D97-AF65-F5344CB8AC3E}">
        <p14:creationId xmlns:p14="http://schemas.microsoft.com/office/powerpoint/2010/main" val="2917249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F260E-B9DD-4576-B337-35199640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FE8FE2-9FAC-4427-A3B1-0B35ADC6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Громадський бренд </a:t>
            </a:r>
            <a:r>
              <a:rPr lang="uk-UA" sz="2400" dirty="0"/>
              <a:t>– суспільний проект орієнтований на створення образу суб’єкта громадського процесу, що об’єднує конкретні цільові групи. Підтипами громадського бренду є бренд-організація (будь-яка форма громадського, недержавного, неполітичного та некомерційного об’єднання), бренд-особистість (образ громадського діяча), бренд-ідея (громадська ідея, стереотип, точка зору).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Державний бренд </a:t>
            </a:r>
            <a:r>
              <a:rPr lang="uk-UA" sz="2400" dirty="0"/>
              <a:t>– державний проект орієнтований на створення образу суб’єкта, або об’єкт процесів діяльності інститутів державної влади. До підтипів державного бренду належать адміністративний бренд (образ конкретних органів влади), територіальний бренд (образ територіально-адміністративних одиниць або історично сформованих окремих регіонів), бренд-особистість (образ державного діяча, чиновника високого рангу).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4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202B-CA44-42C4-B669-604B7F25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 базових корпоративних інформаційних носіїв належать: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05C52D-9FBA-4667-9178-E3E4CF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прес-релізи, </a:t>
            </a:r>
          </a:p>
          <a:p>
            <a:r>
              <a:rPr lang="uk-UA" sz="2000" dirty="0" err="1"/>
              <a:t>ньюс</a:t>
            </a:r>
            <a:r>
              <a:rPr lang="uk-UA" sz="2000" dirty="0"/>
              <a:t>-релізи,</a:t>
            </a:r>
          </a:p>
          <a:p>
            <a:r>
              <a:rPr lang="uk-UA" sz="2000" dirty="0"/>
              <a:t>корпоративні видання,</a:t>
            </a:r>
          </a:p>
          <a:p>
            <a:r>
              <a:rPr lang="uk-UA" sz="2000" dirty="0"/>
              <a:t>корпоративний сайт, </a:t>
            </a:r>
          </a:p>
          <a:p>
            <a:r>
              <a:rPr lang="uk-UA" sz="2000" dirty="0"/>
              <a:t>рекламні матеріали,</a:t>
            </a:r>
          </a:p>
          <a:p>
            <a:r>
              <a:rPr lang="uk-UA" sz="2000" dirty="0"/>
              <a:t>корпоративні презентаційні матеріали, </a:t>
            </a:r>
          </a:p>
          <a:p>
            <a:r>
              <a:rPr lang="uk-UA" sz="2000" dirty="0"/>
              <a:t>матеріали для ЗМІ. </a:t>
            </a:r>
          </a:p>
        </p:txBody>
      </p:sp>
    </p:spTree>
    <p:extLst>
      <p:ext uri="{BB962C8B-B14F-4D97-AF65-F5344CB8AC3E}">
        <p14:creationId xmlns:p14="http://schemas.microsoft.com/office/powerpoint/2010/main" val="199474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7371-D881-426A-AE44-FA704A6E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брендингу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D878-C4AB-4174-B900-99B19CD3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Брендинг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та </a:t>
            </a:r>
            <a:r>
              <a:rPr lang="ru-RU" sz="2400" dirty="0" err="1"/>
              <a:t>довготривалого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товару,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публічної</a:t>
            </a:r>
            <a:r>
              <a:rPr lang="ru-RU" sz="2400" dirty="0"/>
              <a:t> </a:t>
            </a:r>
            <a:r>
              <a:rPr lang="ru-RU" sz="2400" dirty="0" err="1"/>
              <a:t>персони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корпоративної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Важливими</a:t>
            </a:r>
            <a:r>
              <a:rPr lang="ru-RU" sz="2400" dirty="0"/>
              <a:t> </a:t>
            </a:r>
            <a:r>
              <a:rPr lang="ru-RU" sz="2400" dirty="0" err="1"/>
              <a:t>складовими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брендингу є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, як </a:t>
            </a:r>
            <a:r>
              <a:rPr lang="ru-RU" sz="2400" dirty="0" err="1"/>
              <a:t>товарна</a:t>
            </a:r>
            <a:r>
              <a:rPr lang="ru-RU" sz="2400" dirty="0"/>
              <a:t> марка та </a:t>
            </a:r>
            <a:r>
              <a:rPr lang="ru-RU" sz="2400" dirty="0" err="1"/>
              <a:t>товарний</a:t>
            </a:r>
            <a:r>
              <a:rPr lang="ru-RU" sz="2400" dirty="0"/>
              <a:t> знак.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поняттям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товарної</a:t>
            </a:r>
            <a:r>
              <a:rPr lang="ru-RU" sz="2400" b="1" i="1" dirty="0">
                <a:solidFill>
                  <a:srgbClr val="FFFF00"/>
                </a:solidFill>
              </a:rPr>
              <a:t> марки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назву</a:t>
            </a:r>
            <a:r>
              <a:rPr lang="ru-RU" sz="2400" dirty="0"/>
              <a:t>, </a:t>
            </a:r>
            <a:r>
              <a:rPr lang="ru-RU" sz="2400" dirty="0" err="1"/>
              <a:t>термін</a:t>
            </a:r>
            <a:r>
              <a:rPr lang="ru-RU" sz="2400" dirty="0"/>
              <a:t>, знак, символ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їхню</a:t>
            </a:r>
            <a:r>
              <a:rPr lang="ru-RU" sz="2400" dirty="0"/>
              <a:t> </a:t>
            </a:r>
            <a:r>
              <a:rPr lang="ru-RU" sz="2400" dirty="0" err="1"/>
              <a:t>комбінацію</a:t>
            </a:r>
            <a:r>
              <a:rPr lang="ru-RU" sz="2400" dirty="0"/>
              <a:t> для </a:t>
            </a:r>
            <a:r>
              <a:rPr lang="ru-RU" sz="2400" dirty="0" err="1"/>
              <a:t>ідентифікації</a:t>
            </a:r>
            <a:r>
              <a:rPr lang="ru-RU" sz="2400" dirty="0"/>
              <a:t> товару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аналогічних</a:t>
            </a:r>
            <a:r>
              <a:rPr lang="ru-RU" sz="2400" dirty="0"/>
              <a:t> у </a:t>
            </a:r>
            <a:r>
              <a:rPr lang="ru-RU" sz="2400" dirty="0" err="1"/>
              <a:t>конкурентів</a:t>
            </a:r>
            <a:r>
              <a:rPr lang="ru-RU" sz="2400" dirty="0"/>
              <a:t>. </a:t>
            </a:r>
          </a:p>
          <a:p>
            <a:pPr algn="just"/>
            <a:r>
              <a:rPr lang="ru-RU" sz="2400" b="1" i="1" dirty="0" err="1">
                <a:solidFill>
                  <a:srgbClr val="FFFF00"/>
                </a:solidFill>
              </a:rPr>
              <a:t>Товарний</a:t>
            </a:r>
            <a:r>
              <a:rPr lang="ru-RU" sz="2400" b="1" i="1" dirty="0">
                <a:solidFill>
                  <a:srgbClr val="FFFF00"/>
                </a:solidFill>
              </a:rPr>
              <a:t> знак </a:t>
            </a:r>
            <a:r>
              <a:rPr lang="ru-RU" sz="2400" dirty="0" err="1"/>
              <a:t>розуміють</a:t>
            </a:r>
            <a:r>
              <a:rPr lang="ru-RU" sz="2400" dirty="0"/>
              <a:t> як </a:t>
            </a:r>
            <a:r>
              <a:rPr lang="ru-RU" sz="2400" dirty="0" err="1"/>
              <a:t>зареєстрований</a:t>
            </a:r>
            <a:r>
              <a:rPr lang="ru-RU" sz="2400" dirty="0"/>
              <a:t> символ, слово, </a:t>
            </a:r>
            <a:r>
              <a:rPr lang="ru-RU" sz="2400" dirty="0" err="1"/>
              <a:t>зображення</a:t>
            </a:r>
            <a:r>
              <a:rPr lang="ru-RU" sz="2400" dirty="0"/>
              <a:t>, </a:t>
            </a:r>
            <a:r>
              <a:rPr lang="ru-RU" sz="2400" dirty="0" err="1"/>
              <a:t>звукові</a:t>
            </a:r>
            <a:r>
              <a:rPr lang="ru-RU" sz="2400" dirty="0"/>
              <a:t> </a:t>
            </a:r>
            <a:r>
              <a:rPr lang="ru-RU" sz="2400" dirty="0" err="1"/>
              <a:t>позивні</a:t>
            </a:r>
            <a:r>
              <a:rPr lang="ru-RU" sz="2400" dirty="0"/>
              <a:t>, </a:t>
            </a:r>
            <a:r>
              <a:rPr lang="ru-RU" sz="2400" dirty="0" err="1"/>
              <a:t>відеоряд</a:t>
            </a:r>
            <a:r>
              <a:rPr lang="ru-RU" sz="2400" dirty="0"/>
              <a:t>, формат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добірку</a:t>
            </a:r>
            <a:r>
              <a:rPr lang="ru-RU" sz="2400" dirty="0"/>
              <a:t> характеристик та </a:t>
            </a:r>
            <a:r>
              <a:rPr lang="ru-RU" sz="2400" dirty="0" err="1"/>
              <a:t>особливостей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на </a:t>
            </a:r>
            <a:r>
              <a:rPr lang="ru-RU" sz="2400" dirty="0" err="1"/>
              <a:t>ідентифікацію</a:t>
            </a:r>
            <a:r>
              <a:rPr lang="ru-RU" sz="2400" dirty="0"/>
              <a:t> товару.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53685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BF972-B107-42AC-BC14-ED48F5A5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Маркування товарних знаків 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13B924DD-E0BF-4438-954A-9AA0B8CEB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712395"/>
              </p:ext>
            </p:extLst>
          </p:nvPr>
        </p:nvGraphicFramePr>
        <p:xfrm>
          <a:off x="648070" y="2141538"/>
          <a:ext cx="101691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42">
                  <a:extLst>
                    <a:ext uri="{9D8B030D-6E8A-4147-A177-3AD203B41FA5}">
                      <a16:colId xmlns:a16="http://schemas.microsoft.com/office/drawing/2014/main" val="4078480919"/>
                    </a:ext>
                  </a:extLst>
                </a:gridCol>
                <a:gridCol w="5065712">
                  <a:extLst>
                    <a:ext uri="{9D8B030D-6E8A-4147-A177-3AD203B41FA5}">
                      <a16:colId xmlns:a16="http://schemas.microsoft.com/office/drawing/2014/main" val="412949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Маркування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Ідентифікація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24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Зареєстрований товарний знак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06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TM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Товарний знак у процесі реєстрації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Корпоративний товарний знак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1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Ознака авторського права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6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Копія продукції поширеної товарної марки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06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095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095F3-D863-402A-89C7-CC160E3E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етапи розвитку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6AA090-B8BF-4FBD-B747-392E6E3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процесі народження, від товарної марки і до становлення у форматі бренду, продукт (товар, послуга) може проходити щонайменше чотири етапи розвитку, які умовно можна позначити як</a:t>
            </a:r>
          </a:p>
          <a:p>
            <a:r>
              <a:rPr lang="uk-UA" dirty="0"/>
              <a:t>ЯКІСТЬ. </a:t>
            </a:r>
          </a:p>
          <a:p>
            <a:r>
              <a:rPr lang="uk-UA" dirty="0"/>
              <a:t>КОНКРЕТНА ПРОПОЗИЦІЯ</a:t>
            </a:r>
          </a:p>
          <a:p>
            <a:r>
              <a:rPr lang="uk-UA" dirty="0"/>
              <a:t>ОБРАЗ</a:t>
            </a:r>
          </a:p>
          <a:p>
            <a:r>
              <a:rPr lang="uk-UA" dirty="0"/>
              <a:t>СОЦІАЛЬНИЙ ПРОЄКТ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8697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1A598-D150-4655-8203-70E7B844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895E8E-365E-4DBF-B1C8-604C86D75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2400" dirty="0">
                <a:solidFill>
                  <a:srgbClr val="FFFF00"/>
                </a:solidFill>
              </a:rPr>
              <a:t>ЯКІСТЬ</a:t>
            </a:r>
            <a:r>
              <a:rPr lang="uk-UA" sz="2400" dirty="0"/>
              <a:t>. Увага акцентується на питаннях якості, вона є основою ринкової стратегії та мотивації для споживачів. У </a:t>
            </a:r>
            <a:r>
              <a:rPr lang="uk-UA" sz="2400" dirty="0" err="1"/>
              <a:t>інформаційнорекламних</a:t>
            </a:r>
            <a:r>
              <a:rPr lang="uk-UA" sz="2400" dirty="0"/>
              <a:t> повідомленнях використовуються такі слова: надійність, впевненість, гарантія, якість, впевненість, смак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КОНКРЕТНА ПРОПОЗИЦІЯ</a:t>
            </a:r>
            <a:r>
              <a:rPr lang="uk-UA" sz="2400" dirty="0"/>
              <a:t>. Основою ринкової стратегії є унікальна торгова пропозиція. Споживачі сегментуються, а процес задоволення їхніх потреб виходить на індивідуальний рівень. Ключовими рекламно-інформаційними меседжами є краща пропозиція для певної ситуації або краща пропозиція для конкретної групи. Для ідентифікації в цьому випадку використовуються особливості упаковки, назви, рекламних образів та ін. </a:t>
            </a:r>
          </a:p>
        </p:txBody>
      </p:sp>
    </p:spTree>
    <p:extLst>
      <p:ext uri="{BB962C8B-B14F-4D97-AF65-F5344CB8AC3E}">
        <p14:creationId xmlns:p14="http://schemas.microsoft.com/office/powerpoint/2010/main" val="949411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D78E8-D858-42A3-B902-6BFA5918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C74682-1237-4A0A-8617-287841522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dirty="0">
                <a:solidFill>
                  <a:srgbClr val="FFFF00"/>
                </a:solidFill>
              </a:rPr>
              <a:t>ОБРАЗ</a:t>
            </a:r>
            <a:r>
              <a:rPr lang="uk-UA" sz="2400" dirty="0"/>
              <a:t>. Основою ринкової стратегії є критерії споживацького попиту. Думки, відчуття, самоідентифікація споживачів разом з кількісно-якісними характеристиками товару перетворюються на певний образ останнього – на бренд. При цьому бренд ідентифікують насамперед як образ людини, що споживає певний товар.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СОЦІАЛЬНИЙ ПРОЄКТ</a:t>
            </a:r>
            <a:r>
              <a:rPr lang="uk-UA" sz="2400" dirty="0"/>
              <a:t>. Подальша трансформація бренду перетворює його з образу, що ідентифікує товар на певний соціальний проект, який об’єднує усіх тих, хто бере участь у його життєвому циклі (автори бренду, творці бренду, споживачі, </a:t>
            </a:r>
            <a:r>
              <a:rPr lang="uk-UA" sz="2400" dirty="0" err="1"/>
              <a:t>брендагенти</a:t>
            </a:r>
            <a:r>
              <a:rPr lang="uk-UA" sz="2400" dirty="0"/>
              <a:t> та ін.)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4272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E3E4F-E89D-4365-871E-730D9960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Базовий алгоритм створення бренду передбачає проходження рівнів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F24A8-AD65-4AD7-80DC-B9AEFE2E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 ЦІЛЕВИЗНАЧЕННЯ: </a:t>
            </a:r>
          </a:p>
          <a:p>
            <a:r>
              <a:rPr lang="uk-UA" dirty="0"/>
              <a:t>аналіз місії та завдань компанії;</a:t>
            </a:r>
          </a:p>
          <a:p>
            <a:r>
              <a:rPr lang="uk-UA" dirty="0"/>
              <a:t>визначення місця бренду серед інших брендів компанії;</a:t>
            </a:r>
          </a:p>
          <a:p>
            <a:r>
              <a:rPr lang="uk-UA" dirty="0"/>
              <a:t>визначення бажаного стану бренду; </a:t>
            </a:r>
          </a:p>
          <a:p>
            <a:r>
              <a:rPr lang="uk-UA" dirty="0"/>
              <a:t>формування параметрів бренду. </a:t>
            </a:r>
          </a:p>
          <a:p>
            <a:pPr marL="0" indent="0">
              <a:buNone/>
            </a:pPr>
            <a:r>
              <a:rPr lang="uk-UA" dirty="0"/>
              <a:t>2. ПЛАНУВАННЯ ПРОЕКТУ:</a:t>
            </a:r>
          </a:p>
          <a:p>
            <a:r>
              <a:rPr lang="uk-UA" dirty="0"/>
              <a:t>аналіз наявних ресурсів;  визначення команди замовників, учасників та виконавців;</a:t>
            </a:r>
          </a:p>
          <a:p>
            <a:r>
              <a:rPr lang="uk-UA" dirty="0"/>
              <a:t>визначення хронологічних кордонів реалізації проекту;</a:t>
            </a:r>
          </a:p>
          <a:p>
            <a:r>
              <a:rPr lang="uk-UA" dirty="0"/>
              <a:t>виявлення інших умов реалізації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4239638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674EF-671D-4243-94C7-A5ED8D73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9B7C25-AB1E-49F3-923B-5BCE711E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3. АНАЛІЗ ПОТОЧНОГО СТАНУ БРЕНДУ: </a:t>
            </a:r>
          </a:p>
          <a:p>
            <a:r>
              <a:rPr lang="uk-UA" dirty="0" err="1"/>
              <a:t>впізнаваність</a:t>
            </a:r>
            <a:r>
              <a:rPr lang="uk-UA" dirty="0"/>
              <a:t> бренду; </a:t>
            </a:r>
          </a:p>
          <a:p>
            <a:r>
              <a:rPr lang="uk-UA" dirty="0"/>
              <a:t>знання про бренд у представників цільової аудиторії;</a:t>
            </a:r>
          </a:p>
          <a:p>
            <a:r>
              <a:rPr lang="uk-UA" dirty="0"/>
              <a:t>рівень лояльності до бренду; </a:t>
            </a:r>
          </a:p>
          <a:p>
            <a:r>
              <a:rPr lang="uk-UA" dirty="0"/>
              <a:t>зіставлення поточного стану бренду до бажаного. </a:t>
            </a:r>
          </a:p>
          <a:p>
            <a:pPr marL="0" indent="0">
              <a:buNone/>
            </a:pPr>
            <a:r>
              <a:rPr lang="uk-UA" dirty="0"/>
              <a:t>4. АНАЛІЗ РИНКОВОЇ СИТУАЦІЇ:</a:t>
            </a:r>
          </a:p>
          <a:p>
            <a:r>
              <a:rPr lang="uk-UA" dirty="0"/>
              <a:t>аналіз конкурентів; </a:t>
            </a:r>
          </a:p>
          <a:p>
            <a:r>
              <a:rPr lang="uk-UA" dirty="0"/>
              <a:t>аналіз цільової аудиторії; </a:t>
            </a:r>
          </a:p>
          <a:p>
            <a:r>
              <a:rPr lang="uk-UA" dirty="0"/>
              <a:t>аналіз ринку збуту.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244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2D41F-F093-47D1-8BAD-494A7D10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FB803B-9383-4B75-9089-99DA9069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5. ФОРМУЛЮВАННЯ СУТНОСТІ БРЕНДУ:</a:t>
            </a:r>
          </a:p>
          <a:p>
            <a:r>
              <a:rPr lang="uk-UA" dirty="0"/>
              <a:t>місія, позиціонування та цінність для споживачів;</a:t>
            </a:r>
          </a:p>
          <a:p>
            <a:r>
              <a:rPr lang="uk-UA" dirty="0"/>
              <a:t>індивідуальність (цінність, риси, переваги); </a:t>
            </a:r>
          </a:p>
          <a:p>
            <a:r>
              <a:rPr lang="uk-UA" dirty="0"/>
              <a:t>атрибути бренду (ім’я, знак, образ, шрифт, упаковка та ін.). </a:t>
            </a:r>
          </a:p>
          <a:p>
            <a:pPr marL="0" indent="0">
              <a:buNone/>
            </a:pPr>
            <a:r>
              <a:rPr lang="uk-UA" dirty="0"/>
              <a:t>6. СТРАТЕГІЯ УПРАВЛІННЯ БРЕНДОМ:</a:t>
            </a:r>
          </a:p>
          <a:p>
            <a:r>
              <a:rPr lang="uk-UA" dirty="0"/>
              <a:t>бренд-бук;</a:t>
            </a:r>
          </a:p>
          <a:p>
            <a:r>
              <a:rPr lang="uk-UA" dirty="0"/>
              <a:t>визначення хранителів бренду (бренд-менеджери); </a:t>
            </a:r>
          </a:p>
          <a:p>
            <a:r>
              <a:rPr lang="uk-UA" dirty="0"/>
              <a:t>розроблення плану промоції бренду;</a:t>
            </a:r>
          </a:p>
          <a:p>
            <a:r>
              <a:rPr lang="uk-UA" dirty="0"/>
              <a:t>створення плану та процедур моніторингу бренд-комунікації.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65898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20714-F6D2-4FBB-9EBB-23DE0D79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CBC30B-81C8-4B71-8D6D-9A8A6F01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7. ПРОМОЦІЯ БРЕНДУ:</a:t>
            </a:r>
          </a:p>
          <a:p>
            <a:r>
              <a:rPr lang="uk-UA" dirty="0"/>
              <a:t>медіа-план; </a:t>
            </a:r>
          </a:p>
          <a:p>
            <a:r>
              <a:rPr lang="uk-UA" dirty="0"/>
              <a:t>розроблення реклами та </a:t>
            </a:r>
            <a:r>
              <a:rPr lang="de-DE" dirty="0"/>
              <a:t>PR-</a:t>
            </a:r>
            <a:r>
              <a:rPr lang="uk-UA" dirty="0"/>
              <a:t>акцій; </a:t>
            </a:r>
          </a:p>
          <a:p>
            <a:r>
              <a:rPr lang="uk-UA" dirty="0"/>
              <a:t>розміщення реклами та реалізація акцій; </a:t>
            </a:r>
          </a:p>
          <a:p>
            <a:r>
              <a:rPr lang="uk-UA" dirty="0"/>
              <a:t>розроблення та реалізація комплексних програм лояльності. </a:t>
            </a:r>
          </a:p>
          <a:p>
            <a:pPr marL="0" indent="0">
              <a:buNone/>
            </a:pPr>
            <a:r>
              <a:rPr lang="uk-UA" dirty="0"/>
              <a:t>8. МОНІТОРИНГ БРЕНДУ: </a:t>
            </a:r>
          </a:p>
          <a:p>
            <a:r>
              <a:rPr lang="uk-UA" dirty="0"/>
              <a:t>моніторинг параметрів, що змінюються;</a:t>
            </a:r>
          </a:p>
          <a:p>
            <a:r>
              <a:rPr lang="uk-UA" dirty="0"/>
              <a:t>порівняння реального стану з бажаним; </a:t>
            </a:r>
          </a:p>
          <a:p>
            <a:r>
              <a:rPr lang="uk-UA" dirty="0"/>
              <a:t>корекція стратегії та тактики промоції бренду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147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C4344-24F2-49E1-88D9-CB0331BE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BE410B-B326-4E79-9CF2-0830BC29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000" dirty="0"/>
              <a:t>Важливими інструментами управління брендами є профільні документи: бренд-бук, платформа бренду, </a:t>
            </a:r>
            <a:r>
              <a:rPr lang="uk-UA" sz="2000" dirty="0" err="1"/>
              <a:t>логобук</a:t>
            </a:r>
            <a:r>
              <a:rPr lang="uk-UA" sz="2000" dirty="0"/>
              <a:t>, кат-</a:t>
            </a:r>
            <a:r>
              <a:rPr lang="uk-UA" sz="2000" dirty="0" err="1"/>
              <a:t>гайд</a:t>
            </a:r>
            <a:r>
              <a:rPr lang="uk-UA" sz="2000" dirty="0"/>
              <a:t>. </a:t>
            </a:r>
          </a:p>
          <a:p>
            <a:pPr algn="just"/>
            <a:r>
              <a:rPr lang="uk-UA" sz="2000" dirty="0"/>
              <a:t>За ступенем важливості на першому місці стоїть </a:t>
            </a:r>
            <a:r>
              <a:rPr lang="uk-UA" sz="2000" b="1" dirty="0">
                <a:solidFill>
                  <a:srgbClr val="FFFF00"/>
                </a:solidFill>
              </a:rPr>
              <a:t>бренд-бук</a:t>
            </a:r>
            <a:r>
              <a:rPr lang="uk-UA" sz="2000" dirty="0"/>
              <a:t> – прикладна та методична платформа бренду, де фіксується його філософія, схеми роботи, інструменти, структура бізнес-процесу та ін. За суттю це всеохоплюючий документ, який дає можливість ефективно управляти брендом.</a:t>
            </a:r>
          </a:p>
          <a:p>
            <a:pPr marL="0" indent="0" algn="just">
              <a:buNone/>
            </a:pPr>
            <a:r>
              <a:rPr lang="uk-UA" sz="2000" dirty="0"/>
              <a:t>У структурі документа передбачаються три базові блоки: </a:t>
            </a:r>
          </a:p>
          <a:p>
            <a:pPr algn="just"/>
            <a:r>
              <a:rPr lang="uk-UA" sz="2000" dirty="0"/>
              <a:t>платформа бренду,</a:t>
            </a:r>
          </a:p>
          <a:p>
            <a:pPr algn="just"/>
            <a:r>
              <a:rPr lang="uk-UA" sz="2000" dirty="0"/>
              <a:t> паспорт стандартів </a:t>
            </a:r>
          </a:p>
          <a:p>
            <a:pPr algn="just"/>
            <a:r>
              <a:rPr lang="uk-UA" sz="2000" dirty="0"/>
              <a:t>кат-</a:t>
            </a:r>
            <a:r>
              <a:rPr lang="uk-UA" sz="2000" dirty="0" err="1"/>
              <a:t>гайд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614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356CF-1DFE-4357-9A96-EE4ED8F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Прес-реліз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109765-372A-43B7-A3BB-A58A51F7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rgbClr val="FFFF00"/>
                </a:solidFill>
              </a:rPr>
              <a:t>Прес-реліз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корпоративний</a:t>
            </a:r>
            <a:r>
              <a:rPr lang="ru-RU" sz="2400" dirty="0"/>
              <a:t> </a:t>
            </a:r>
            <a:r>
              <a:rPr lang="ru-RU" sz="2400" dirty="0" err="1"/>
              <a:t>інформаційний</a:t>
            </a:r>
            <a:r>
              <a:rPr lang="ru-RU" sz="2400" dirty="0"/>
              <a:t> </a:t>
            </a:r>
            <a:r>
              <a:rPr lang="ru-RU" sz="2400" dirty="0" err="1"/>
              <a:t>носій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захід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проводить </a:t>
            </a:r>
            <a:r>
              <a:rPr lang="ru-RU" sz="2400" dirty="0" err="1"/>
              <a:t>компанія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Розповсюджується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на </a:t>
            </a:r>
            <a:r>
              <a:rPr lang="ru-RU" sz="2400" dirty="0" err="1"/>
              <a:t>заході</a:t>
            </a:r>
            <a:r>
              <a:rPr lang="ru-RU" sz="2400" dirty="0"/>
              <a:t>, </a:t>
            </a:r>
            <a:r>
              <a:rPr lang="ru-RU" sz="2400" dirty="0" err="1"/>
              <a:t>насамперед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журналістів</a:t>
            </a:r>
            <a:r>
              <a:rPr lang="ru-RU" sz="2400" dirty="0"/>
              <a:t>. За результатами </a:t>
            </a:r>
            <a:r>
              <a:rPr lang="ru-RU" sz="2400" dirty="0" err="1"/>
              <a:t>проведеного</a:t>
            </a:r>
            <a:r>
              <a:rPr lang="ru-RU" sz="2400" dirty="0"/>
              <a:t> заходу,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прес-релізу</a:t>
            </a:r>
            <a:r>
              <a:rPr lang="ru-RU" sz="2400" dirty="0"/>
              <a:t>, </a:t>
            </a:r>
            <a:r>
              <a:rPr lang="ru-RU" sz="2400" dirty="0" err="1"/>
              <a:t>складається</a:t>
            </a:r>
            <a:r>
              <a:rPr lang="ru-RU" sz="2400" dirty="0"/>
              <a:t> пост-</a:t>
            </a:r>
            <a:r>
              <a:rPr lang="ru-RU" sz="2400" dirty="0" err="1"/>
              <a:t>реліз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розсилається</a:t>
            </a:r>
            <a:r>
              <a:rPr lang="ru-RU" sz="2400" dirty="0"/>
              <a:t>, </a:t>
            </a:r>
            <a:r>
              <a:rPr lang="ru-RU" sz="2400" dirty="0" err="1"/>
              <a:t>передусім</a:t>
            </a:r>
            <a:r>
              <a:rPr lang="ru-RU" sz="2400" dirty="0"/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тим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представникам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цільових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груп</a:t>
            </a:r>
            <a:r>
              <a:rPr lang="ru-RU" sz="2400" i="1" dirty="0">
                <a:solidFill>
                  <a:srgbClr val="FFFF00"/>
                </a:solidFill>
              </a:rPr>
              <a:t>, </a:t>
            </a:r>
            <a:r>
              <a:rPr lang="ru-RU" sz="2400" i="1" dirty="0" err="1">
                <a:solidFill>
                  <a:srgbClr val="FFFF00"/>
                </a:solidFill>
              </a:rPr>
              <a:t>які</a:t>
            </a:r>
            <a:r>
              <a:rPr lang="ru-RU" sz="2400" i="1" dirty="0">
                <a:solidFill>
                  <a:srgbClr val="FFFF00"/>
                </a:solidFill>
              </a:rPr>
              <a:t> не </a:t>
            </a:r>
            <a:r>
              <a:rPr lang="ru-RU" sz="2400" i="1" dirty="0" err="1">
                <a:solidFill>
                  <a:srgbClr val="FFFF00"/>
                </a:solidFill>
              </a:rPr>
              <a:t>мали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змогу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його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відвідати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endParaRPr lang="uk-U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78A59-342B-43FC-924B-D9CD72C6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634D3B-49C6-4692-B963-2CEA4BC4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Платформа</a:t>
            </a:r>
            <a:r>
              <a:rPr lang="uk-UA" sz="2400" dirty="0"/>
              <a:t> бренд-буку включає місію та філософію бренду, його цінності, ключові ідентифікатори, опис головного меседжа бренда, каналів та методів трансляції цього меседжа.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Паспорт стандартів </a:t>
            </a:r>
            <a:r>
              <a:rPr lang="uk-UA" sz="2400" dirty="0"/>
              <a:t>(</a:t>
            </a:r>
            <a:r>
              <a:rPr lang="uk-UA" sz="2400" dirty="0" err="1"/>
              <a:t>логобук</a:t>
            </a:r>
            <a:r>
              <a:rPr lang="uk-UA" sz="2400" dirty="0"/>
              <a:t>) містить визначення констант бренду – знак, логотип, їхні конструктивні особливості, кольорову гаму, правила оформлення носіїв символіки фірмового стилю (реклама, сувенірна продукція, ділова документація та ін.).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</a:rPr>
              <a:t>Кат-</a:t>
            </a:r>
            <a:r>
              <a:rPr lang="uk-UA" sz="2400" b="1" dirty="0" err="1">
                <a:solidFill>
                  <a:srgbClr val="FFFF00"/>
                </a:solidFill>
              </a:rPr>
              <a:t>гайд</a:t>
            </a:r>
            <a:r>
              <a:rPr lang="uk-UA" sz="2400" dirty="0"/>
              <a:t> є в певному сенсі інструкцією, що визначає технології зі створення фірмових ідентифікаторів та адаптації їх до носіїв фірмового стилю.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286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27B13-06DD-467F-A840-944A7393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спіндокторинг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0688E5-3B7F-45C6-85CC-34C571E0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Досить часто пост-реліз, може бути, ефективним інструментом </a:t>
            </a:r>
            <a:r>
              <a:rPr lang="uk-UA" sz="2400" dirty="0" err="1"/>
              <a:t>спіндокторингу</a:t>
            </a:r>
            <a:r>
              <a:rPr lang="uk-UA" sz="2400" dirty="0"/>
              <a:t>. Він розуміється як </a:t>
            </a:r>
            <a:r>
              <a:rPr lang="uk-UA" sz="2400" i="1" dirty="0">
                <a:solidFill>
                  <a:srgbClr val="FFFF00"/>
                </a:solidFill>
              </a:rPr>
              <a:t>комплекс заходів спрямованих на виправлення критичної або проблемної ситуації</a:t>
            </a:r>
            <a:r>
              <a:rPr lang="uk-UA" sz="2400" dirty="0"/>
              <a:t>. В такому разі у пост-релізі дається поліпшене висвітлення події порівняно з тим, що було насправді. </a:t>
            </a:r>
          </a:p>
        </p:txBody>
      </p:sp>
    </p:spTree>
    <p:extLst>
      <p:ext uri="{BB962C8B-B14F-4D97-AF65-F5344CB8AC3E}">
        <p14:creationId xmlns:p14="http://schemas.microsoft.com/office/powerpoint/2010/main" val="110353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DB6C88-DD02-4D9A-8F38-A6565FCA5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08373"/>
            <a:ext cx="10131425" cy="5382827"/>
          </a:xfrm>
        </p:spPr>
        <p:txBody>
          <a:bodyPr>
            <a:normAutofit/>
          </a:bodyPr>
          <a:lstStyle/>
          <a:p>
            <a:pPr algn="just"/>
            <a:r>
              <a:rPr lang="uk-UA" sz="2000" dirty="0"/>
              <a:t>Робота над змістом прес-релізу має в основі чіткий алгоритм, який доповнюється відповідними елементами творчості. Текст повідомлення розміщується </a:t>
            </a:r>
            <a:r>
              <a:rPr lang="uk-UA" sz="2000" i="1" dirty="0">
                <a:solidFill>
                  <a:srgbClr val="FFFF00"/>
                </a:solidFill>
              </a:rPr>
              <a:t>під корпоративною «шапкою», </a:t>
            </a:r>
            <a:r>
              <a:rPr lang="uk-UA" sz="2000" dirty="0"/>
              <a:t>що </a:t>
            </a:r>
            <a:r>
              <a:rPr lang="uk-UA" sz="2000" dirty="0" err="1"/>
              <a:t>складатиметься</a:t>
            </a:r>
            <a:r>
              <a:rPr lang="uk-UA" sz="2000" dirty="0"/>
              <a:t> з логотипу та координат компанії (адреса офісу та сайту, електронна пошта, телефони). </a:t>
            </a:r>
          </a:p>
          <a:p>
            <a:pPr algn="just"/>
            <a:r>
              <a:rPr lang="uk-UA" sz="2000" dirty="0"/>
              <a:t>Починається текст із </a:t>
            </a:r>
            <a:r>
              <a:rPr lang="uk-UA" sz="2000" b="1" dirty="0">
                <a:solidFill>
                  <a:srgbClr val="FFFF00"/>
                </a:solidFill>
              </a:rPr>
              <a:t>заголовка</a:t>
            </a:r>
            <a:r>
              <a:rPr lang="uk-UA" sz="2000" dirty="0"/>
              <a:t> (виділяється </a:t>
            </a:r>
            <a:r>
              <a:rPr lang="uk-UA" sz="2000" dirty="0" err="1"/>
              <a:t>заглавним</a:t>
            </a:r>
            <a:r>
              <a:rPr lang="uk-UA" sz="2000" dirty="0"/>
              <a:t> жирним шрифтом), метою якого є в коротке визначення зміст прес-релізу. Заголовок повинен зацікавити, змусити читача ознайомитися з повним текстом. </a:t>
            </a:r>
          </a:p>
          <a:p>
            <a:pPr algn="just"/>
            <a:r>
              <a:rPr lang="uk-UA" sz="2000" b="1" dirty="0">
                <a:solidFill>
                  <a:srgbClr val="FFFF00"/>
                </a:solidFill>
              </a:rPr>
              <a:t>Підзаголовок</a:t>
            </a:r>
            <a:r>
              <a:rPr lang="uk-UA" sz="2000" dirty="0"/>
              <a:t> (виділяється курсивом жирним шрифтом) у тезовому форматі дає інформацію про зміст документа і представляє читачу можливість у загальних рисах зрозуміти, про що йдеться далі. Важливе значення у основному тексті мають перший та останній абзаци. У першому міститься відповідь на запитання «Що?», «Хто?», «Де?», «Коли?», у другому даються головні висновки та базовий меседж. В основному тексті важлива інформація (назви, прізвища, цифри та ін.) виділяються курсивом, жирним шрифтом або підкресленням, при цьому слід пам’ятати, що це потрібно робити без зловживань – позначається лише головне.</a:t>
            </a:r>
          </a:p>
        </p:txBody>
      </p:sp>
    </p:spTree>
    <p:extLst>
      <p:ext uri="{BB962C8B-B14F-4D97-AF65-F5344CB8AC3E}">
        <p14:creationId xmlns:p14="http://schemas.microsoft.com/office/powerpoint/2010/main" val="331086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7D030-DCE2-4094-9490-878FAFF1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Ньюс</a:t>
            </a:r>
            <a:r>
              <a:rPr lang="uk-UA" dirty="0"/>
              <a:t>-реліз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2C621D-7CCB-45EC-B3DE-0EAF7494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5635"/>
            <a:ext cx="10131425" cy="40955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400" b="1" dirty="0" err="1">
                <a:solidFill>
                  <a:srgbClr val="FFFF00"/>
                </a:solidFill>
              </a:rPr>
              <a:t>Ньюс</a:t>
            </a:r>
            <a:r>
              <a:rPr lang="uk-UA" sz="2400" b="1" dirty="0">
                <a:solidFill>
                  <a:srgbClr val="FFFF00"/>
                </a:solidFill>
              </a:rPr>
              <a:t>-реліз</a:t>
            </a:r>
            <a:r>
              <a:rPr lang="uk-UA" sz="2400" dirty="0"/>
              <a:t> – це корпоративний інформаційний носій, у якому компанія надає інформацію про певну подію певним цільовим групам (насамперед ЗМІ). </a:t>
            </a:r>
          </a:p>
          <a:p>
            <a:pPr algn="just"/>
            <a:r>
              <a:rPr lang="uk-UA" sz="2400" dirty="0"/>
              <a:t>За змістом цей документ має містити не більше однієї теми, що прив’язана до відповідного корпоративного меседжа. Структура тексту в цілому така сама, як і в прес-релізі, з тією різницею, що </a:t>
            </a:r>
            <a:r>
              <a:rPr lang="uk-UA" sz="2400" dirty="0" err="1"/>
              <a:t>ньюс</a:t>
            </a:r>
            <a:r>
              <a:rPr lang="uk-UA" sz="2400" dirty="0"/>
              <a:t>-реліз має характер репортажного повідомлення. </a:t>
            </a:r>
          </a:p>
          <a:p>
            <a:pPr algn="just"/>
            <a:r>
              <a:rPr lang="uk-UA" sz="2400" dirty="0"/>
              <a:t>Розповсюдження цього інформаційного носія має бути системним. Його головна цільова аудиторія – ЗМІ. Таку розсилку бажано робити 1 – 2 рази на тиждень, з певною регулярністю, втім, це не є головною умовою, бо новини актуальні для журналістів саме тоді, коли вони «свіжі».</a:t>
            </a:r>
          </a:p>
          <a:p>
            <a:pPr algn="ctr"/>
            <a:r>
              <a:rPr lang="uk-UA" sz="2400" i="1" dirty="0">
                <a:solidFill>
                  <a:srgbClr val="FFFF00"/>
                </a:solidFill>
              </a:rPr>
              <a:t>Регулярне розповсюдження </a:t>
            </a:r>
            <a:r>
              <a:rPr lang="uk-UA" sz="2400" i="1" dirty="0" err="1">
                <a:solidFill>
                  <a:srgbClr val="FFFF00"/>
                </a:solidFill>
              </a:rPr>
              <a:t>ньюс</a:t>
            </a:r>
            <a:r>
              <a:rPr lang="uk-UA" sz="2400" i="1" dirty="0">
                <a:solidFill>
                  <a:srgbClr val="FFFF00"/>
                </a:solidFill>
              </a:rPr>
              <a:t>-релізів допоможе, крім головного завдання, сформувати пул журналістів та розбудувати з ними дружні стосунки. </a:t>
            </a:r>
          </a:p>
        </p:txBody>
      </p:sp>
    </p:spTree>
    <p:extLst>
      <p:ext uri="{BB962C8B-B14F-4D97-AF65-F5344CB8AC3E}">
        <p14:creationId xmlns:p14="http://schemas.microsoft.com/office/powerpoint/2010/main" val="426817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36A00-7EC0-40CA-8783-E47D0C6C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Корпоративні видання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4A9ECB-21AE-4C8F-BE5C-5F55BB375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Одним з ефективних інструментів розповсюдження інформації про компанію є різноманітні корпоративні видання – </a:t>
            </a:r>
          </a:p>
          <a:p>
            <a:pPr algn="just"/>
            <a:r>
              <a:rPr lang="uk-UA" sz="2000" dirty="0"/>
              <a:t>друковані (газети, журнали, </a:t>
            </a:r>
            <a:r>
              <a:rPr lang="uk-UA" sz="2000" dirty="0" err="1"/>
              <a:t>бюлетні</a:t>
            </a:r>
            <a:r>
              <a:rPr lang="uk-UA" sz="2000" dirty="0"/>
              <a:t>, тематичні збірки), </a:t>
            </a:r>
          </a:p>
          <a:p>
            <a:pPr algn="just"/>
            <a:r>
              <a:rPr lang="uk-UA" sz="2000" dirty="0"/>
              <a:t>електронні (тематичні веб-ресурси, збірки та тематичні матеріали на цифрових носіях),</a:t>
            </a:r>
          </a:p>
          <a:p>
            <a:pPr algn="just"/>
            <a:r>
              <a:rPr lang="uk-UA" sz="2000" dirty="0"/>
              <a:t>візуальні (плакати, дошки об’яв, стінгазети та ін.). </a:t>
            </a:r>
          </a:p>
          <a:p>
            <a:pPr marL="0" indent="0" algn="just">
              <a:buNone/>
            </a:pPr>
            <a:r>
              <a:rPr lang="uk-UA" sz="2000" dirty="0"/>
              <a:t>Такі інформаційні носії можуть бути орієнтовані як на зовнішні (партнери, клієнти та ін.), так і на внутрішні (працівники компанії) цільові групи. Зміст і формат корпоративного видання створюється відповідно до комунікаційного завдання, ситуації та конкретних цільових груп на які воно орієнтоване.</a:t>
            </a:r>
          </a:p>
        </p:txBody>
      </p:sp>
    </p:spTree>
    <p:extLst>
      <p:ext uri="{BB962C8B-B14F-4D97-AF65-F5344CB8AC3E}">
        <p14:creationId xmlns:p14="http://schemas.microsoft.com/office/powerpoint/2010/main" val="195097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TM03457452[[fn=Небеса]]</Template>
  <TotalTime>67</TotalTime>
  <Words>3852</Words>
  <Application>Microsoft Office PowerPoint</Application>
  <PresentationFormat>Широкий екран</PresentationFormat>
  <Paragraphs>260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Небеса</vt:lpstr>
      <vt:lpstr>Інформаційна продукція PR-служб. Внутрішня комунікація </vt:lpstr>
      <vt:lpstr>Корпоративні інформаційні носії </vt:lpstr>
      <vt:lpstr>Презентація PowerPoint</vt:lpstr>
      <vt:lpstr>До базових корпоративних інформаційних носіїв належать:</vt:lpstr>
      <vt:lpstr>Прес-реліз </vt:lpstr>
      <vt:lpstr>спіндокторинг</vt:lpstr>
      <vt:lpstr>Презентація PowerPoint</vt:lpstr>
      <vt:lpstr>Ньюс-реліз</vt:lpstr>
      <vt:lpstr>Корпоративні видання </vt:lpstr>
      <vt:lpstr>Корпоративний сайт </vt:lpstr>
      <vt:lpstr>типи сайтів</vt:lpstr>
      <vt:lpstr>Базовими складовими частинами корпоративного сайту можуть бути: </vt:lpstr>
      <vt:lpstr>Презентація PowerPoint</vt:lpstr>
      <vt:lpstr>Рекламні матеріали </vt:lpstr>
      <vt:lpstr>Корпоративні презентаційні матеріали </vt:lpstr>
      <vt:lpstr>Матеріали для ЗМІ (інтерв’ю, авторські статті, коментарі) </vt:lpstr>
      <vt:lpstr>Презентація PowerPoint</vt:lpstr>
      <vt:lpstr>Прес-кіт </vt:lpstr>
      <vt:lpstr>POS-матеріали</vt:lpstr>
      <vt:lpstr>Налаштування внутрішньокорпоративних комунікацій</vt:lpstr>
      <vt:lpstr>Виходячи із зазначеного вище, можемо визначити структуру внутрішньокорпоративної системи комунікацій у вигляді двох моделей </vt:lpstr>
      <vt:lpstr>Презентація PowerPoint</vt:lpstr>
      <vt:lpstr>Обов’язкові складові частини комунікаційної карти: </vt:lpstr>
      <vt:lpstr>Презентація PowerPoint</vt:lpstr>
      <vt:lpstr>Презентація PowerPoint</vt:lpstr>
      <vt:lpstr>Корпоративна культура</vt:lpstr>
      <vt:lpstr>Презентація PowerPoint</vt:lpstr>
      <vt:lpstr>рівні корпоративної культури</vt:lpstr>
      <vt:lpstr>Базові елементи корпоративної культури</vt:lpstr>
      <vt:lpstr>Корпоративний етичний кодекс </vt:lpstr>
      <vt:lpstr>HR-менеджмент</vt:lpstr>
      <vt:lpstr>Головні завдання HR-менеджменту</vt:lpstr>
      <vt:lpstr>Головні PR-інструменти, що забезпечують реалізацію HR-завдань: </vt:lpstr>
      <vt:lpstr>Брендинг</vt:lpstr>
      <vt:lpstr>Презентація PowerPoint</vt:lpstr>
      <vt:lpstr>Презентація PowerPoint</vt:lpstr>
      <vt:lpstr>Сучасний бренд як соціальний проект має </vt:lpstr>
      <vt:lpstr>Типи брендів</vt:lpstr>
      <vt:lpstr>Презентація PowerPoint</vt:lpstr>
      <vt:lpstr>Технології та інструменти сучасного брендингу </vt:lpstr>
      <vt:lpstr>Маркування товарних знаків </vt:lpstr>
      <vt:lpstr>етапи розвитку</vt:lpstr>
      <vt:lpstr>Презентація PowerPoint</vt:lpstr>
      <vt:lpstr>Презентація PowerPoint</vt:lpstr>
      <vt:lpstr>Базовий алгоритм створення бренду передбачає проходження рівнів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продукція PR-служб. Внутрішня комунікація </dc:title>
  <dc:creator>Admin</dc:creator>
  <cp:lastModifiedBy>Admin</cp:lastModifiedBy>
  <cp:revision>4</cp:revision>
  <dcterms:created xsi:type="dcterms:W3CDTF">2023-03-15T19:41:56Z</dcterms:created>
  <dcterms:modified xsi:type="dcterms:W3CDTF">2023-03-15T20:49:17Z</dcterms:modified>
</cp:coreProperties>
</file>