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9" r:id="rId2"/>
    <p:sldId id="257" r:id="rId3"/>
    <p:sldId id="298" r:id="rId4"/>
    <p:sldId id="308" r:id="rId5"/>
    <p:sldId id="321" r:id="rId6"/>
    <p:sldId id="322" r:id="rId7"/>
    <p:sldId id="323" r:id="rId8"/>
    <p:sldId id="324" r:id="rId9"/>
    <p:sldId id="329" r:id="rId10"/>
    <p:sldId id="307" r:id="rId11"/>
    <p:sldId id="328" r:id="rId12"/>
    <p:sldId id="327" r:id="rId13"/>
    <p:sldId id="330" r:id="rId14"/>
    <p:sldId id="331" r:id="rId15"/>
    <p:sldId id="332" r:id="rId16"/>
    <p:sldId id="325" r:id="rId17"/>
    <p:sldId id="326" r:id="rId18"/>
    <p:sldId id="333" r:id="rId19"/>
    <p:sldId id="334" r:id="rId20"/>
    <p:sldId id="335" r:id="rId21"/>
    <p:sldId id="336" r:id="rId22"/>
    <p:sldId id="337" r:id="rId23"/>
    <p:sldId id="338" r:id="rId24"/>
    <p:sldId id="319" r:id="rId25"/>
    <p:sldId id="320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5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8D43-CC2C-490D-A0DF-0D38F2A81689}" type="datetimeFigureOut">
              <a:rPr lang="uk-UA" smtClean="0"/>
              <a:pPr/>
              <a:t>29.02.2024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78BB-B78B-4C97-947D-CFAAC39D324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377-1327-45DF-8C75-EAB7EEEF2523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77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/>
              <a:t>Література як вид </a:t>
            </a:r>
            <a:r>
              <a:rPr lang="uk-UA" sz="5400" b="1" dirty="0" smtClean="0"/>
              <a:t>мистецтва</a:t>
            </a:r>
            <a:endParaRPr lang="ru-RU" sz="5400" dirty="0">
              <a:effectLst/>
            </a:endParaRPr>
          </a:p>
        </p:txBody>
      </p:sp>
      <p:pic>
        <p:nvPicPr>
          <p:cNvPr id="2050" name="Picture 2" descr="ВСТУП - Українська література (рівень стандарту). Підручник. 10 клас.  Слоньовська О. В. - Произведения школьной програм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01" y="3967530"/>
            <a:ext cx="3454556" cy="226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775" y="1052736"/>
            <a:ext cx="8135689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Література (текст) є не тільки невід'ємною частиною культури, вона – основа її. </a:t>
            </a:r>
          </a:p>
          <a:p>
            <a:pPr algn="ctr"/>
            <a:r>
              <a:rPr lang="uk-UA" dirty="0" smtClean="0"/>
              <a:t>Література – один з найдавніших видів мистецтва, природа літературної творчості – це найважливіший предмет вивчення філософії та естетики, які розмірковують над особливостями художніх засобів, матеріалу, творчих методів словесного мистецтва. </a:t>
            </a:r>
          </a:p>
          <a:p>
            <a:pPr algn="ctr"/>
            <a:r>
              <a:rPr lang="uk-UA" b="1" i="1" dirty="0" smtClean="0"/>
              <a:t>Основна функція літератури – естетична</a:t>
            </a:r>
            <a:r>
              <a:rPr lang="uk-UA" dirty="0" smtClean="0"/>
              <a:t>,  яка полягає у впливі на читача і спонукає його до співтворчості. Література не тільки впливає на емоційну природу читача, а й формує, обробляє, покращує естетичні смаки, вводить в атмосферу мистецтва, розширює здатність осмислення як зовнішнього, так і внутрішнього світу. Естетичною сутністю словесного мистецтва пояснюється його головне призначення. </a:t>
            </a:r>
          </a:p>
          <a:p>
            <a:pPr algn="ctr"/>
            <a:r>
              <a:rPr lang="uk-UA" dirty="0" smtClean="0"/>
              <a:t>Ще </a:t>
            </a:r>
            <a:r>
              <a:rPr lang="uk-UA" dirty="0" err="1" smtClean="0"/>
              <a:t>Арістотель</a:t>
            </a:r>
            <a:r>
              <a:rPr lang="uk-UA" dirty="0" smtClean="0"/>
              <a:t> визначив </a:t>
            </a:r>
            <a:r>
              <a:rPr lang="uk-UA" b="1" dirty="0" smtClean="0"/>
              <a:t>катарсис (очищення) </a:t>
            </a:r>
            <a:r>
              <a:rPr lang="uk-UA" dirty="0" smtClean="0"/>
              <a:t>як мету мистецтва, зокрема драматичного. </a:t>
            </a:r>
            <a:r>
              <a:rPr lang="uk-UA" u="sng" dirty="0" smtClean="0"/>
              <a:t>Суть катарсису </a:t>
            </a:r>
            <a:r>
              <a:rPr lang="uk-UA" dirty="0" smtClean="0"/>
              <a:t>є в тому, що за допомогою страху і співчуття відбувається очищення душі від бурхливих переживань і пристрастей, внаслідок чого людина починає ставитися до мінливості долі зі спокійним розумінням і набуває здатності допомагати людям.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75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775" y="1052736"/>
            <a:ext cx="8135689" cy="5416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Художня</a:t>
            </a:r>
            <a:r>
              <a:rPr lang="ru-RU" b="1" dirty="0"/>
              <a:t> </a:t>
            </a:r>
            <a:r>
              <a:rPr lang="ru-RU" b="1" dirty="0" err="1"/>
              <a:t>творчість</a:t>
            </a:r>
            <a:r>
              <a:rPr lang="ru-RU" b="1" dirty="0"/>
              <a:t> </a:t>
            </a:r>
            <a:r>
              <a:rPr lang="ru-RU" b="1" dirty="0" err="1"/>
              <a:t>немислима</a:t>
            </a:r>
            <a:r>
              <a:rPr lang="ru-RU" b="1" dirty="0"/>
              <a:t> без </a:t>
            </a:r>
            <a:r>
              <a:rPr lang="ru-RU" b="1" dirty="0" err="1"/>
              <a:t>нагромадження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і </a:t>
            </a:r>
            <a:r>
              <a:rPr lang="ru-RU" b="1" dirty="0" err="1"/>
              <a:t>життєвого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uk-UA" sz="2000" b="1" dirty="0" smtClean="0"/>
              <a:t>точніше - чуттєвого) досвіду. </a:t>
            </a:r>
            <a:r>
              <a:rPr lang="uk-UA" sz="2000" dirty="0" smtClean="0"/>
              <a:t>Важлива обставина нагромадження знань - це готовність пам’яті сприйняти, розпізнати, відтворити одразу чи потім певну інформацію. </a:t>
            </a:r>
          </a:p>
          <a:p>
            <a:pPr algn="ctr"/>
            <a:r>
              <a:rPr lang="uk-UA" sz="2000" dirty="0" smtClean="0"/>
              <a:t>Одна з актуальних умов продуктивного художнього мислення –  </a:t>
            </a:r>
            <a:r>
              <a:rPr lang="uk-UA" sz="2000" b="1" dirty="0" smtClean="0"/>
              <a:t>уява та фантазія.</a:t>
            </a:r>
            <a:r>
              <a:rPr lang="uk-UA" sz="2000" dirty="0" smtClean="0"/>
              <a:t> </a:t>
            </a:r>
          </a:p>
          <a:p>
            <a:pPr algn="ctr"/>
            <a:r>
              <a:rPr lang="uk-UA" sz="2000" dirty="0" smtClean="0"/>
              <a:t>Під </a:t>
            </a:r>
            <a:r>
              <a:rPr lang="uk-UA" sz="2800" b="1" i="1" u="sng" dirty="0" smtClean="0">
                <a:solidFill>
                  <a:srgbClr val="00B050"/>
                </a:solidFill>
              </a:rPr>
              <a:t>уявою</a:t>
            </a:r>
            <a:r>
              <a:rPr lang="uk-UA" sz="2000" dirty="0" smtClean="0"/>
              <a:t> розуміють здатність людини відтворювати в пам’яті сприйняте через органи чуття раніше, а </a:t>
            </a:r>
            <a:r>
              <a:rPr lang="uk-UA" sz="2000" b="1" i="1" dirty="0" smtClean="0">
                <a:solidFill>
                  <a:srgbClr val="00B050"/>
                </a:solidFill>
              </a:rPr>
              <a:t>фантазія</a:t>
            </a:r>
            <a:r>
              <a:rPr lang="uk-UA" sz="2000" dirty="0" smtClean="0"/>
              <a:t> дозволяє моделювати, компонувати у свідомості ту інформацію й емоційні враження, що почерпнуті із реальної дійсності. Якщо уява - це репродуктивний процес, то фантазія - це творчість. Значну роль у збудженні уяви та фантазуванні відіграє асоціативність художнього мислення. </a:t>
            </a:r>
            <a:r>
              <a:rPr lang="uk-UA" sz="2000" dirty="0" err="1" smtClean="0"/>
              <a:t>Associo</a:t>
            </a:r>
            <a:r>
              <a:rPr lang="uk-UA" sz="2000" dirty="0" smtClean="0"/>
              <a:t> (з лат. - зв ’</a:t>
            </a:r>
            <a:r>
              <a:rPr lang="uk-UA" sz="2000" dirty="0" err="1" smtClean="0"/>
              <a:t>язую</a:t>
            </a:r>
            <a:r>
              <a:rPr lang="uk-UA" sz="2000" dirty="0" smtClean="0"/>
              <a:t>) - це спосіб художньої виразності, заснований на виявленні з в ’</a:t>
            </a:r>
            <a:r>
              <a:rPr lang="uk-UA" sz="2000" dirty="0" err="1" smtClean="0"/>
              <a:t>язку</a:t>
            </a:r>
            <a:r>
              <a:rPr lang="uk-UA" sz="2000" dirty="0" smtClean="0"/>
              <a:t> поміж тими образами, що вже закріпилися в художній свідомості, і тими, які виникли у процесі чуттєвого відтворення дійсності. "Закон асоціацій", відкритий ще Аристотелем, важливий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324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809"/>
            <a:ext cx="7416824" cy="5440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0" y="5183303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8064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Найпродуктивніша пора творчої роботи - у стані </a:t>
            </a:r>
            <a:r>
              <a:rPr lang="uk-UA" sz="2400" b="1" i="1" dirty="0" smtClean="0"/>
              <a:t>натхнення.</a:t>
            </a:r>
            <a:r>
              <a:rPr lang="uk-UA" sz="2400" dirty="0" smtClean="0"/>
              <a:t> Давні греки пов’язували такий стан з певного роду </a:t>
            </a:r>
            <a:r>
              <a:rPr lang="uk-UA" sz="2400" i="1" dirty="0" smtClean="0"/>
              <a:t>божевіллям (божа воля): </a:t>
            </a:r>
            <a:r>
              <a:rPr lang="uk-UA" sz="2400" dirty="0" smtClean="0"/>
              <a:t>у </a:t>
            </a:r>
            <a:r>
              <a:rPr lang="uk-UA" sz="2400" dirty="0" err="1" smtClean="0"/>
              <a:t>Гомеровій</a:t>
            </a:r>
            <a:r>
              <a:rPr lang="uk-UA" sz="2400" dirty="0" smtClean="0"/>
              <a:t> "</a:t>
            </a:r>
            <a:r>
              <a:rPr lang="uk-UA" sz="2400" dirty="0" err="1" smtClean="0"/>
              <a:t>Одісеї</a:t>
            </a:r>
            <a:r>
              <a:rPr lang="uk-UA" sz="2400" dirty="0" smtClean="0"/>
              <a:t>" - це Муза, що опановує співця. Платон називає натхнення "манією" або "божим насланням", а </a:t>
            </a:r>
            <a:r>
              <a:rPr lang="uk-UA" sz="2400" dirty="0" err="1" smtClean="0"/>
              <a:t>Демокріт</a:t>
            </a:r>
            <a:r>
              <a:rPr lang="uk-UA" sz="2400" dirty="0" smtClean="0"/>
              <a:t> вторить </a:t>
            </a:r>
            <a:r>
              <a:rPr lang="uk-UA" sz="2400" dirty="0" err="1" smtClean="0"/>
              <a:t>йом</a:t>
            </a:r>
            <a:r>
              <a:rPr lang="uk-UA" sz="2400" dirty="0" smtClean="0"/>
              <a:t> у:" Без божевілля не було жодного поета". Латинська назва </a:t>
            </a:r>
            <a:r>
              <a:rPr lang="uk-UA" sz="2400" dirty="0" err="1" smtClean="0"/>
              <a:t>carmen</a:t>
            </a:r>
            <a:r>
              <a:rPr lang="uk-UA" sz="2400" dirty="0" smtClean="0"/>
              <a:t> (</a:t>
            </a:r>
            <a:r>
              <a:rPr lang="uk-UA" sz="2400" i="1" dirty="0" smtClean="0"/>
              <a:t>у значенні "вірш", "поема")</a:t>
            </a:r>
            <a:r>
              <a:rPr lang="uk-UA" sz="2400" dirty="0" smtClean="0"/>
              <a:t> первісно означала закляття, ворожбу, чари.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98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8064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процесі творчої, натхненної роботи неабияке значення має </a:t>
            </a:r>
            <a:r>
              <a:rPr lang="uk-UA" sz="2400" b="1" i="1" u="sng" dirty="0" smtClean="0"/>
              <a:t>інтуїція</a:t>
            </a:r>
            <a:r>
              <a:rPr lang="uk-UA" sz="2400" dirty="0" smtClean="0"/>
              <a:t> - своєрідний момент у процесі пізнання дійсності, який характеризується надзвичайно швидким протіканням асоціативного мислення. Тому вияви інтуїції здаються таємничими, неусвідомленими. Однак </a:t>
            </a:r>
            <a:r>
              <a:rPr lang="uk-UA" sz="2400" b="1" i="1" u="sng" dirty="0" smtClean="0"/>
              <a:t>інтуїція</a:t>
            </a:r>
            <a:r>
              <a:rPr lang="uk-UA" sz="2400" dirty="0" smtClean="0"/>
              <a:t> - це одна з форм пізнання дійсності, коли важливу роль відіграє підсвідомість, де причаєно дрімають усі наші враження і думки, аби в момент натхнення нагадати про себе, включитися у творчий акт. Інтуїція проявляє себе тільки в процесі цілеспрямованої, напруженої роботи розуму і душі.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383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775" y="2852936"/>
            <a:ext cx="8064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Створюючи образи-персонажі, змальовуючи певну ситуацію, письменник прагне якнайглибше проникнути у психологію характеру, достовірно відтворити обставини, в яких відбуваються події. З цією метою він, як актор, вдається до </a:t>
            </a:r>
            <a:r>
              <a:rPr lang="uk-UA" sz="2400" b="1" i="1" dirty="0" smtClean="0"/>
              <a:t>перевтілення</a:t>
            </a:r>
            <a:r>
              <a:rPr lang="uk-UA" sz="2400" dirty="0" smtClean="0"/>
              <a:t>, тобто живе життям героя твору, перебуває в уявлених ним обставинах.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732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692697"/>
            <a:ext cx="7986713" cy="48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8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52736"/>
            <a:ext cx="867591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7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775" y="2852936"/>
            <a:ext cx="80648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Художність</a:t>
            </a:r>
            <a:r>
              <a:rPr lang="uk-UA" sz="2800" dirty="0" smtClean="0"/>
              <a:t> - естетична категорія, яка вказує на належність усного чи писемного тексту до мистецьких явищ. У цьому разі йдеться про мистецтво слова, словесну творчість, якій притаманне особливе (образне) бачення світу, спосіб його відтворення словом і майстерне володіння тим словом.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289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672185"/>
            <a:ext cx="617463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Критерії художності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774" y="2564904"/>
            <a:ext cx="82076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Образність. </a:t>
            </a:r>
            <a:r>
              <a:rPr lang="uk-UA" sz="2400" dirty="0" smtClean="0"/>
              <a:t>Здатність до образного сприймання та відтворення світу закладена у первісному мисленні людини і пов’язується з виникненням мови. </a:t>
            </a:r>
            <a:r>
              <a:rPr lang="uk-UA" sz="2400" b="1" i="1" dirty="0" err="1" smtClean="0"/>
              <a:t>Омовлення</a:t>
            </a:r>
            <a:r>
              <a:rPr lang="uk-UA" sz="2400" b="1" i="1" dirty="0" smtClean="0"/>
              <a:t> світу </a:t>
            </a:r>
            <a:r>
              <a:rPr lang="uk-UA" sz="2400" dirty="0" smtClean="0"/>
              <a:t>- це його означення поняттями-назвами, що </a:t>
            </a:r>
            <a:r>
              <a:rPr lang="uk-UA" sz="2400" dirty="0" err="1" smtClean="0"/>
              <a:t>відпочатково</a:t>
            </a:r>
            <a:r>
              <a:rPr lang="uk-UA" sz="2400" dirty="0" smtClean="0"/>
              <a:t> мали образний смисл. </a:t>
            </a:r>
            <a:r>
              <a:rPr lang="uk-UA" sz="2400" b="1" i="1" dirty="0" smtClean="0"/>
              <a:t>Слово - це образ </a:t>
            </a:r>
            <a:r>
              <a:rPr lang="uk-UA" sz="2400" dirty="0" smtClean="0"/>
              <a:t>(О. Потебня). З розвитком мови резерв </a:t>
            </a:r>
            <a:r>
              <a:rPr lang="uk-UA" sz="2400" dirty="0" err="1" smtClean="0"/>
              <a:t>образотворення</a:t>
            </a:r>
            <a:r>
              <a:rPr lang="uk-UA" sz="2400" dirty="0" smtClean="0"/>
              <a:t> розширився: по-перше, внаслідок набуття словом додаткових смислів, які щодалі множилися і диференціювалися (полісемія); по-друге, у поєднанні значень, що породжувало нові образи. Наприклад, "кохання тонкостанне" (П. Тичина)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411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52792" cy="33123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/>
              <a:t>Поняття про мистецтво. Наукове визначення природи і специфіки мистецтва. Мистецтво як форма суспільних свідомості. </a:t>
            </a:r>
            <a:endParaRPr lang="ru-RU" dirty="0"/>
          </a:p>
          <a:p>
            <a:pPr algn="ctr"/>
            <a:r>
              <a:rPr lang="uk-UA" dirty="0"/>
              <a:t>Теорія наслідування в її розвитку. Теорія символізації. </a:t>
            </a:r>
            <a:endParaRPr lang="ru-RU" dirty="0"/>
          </a:p>
          <a:p>
            <a:pPr algn="ctr"/>
            <a:r>
              <a:rPr lang="uk-UA" dirty="0" err="1"/>
              <a:t>Ідейно</a:t>
            </a:r>
            <a:r>
              <a:rPr lang="uk-UA" dirty="0"/>
              <a:t>-смислова суть мистецтва. </a:t>
            </a:r>
            <a:endParaRPr lang="ru-RU" dirty="0"/>
          </a:p>
          <a:p>
            <a:pPr algn="ctr"/>
            <a:r>
              <a:rPr lang="uk-UA" dirty="0"/>
              <a:t>Призначення мистецтва. Мистецтво в світлі аксіології. Мистецтво в співвіднесеності з іншими формами культури.</a:t>
            </a:r>
            <a:endParaRPr lang="ru-RU" dirty="0"/>
          </a:p>
          <a:p>
            <a:pPr marL="0" indent="0" algn="ctr">
              <a:buNone/>
            </a:pPr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15200" cy="6540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7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672185"/>
            <a:ext cx="617463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Критерії художності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841" y="2204864"/>
            <a:ext cx="8457759" cy="4093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i="1" dirty="0" smtClean="0"/>
              <a:t>Образний лад. Автономний образ </a:t>
            </a:r>
            <a:r>
              <a:rPr lang="uk-UA" sz="2000" dirty="0" smtClean="0"/>
              <a:t>- це лише </a:t>
            </a:r>
            <a:r>
              <a:rPr lang="uk-UA" sz="2000" dirty="0" err="1" smtClean="0"/>
              <a:t>мікрообраз</a:t>
            </a:r>
            <a:r>
              <a:rPr lang="uk-UA" sz="2000" dirty="0" smtClean="0"/>
              <a:t> у системі художнього тексту. Вагома естетична цінність виникає тоді, коли літературний твір становить собою </a:t>
            </a:r>
            <a:r>
              <a:rPr lang="uk-UA" sz="2000" b="1" i="1" dirty="0" smtClean="0"/>
              <a:t>гармонійне поєднання змісту і форми</a:t>
            </a:r>
            <a:r>
              <a:rPr lang="uk-UA" sz="2000" dirty="0" smtClean="0"/>
              <a:t>, що забезпечується такими чинниками: - повноцінне функціонування у творі образів, котрі системно взаємопов’язані, а кожен образ відіграє свою роль необхідного елемента художньої структури; </a:t>
            </a:r>
          </a:p>
          <a:p>
            <a:pPr marL="342900" indent="-342900" algn="just">
              <a:buFontTx/>
              <a:buChar char="-"/>
            </a:pPr>
            <a:r>
              <a:rPr lang="uk-UA" sz="2000" i="1" dirty="0" smtClean="0"/>
              <a:t>наявність оригінальних (нових) образів </a:t>
            </a:r>
            <a:r>
              <a:rPr lang="uk-UA" sz="2000" dirty="0" smtClean="0"/>
              <a:t>або таких же образних структур у творі, бо новизна привертає до себе увагу; </a:t>
            </a:r>
          </a:p>
          <a:p>
            <a:pPr marL="342900" indent="-342900" algn="just">
              <a:buFontTx/>
              <a:buChar char="-"/>
            </a:pPr>
            <a:r>
              <a:rPr lang="uk-UA" sz="2000" i="1" dirty="0" smtClean="0"/>
              <a:t>уникнення образів-стереотипів</a:t>
            </a:r>
            <a:r>
              <a:rPr lang="uk-UA" sz="2000" dirty="0" smtClean="0"/>
              <a:t>, оскільки їхня наявність у творі хоч і не порушує художньої структури, проте ослаблює її оригінальність; </a:t>
            </a:r>
          </a:p>
          <a:p>
            <a:pPr marL="342900" indent="-342900" algn="just">
              <a:buFontTx/>
              <a:buChar char="-"/>
            </a:pPr>
            <a:r>
              <a:rPr lang="uk-UA" sz="2000" i="1" dirty="0" smtClean="0"/>
              <a:t>майстерне володіння автором твору засобами </a:t>
            </a:r>
            <a:r>
              <a:rPr lang="uk-UA" sz="2000" i="1" dirty="0" err="1" smtClean="0"/>
              <a:t>образотворення</a:t>
            </a:r>
            <a:r>
              <a:rPr lang="uk-UA" sz="2000" i="1" dirty="0" smtClean="0"/>
              <a:t> </a:t>
            </a:r>
            <a:r>
              <a:rPr lang="uk-UA" sz="2000" dirty="0" smtClean="0"/>
              <a:t>(словом, мовою), його постійне прагнення новизни у пошуку виражальних прийомів в процесі моделюванні художнього світу.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670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672185"/>
            <a:ext cx="617463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Критерії художності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841" y="2204864"/>
            <a:ext cx="8457759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i="1" dirty="0" smtClean="0"/>
              <a:t>Емоційна виразність. </a:t>
            </a:r>
            <a:r>
              <a:rPr lang="uk-UA" sz="2800" dirty="0" smtClean="0"/>
              <a:t>Її можна досягти не лише завдяки образному ладу твору, а й іншими засобами: цікавим зображенням подій (уміння будувати сюжет, творити композицію), колоритною мовою, ритмікою. Емоції у читача виникають тоді, коли він здатний включитися в процес співтворчості.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463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672185"/>
            <a:ext cx="617463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Критерії художності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841" y="2204864"/>
            <a:ext cx="8457759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Читач, </a:t>
            </a:r>
            <a:r>
              <a:rPr lang="uk-UA" sz="2800" dirty="0" err="1" smtClean="0"/>
              <a:t>спроектовуючи</a:t>
            </a:r>
            <a:r>
              <a:rPr lang="uk-UA" sz="2800" dirty="0" smtClean="0"/>
              <a:t> твір на власні життєві обставини і почуття, </a:t>
            </a:r>
            <a:r>
              <a:rPr lang="uk-UA" sz="2800" i="1" dirty="0" smtClean="0"/>
              <a:t>розширює емоційне тло художнього тексту.</a:t>
            </a:r>
            <a:r>
              <a:rPr lang="uk-UA" sz="2800" dirty="0" smtClean="0"/>
              <a:t> Франко з цього приводу писав про те, що письменник мусить </a:t>
            </a:r>
            <a:r>
              <a:rPr lang="uk-UA" sz="2800" i="1" dirty="0" smtClean="0"/>
              <a:t>"зворушити так само внутрішню істоту читача, вводячи в неї нове зерно життєвого досвіду,</a:t>
            </a:r>
            <a:r>
              <a:rPr lang="uk-UA" sz="2800" dirty="0" smtClean="0"/>
              <a:t> нове </a:t>
            </a:r>
            <a:r>
              <a:rPr lang="uk-UA" sz="2800" dirty="0" err="1" smtClean="0"/>
              <a:t>пережиття</a:t>
            </a:r>
            <a:r>
              <a:rPr lang="uk-UA" sz="2800" dirty="0" smtClean="0"/>
              <a:t> і рівночасно зціплюючи те нове з тим запасом відображень, які є активні або які дрімають у душі </a:t>
            </a:r>
            <a:r>
              <a:rPr lang="uk-UA" sz="2800" dirty="0" err="1" smtClean="0"/>
              <a:t>читачевій</a:t>
            </a:r>
            <a:r>
              <a:rPr lang="uk-UA" sz="2800" dirty="0" smtClean="0"/>
              <a:t>. Сказавши коротко: поет розширює зміст нашого внутрішнього я, зворушуючи його до більшої або меншої глибини"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544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23 книги про психологію, які варто прочитати: краща добір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12148" r="29189"/>
          <a:stretch/>
        </p:blipFill>
        <p:spPr bwMode="auto">
          <a:xfrm>
            <a:off x="7171569" y="312738"/>
            <a:ext cx="1566032" cy="15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672185"/>
            <a:ext cx="617463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Критерії художності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841" y="2204864"/>
            <a:ext cx="8457759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Поняття </a:t>
            </a:r>
            <a:r>
              <a:rPr lang="uk-UA" sz="2400" b="1" i="1" dirty="0" smtClean="0"/>
              <a:t>художності літературного твору </a:t>
            </a:r>
            <a:r>
              <a:rPr lang="uk-UA" sz="2400" dirty="0" smtClean="0"/>
              <a:t>неодмінно включає в себе </a:t>
            </a:r>
            <a:r>
              <a:rPr lang="uk-UA" sz="2400" b="1" u="sng" dirty="0" smtClean="0"/>
              <a:t>умовність</a:t>
            </a:r>
            <a:r>
              <a:rPr lang="uk-UA" sz="2400" dirty="0" smtClean="0"/>
              <a:t> словесного мистецтва. Вона підкреслює відмінність художнього твору од відтворюваної в ньому реальності. Ця первинна умовність властива всім творам, незалежно від епохи, жанру, стилю. </a:t>
            </a:r>
            <a:r>
              <a:rPr lang="uk-UA" sz="2400" b="1" i="1" dirty="0" smtClean="0"/>
              <a:t>Художня умовність</a:t>
            </a:r>
            <a:r>
              <a:rPr lang="uk-UA" sz="2400" dirty="0" smtClean="0"/>
              <a:t> розглядається як </a:t>
            </a:r>
            <a:r>
              <a:rPr lang="uk-UA" sz="2400" i="1" dirty="0" smtClean="0"/>
              <a:t>принцип образного змалювання дійсності</a:t>
            </a:r>
            <a:r>
              <a:rPr lang="uk-UA" sz="2400" dirty="0" smtClean="0"/>
              <a:t>, що свідомо порушує пряму відповідність життєвим реаліям. З цією метою в літературі використовується видозміна природних форм зображуваних явищ та предметів, порушення часових і просторових </a:t>
            </a:r>
            <a:r>
              <a:rPr lang="uk-UA" sz="2400" dirty="0" err="1" smtClean="0"/>
              <a:t>зв’язків</a:t>
            </a:r>
            <a:r>
              <a:rPr lang="uk-UA" sz="2400" dirty="0" smtClean="0"/>
              <a:t>, оживлення неживого світу, конкретизація абстрактних понять і </a:t>
            </a:r>
            <a:r>
              <a:rPr lang="uk-UA" sz="2400" dirty="0" err="1" smtClean="0"/>
              <a:t>т.п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438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" y="908720"/>
            <a:ext cx="808674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90625"/>
            <a:ext cx="7441294" cy="5190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315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b="1" i="1" dirty="0" smtClean="0"/>
              <a:t>ДЯКУЮ </a:t>
            </a:r>
            <a:br>
              <a:rPr lang="uk-UA" sz="8800" b="1" i="1" dirty="0" smtClean="0"/>
            </a:br>
            <a:r>
              <a:rPr lang="uk-UA" sz="8800" b="1" i="1" dirty="0" smtClean="0"/>
              <a:t>ЗА </a:t>
            </a:r>
            <a:br>
              <a:rPr lang="uk-UA" sz="8800" b="1" i="1" dirty="0" smtClean="0"/>
            </a:br>
            <a:r>
              <a:rPr lang="uk-UA" sz="8800" b="1" i="1" dirty="0" smtClean="0"/>
              <a:t>УВАГУ!</a:t>
            </a:r>
            <a:endParaRPr lang="ru-RU" sz="8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Література на літо 10 клас 2023 рі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876800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556792"/>
            <a:ext cx="8135689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Мистецтво – </a:t>
            </a:r>
            <a:r>
              <a:rPr lang="uk-UA" sz="2400" i="1" dirty="0" smtClean="0"/>
              <a:t>це форма суспільної свідомості і духовної культури людства та своєрідний засіб осмислення дійсності. </a:t>
            </a:r>
            <a:r>
              <a:rPr lang="uk-UA" sz="2400" dirty="0" smtClean="0"/>
              <a:t>Мистецтво оперує до образів, що є основою художності у відтворенні світового буття. В античні часи мистецтвом називали «наслідування природи», тобто здатність мистецтва відображати життя в картинах, скульптурах, сценічних виставах, літературних творах. </a:t>
            </a:r>
          </a:p>
          <a:p>
            <a:endParaRPr lang="uk-UA" sz="2400" dirty="0" smtClean="0"/>
          </a:p>
          <a:p>
            <a:r>
              <a:rPr lang="uk-UA" sz="2400" dirty="0" smtClean="0"/>
              <a:t>Література як вид мистецтва відрізняється від інших видів творчості. Живопис, скульптура відображають мить. Музика передає переживання в часі. Театр, кіно за формою хоч і наближаються до життя, але мають здатність передати суттєві його фрагменти. 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5" y="291970"/>
            <a:ext cx="8115499" cy="102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Галерея - Категория: Неомифологизм-археоарт - Файл: Состояние души, 52х64,  1999г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" y="1916832"/>
            <a:ext cx="9074720" cy="46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9056" y="169773"/>
            <a:ext cx="853516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Кожне мистецтво </a:t>
            </a:r>
            <a:r>
              <a:rPr lang="uk-UA" b="1" dirty="0" smtClean="0"/>
              <a:t>має свій засіб зображення</a:t>
            </a:r>
            <a:r>
              <a:rPr lang="uk-UA" dirty="0" smtClean="0"/>
              <a:t>. На підставі цих матеріальних носіїв образності здійснюється розподіл </a:t>
            </a:r>
            <a:r>
              <a:rPr lang="uk-UA" b="1" dirty="0" smtClean="0"/>
              <a:t>мистецтв на види</a:t>
            </a:r>
            <a:r>
              <a:rPr lang="uk-UA" dirty="0" smtClean="0"/>
              <a:t>. Так, Георг Вільгельм Фрідріх Гегель виділяє п'ять мистецтв, які називає великими: </a:t>
            </a:r>
            <a:r>
              <a:rPr lang="uk-UA" b="1" dirty="0" smtClean="0"/>
              <a:t>архітектуру, скульптуру, живопис, музику і літературу.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9161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Галерея - Категория: Неомифологизм-археоарт - Файл: Состояние души, 52х64,  1999г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" y="862083"/>
            <a:ext cx="9076268" cy="46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Галерея - Категория: Неомифологизм-археоарт - Файл: Состояние души, 52х64,  1999г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469"/>
            <a:ext cx="9108504" cy="470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3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Галерея - Категория: Неомифологизм-археоарт - Файл: Состояние души, 52х64,  1999г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2433"/>
            <a:ext cx="8736906" cy="42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62" y="54109"/>
            <a:ext cx="898842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/>
              <a:t>Літературний твір являє собою </a:t>
            </a:r>
            <a:r>
              <a:rPr lang="uk-UA" b="1" dirty="0" smtClean="0"/>
              <a:t>конкретне матеріальне втілення </a:t>
            </a:r>
            <a:r>
              <a:rPr lang="uk-UA" dirty="0" smtClean="0"/>
              <a:t>в звуці, слові, воно письмово зафіксовано, в той же час сприймається воно лише в процесі розуміння, інтелектуального зусилля. Одним з основних властивостей мистецтва </a:t>
            </a:r>
            <a:r>
              <a:rPr lang="uk-UA" b="1" dirty="0" smtClean="0"/>
              <a:t>є умовність </a:t>
            </a:r>
            <a:r>
              <a:rPr lang="uk-UA" dirty="0" smtClean="0"/>
              <a:t>– головний принцип художньої образотворчості, що позначає нетотожність художньої реальності життєвої дійсності, </a:t>
            </a:r>
            <a:r>
              <a:rPr lang="uk-UA" b="1" dirty="0" smtClean="0"/>
              <a:t>художнього образу – об'єкту відтворення</a:t>
            </a:r>
            <a:r>
              <a:rPr lang="uk-UA" dirty="0" smtClean="0"/>
              <a:t>. У сучасній естетиці </a:t>
            </a:r>
            <a:r>
              <a:rPr lang="uk-UA" b="1" dirty="0" smtClean="0"/>
              <a:t>розрізняють первинну, вторинну і канонізовану умовність </a:t>
            </a:r>
            <a:r>
              <a:rPr lang="uk-UA" dirty="0" smtClean="0"/>
              <a:t>– в залежності від міри правдоподібності образів, відкритості художнього вимислу і його усвідомленості (в різні історичні епохи).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02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Галерея - Категория: Неомифологизм-археоарт - Файл: Состояние души, 52х64,  1999г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462" y="54109"/>
            <a:ext cx="8988425" cy="5940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Художній образ – універсальна категорія естетики</a:t>
            </a:r>
            <a:r>
              <a:rPr lang="uk-UA" sz="2000" dirty="0" smtClean="0"/>
              <a:t>, що характеризує особливий, притаманний тільки мистецтву спосіб освоєння і перетворення дійсності. </a:t>
            </a:r>
          </a:p>
          <a:p>
            <a:pPr algn="just"/>
            <a:r>
              <a:rPr lang="uk-UA" sz="2000" b="1" dirty="0" smtClean="0"/>
              <a:t>Художній образ </a:t>
            </a:r>
            <a:r>
              <a:rPr lang="uk-UA" sz="2000" dirty="0" smtClean="0"/>
              <a:t>– це індивідуальне творіння художника, з одного боку, з іншого – це відображення дійсності. Сам образ є частиною дійсності (як будова архітектора, скульптура, картина). </a:t>
            </a:r>
          </a:p>
          <a:p>
            <a:pPr algn="just"/>
            <a:r>
              <a:rPr lang="uk-UA" sz="2000" b="1" dirty="0" smtClean="0"/>
              <a:t>Основна функція  образу </a:t>
            </a:r>
            <a:r>
              <a:rPr lang="uk-UA" sz="2000" dirty="0" smtClean="0"/>
              <a:t>– донести читачеві художній задум і спонукати до активної розумової діяльності. </a:t>
            </a:r>
          </a:p>
          <a:p>
            <a:pPr algn="just"/>
            <a:r>
              <a:rPr lang="uk-UA" sz="2000" b="1" dirty="0" smtClean="0"/>
              <a:t>Художній образ </a:t>
            </a:r>
            <a:r>
              <a:rPr lang="uk-UA" sz="2000" dirty="0" smtClean="0"/>
              <a:t>– це поєднання думки і почуття, раціонального й емоційного. </a:t>
            </a:r>
            <a:r>
              <a:rPr lang="uk-UA" sz="2000" b="1" dirty="0" smtClean="0"/>
              <a:t>Образ </a:t>
            </a:r>
            <a:r>
              <a:rPr lang="uk-UA" sz="2000" dirty="0" smtClean="0"/>
              <a:t>– це результат пізнавального, мислитель процесу. Художній образ зберігає емоційний настрій та складає певну думку. Гармонійне поєднання думки і почуття – ознака високого мистецтва. </a:t>
            </a:r>
          </a:p>
          <a:p>
            <a:pPr algn="just"/>
            <a:r>
              <a:rPr lang="uk-UA" sz="2000" b="1" dirty="0" smtClean="0"/>
              <a:t>Художній образ – це єдність об'єктивного і суб'єктивного. </a:t>
            </a:r>
            <a:r>
              <a:rPr lang="uk-UA" sz="2000" dirty="0" smtClean="0"/>
              <a:t>У ньому відтворено суттєві сторони дійсності, значний життєвий зміст. Разом з тим література не передбачає, щоб її образи сприймалися як реальність, бо художній образ – це дійсність, переосмислена, перероблена уявою, фантазією митця, це суб'єктивне відображення об'єктивної дійсності. </a:t>
            </a:r>
          </a:p>
          <a:p>
            <a:pPr algn="just"/>
            <a:r>
              <a:rPr lang="uk-UA" sz="2000" i="1" u="sng" dirty="0" smtClean="0"/>
              <a:t>Художній образ це й самобутність творчої індивідуальності </a:t>
            </a:r>
            <a:r>
              <a:rPr lang="uk-UA" sz="2000" dirty="0" smtClean="0"/>
              <a:t>– особливості його світовідчуття, інтелектуальні і психічні прикмети, життєвий досвід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734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Галерея - Категория: Неомифологизм-археоарт - Файл: Состояние души, 52х64,  1999г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462" y="54109"/>
            <a:ext cx="8988425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Образ-персонаж</a:t>
            </a:r>
            <a:r>
              <a:rPr lang="uk-UA" sz="2000" dirty="0" smtClean="0"/>
              <a:t> складається з кількох смислових елементів: – вчинки персонажа; – портрет; – мова; – монологи (зокрема і внутрішні), участь у діалогах; – ставлення до нього інших персонажів; – висловлювання про нього. Особливу роль у творенні образу відіграють </a:t>
            </a:r>
            <a:r>
              <a:rPr lang="uk-UA" sz="2000" b="1" i="1" dirty="0" smtClean="0"/>
              <a:t>художній домисел та вимисел. </a:t>
            </a:r>
            <a:r>
              <a:rPr lang="uk-UA" sz="2000" b="1" dirty="0" smtClean="0"/>
              <a:t>Домисел</a:t>
            </a:r>
            <a:r>
              <a:rPr lang="uk-UA" sz="2000" dirty="0" smtClean="0"/>
              <a:t> – це здогад чи припущення, для якого немає особливих підстав і яке не підтверджують конкретні факти. В літературі є </a:t>
            </a:r>
            <a:r>
              <a:rPr lang="uk-UA" sz="2000" b="1" dirty="0" smtClean="0"/>
              <a:t>«традиційні» образи </a:t>
            </a:r>
            <a:r>
              <a:rPr lang="uk-UA" sz="2000" dirty="0" smtClean="0"/>
              <a:t>(літературні </a:t>
            </a:r>
            <a:r>
              <a:rPr lang="uk-UA" sz="2000" b="1" dirty="0" smtClean="0"/>
              <a:t>архетипи</a:t>
            </a:r>
            <a:r>
              <a:rPr lang="uk-UA" sz="2000" dirty="0" smtClean="0"/>
              <a:t>), до яких звертаються письменники різних народів, додаючи їм певного історичного та художнього колориту. Наприклад, образ Прометея в давньогрецькій міфології, в античній літературі (трилогія Есхіла, «Метаморфози» Овідія).</a:t>
            </a:r>
          </a:p>
          <a:p>
            <a:pPr algn="just"/>
            <a:endParaRPr lang="uk-UA" sz="2000" dirty="0"/>
          </a:p>
          <a:p>
            <a:pPr algn="just"/>
            <a:endParaRPr lang="uk-UA" sz="2000" dirty="0" smtClean="0"/>
          </a:p>
          <a:p>
            <a:pPr algn="just"/>
            <a:r>
              <a:rPr lang="ru-RU" sz="2000" b="1" dirty="0"/>
              <a:t>Тип </a:t>
            </a:r>
            <a:r>
              <a:rPr lang="ru-RU" sz="2000" b="1" dirty="0" err="1"/>
              <a:t>літературний</a:t>
            </a:r>
            <a:r>
              <a:rPr lang="ru-RU" sz="2000" dirty="0"/>
              <a:t> </a:t>
            </a:r>
            <a:r>
              <a:rPr lang="uk-UA" sz="2000" dirty="0" smtClean="0"/>
              <a:t>(від </a:t>
            </a:r>
            <a:r>
              <a:rPr lang="uk-UA" sz="2000" dirty="0" err="1" smtClean="0"/>
              <a:t>грец</a:t>
            </a:r>
            <a:r>
              <a:rPr lang="uk-UA" sz="2000" dirty="0" smtClean="0"/>
              <a:t>. </a:t>
            </a:r>
            <a:r>
              <a:rPr lang="uk-UA" sz="2000" dirty="0" err="1" smtClean="0"/>
              <a:t>tуpоs</a:t>
            </a:r>
            <a:r>
              <a:rPr lang="uk-UA" sz="2000" dirty="0" smtClean="0"/>
              <a:t> — відбиток, форма, взірець) — образ, персонаж літературного твору, який має риси характеру, спосіб мислення, світоглядні орієнтації певної групи людей або нації, залишаючись яскраво індивідуальним, неповторним.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325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566</TotalTime>
  <Words>1645</Words>
  <Application>Microsoft Office PowerPoint</Application>
  <PresentationFormat>Экран (4:3)</PresentationFormat>
  <Paragraphs>50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</vt:lpstr>
      <vt:lpstr>ЛІТЕРАТУРА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Літературознавство як наука</dc:title>
  <dc:creator>ukrlit ukrlit</dc:creator>
  <cp:lastModifiedBy>suvor</cp:lastModifiedBy>
  <cp:revision>37</cp:revision>
  <dcterms:created xsi:type="dcterms:W3CDTF">2014-05-20T14:16:50Z</dcterms:created>
  <dcterms:modified xsi:type="dcterms:W3CDTF">2024-02-29T12:36:29Z</dcterms:modified>
</cp:coreProperties>
</file>