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5"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6" r:id="rId19"/>
    <p:sldId id="374" r:id="rId20"/>
    <p:sldId id="375" r:id="rId21"/>
    <p:sldId id="376" r:id="rId22"/>
    <p:sldId id="377" r:id="rId23"/>
    <p:sldId id="378" r:id="rId24"/>
    <p:sldId id="341" r:id="rId25"/>
    <p:sldId id="342" r:id="rId26"/>
    <p:sldId id="343" r:id="rId27"/>
    <p:sldId id="344" r:id="rId28"/>
    <p:sldId id="345" r:id="rId29"/>
    <p:sldId id="346" r:id="rId30"/>
    <p:sldId id="287" r:id="rId31"/>
    <p:sldId id="257" r:id="rId32"/>
    <p:sldId id="289" r:id="rId33"/>
    <p:sldId id="290" r:id="rId34"/>
    <p:sldId id="291" r:id="rId35"/>
    <p:sldId id="258" r:id="rId36"/>
    <p:sldId id="259" r:id="rId37"/>
    <p:sldId id="260" r:id="rId38"/>
    <p:sldId id="292" r:id="rId39"/>
    <p:sldId id="288" r:id="rId40"/>
    <p:sldId id="262" r:id="rId41"/>
    <p:sldId id="294" r:id="rId42"/>
    <p:sldId id="295" r:id="rId43"/>
    <p:sldId id="296" r:id="rId44"/>
    <p:sldId id="293" r:id="rId45"/>
    <p:sldId id="297" r:id="rId46"/>
    <p:sldId id="298" r:id="rId47"/>
    <p:sldId id="299" r:id="rId48"/>
    <p:sldId id="300" r:id="rId49"/>
    <p:sldId id="301" r:id="rId50"/>
    <p:sldId id="302" r:id="rId51"/>
    <p:sldId id="303" r:id="rId52"/>
    <p:sldId id="304" r:id="rId53"/>
    <p:sldId id="305" r:id="rId54"/>
    <p:sldId id="306" r:id="rId55"/>
    <p:sldId id="307" r:id="rId56"/>
    <p:sldId id="380" r:id="rId57"/>
    <p:sldId id="264" r:id="rId58"/>
    <p:sldId id="263" r:id="rId59"/>
    <p:sldId id="308" r:id="rId60"/>
    <p:sldId id="309" r:id="rId61"/>
    <p:sldId id="265" r:id="rId62"/>
    <p:sldId id="310" r:id="rId63"/>
    <p:sldId id="312" r:id="rId64"/>
    <p:sldId id="311" r:id="rId65"/>
    <p:sldId id="320" r:id="rId66"/>
    <p:sldId id="321" r:id="rId67"/>
    <p:sldId id="322" r:id="rId68"/>
    <p:sldId id="323" r:id="rId69"/>
    <p:sldId id="324" r:id="rId70"/>
    <p:sldId id="325" r:id="rId71"/>
    <p:sldId id="327" r:id="rId72"/>
    <p:sldId id="326" r:id="rId73"/>
    <p:sldId id="328" r:id="rId74"/>
    <p:sldId id="379" r:id="rId75"/>
    <p:sldId id="329" r:id="rId76"/>
    <p:sldId id="330" r:id="rId77"/>
    <p:sldId id="331" r:id="rId78"/>
    <p:sldId id="333" r:id="rId79"/>
    <p:sldId id="332" r:id="rId80"/>
    <p:sldId id="334" r:id="rId81"/>
    <p:sldId id="335" r:id="rId82"/>
    <p:sldId id="336" r:id="rId83"/>
    <p:sldId id="337" r:id="rId84"/>
    <p:sldId id="338" r:id="rId85"/>
    <p:sldId id="339" r:id="rId86"/>
    <p:sldId id="314" r:id="rId87"/>
    <p:sldId id="315" r:id="rId88"/>
    <p:sldId id="316" r:id="rId89"/>
    <p:sldId id="361" r:id="rId90"/>
    <p:sldId id="362" r:id="rId91"/>
    <p:sldId id="363" r:id="rId92"/>
    <p:sldId id="364" r:id="rId93"/>
    <p:sldId id="365" r:id="rId94"/>
    <p:sldId id="366" r:id="rId95"/>
    <p:sldId id="317" r:id="rId96"/>
    <p:sldId id="358" r:id="rId97"/>
    <p:sldId id="359" r:id="rId98"/>
    <p:sldId id="360" r:id="rId99"/>
    <p:sldId id="318" r:id="rId100"/>
    <p:sldId id="319" r:id="rId101"/>
    <p:sldId id="347" r:id="rId102"/>
    <p:sldId id="370" r:id="rId103"/>
    <p:sldId id="371" r:id="rId104"/>
    <p:sldId id="372" r:id="rId105"/>
    <p:sldId id="373" r:id="rId106"/>
    <p:sldId id="367" r:id="rId107"/>
    <p:sldId id="368" r:id="rId108"/>
    <p:sldId id="369" r:id="rId109"/>
    <p:sldId id="381" r:id="rId1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68" autoAdjust="0"/>
    <p:restoredTop sz="94660"/>
  </p:normalViewPr>
  <p:slideViewPr>
    <p:cSldViewPr snapToGrid="0">
      <p:cViewPr varScale="1">
        <p:scale>
          <a:sx n="116" d="100"/>
          <a:sy n="116" d="100"/>
        </p:scale>
        <p:origin x="22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5/23/2022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7.wmf"/><Relationship Id="rId5" Type="http://schemas.openxmlformats.org/officeDocument/2006/relationships/oleObject" Target="../embeddings/oleObject19.bin"/><Relationship Id="rId4" Type="http://schemas.openxmlformats.org/officeDocument/2006/relationships/image" Target="../media/image26.w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10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9.wmf"/><Relationship Id="rId5" Type="http://schemas.openxmlformats.org/officeDocument/2006/relationships/oleObject" Target="../embeddings/oleObject21.bin"/><Relationship Id="rId4" Type="http://schemas.openxmlformats.org/officeDocument/2006/relationships/image" Target="../media/image28.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1.wmf"/><Relationship Id="rId5" Type="http://schemas.openxmlformats.org/officeDocument/2006/relationships/oleObject" Target="../embeddings/oleObject23.bin"/><Relationship Id="rId4" Type="http://schemas.openxmlformats.org/officeDocument/2006/relationships/image" Target="../media/image30.wmf"/></Relationships>
</file>

<file path=ppt/slides/_rels/slide13.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33.wmf"/><Relationship Id="rId5" Type="http://schemas.openxmlformats.org/officeDocument/2006/relationships/oleObject" Target="../embeddings/oleObject25.bin"/><Relationship Id="rId10" Type="http://schemas.openxmlformats.org/officeDocument/2006/relationships/image" Target="../media/image35.wmf"/><Relationship Id="rId4" Type="http://schemas.openxmlformats.org/officeDocument/2006/relationships/image" Target="../media/image32.wmf"/><Relationship Id="rId9" Type="http://schemas.openxmlformats.org/officeDocument/2006/relationships/oleObject" Target="../embeddings/oleObject27.bin"/></Relationships>
</file>

<file path=ppt/slides/_rels/slide14.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oleObject" Target="../embeddings/oleObject28.bin"/><Relationship Id="rId7"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37.wmf"/><Relationship Id="rId5" Type="http://schemas.openxmlformats.org/officeDocument/2006/relationships/oleObject" Target="../embeddings/oleObject29.bin"/><Relationship Id="rId4" Type="http://schemas.openxmlformats.org/officeDocument/2006/relationships/image" Target="../media/image36.wmf"/></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4.bin"/><Relationship Id="rId4" Type="http://schemas.openxmlformats.org/officeDocument/2006/relationships/image" Target="../media/image12.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11.bin"/><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18.wmf"/><Relationship Id="rId4" Type="http://schemas.openxmlformats.org/officeDocument/2006/relationships/image" Target="../media/image15.wmf"/><Relationship Id="rId9" Type="http://schemas.openxmlformats.org/officeDocument/2006/relationships/oleObject" Target="../embeddings/oleObject9.bin"/><Relationship Id="rId14" Type="http://schemas.openxmlformats.org/officeDocument/2006/relationships/image" Target="../media/image20.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1.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3.wmf"/><Relationship Id="rId5" Type="http://schemas.openxmlformats.org/officeDocument/2006/relationships/oleObject" Target="../embeddings/oleObject14.bin"/><Relationship Id="rId4" Type="http://schemas.openxmlformats.org/officeDocument/2006/relationships/image" Target="../media/image22.w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5.wmf"/><Relationship Id="rId5" Type="http://schemas.openxmlformats.org/officeDocument/2006/relationships/oleObject" Target="../embeddings/oleObject17.bin"/><Relationship Id="rId4" Type="http://schemas.openxmlformats.org/officeDocument/2006/relationships/image" Target="../media/image18.wmf"/></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uk-UA" dirty="0" smtClean="0"/>
              <a:t>Електропровідність клітин і тканин. </a:t>
            </a:r>
            <a:endParaRPr lang="uk-UA" dirty="0"/>
          </a:p>
        </p:txBody>
      </p:sp>
      <p:sp>
        <p:nvSpPr>
          <p:cNvPr id="3" name="Подзаголовок 2"/>
          <p:cNvSpPr>
            <a:spLocks noGrp="1"/>
          </p:cNvSpPr>
          <p:nvPr>
            <p:ph type="subTitle" idx="1"/>
          </p:nvPr>
        </p:nvSpPr>
        <p:spPr/>
        <p:txBody>
          <a:bodyPr>
            <a:normAutofit/>
          </a:bodyPr>
          <a:lstStyle/>
          <a:p>
            <a:r>
              <a:rPr lang="uk-UA" sz="5400" dirty="0">
                <a:ln w="3175" cmpd="sng">
                  <a:noFill/>
                </a:ln>
                <a:solidFill>
                  <a:schemeClr val="tx1">
                    <a:lumMod val="85000"/>
                    <a:lumOff val="15000"/>
                  </a:schemeClr>
                </a:solidFill>
                <a:latin typeface="+mj-lt"/>
                <a:ea typeface="+mj-ea"/>
                <a:cs typeface="+mj-cs"/>
              </a:rPr>
              <a:t>Реографія </a:t>
            </a:r>
          </a:p>
        </p:txBody>
      </p:sp>
    </p:spTree>
    <p:extLst>
      <p:ext uri="{BB962C8B-B14F-4D97-AF65-F5344CB8AC3E}">
        <p14:creationId xmlns:p14="http://schemas.microsoft.com/office/powerpoint/2010/main" val="21739336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Напруга </a:t>
            </a:r>
            <a:endParaRPr lang="uk-UA" dirty="0"/>
          </a:p>
        </p:txBody>
      </p:sp>
      <p:sp>
        <p:nvSpPr>
          <p:cNvPr id="3" name="Объект 2"/>
          <p:cNvSpPr>
            <a:spLocks noGrp="1"/>
          </p:cNvSpPr>
          <p:nvPr>
            <p:ph idx="1"/>
          </p:nvPr>
        </p:nvSpPr>
        <p:spPr/>
        <p:txBody>
          <a:bodyPr/>
          <a:lstStyle/>
          <a:p>
            <a:r>
              <a:rPr lang="uk-UA" dirty="0" smtClean="0"/>
              <a:t>Якщо полюси джерела розімкнені, то робота сторонніх сил дорівнює нулеві. Тоді стороння сила не переміщує заряди, а лише підтримує встановлений їх розподіл. У цьому випадку                      , тобто електрорушійна сила дорівнює різниці потенціалів між розімкненими полюсами джерела. Різницю потенціалів на полюсах джерела, замкненого на зовнішнє коло, називають </a:t>
            </a:r>
            <a:r>
              <a:rPr lang="uk-UA" b="1" dirty="0" smtClean="0"/>
              <a:t>напругою </a:t>
            </a:r>
            <a:r>
              <a:rPr lang="uk-UA" dirty="0" smtClean="0"/>
              <a:t>на полюсах.</a:t>
            </a:r>
          </a:p>
          <a:p>
            <a:r>
              <a:rPr lang="uk-UA" dirty="0" smtClean="0"/>
              <a:t>Напруга вимірюється у </a:t>
            </a:r>
            <a:r>
              <a:rPr lang="uk-UA" b="1" dirty="0" smtClean="0"/>
              <a:t>В </a:t>
            </a:r>
            <a:r>
              <a:rPr lang="uk-UA" dirty="0" smtClean="0"/>
              <a:t>(</a:t>
            </a:r>
            <a:r>
              <a:rPr lang="uk-UA" i="1" dirty="0" smtClean="0"/>
              <a:t>Вольтах</a:t>
            </a:r>
            <a:r>
              <a:rPr lang="uk-UA" dirty="0" smtClean="0"/>
              <a:t>). Вона є меншою від Е і визначається </a:t>
            </a:r>
            <a:endParaRPr lang="uk-UA" b="1"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2913647797"/>
              </p:ext>
            </p:extLst>
          </p:nvPr>
        </p:nvGraphicFramePr>
        <p:xfrm>
          <a:off x="7292803" y="3346450"/>
          <a:ext cx="1524000" cy="387350"/>
        </p:xfrm>
        <a:graphic>
          <a:graphicData uri="http://schemas.openxmlformats.org/presentationml/2006/ole">
            <mc:AlternateContent xmlns:mc="http://schemas.openxmlformats.org/markup-compatibility/2006">
              <mc:Choice xmlns:v="urn:schemas-microsoft-com:vml" Requires="v">
                <p:oleObj spid="_x0000_s9329" name="Уравнение" r:id="rId3" imgW="812520" imgH="215640" progId="Equation.3">
                  <p:embed/>
                </p:oleObj>
              </mc:Choice>
              <mc:Fallback>
                <p:oleObj name="Уравнение" r:id="rId3" imgW="812520" imgH="215640" progId="Equation.3">
                  <p:embed/>
                  <p:pic>
                    <p:nvPicPr>
                      <p:cNvPr id="0" name=""/>
                      <p:cNvPicPr/>
                      <p:nvPr/>
                    </p:nvPicPr>
                    <p:blipFill>
                      <a:blip r:embed="rId4"/>
                      <a:stretch>
                        <a:fillRect/>
                      </a:stretch>
                    </p:blipFill>
                    <p:spPr>
                      <a:xfrm>
                        <a:off x="7292803" y="3346450"/>
                        <a:ext cx="1524000" cy="387350"/>
                      </a:xfrm>
                      <a:prstGeom prst="rect">
                        <a:avLst/>
                      </a:prstGeom>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2339442089"/>
              </p:ext>
            </p:extLst>
          </p:nvPr>
        </p:nvGraphicFramePr>
        <p:xfrm>
          <a:off x="4933565" y="5395914"/>
          <a:ext cx="1357312" cy="750887"/>
        </p:xfrm>
        <a:graphic>
          <a:graphicData uri="http://schemas.openxmlformats.org/presentationml/2006/ole">
            <mc:AlternateContent xmlns:mc="http://schemas.openxmlformats.org/markup-compatibility/2006">
              <mc:Choice xmlns:v="urn:schemas-microsoft-com:vml" Requires="v">
                <p:oleObj spid="_x0000_s9330" name="Уравнение" r:id="rId5" imgW="723600" imgH="419040" progId="Equation.3">
                  <p:embed/>
                </p:oleObj>
              </mc:Choice>
              <mc:Fallback>
                <p:oleObj name="Уравнение" r:id="rId5" imgW="723600" imgH="419040" progId="Equation.3">
                  <p:embed/>
                  <p:pic>
                    <p:nvPicPr>
                      <p:cNvPr id="0" name=""/>
                      <p:cNvPicPr/>
                      <p:nvPr/>
                    </p:nvPicPr>
                    <p:blipFill>
                      <a:blip r:embed="rId6"/>
                      <a:stretch>
                        <a:fillRect/>
                      </a:stretch>
                    </p:blipFill>
                    <p:spPr>
                      <a:xfrm>
                        <a:off x="4933565" y="5395914"/>
                        <a:ext cx="1357312" cy="750887"/>
                      </a:xfrm>
                      <a:prstGeom prst="rect">
                        <a:avLst/>
                      </a:prstGeom>
                    </p:spPr>
                  </p:pic>
                </p:oleObj>
              </mc:Fallback>
            </mc:AlternateContent>
          </a:graphicData>
        </a:graphic>
      </p:graphicFrame>
    </p:spTree>
    <p:extLst>
      <p:ext uri="{BB962C8B-B14F-4D97-AF65-F5344CB8AC3E}">
        <p14:creationId xmlns:p14="http://schemas.microsoft.com/office/powerpoint/2010/main" val="158770991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424242"/>
                </a:solidFill>
              </a:rPr>
              <a:t>Дефібриляція</a:t>
            </a:r>
            <a:endParaRPr lang="ru-RU" dirty="0"/>
          </a:p>
        </p:txBody>
      </p:sp>
      <p:sp>
        <p:nvSpPr>
          <p:cNvPr id="3" name="Объект 2"/>
          <p:cNvSpPr>
            <a:spLocks noGrp="1"/>
          </p:cNvSpPr>
          <p:nvPr>
            <p:ph idx="1"/>
          </p:nvPr>
        </p:nvSpPr>
        <p:spPr>
          <a:xfrm>
            <a:off x="1295400" y="2556932"/>
            <a:ext cx="9891583" cy="3555544"/>
          </a:xfrm>
        </p:spPr>
        <p:txBody>
          <a:bodyPr>
            <a:normAutofit fontScale="92500" lnSpcReduction="10000"/>
          </a:bodyPr>
          <a:lstStyle/>
          <a:p>
            <a:pPr lvl="0" defTabSz="914400" eaLnBrk="0" fontAlgn="base" hangingPunct="0">
              <a:spcBef>
                <a:spcPct val="0"/>
              </a:spcBef>
              <a:spcAft>
                <a:spcPct val="0"/>
              </a:spcAft>
              <a:buClrTx/>
              <a:buSzTx/>
              <a:buFontTx/>
              <a:buChar char="-"/>
            </a:pPr>
            <a:r>
              <a:rPr lang="uk-UA" sz="3200" dirty="0" smtClean="0"/>
              <a:t>ефективний спосіб виведення зі стану фібриляції, який полягає у впливі на серце поодиноким короткочасним (0,01 </a:t>
            </a:r>
            <a:r>
              <a:rPr lang="uk-UA" sz="3200" dirty="0" err="1" smtClean="0"/>
              <a:t>сек</a:t>
            </a:r>
            <a:r>
              <a:rPr lang="uk-UA" sz="3200" dirty="0" smtClean="0"/>
              <a:t>) електричним імпульсом. </a:t>
            </a:r>
          </a:p>
          <a:p>
            <a:pPr marL="0" lvl="0" indent="0" defTabSz="914400" eaLnBrk="0" fontAlgn="base" hangingPunct="0">
              <a:spcBef>
                <a:spcPct val="0"/>
              </a:spcBef>
              <a:spcAft>
                <a:spcPct val="0"/>
              </a:spcAft>
              <a:buClrTx/>
              <a:buSzTx/>
              <a:buNone/>
            </a:pPr>
            <a:r>
              <a:rPr lang="uk-UA" sz="2800" dirty="0" smtClean="0"/>
              <a:t>При нерозкритій грудній клітці використовують напругу від 4000 до 7000 вольт. Сама ж фібриляція серця - стан, при якому окремі групи м'язових волокон серцевого м'яза скорочуються розрізнено і </a:t>
            </a:r>
            <a:r>
              <a:rPr lang="uk-UA" sz="2800" dirty="0" err="1" smtClean="0"/>
              <a:t>нескоординовано</a:t>
            </a:r>
            <a:r>
              <a:rPr lang="uk-UA" sz="2800" dirty="0" smtClean="0"/>
              <a:t>. Серце, як наслідок, втрачає здатність здійснювати узгоджені скорочення, що призводить до неефективної роботи цього органу. Мимовільно зі стану фібриляції серце вийти не може.</a:t>
            </a:r>
            <a:endParaRPr lang="ru-RU" sz="2800" dirty="0"/>
          </a:p>
        </p:txBody>
      </p:sp>
    </p:spTree>
    <p:extLst>
      <p:ext uri="{BB962C8B-B14F-4D97-AF65-F5344CB8AC3E}">
        <p14:creationId xmlns:p14="http://schemas.microsoft.com/office/powerpoint/2010/main" val="415864776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840260" y="922210"/>
            <a:ext cx="6525781" cy="2990764"/>
          </a:xfrm>
        </p:spPr>
        <p:txBody>
          <a:bodyPr/>
          <a:lstStyle/>
          <a:p>
            <a:pPr marL="0" lvl="0" indent="0" defTabSz="914400" eaLnBrk="0" fontAlgn="base" hangingPunct="0">
              <a:spcBef>
                <a:spcPct val="0"/>
              </a:spcBef>
              <a:spcAft>
                <a:spcPct val="0"/>
              </a:spcAft>
              <a:buClrTx/>
              <a:buSzTx/>
              <a:buNone/>
            </a:pPr>
            <a:r>
              <a:rPr lang="uk-UA" sz="3200" b="1" i="1" dirty="0" smtClean="0">
                <a:solidFill>
                  <a:srgbClr val="424242"/>
                </a:solidFill>
              </a:rPr>
              <a:t>Дефібрилятор</a:t>
            </a:r>
            <a:r>
              <a:rPr lang="uk-UA" sz="3200" i="1" dirty="0">
                <a:solidFill>
                  <a:srgbClr val="424242"/>
                </a:solidFill>
              </a:rPr>
              <a:t> </a:t>
            </a:r>
            <a:r>
              <a:rPr lang="uk-UA" sz="3200" i="1" dirty="0" smtClean="0">
                <a:solidFill>
                  <a:srgbClr val="424242"/>
                </a:solidFill>
              </a:rPr>
              <a:t>–</a:t>
            </a:r>
            <a:r>
              <a:rPr lang="uk-UA" sz="3200" dirty="0" smtClean="0">
                <a:solidFill>
                  <a:srgbClr val="424242"/>
                </a:solidFill>
              </a:rPr>
              <a:t> </a:t>
            </a:r>
            <a:r>
              <a:rPr lang="uk-UA" sz="3200" dirty="0">
                <a:solidFill>
                  <a:srgbClr val="424242"/>
                </a:solidFill>
              </a:rPr>
              <a:t>апарат, призначений для ліквідації порушення серцевої діяльності (фібриляції) шляхом впливу на серце електричного </a:t>
            </a:r>
            <a:r>
              <a:rPr lang="uk-UA" sz="3200" dirty="0" smtClean="0">
                <a:solidFill>
                  <a:srgbClr val="424242"/>
                </a:solidFill>
              </a:rPr>
              <a:t>імпульсу</a:t>
            </a:r>
            <a:endParaRPr lang="uk-UA" sz="3200" dirty="0">
              <a:solidFill>
                <a:schemeClr val="tx1"/>
              </a:solidFill>
            </a:endParaRPr>
          </a:p>
          <a:p>
            <a:endParaRPr lang="ru-RU" dirty="0"/>
          </a:p>
        </p:txBody>
      </p:sp>
      <p:pic>
        <p:nvPicPr>
          <p:cNvPr id="14338" name="Picture 2" descr="https://upload.wikimedia.org/wikipedia/commons/thumb/e/ef/Defrib.svg/1280px-Defrib.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267" y="3770337"/>
            <a:ext cx="2670380" cy="180668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stretch>
            <a:fillRect/>
          </a:stretch>
        </p:blipFill>
        <p:spPr>
          <a:xfrm>
            <a:off x="1482810" y="3783204"/>
            <a:ext cx="5883231" cy="1961077"/>
          </a:xfrm>
          <a:prstGeom prst="rect">
            <a:avLst/>
          </a:prstGeom>
        </p:spPr>
      </p:pic>
      <p:pic>
        <p:nvPicPr>
          <p:cNvPr id="14340" name="Picture 4" descr="Дефібрилятор — Вікіпеді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943" y="858195"/>
            <a:ext cx="3972405" cy="2552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6801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71833" y="1024372"/>
            <a:ext cx="6571733" cy="1303867"/>
          </a:xfrm>
        </p:spPr>
        <p:txBody>
          <a:bodyPr>
            <a:normAutofit fontScale="90000"/>
          </a:bodyPr>
          <a:lstStyle/>
          <a:p>
            <a:r>
              <a:rPr lang="uk-UA" b="1" dirty="0" err="1"/>
              <a:t>Електрокардіостимулятор</a:t>
            </a:r>
            <a:endParaRPr lang="uk-UA" dirty="0"/>
          </a:p>
        </p:txBody>
      </p:sp>
      <p:sp>
        <p:nvSpPr>
          <p:cNvPr id="3" name="Объект 2"/>
          <p:cNvSpPr>
            <a:spLocks noGrp="1"/>
          </p:cNvSpPr>
          <p:nvPr>
            <p:ph idx="1"/>
          </p:nvPr>
        </p:nvSpPr>
        <p:spPr/>
        <p:txBody>
          <a:bodyPr/>
          <a:lstStyle/>
          <a:p>
            <a:r>
              <a:rPr lang="uk-UA" b="1" dirty="0" smtClean="0"/>
              <a:t> </a:t>
            </a:r>
            <a:r>
              <a:rPr lang="uk-UA" b="1" dirty="0"/>
              <a:t>(ЕКС)</a:t>
            </a:r>
            <a:r>
              <a:rPr lang="uk-UA" dirty="0"/>
              <a:t> - це медичний пристрій, що приживляється в тіло людини і регулює ритм серця. </a:t>
            </a:r>
            <a:endParaRPr lang="uk-UA" dirty="0" smtClean="0"/>
          </a:p>
        </p:txBody>
      </p:sp>
      <p:pic>
        <p:nvPicPr>
          <p:cNvPr id="4" name="Рисунок 3"/>
          <p:cNvPicPr>
            <a:picLocks noChangeAspect="1"/>
          </p:cNvPicPr>
          <p:nvPr/>
        </p:nvPicPr>
        <p:blipFill>
          <a:blip r:embed="rId2"/>
          <a:stretch>
            <a:fillRect/>
          </a:stretch>
        </p:blipFill>
        <p:spPr>
          <a:xfrm>
            <a:off x="7265773" y="3407437"/>
            <a:ext cx="3947855" cy="2468431"/>
          </a:xfrm>
          <a:prstGeom prst="rect">
            <a:avLst/>
          </a:prstGeom>
        </p:spPr>
      </p:pic>
      <p:sp>
        <p:nvSpPr>
          <p:cNvPr id="5" name="Объект 2"/>
          <p:cNvSpPr txBox="1">
            <a:spLocks/>
          </p:cNvSpPr>
          <p:nvPr/>
        </p:nvSpPr>
        <p:spPr>
          <a:xfrm>
            <a:off x="1295400" y="3747300"/>
            <a:ext cx="5121875" cy="1846192"/>
          </a:xfrm>
          <a:prstGeom prst="rect">
            <a:avLst/>
          </a:prstGeom>
        </p:spPr>
        <p:txBody>
          <a:bodyPr vert="horz" lIns="91440" tIns="45720" rIns="91440" bIns="45720" rtlCol="0" anchor="t">
            <a:normAutofit fontScale="925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uk-UA" dirty="0" smtClean="0"/>
              <a:t>Різні типи </a:t>
            </a:r>
            <a:r>
              <a:rPr lang="uk-UA" dirty="0" err="1" smtClean="0"/>
              <a:t>еклектрокардіостимуляторів</a:t>
            </a:r>
            <a:r>
              <a:rPr lang="uk-UA" dirty="0" smtClean="0"/>
              <a:t> застосовується у пацієнтів з такими діагнозами: аритмія, брадикардія, синдромом слабкості </a:t>
            </a:r>
            <a:r>
              <a:rPr lang="uk-UA" dirty="0" err="1" smtClean="0"/>
              <a:t>синусового</a:t>
            </a:r>
            <a:r>
              <a:rPr lang="uk-UA" dirty="0" smtClean="0"/>
              <a:t> вузла, </a:t>
            </a:r>
            <a:r>
              <a:rPr lang="uk-UA" dirty="0" err="1" smtClean="0"/>
              <a:t>атріо-вентрикулярні</a:t>
            </a:r>
            <a:r>
              <a:rPr lang="uk-UA" dirty="0" smtClean="0"/>
              <a:t> блокади.</a:t>
            </a:r>
            <a:endParaRPr lang="uk-UA" dirty="0"/>
          </a:p>
        </p:txBody>
      </p:sp>
      <p:pic>
        <p:nvPicPr>
          <p:cNvPr id="16386" name="Picture 2" descr="Кардиодефибриллятор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370" y="795681"/>
            <a:ext cx="3793463" cy="176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2974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err="1"/>
              <a:t>Кардіовертер</a:t>
            </a:r>
            <a:r>
              <a:rPr lang="uk-UA" b="1" dirty="0"/>
              <a:t>-дефібрилятор</a:t>
            </a:r>
            <a:endParaRPr lang="uk-UA" dirty="0"/>
          </a:p>
        </p:txBody>
      </p:sp>
      <p:pic>
        <p:nvPicPr>
          <p:cNvPr id="4" name="Рисунок 3"/>
          <p:cNvPicPr>
            <a:picLocks noChangeAspect="1"/>
          </p:cNvPicPr>
          <p:nvPr/>
        </p:nvPicPr>
        <p:blipFill>
          <a:blip r:embed="rId2"/>
          <a:stretch>
            <a:fillRect/>
          </a:stretch>
        </p:blipFill>
        <p:spPr>
          <a:xfrm>
            <a:off x="6694388" y="2776152"/>
            <a:ext cx="4666653" cy="2751437"/>
          </a:xfrm>
          <a:prstGeom prst="rect">
            <a:avLst/>
          </a:prstGeom>
        </p:spPr>
      </p:pic>
      <p:sp>
        <p:nvSpPr>
          <p:cNvPr id="3" name="Объект 2"/>
          <p:cNvSpPr>
            <a:spLocks noGrp="1"/>
          </p:cNvSpPr>
          <p:nvPr>
            <p:ph idx="1"/>
          </p:nvPr>
        </p:nvSpPr>
        <p:spPr>
          <a:xfrm>
            <a:off x="1295401" y="2556932"/>
            <a:ext cx="6308123" cy="3318936"/>
          </a:xfrm>
        </p:spPr>
        <p:txBody>
          <a:bodyPr>
            <a:normAutofit fontScale="92500"/>
          </a:bodyPr>
          <a:lstStyle/>
          <a:p>
            <a:r>
              <a:rPr lang="uk-UA" b="1" dirty="0" err="1"/>
              <a:t>Кардіовертер</a:t>
            </a:r>
            <a:r>
              <a:rPr lang="uk-UA" b="1" dirty="0"/>
              <a:t>-дефібрилятор</a:t>
            </a:r>
            <a:r>
              <a:rPr lang="uk-UA" dirty="0"/>
              <a:t>, що імплантується (КДІ) </a:t>
            </a:r>
            <a:r>
              <a:rPr lang="uk-UA" dirty="0" smtClean="0"/>
              <a:t>- </a:t>
            </a:r>
            <a:r>
              <a:rPr lang="uk-UA" dirty="0"/>
              <a:t>це пристрій, що самостійно визначає </a:t>
            </a:r>
            <a:r>
              <a:rPr lang="uk-UA" dirty="0" err="1"/>
              <a:t>життєво</a:t>
            </a:r>
            <a:r>
              <a:rPr lang="uk-UA" dirty="0"/>
              <a:t>-загрозливу аритмію та усуває її шляхом </a:t>
            </a:r>
            <a:r>
              <a:rPr lang="uk-UA" dirty="0" err="1"/>
              <a:t>протиаритмічної</a:t>
            </a:r>
            <a:r>
              <a:rPr lang="uk-UA" dirty="0"/>
              <a:t> стимуляції серця або електричним </a:t>
            </a:r>
            <a:r>
              <a:rPr lang="uk-UA" dirty="0" err="1"/>
              <a:t>дефібриляційним</a:t>
            </a:r>
            <a:r>
              <a:rPr lang="uk-UA" dirty="0"/>
              <a:t> розрядом, який завдається всередину серця по електроду. Фактично, в тіло пацієнта вживлюється «бригада швидкої допомоги», яка  заводить серце, якщо воно зупинилося. </a:t>
            </a:r>
          </a:p>
        </p:txBody>
      </p:sp>
    </p:spTree>
    <p:extLst>
      <p:ext uri="{BB962C8B-B14F-4D97-AF65-F5344CB8AC3E}">
        <p14:creationId xmlns:p14="http://schemas.microsoft.com/office/powerpoint/2010/main" val="33434385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Имплантация ИК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2591" y="3921210"/>
            <a:ext cx="2919854" cy="1911179"/>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stretch>
            <a:fillRect/>
          </a:stretch>
        </p:blipFill>
        <p:spPr>
          <a:xfrm>
            <a:off x="8228202" y="813294"/>
            <a:ext cx="3144243" cy="2651555"/>
          </a:xfrm>
          <a:prstGeom prst="rect">
            <a:avLst/>
          </a:prstGeom>
        </p:spPr>
      </p:pic>
      <p:sp>
        <p:nvSpPr>
          <p:cNvPr id="3" name="Объект 2"/>
          <p:cNvSpPr>
            <a:spLocks noGrp="1"/>
          </p:cNvSpPr>
          <p:nvPr>
            <p:ph idx="4294967295"/>
          </p:nvPr>
        </p:nvSpPr>
        <p:spPr>
          <a:xfrm>
            <a:off x="873211" y="813294"/>
            <a:ext cx="7669427" cy="5422749"/>
          </a:xfrm>
        </p:spPr>
        <p:txBody>
          <a:bodyPr>
            <a:normAutofit fontScale="85000" lnSpcReduction="20000"/>
          </a:bodyPr>
          <a:lstStyle/>
          <a:p>
            <a:pPr fontAlgn="base"/>
            <a:r>
              <a:rPr lang="uk-UA" dirty="0"/>
              <a:t>Пристрій має вбудовану потужну батарею, конденсатор та мікрокомп’ютер, що розміщені в герметичному корпусі з інертного сплаву, а також - від одного до трьох електродів</a:t>
            </a:r>
            <a:r>
              <a:rPr lang="uk-UA" dirty="0" smtClean="0"/>
              <a:t>.</a:t>
            </a:r>
            <a:endParaRPr lang="uk-UA" dirty="0"/>
          </a:p>
          <a:p>
            <a:pPr fontAlgn="base"/>
            <a:r>
              <a:rPr lang="uk-UA" dirty="0" err="1"/>
              <a:t>Шлуночковий</a:t>
            </a:r>
            <a:r>
              <a:rPr lang="uk-UA" dirty="0"/>
              <a:t> електрод має специфічну будову, що відрізняється від звичайного електроду кардіостимулятора наявністю високовольтної спіралі.</a:t>
            </a:r>
          </a:p>
          <a:p>
            <a:pPr fontAlgn="base"/>
            <a:r>
              <a:rPr lang="uk-UA" dirty="0"/>
              <a:t>КДІ поділяють  на види відповідно до кількості камер серця, з якими працює пристрій:  однокамерні, двокамерні та трикамерні (з функцією </a:t>
            </a:r>
            <a:r>
              <a:rPr lang="uk-UA" dirty="0" err="1"/>
              <a:t>ресинхронізації</a:t>
            </a:r>
            <a:r>
              <a:rPr lang="uk-UA" dirty="0"/>
              <a:t>). Відтак, такі пристрої матимуть один, два або три електроди.</a:t>
            </a:r>
          </a:p>
          <a:p>
            <a:pPr fontAlgn="base"/>
            <a:r>
              <a:rPr lang="uk-UA" dirty="0"/>
              <a:t>Також ці пристрої  поділяють за наявністю або відсутністю сенсора (або сенсорів) частотної адаптації (є не у всіх пристроїв</a:t>
            </a:r>
            <a:r>
              <a:rPr lang="uk-UA" dirty="0" smtClean="0"/>
              <a:t>).</a:t>
            </a:r>
            <a:endParaRPr lang="uk-UA" dirty="0"/>
          </a:p>
          <a:p>
            <a:pPr fontAlgn="base"/>
            <a:r>
              <a:rPr lang="uk-UA" dirty="0"/>
              <a:t>Якщо у пацієнта імплантовано КДІ, корпус і електроди якого виготовлено зі звичайного сплаву (переважно це титановий сплав) </a:t>
            </a:r>
            <a:r>
              <a:rPr lang="uk-UA" dirty="0" smtClean="0"/>
              <a:t>- </a:t>
            </a:r>
            <a:r>
              <a:rPr lang="uk-UA" dirty="0"/>
              <a:t>таким хворим відносно протипоказане проходження МРТ-обстеження через високий ризик виходу з ладу пристрою. Однак, існують </a:t>
            </a:r>
            <a:r>
              <a:rPr lang="uk-UA" dirty="0" err="1"/>
              <a:t>кардіовертери</a:t>
            </a:r>
            <a:r>
              <a:rPr lang="uk-UA" dirty="0"/>
              <a:t>-дефібрилятори сумісні з магнітно резонансними томографами (МРТ-сумісні).</a:t>
            </a:r>
          </a:p>
          <a:p>
            <a:endParaRPr lang="uk-UA" dirty="0"/>
          </a:p>
        </p:txBody>
      </p:sp>
    </p:spTree>
    <p:extLst>
      <p:ext uri="{BB962C8B-B14F-4D97-AF65-F5344CB8AC3E}">
        <p14:creationId xmlns:p14="http://schemas.microsoft.com/office/powerpoint/2010/main" val="27157579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13511" y="976054"/>
            <a:ext cx="9505950" cy="4543425"/>
          </a:xfrm>
          <a:prstGeom prst="rect">
            <a:avLst/>
          </a:prstGeom>
        </p:spPr>
      </p:pic>
      <p:sp>
        <p:nvSpPr>
          <p:cNvPr id="3" name="Прямоугольник 2"/>
          <p:cNvSpPr/>
          <p:nvPr/>
        </p:nvSpPr>
        <p:spPr>
          <a:xfrm>
            <a:off x="5112105" y="5700712"/>
            <a:ext cx="4982839" cy="369332"/>
          </a:xfrm>
          <a:prstGeom prst="rect">
            <a:avLst/>
          </a:prstGeom>
        </p:spPr>
        <p:txBody>
          <a:bodyPr wrap="none">
            <a:spAutoFit/>
          </a:bodyPr>
          <a:lstStyle/>
          <a:p>
            <a:r>
              <a:rPr lang="uk-UA" dirty="0"/>
              <a:t>https://www.symbiotyka.ua/cardioverter-defibrillator</a:t>
            </a:r>
          </a:p>
        </p:txBody>
      </p:sp>
    </p:spTree>
    <p:extLst>
      <p:ext uri="{BB962C8B-B14F-4D97-AF65-F5344CB8AC3E}">
        <p14:creationId xmlns:p14="http://schemas.microsoft.com/office/powerpoint/2010/main" val="39561137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809563" y="850299"/>
            <a:ext cx="6549778" cy="5113895"/>
          </a:xfrm>
          <a:prstGeom prst="rect">
            <a:avLst/>
          </a:prstGeom>
        </p:spPr>
      </p:pic>
    </p:spTree>
    <p:extLst>
      <p:ext uri="{BB962C8B-B14F-4D97-AF65-F5344CB8AC3E}">
        <p14:creationId xmlns:p14="http://schemas.microsoft.com/office/powerpoint/2010/main" val="30482769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300684" y="680394"/>
            <a:ext cx="7685891" cy="5522698"/>
          </a:xfrm>
          <a:prstGeom prst="rect">
            <a:avLst/>
          </a:prstGeom>
        </p:spPr>
      </p:pic>
    </p:spTree>
    <p:extLst>
      <p:ext uri="{BB962C8B-B14F-4D97-AF65-F5344CB8AC3E}">
        <p14:creationId xmlns:p14="http://schemas.microsoft.com/office/powerpoint/2010/main" val="22317377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578442" y="757495"/>
            <a:ext cx="7084541" cy="5242244"/>
          </a:xfrm>
          <a:prstGeom prst="rect">
            <a:avLst/>
          </a:prstGeom>
        </p:spPr>
      </p:pic>
    </p:spTree>
    <p:extLst>
      <p:ext uri="{BB962C8B-B14F-4D97-AF65-F5344CB8AC3E}">
        <p14:creationId xmlns:p14="http://schemas.microsoft.com/office/powerpoint/2010/main" val="29329116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6504" y="828991"/>
            <a:ext cx="9609668" cy="456112"/>
          </a:xfrm>
        </p:spPr>
        <p:txBody>
          <a:bodyPr>
            <a:normAutofit fontScale="90000"/>
          </a:bodyPr>
          <a:lstStyle/>
          <a:p>
            <a:r>
              <a:rPr lang="uk-UA" dirty="0" smtClean="0"/>
              <a:t>Література</a:t>
            </a:r>
            <a:endParaRPr lang="uk-UA" dirty="0"/>
          </a:p>
        </p:txBody>
      </p:sp>
      <p:sp>
        <p:nvSpPr>
          <p:cNvPr id="5" name="Текст 4"/>
          <p:cNvSpPr>
            <a:spLocks noGrp="1"/>
          </p:cNvSpPr>
          <p:nvPr>
            <p:ph type="body" idx="1"/>
          </p:nvPr>
        </p:nvSpPr>
        <p:spPr>
          <a:xfrm>
            <a:off x="5154943" y="1579322"/>
            <a:ext cx="1196429" cy="532010"/>
          </a:xfrm>
        </p:spPr>
        <p:txBody>
          <a:bodyPr>
            <a:normAutofit/>
          </a:bodyPr>
          <a:lstStyle/>
          <a:p>
            <a:r>
              <a:rPr lang="uk-UA" dirty="0" smtClean="0"/>
              <a:t>133-135</a:t>
            </a:r>
            <a:endParaRPr lang="uk-UA" dirty="0"/>
          </a:p>
        </p:txBody>
      </p:sp>
      <p:pic>
        <p:nvPicPr>
          <p:cNvPr id="6" name="Рисунок 5"/>
          <p:cNvPicPr>
            <a:picLocks noChangeAspect="1"/>
          </p:cNvPicPr>
          <p:nvPr/>
        </p:nvPicPr>
        <p:blipFill>
          <a:blip r:embed="rId2"/>
          <a:stretch>
            <a:fillRect/>
          </a:stretch>
        </p:blipFill>
        <p:spPr>
          <a:xfrm>
            <a:off x="941430" y="1435057"/>
            <a:ext cx="3867150" cy="676275"/>
          </a:xfrm>
          <a:prstGeom prst="rect">
            <a:avLst/>
          </a:prstGeom>
        </p:spPr>
      </p:pic>
      <p:pic>
        <p:nvPicPr>
          <p:cNvPr id="7" name="Рисунок 6"/>
          <p:cNvPicPr>
            <a:picLocks noChangeAspect="1"/>
          </p:cNvPicPr>
          <p:nvPr/>
        </p:nvPicPr>
        <p:blipFill>
          <a:blip r:embed="rId3"/>
          <a:stretch>
            <a:fillRect/>
          </a:stretch>
        </p:blipFill>
        <p:spPr>
          <a:xfrm>
            <a:off x="1056504" y="2327615"/>
            <a:ext cx="2724150" cy="581025"/>
          </a:xfrm>
          <a:prstGeom prst="rect">
            <a:avLst/>
          </a:prstGeom>
        </p:spPr>
      </p:pic>
      <p:sp>
        <p:nvSpPr>
          <p:cNvPr id="8" name="Текст 4"/>
          <p:cNvSpPr txBox="1">
            <a:spLocks/>
          </p:cNvSpPr>
          <p:nvPr/>
        </p:nvSpPr>
        <p:spPr>
          <a:xfrm>
            <a:off x="5154943" y="2405551"/>
            <a:ext cx="1081099" cy="503089"/>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115000"/>
              <a:buFont typeface="Arial"/>
              <a:buNone/>
              <a:defRPr sz="20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r>
              <a:rPr lang="uk-UA" dirty="0" smtClean="0"/>
              <a:t>135-138</a:t>
            </a:r>
            <a:endParaRPr lang="uk-UA" dirty="0"/>
          </a:p>
        </p:txBody>
      </p:sp>
      <p:pic>
        <p:nvPicPr>
          <p:cNvPr id="9" name="Рисунок 8"/>
          <p:cNvPicPr>
            <a:picLocks noChangeAspect="1"/>
          </p:cNvPicPr>
          <p:nvPr/>
        </p:nvPicPr>
        <p:blipFill>
          <a:blip r:embed="rId4"/>
          <a:stretch>
            <a:fillRect/>
          </a:stretch>
        </p:blipFill>
        <p:spPr>
          <a:xfrm>
            <a:off x="6697735" y="1716945"/>
            <a:ext cx="4567826" cy="788774"/>
          </a:xfrm>
          <a:prstGeom prst="rect">
            <a:avLst/>
          </a:prstGeom>
        </p:spPr>
      </p:pic>
      <p:pic>
        <p:nvPicPr>
          <p:cNvPr id="10" name="Рисунок 9"/>
          <p:cNvPicPr>
            <a:picLocks noChangeAspect="1"/>
          </p:cNvPicPr>
          <p:nvPr/>
        </p:nvPicPr>
        <p:blipFill>
          <a:blip r:embed="rId5"/>
          <a:stretch>
            <a:fillRect/>
          </a:stretch>
        </p:blipFill>
        <p:spPr>
          <a:xfrm>
            <a:off x="750214" y="3730251"/>
            <a:ext cx="4168031" cy="489106"/>
          </a:xfrm>
          <a:prstGeom prst="rect">
            <a:avLst/>
          </a:prstGeom>
        </p:spPr>
      </p:pic>
      <p:sp>
        <p:nvSpPr>
          <p:cNvPr id="11" name="Текст 4"/>
          <p:cNvSpPr txBox="1">
            <a:spLocks/>
          </p:cNvSpPr>
          <p:nvPr/>
        </p:nvSpPr>
        <p:spPr>
          <a:xfrm>
            <a:off x="5141614" y="3764112"/>
            <a:ext cx="1081099" cy="503089"/>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115000"/>
              <a:buFont typeface="Arial"/>
              <a:buNone/>
              <a:defRPr sz="20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r>
              <a:rPr lang="uk-UA" dirty="0" smtClean="0"/>
              <a:t>146-159</a:t>
            </a:r>
            <a:endParaRPr lang="uk-UA" dirty="0"/>
          </a:p>
        </p:txBody>
      </p:sp>
      <p:pic>
        <p:nvPicPr>
          <p:cNvPr id="13" name="Рисунок 12"/>
          <p:cNvPicPr>
            <a:picLocks noChangeAspect="1"/>
          </p:cNvPicPr>
          <p:nvPr/>
        </p:nvPicPr>
        <p:blipFill>
          <a:blip r:embed="rId6"/>
          <a:stretch>
            <a:fillRect/>
          </a:stretch>
        </p:blipFill>
        <p:spPr>
          <a:xfrm>
            <a:off x="6507774" y="3963983"/>
            <a:ext cx="4729839" cy="1522417"/>
          </a:xfrm>
          <a:prstGeom prst="rect">
            <a:avLst/>
          </a:prstGeom>
        </p:spPr>
      </p:pic>
      <p:pic>
        <p:nvPicPr>
          <p:cNvPr id="14" name="Рисунок 13"/>
          <p:cNvPicPr>
            <a:picLocks noChangeAspect="1"/>
          </p:cNvPicPr>
          <p:nvPr/>
        </p:nvPicPr>
        <p:blipFill>
          <a:blip r:embed="rId7"/>
          <a:stretch>
            <a:fillRect/>
          </a:stretch>
        </p:blipFill>
        <p:spPr>
          <a:xfrm>
            <a:off x="908478" y="5210610"/>
            <a:ext cx="3976815" cy="551579"/>
          </a:xfrm>
          <a:prstGeom prst="rect">
            <a:avLst/>
          </a:prstGeom>
        </p:spPr>
      </p:pic>
      <p:sp>
        <p:nvSpPr>
          <p:cNvPr id="15" name="Текст 4"/>
          <p:cNvSpPr txBox="1">
            <a:spLocks/>
          </p:cNvSpPr>
          <p:nvPr/>
        </p:nvSpPr>
        <p:spPr>
          <a:xfrm>
            <a:off x="5141614" y="5210610"/>
            <a:ext cx="1081099" cy="503089"/>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115000"/>
              <a:buFont typeface="Arial"/>
              <a:buNone/>
              <a:defRPr sz="20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r>
              <a:rPr lang="uk-UA" dirty="0" smtClean="0"/>
              <a:t>160-173</a:t>
            </a:r>
            <a:endParaRPr lang="uk-UA" dirty="0"/>
          </a:p>
        </p:txBody>
      </p:sp>
      <p:pic>
        <p:nvPicPr>
          <p:cNvPr id="16" name="Рисунок 15"/>
          <p:cNvPicPr>
            <a:picLocks noChangeAspect="1"/>
          </p:cNvPicPr>
          <p:nvPr/>
        </p:nvPicPr>
        <p:blipFill>
          <a:blip r:embed="rId8"/>
          <a:stretch>
            <a:fillRect/>
          </a:stretch>
        </p:blipFill>
        <p:spPr>
          <a:xfrm>
            <a:off x="1007077" y="4556480"/>
            <a:ext cx="3752076" cy="292197"/>
          </a:xfrm>
          <a:prstGeom prst="rect">
            <a:avLst/>
          </a:prstGeom>
        </p:spPr>
      </p:pic>
      <p:sp>
        <p:nvSpPr>
          <p:cNvPr id="17" name="Текст 4"/>
          <p:cNvSpPr txBox="1">
            <a:spLocks/>
          </p:cNvSpPr>
          <p:nvPr/>
        </p:nvSpPr>
        <p:spPr>
          <a:xfrm>
            <a:off x="5125866" y="4487361"/>
            <a:ext cx="1081099" cy="503089"/>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115000"/>
              <a:buFont typeface="Arial"/>
              <a:buNone/>
              <a:defRPr sz="20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r>
              <a:rPr lang="uk-UA" dirty="0" smtClean="0"/>
              <a:t>174-186</a:t>
            </a:r>
            <a:endParaRPr lang="uk-UA" dirty="0"/>
          </a:p>
        </p:txBody>
      </p:sp>
    </p:spTree>
    <p:extLst>
      <p:ext uri="{BB962C8B-B14F-4D97-AF65-F5344CB8AC3E}">
        <p14:creationId xmlns:p14="http://schemas.microsoft.com/office/powerpoint/2010/main" val="700230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Електропровідність</a:t>
            </a:r>
            <a:endParaRPr lang="uk-UA" dirty="0"/>
          </a:p>
        </p:txBody>
      </p:sp>
      <p:sp>
        <p:nvSpPr>
          <p:cNvPr id="3" name="Объект 2"/>
          <p:cNvSpPr>
            <a:spLocks noGrp="1"/>
          </p:cNvSpPr>
          <p:nvPr>
            <p:ph idx="1"/>
          </p:nvPr>
        </p:nvSpPr>
        <p:spPr/>
        <p:txBody>
          <a:bodyPr/>
          <a:lstStyle/>
          <a:p>
            <a:pPr marL="0" indent="0">
              <a:buNone/>
            </a:pPr>
            <a:r>
              <a:rPr lang="uk-UA" dirty="0" smtClean="0"/>
              <a:t>Носіями електричного струму в металевих провідниках є вільні електрони. Проте рух їх утруднений внаслідок зіткнення з іонами кристалічної </a:t>
            </a:r>
            <a:r>
              <a:rPr lang="uk-UA" dirty="0" err="1" smtClean="0"/>
              <a:t>гратки</a:t>
            </a:r>
            <a:r>
              <a:rPr lang="uk-UA" dirty="0" smtClean="0"/>
              <a:t>, тобто провідник чинить опір проходження струму. </a:t>
            </a:r>
            <a:r>
              <a:rPr lang="uk-UA" dirty="0" err="1" smtClean="0"/>
              <a:t>Ом</a:t>
            </a:r>
            <a:r>
              <a:rPr lang="uk-UA" dirty="0" smtClean="0"/>
              <a:t> встановив, що сила струму в провіднику прямо пропорційна різниці потенціалів (напрузі) на кінцях цього провідника  </a:t>
            </a:r>
          </a:p>
          <a:p>
            <a:pPr marL="0" indent="0">
              <a:buNone/>
            </a:pPr>
            <a:endParaRPr lang="uk-UA" dirty="0"/>
          </a:p>
          <a:p>
            <a:pPr marL="0" indent="0">
              <a:buNone/>
            </a:pPr>
            <a:r>
              <a:rPr lang="uk-UA" dirty="0" smtClean="0"/>
              <a:t>де    - коефіцієнт пропорційності, який називають електропровідністю провідника</a:t>
            </a:r>
            <a:endParaRPr lang="uk-UA"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1717583890"/>
              </p:ext>
            </p:extLst>
          </p:nvPr>
        </p:nvGraphicFramePr>
        <p:xfrm>
          <a:off x="1714372" y="5161478"/>
          <a:ext cx="238125" cy="319087"/>
        </p:xfrm>
        <a:graphic>
          <a:graphicData uri="http://schemas.openxmlformats.org/presentationml/2006/ole">
            <mc:AlternateContent xmlns:mc="http://schemas.openxmlformats.org/markup-compatibility/2006">
              <mc:Choice xmlns:v="urn:schemas-microsoft-com:vml" Requires="v">
                <p:oleObj spid="_x0000_s10352" name="Уравнение" r:id="rId3" imgW="126720" imgH="177480" progId="Equation.3">
                  <p:embed/>
                </p:oleObj>
              </mc:Choice>
              <mc:Fallback>
                <p:oleObj name="Уравнение" r:id="rId3" imgW="126720" imgH="177480" progId="Equation.3">
                  <p:embed/>
                  <p:pic>
                    <p:nvPicPr>
                      <p:cNvPr id="0" name=""/>
                      <p:cNvPicPr/>
                      <p:nvPr/>
                    </p:nvPicPr>
                    <p:blipFill>
                      <a:blip r:embed="rId4"/>
                      <a:stretch>
                        <a:fillRect/>
                      </a:stretch>
                    </p:blipFill>
                    <p:spPr>
                      <a:xfrm>
                        <a:off x="1714372" y="5161478"/>
                        <a:ext cx="238125" cy="319087"/>
                      </a:xfrm>
                      <a:prstGeom prst="rect">
                        <a:avLst/>
                      </a:prstGeom>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2678331713"/>
              </p:ext>
            </p:extLst>
          </p:nvPr>
        </p:nvGraphicFramePr>
        <p:xfrm>
          <a:off x="5319713" y="4784725"/>
          <a:ext cx="881062" cy="319088"/>
        </p:xfrm>
        <a:graphic>
          <a:graphicData uri="http://schemas.openxmlformats.org/presentationml/2006/ole">
            <mc:AlternateContent xmlns:mc="http://schemas.openxmlformats.org/markup-compatibility/2006">
              <mc:Choice xmlns:v="urn:schemas-microsoft-com:vml" Requires="v">
                <p:oleObj spid="_x0000_s10353" name="Уравнение" r:id="rId5" imgW="469800" imgH="177480" progId="Equation.3">
                  <p:embed/>
                </p:oleObj>
              </mc:Choice>
              <mc:Fallback>
                <p:oleObj name="Уравнение" r:id="rId5" imgW="469800" imgH="177480" progId="Equation.3">
                  <p:embed/>
                  <p:pic>
                    <p:nvPicPr>
                      <p:cNvPr id="0" name=""/>
                      <p:cNvPicPr/>
                      <p:nvPr/>
                    </p:nvPicPr>
                    <p:blipFill>
                      <a:blip r:embed="rId6"/>
                      <a:stretch>
                        <a:fillRect/>
                      </a:stretch>
                    </p:blipFill>
                    <p:spPr>
                      <a:xfrm>
                        <a:off x="5319713" y="4784725"/>
                        <a:ext cx="881062" cy="319088"/>
                      </a:xfrm>
                      <a:prstGeom prst="rect">
                        <a:avLst/>
                      </a:prstGeom>
                    </p:spPr>
                  </p:pic>
                </p:oleObj>
              </mc:Fallback>
            </mc:AlternateContent>
          </a:graphicData>
        </a:graphic>
      </p:graphicFrame>
    </p:spTree>
    <p:extLst>
      <p:ext uri="{BB962C8B-B14F-4D97-AF65-F5344CB8AC3E}">
        <p14:creationId xmlns:p14="http://schemas.microsoft.com/office/powerpoint/2010/main" val="412912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Електричний опір</a:t>
            </a:r>
            <a:endParaRPr lang="uk-UA" dirty="0"/>
          </a:p>
        </p:txBody>
      </p:sp>
      <p:sp>
        <p:nvSpPr>
          <p:cNvPr id="3" name="Объект 2"/>
          <p:cNvSpPr>
            <a:spLocks noGrp="1"/>
          </p:cNvSpPr>
          <p:nvPr>
            <p:ph idx="1"/>
          </p:nvPr>
        </p:nvSpPr>
        <p:spPr/>
        <p:txBody>
          <a:bodyPr/>
          <a:lstStyle/>
          <a:p>
            <a:r>
              <a:rPr lang="uk-UA" dirty="0" smtClean="0"/>
              <a:t>Величину, </a:t>
            </a:r>
            <a:r>
              <a:rPr lang="uk-UA" dirty="0" err="1" smtClean="0"/>
              <a:t>оберенену</a:t>
            </a:r>
            <a:r>
              <a:rPr lang="uk-UA" dirty="0" smtClean="0"/>
              <a:t> до електропровідності, називають</a:t>
            </a:r>
            <a:r>
              <a:rPr lang="uk-UA" b="1" dirty="0" smtClean="0"/>
              <a:t> електричним опором</a:t>
            </a:r>
            <a:endParaRPr lang="en-US" b="1" dirty="0" smtClean="0"/>
          </a:p>
          <a:p>
            <a:endParaRPr lang="en-US" b="1" dirty="0" smtClean="0"/>
          </a:p>
          <a:p>
            <a:r>
              <a:rPr lang="uk-UA" dirty="0" smtClean="0"/>
              <a:t>Електричний опір вимірюється в </a:t>
            </a:r>
            <a:r>
              <a:rPr lang="uk-UA" b="1" dirty="0" err="1" smtClean="0"/>
              <a:t>Ом</a:t>
            </a:r>
            <a:r>
              <a:rPr lang="uk-UA" dirty="0" smtClean="0"/>
              <a:t> (</a:t>
            </a:r>
            <a:r>
              <a:rPr lang="uk-UA" i="1" dirty="0" smtClean="0"/>
              <a:t>Омах</a:t>
            </a:r>
            <a:r>
              <a:rPr lang="uk-UA" dirty="0" smtClean="0"/>
              <a:t>).</a:t>
            </a:r>
            <a:endParaRPr lang="en-US" dirty="0"/>
          </a:p>
          <a:p>
            <a:endParaRPr lang="en-US" b="1" dirty="0" smtClean="0"/>
          </a:p>
          <a:p>
            <a:r>
              <a:rPr lang="uk-UA" dirty="0" smtClean="0"/>
              <a:t>Тоді попередній вираз </a:t>
            </a:r>
            <a:endParaRPr lang="uk-UA"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1478503150"/>
              </p:ext>
            </p:extLst>
          </p:nvPr>
        </p:nvGraphicFramePr>
        <p:xfrm>
          <a:off x="4683125" y="3335338"/>
          <a:ext cx="762000" cy="706437"/>
        </p:xfrm>
        <a:graphic>
          <a:graphicData uri="http://schemas.openxmlformats.org/presentationml/2006/ole">
            <mc:AlternateContent xmlns:mc="http://schemas.openxmlformats.org/markup-compatibility/2006">
              <mc:Choice xmlns:v="urn:schemas-microsoft-com:vml" Requires="v">
                <p:oleObj spid="_x0000_s11374" name="Уравнение" r:id="rId3" imgW="406080" imgH="393480" progId="Equation.3">
                  <p:embed/>
                </p:oleObj>
              </mc:Choice>
              <mc:Fallback>
                <p:oleObj name="Уравнение" r:id="rId3" imgW="406080" imgH="393480" progId="Equation.3">
                  <p:embed/>
                  <p:pic>
                    <p:nvPicPr>
                      <p:cNvPr id="0" name=""/>
                      <p:cNvPicPr/>
                      <p:nvPr/>
                    </p:nvPicPr>
                    <p:blipFill>
                      <a:blip r:embed="rId4"/>
                      <a:stretch>
                        <a:fillRect/>
                      </a:stretch>
                    </p:blipFill>
                    <p:spPr>
                      <a:xfrm>
                        <a:off x="4683125" y="3335338"/>
                        <a:ext cx="762000" cy="706437"/>
                      </a:xfrm>
                      <a:prstGeom prst="rect">
                        <a:avLst/>
                      </a:prstGeom>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3663978320"/>
              </p:ext>
            </p:extLst>
          </p:nvPr>
        </p:nvGraphicFramePr>
        <p:xfrm>
          <a:off x="5064125" y="4891775"/>
          <a:ext cx="785812" cy="706437"/>
        </p:xfrm>
        <a:graphic>
          <a:graphicData uri="http://schemas.openxmlformats.org/presentationml/2006/ole">
            <mc:AlternateContent xmlns:mc="http://schemas.openxmlformats.org/markup-compatibility/2006">
              <mc:Choice xmlns:v="urn:schemas-microsoft-com:vml" Requires="v">
                <p:oleObj spid="_x0000_s11375" name="Уравнение" r:id="rId5" imgW="419040" imgH="393480" progId="Equation.3">
                  <p:embed/>
                </p:oleObj>
              </mc:Choice>
              <mc:Fallback>
                <p:oleObj name="Уравнение" r:id="rId5" imgW="419040" imgH="393480" progId="Equation.3">
                  <p:embed/>
                  <p:pic>
                    <p:nvPicPr>
                      <p:cNvPr id="0" name=""/>
                      <p:cNvPicPr/>
                      <p:nvPr/>
                    </p:nvPicPr>
                    <p:blipFill>
                      <a:blip r:embed="rId6"/>
                      <a:stretch>
                        <a:fillRect/>
                      </a:stretch>
                    </p:blipFill>
                    <p:spPr>
                      <a:xfrm>
                        <a:off x="5064125" y="4891775"/>
                        <a:ext cx="785812" cy="706437"/>
                      </a:xfrm>
                      <a:prstGeom prst="rect">
                        <a:avLst/>
                      </a:prstGeom>
                    </p:spPr>
                  </p:pic>
                </p:oleObj>
              </mc:Fallback>
            </mc:AlternateContent>
          </a:graphicData>
        </a:graphic>
      </p:graphicFrame>
    </p:spTree>
    <p:extLst>
      <p:ext uri="{BB962C8B-B14F-4D97-AF65-F5344CB8AC3E}">
        <p14:creationId xmlns:p14="http://schemas.microsoft.com/office/powerpoint/2010/main" val="39773288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Закон </a:t>
            </a:r>
            <a:r>
              <a:rPr lang="uk-UA" dirty="0" err="1" smtClean="0"/>
              <a:t>Ома</a:t>
            </a:r>
            <a:r>
              <a:rPr lang="uk-UA" dirty="0" smtClean="0"/>
              <a:t> для ділянки кола</a:t>
            </a:r>
            <a:endParaRPr lang="uk-UA" dirty="0"/>
          </a:p>
        </p:txBody>
      </p:sp>
      <p:sp>
        <p:nvSpPr>
          <p:cNvPr id="3" name="Объект 2"/>
          <p:cNvSpPr>
            <a:spLocks noGrp="1"/>
          </p:cNvSpPr>
          <p:nvPr>
            <p:ph idx="1"/>
          </p:nvPr>
        </p:nvSpPr>
        <p:spPr>
          <a:xfrm>
            <a:off x="1295402" y="2581646"/>
            <a:ext cx="9601196" cy="3318936"/>
          </a:xfrm>
        </p:spPr>
        <p:txBody>
          <a:bodyPr/>
          <a:lstStyle/>
          <a:p>
            <a:r>
              <a:rPr lang="uk-UA" dirty="0" smtClean="0"/>
              <a:t>Отже, сила струму в провіднику прямо пропорційна прикладеній напрузі та обернено пропорційна опору провідника. </a:t>
            </a:r>
            <a:r>
              <a:rPr lang="uk-UA" b="1" dirty="0" smtClean="0"/>
              <a:t>Це Закон </a:t>
            </a:r>
            <a:r>
              <a:rPr lang="uk-UA" b="1" dirty="0" err="1" smtClean="0"/>
              <a:t>Ома</a:t>
            </a:r>
            <a:r>
              <a:rPr lang="uk-UA" b="1" dirty="0" smtClean="0"/>
              <a:t> для ділянки кола, у якій відсутнє джерело струму.</a:t>
            </a:r>
          </a:p>
          <a:p>
            <a:r>
              <a:rPr lang="uk-UA" dirty="0" smtClean="0"/>
              <a:t>Електричний опір провідника залежить від його розмірів, форми, матеріалу, з якого він виготовлений, тобто</a:t>
            </a:r>
          </a:p>
          <a:p>
            <a:endParaRPr lang="uk-UA" dirty="0"/>
          </a:p>
          <a:p>
            <a:pPr marL="0" indent="0">
              <a:buNone/>
            </a:pPr>
            <a:r>
              <a:rPr lang="uk-UA" sz="1800" dirty="0" smtClean="0"/>
              <a:t>де    - питомий опір провідника;  </a:t>
            </a:r>
            <a:r>
              <a:rPr lang="en-US" sz="1800" dirty="0" smtClean="0"/>
              <a:t>   - </a:t>
            </a:r>
            <a:r>
              <a:rPr lang="uk-UA" sz="1800" dirty="0" smtClean="0"/>
              <a:t>його довжина;     - площа поперечного перерізу провідника.</a:t>
            </a:r>
            <a:endParaRPr lang="uk-UA" sz="1800"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2587867493"/>
              </p:ext>
            </p:extLst>
          </p:nvPr>
        </p:nvGraphicFramePr>
        <p:xfrm>
          <a:off x="5214938" y="4575175"/>
          <a:ext cx="1023937" cy="706438"/>
        </p:xfrm>
        <a:graphic>
          <a:graphicData uri="http://schemas.openxmlformats.org/presentationml/2006/ole">
            <mc:AlternateContent xmlns:mc="http://schemas.openxmlformats.org/markup-compatibility/2006">
              <mc:Choice xmlns:v="urn:schemas-microsoft-com:vml" Requires="v">
                <p:oleObj spid="_x0000_s12505" name="Уравнение" r:id="rId3" imgW="545760" imgH="393480" progId="Equation.3">
                  <p:embed/>
                </p:oleObj>
              </mc:Choice>
              <mc:Fallback>
                <p:oleObj name="Уравнение" r:id="rId3" imgW="545760" imgH="393480" progId="Equation.3">
                  <p:embed/>
                  <p:pic>
                    <p:nvPicPr>
                      <p:cNvPr id="0" name=""/>
                      <p:cNvPicPr/>
                      <p:nvPr/>
                    </p:nvPicPr>
                    <p:blipFill>
                      <a:blip r:embed="rId4"/>
                      <a:stretch>
                        <a:fillRect/>
                      </a:stretch>
                    </p:blipFill>
                    <p:spPr>
                      <a:xfrm>
                        <a:off x="5214938" y="4575175"/>
                        <a:ext cx="1023937" cy="706438"/>
                      </a:xfrm>
                      <a:prstGeom prst="rect">
                        <a:avLst/>
                      </a:prstGeom>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3172539052"/>
              </p:ext>
            </p:extLst>
          </p:nvPr>
        </p:nvGraphicFramePr>
        <p:xfrm>
          <a:off x="1613073" y="5281613"/>
          <a:ext cx="285750" cy="296863"/>
        </p:xfrm>
        <a:graphic>
          <a:graphicData uri="http://schemas.openxmlformats.org/presentationml/2006/ole">
            <mc:AlternateContent xmlns:mc="http://schemas.openxmlformats.org/markup-compatibility/2006">
              <mc:Choice xmlns:v="urn:schemas-microsoft-com:vml" Requires="v">
                <p:oleObj spid="_x0000_s12506" name="Уравнение" r:id="rId5" imgW="152280" imgH="164880" progId="Equation.3">
                  <p:embed/>
                </p:oleObj>
              </mc:Choice>
              <mc:Fallback>
                <p:oleObj name="Уравнение" r:id="rId5" imgW="152280" imgH="164880" progId="Equation.3">
                  <p:embed/>
                  <p:pic>
                    <p:nvPicPr>
                      <p:cNvPr id="0" name=""/>
                      <p:cNvPicPr/>
                      <p:nvPr/>
                    </p:nvPicPr>
                    <p:blipFill>
                      <a:blip r:embed="rId6"/>
                      <a:stretch>
                        <a:fillRect/>
                      </a:stretch>
                    </p:blipFill>
                    <p:spPr>
                      <a:xfrm>
                        <a:off x="1613073" y="5281613"/>
                        <a:ext cx="285750" cy="296863"/>
                      </a:xfrm>
                      <a:prstGeom prst="rect">
                        <a:avLst/>
                      </a:prstGeom>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3334780624"/>
              </p:ext>
            </p:extLst>
          </p:nvPr>
        </p:nvGraphicFramePr>
        <p:xfrm>
          <a:off x="4551363" y="5204596"/>
          <a:ext cx="166687" cy="319088"/>
        </p:xfrm>
        <a:graphic>
          <a:graphicData uri="http://schemas.openxmlformats.org/presentationml/2006/ole">
            <mc:AlternateContent xmlns:mc="http://schemas.openxmlformats.org/markup-compatibility/2006">
              <mc:Choice xmlns:v="urn:schemas-microsoft-com:vml" Requires="v">
                <p:oleObj spid="_x0000_s12507" name="Уравнение" r:id="rId7" imgW="88560" imgH="177480" progId="Equation.3">
                  <p:embed/>
                </p:oleObj>
              </mc:Choice>
              <mc:Fallback>
                <p:oleObj name="Уравнение" r:id="rId7" imgW="88560" imgH="177480" progId="Equation.3">
                  <p:embed/>
                  <p:pic>
                    <p:nvPicPr>
                      <p:cNvPr id="0" name=""/>
                      <p:cNvPicPr/>
                      <p:nvPr/>
                    </p:nvPicPr>
                    <p:blipFill>
                      <a:blip r:embed="rId8"/>
                      <a:stretch>
                        <a:fillRect/>
                      </a:stretch>
                    </p:blipFill>
                    <p:spPr>
                      <a:xfrm>
                        <a:off x="4551363" y="5204596"/>
                        <a:ext cx="166687" cy="319088"/>
                      </a:xfrm>
                      <a:prstGeom prst="rect">
                        <a:avLst/>
                      </a:prstGeom>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3016543069"/>
              </p:ext>
            </p:extLst>
          </p:nvPr>
        </p:nvGraphicFramePr>
        <p:xfrm>
          <a:off x="6249988" y="5203825"/>
          <a:ext cx="261937" cy="319088"/>
        </p:xfrm>
        <a:graphic>
          <a:graphicData uri="http://schemas.openxmlformats.org/presentationml/2006/ole">
            <mc:AlternateContent xmlns:mc="http://schemas.openxmlformats.org/markup-compatibility/2006">
              <mc:Choice xmlns:v="urn:schemas-microsoft-com:vml" Requires="v">
                <p:oleObj spid="_x0000_s12508" name="Уравнение" r:id="rId9" imgW="139680" imgH="177480" progId="Equation.3">
                  <p:embed/>
                </p:oleObj>
              </mc:Choice>
              <mc:Fallback>
                <p:oleObj name="Уравнение" r:id="rId9" imgW="139680" imgH="177480" progId="Equation.3">
                  <p:embed/>
                  <p:pic>
                    <p:nvPicPr>
                      <p:cNvPr id="0" name=""/>
                      <p:cNvPicPr/>
                      <p:nvPr/>
                    </p:nvPicPr>
                    <p:blipFill>
                      <a:blip r:embed="rId10"/>
                      <a:stretch>
                        <a:fillRect/>
                      </a:stretch>
                    </p:blipFill>
                    <p:spPr>
                      <a:xfrm>
                        <a:off x="6249988" y="5203825"/>
                        <a:ext cx="261937" cy="319088"/>
                      </a:xfrm>
                      <a:prstGeom prst="rect">
                        <a:avLst/>
                      </a:prstGeom>
                    </p:spPr>
                  </p:pic>
                </p:oleObj>
              </mc:Fallback>
            </mc:AlternateContent>
          </a:graphicData>
        </a:graphic>
      </p:graphicFrame>
    </p:spTree>
    <p:extLst>
      <p:ext uri="{BB962C8B-B14F-4D97-AF65-F5344CB8AC3E}">
        <p14:creationId xmlns:p14="http://schemas.microsoft.com/office/powerpoint/2010/main" val="12513684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Питома електропровідність</a:t>
            </a:r>
            <a:endParaRPr lang="uk-UA" dirty="0"/>
          </a:p>
        </p:txBody>
      </p:sp>
      <p:sp>
        <p:nvSpPr>
          <p:cNvPr id="3" name="Объект 2"/>
          <p:cNvSpPr>
            <a:spLocks noGrp="1"/>
          </p:cNvSpPr>
          <p:nvPr>
            <p:ph idx="1"/>
          </p:nvPr>
        </p:nvSpPr>
        <p:spPr>
          <a:xfrm>
            <a:off x="1295402" y="2523979"/>
            <a:ext cx="9601196" cy="3736777"/>
          </a:xfrm>
        </p:spPr>
        <p:txBody>
          <a:bodyPr>
            <a:normAutofit/>
          </a:bodyPr>
          <a:lstStyle/>
          <a:p>
            <a:r>
              <a:rPr lang="uk-UA" dirty="0" smtClean="0"/>
              <a:t>Величину, обернену до питомого опору, називають </a:t>
            </a:r>
            <a:r>
              <a:rPr lang="uk-UA" i="1" dirty="0" smtClean="0"/>
              <a:t>питомою електропровідністю</a:t>
            </a:r>
          </a:p>
          <a:p>
            <a:endParaRPr lang="uk-UA" i="1" dirty="0"/>
          </a:p>
          <a:p>
            <a:r>
              <a:rPr lang="uk-UA" dirty="0" smtClean="0"/>
              <a:t>Одиницею її вимірювання є </a:t>
            </a:r>
          </a:p>
          <a:p>
            <a:pPr>
              <a:spcBef>
                <a:spcPts val="0"/>
              </a:spcBef>
              <a:spcAft>
                <a:spcPts val="0"/>
              </a:spcAft>
            </a:pPr>
            <a:r>
              <a:rPr lang="uk-UA" dirty="0" smtClean="0"/>
              <a:t>Постійний електричний струм може проходити лише по замкненому колу, в якому є джерело струму. Для такого кола закон </a:t>
            </a:r>
            <a:r>
              <a:rPr lang="uk-UA" dirty="0" err="1" smtClean="0"/>
              <a:t>Ома</a:t>
            </a:r>
            <a:r>
              <a:rPr lang="uk-UA" dirty="0" smtClean="0"/>
              <a:t> записують так</a:t>
            </a:r>
            <a:r>
              <a:rPr lang="en-US" dirty="0" smtClean="0"/>
              <a:t>                                         </a:t>
            </a:r>
            <a:r>
              <a:rPr lang="uk-UA" sz="1800" dirty="0" smtClean="0"/>
              <a:t>де Е – електрорушійна сила; </a:t>
            </a:r>
            <a:r>
              <a:rPr lang="en-US" sz="1800" i="1" dirty="0" smtClean="0"/>
              <a:t>r</a:t>
            </a:r>
            <a:r>
              <a:rPr lang="en-US" sz="1800" dirty="0" smtClean="0"/>
              <a:t> – </a:t>
            </a:r>
            <a:r>
              <a:rPr lang="uk-UA" sz="1800" dirty="0" smtClean="0"/>
              <a:t>внутрішній опір джерела</a:t>
            </a:r>
          </a:p>
          <a:p>
            <a:pPr marL="0" indent="0">
              <a:spcBef>
                <a:spcPts val="0"/>
              </a:spcBef>
              <a:spcAft>
                <a:spcPts val="0"/>
              </a:spcAft>
              <a:buNone/>
            </a:pPr>
            <a:r>
              <a:rPr lang="uk-UA" sz="1800" dirty="0" smtClean="0"/>
              <a:t>                                                                    </a:t>
            </a:r>
            <a:endParaRPr lang="uk-UA" sz="1800"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3266695422"/>
              </p:ext>
            </p:extLst>
          </p:nvPr>
        </p:nvGraphicFramePr>
        <p:xfrm>
          <a:off x="4254500" y="3135313"/>
          <a:ext cx="762000" cy="752475"/>
        </p:xfrm>
        <a:graphic>
          <a:graphicData uri="http://schemas.openxmlformats.org/presentationml/2006/ole">
            <mc:AlternateContent xmlns:mc="http://schemas.openxmlformats.org/markup-compatibility/2006">
              <mc:Choice xmlns:v="urn:schemas-microsoft-com:vml" Requires="v">
                <p:oleObj spid="_x0000_s13461" name="Уравнение" r:id="rId3" imgW="406080" imgH="419040" progId="Equation.3">
                  <p:embed/>
                </p:oleObj>
              </mc:Choice>
              <mc:Fallback>
                <p:oleObj name="Уравнение" r:id="rId3" imgW="406080" imgH="419040" progId="Equation.3">
                  <p:embed/>
                  <p:pic>
                    <p:nvPicPr>
                      <p:cNvPr id="0" name=""/>
                      <p:cNvPicPr/>
                      <p:nvPr/>
                    </p:nvPicPr>
                    <p:blipFill>
                      <a:blip r:embed="rId4"/>
                      <a:stretch>
                        <a:fillRect/>
                      </a:stretch>
                    </p:blipFill>
                    <p:spPr>
                      <a:xfrm>
                        <a:off x="4254500" y="3135313"/>
                        <a:ext cx="762000" cy="752475"/>
                      </a:xfrm>
                      <a:prstGeom prst="rect">
                        <a:avLst/>
                      </a:prstGeom>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3348856519"/>
              </p:ext>
            </p:extLst>
          </p:nvPr>
        </p:nvGraphicFramePr>
        <p:xfrm>
          <a:off x="5324818" y="3953692"/>
          <a:ext cx="1143000" cy="365125"/>
        </p:xfrm>
        <a:graphic>
          <a:graphicData uri="http://schemas.openxmlformats.org/presentationml/2006/ole">
            <mc:AlternateContent xmlns:mc="http://schemas.openxmlformats.org/markup-compatibility/2006">
              <mc:Choice xmlns:v="urn:schemas-microsoft-com:vml" Requires="v">
                <p:oleObj spid="_x0000_s13462" name="Уравнение" r:id="rId5" imgW="609480" imgH="203040" progId="Equation.3">
                  <p:embed/>
                </p:oleObj>
              </mc:Choice>
              <mc:Fallback>
                <p:oleObj name="Уравнение" r:id="rId5" imgW="609480" imgH="203040" progId="Equation.3">
                  <p:embed/>
                  <p:pic>
                    <p:nvPicPr>
                      <p:cNvPr id="0" name=""/>
                      <p:cNvPicPr/>
                      <p:nvPr/>
                    </p:nvPicPr>
                    <p:blipFill>
                      <a:blip r:embed="rId6"/>
                      <a:stretch>
                        <a:fillRect/>
                      </a:stretch>
                    </p:blipFill>
                    <p:spPr>
                      <a:xfrm>
                        <a:off x="5324818" y="3953692"/>
                        <a:ext cx="1143000" cy="365125"/>
                      </a:xfrm>
                      <a:prstGeom prst="rect">
                        <a:avLst/>
                      </a:prstGeom>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3167696217"/>
              </p:ext>
            </p:extLst>
          </p:nvPr>
        </p:nvGraphicFramePr>
        <p:xfrm>
          <a:off x="3005094" y="5249734"/>
          <a:ext cx="1047750" cy="525463"/>
        </p:xfrm>
        <a:graphic>
          <a:graphicData uri="http://schemas.openxmlformats.org/presentationml/2006/ole">
            <mc:AlternateContent xmlns:mc="http://schemas.openxmlformats.org/markup-compatibility/2006">
              <mc:Choice xmlns:v="urn:schemas-microsoft-com:vml" Requires="v">
                <p:oleObj spid="_x0000_s13463" name="Уравнение" r:id="rId7" imgW="558720" imgH="291960" progId="Equation.3">
                  <p:embed/>
                </p:oleObj>
              </mc:Choice>
              <mc:Fallback>
                <p:oleObj name="Уравнение" r:id="rId7" imgW="558720" imgH="291960" progId="Equation.3">
                  <p:embed/>
                  <p:pic>
                    <p:nvPicPr>
                      <p:cNvPr id="0" name=""/>
                      <p:cNvPicPr/>
                      <p:nvPr/>
                    </p:nvPicPr>
                    <p:blipFill>
                      <a:blip r:embed="rId8"/>
                      <a:stretch>
                        <a:fillRect/>
                      </a:stretch>
                    </p:blipFill>
                    <p:spPr>
                      <a:xfrm>
                        <a:off x="3005094" y="5249734"/>
                        <a:ext cx="1047750" cy="525463"/>
                      </a:xfrm>
                      <a:prstGeom prst="rect">
                        <a:avLst/>
                      </a:prstGeom>
                    </p:spPr>
                  </p:pic>
                </p:oleObj>
              </mc:Fallback>
            </mc:AlternateContent>
          </a:graphicData>
        </a:graphic>
      </p:graphicFrame>
    </p:spTree>
    <p:extLst>
      <p:ext uri="{BB962C8B-B14F-4D97-AF65-F5344CB8AC3E}">
        <p14:creationId xmlns:p14="http://schemas.microsoft.com/office/powerpoint/2010/main" val="36189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4294967295"/>
              </p:nvPr>
            </p:nvSpPr>
            <p:spPr>
              <a:xfrm>
                <a:off x="900752" y="736980"/>
                <a:ext cx="10399594" cy="5377218"/>
              </a:xfrm>
            </p:spPr>
            <p:txBody>
              <a:bodyPr>
                <a:normAutofit/>
              </a:bodyPr>
              <a:lstStyle/>
              <a:p>
                <a:pPr marL="0" indent="0">
                  <a:buNone/>
                </a:pPr>
                <a:r>
                  <a:rPr lang="uk-UA" dirty="0" smtClean="0"/>
                  <a:t>Речовини, розчини яких у воді або </a:t>
                </a:r>
                <a:r>
                  <a:rPr lang="uk-UA" dirty="0"/>
                  <a:t>і</a:t>
                </a:r>
                <a:r>
                  <a:rPr lang="uk-UA" dirty="0" smtClean="0"/>
                  <a:t>нших діелектричних рідинах проводять електричний струм, називають </a:t>
                </a:r>
                <a:r>
                  <a:rPr lang="uk-UA" i="1" dirty="0" smtClean="0"/>
                  <a:t>електролітами</a:t>
                </a:r>
                <a:r>
                  <a:rPr lang="uk-UA" dirty="0" smtClean="0"/>
                  <a:t>. Молекули електроліту дисоціюють на іони і під впливом електричного поля набувають упорядкованого руху: аніони рухаються до анода, а катіони – до катода, тобто проходить струм.  </a:t>
                </a:r>
              </a:p>
              <a:p>
                <a:pPr marL="0" indent="0">
                  <a:buNone/>
                </a:pPr>
                <a:r>
                  <a:rPr lang="uk-UA" dirty="0" smtClean="0"/>
                  <a:t>На відміну, від опору металевих провідників, із підвищенням температури опір розчинів електролітів зменшується (зростає швидкість руху іонів та їх концентрація).</a:t>
                </a:r>
              </a:p>
              <a:p>
                <a:pPr marL="0" indent="0">
                  <a:buNone/>
                </a:pPr>
                <a:r>
                  <a:rPr lang="uk-UA" dirty="0" smtClean="0"/>
                  <a:t>Рідини в живих організмах – це розчини електролітів. Проходження струму через живий організм супроводжується хімічними реакціями, що спричиняє різноманітні подразнення. Інтенсивність подразнення залежить від сили струму, а електричний опір тканин – від їх функціонального стану. </a:t>
                </a:r>
              </a:p>
              <a:p>
                <a:pPr marL="0" indent="0">
                  <a:buNone/>
                </a:pPr>
                <a:r>
                  <a:rPr lang="uk-UA" dirty="0" smtClean="0"/>
                  <a:t>Питомий опір крові становить 1,66 Ом*м, сухої шкіри -</a:t>
                </a:r>
                <a14:m>
                  <m:oMath xmlns:m="http://schemas.openxmlformats.org/officeDocument/2006/math">
                    <m:sSup>
                      <m:sSupPr>
                        <m:ctrlPr>
                          <a:rPr lang="uk-UA" i="1" smtClean="0">
                            <a:latin typeface="Cambria Math" panose="02040503050406030204" pitchFamily="18" charset="0"/>
                          </a:rPr>
                        </m:ctrlPr>
                      </m:sSupPr>
                      <m:e>
                        <m:r>
                          <a:rPr lang="uk-UA" b="0" i="1" smtClean="0">
                            <a:latin typeface="Cambria Math"/>
                          </a:rPr>
                          <m:t>10</m:t>
                        </m:r>
                      </m:e>
                      <m:sup>
                        <m:r>
                          <a:rPr lang="uk-UA" b="0" i="1" smtClean="0">
                            <a:latin typeface="Cambria Math"/>
                          </a:rPr>
                          <m:t>5</m:t>
                        </m:r>
                      </m:sup>
                    </m:sSup>
                  </m:oMath>
                </a14:m>
                <a:r>
                  <a:rPr lang="uk-UA" dirty="0" smtClean="0"/>
                  <a:t>Ом*м</a:t>
                </a:r>
                <a:endParaRPr lang="uk-UA" dirty="0"/>
              </a:p>
            </p:txBody>
          </p:sp>
        </mc:Choice>
        <mc:Fallback xmlns="">
          <p:sp>
            <p:nvSpPr>
              <p:cNvPr id="3" name="Объект 2"/>
              <p:cNvSpPr>
                <a:spLocks noGrp="1" noRot="1" noChangeAspect="1" noMove="1" noResize="1" noEditPoints="1" noAdjustHandles="1" noChangeArrowheads="1" noChangeShapeType="1" noTextEdit="1"/>
              </p:cNvSpPr>
              <p:nvPr>
                <p:ph idx="4294967295"/>
              </p:nvPr>
            </p:nvSpPr>
            <p:spPr>
              <a:xfrm>
                <a:off x="900752" y="736980"/>
                <a:ext cx="10399594" cy="5377218"/>
              </a:xfrm>
              <a:blipFill rotWithShape="1">
                <a:blip r:embed="rId2"/>
                <a:stretch>
                  <a:fillRect l="-938" t="-907" r="-528" b="-1247"/>
                </a:stretch>
              </a:blipFill>
            </p:spPr>
            <p:txBody>
              <a:bodyPr/>
              <a:lstStyle/>
              <a:p>
                <a:r>
                  <a:rPr lang="ru-RU">
                    <a:noFill/>
                  </a:rPr>
                  <a:t> </a:t>
                </a:r>
              </a:p>
            </p:txBody>
          </p:sp>
        </mc:Fallback>
      </mc:AlternateContent>
    </p:spTree>
    <p:extLst>
      <p:ext uri="{BB962C8B-B14F-4D97-AF65-F5344CB8AC3E}">
        <p14:creationId xmlns:p14="http://schemas.microsoft.com/office/powerpoint/2010/main" val="22124925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Іонізація. </a:t>
            </a:r>
            <a:r>
              <a:rPr lang="uk-UA" dirty="0" err="1" smtClean="0"/>
              <a:t>Аероіони</a:t>
            </a:r>
            <a:endParaRPr lang="ru-RU" dirty="0"/>
          </a:p>
        </p:txBody>
      </p:sp>
      <p:sp>
        <p:nvSpPr>
          <p:cNvPr id="3" name="Объект 2"/>
          <p:cNvSpPr>
            <a:spLocks noGrp="1"/>
          </p:cNvSpPr>
          <p:nvPr>
            <p:ph idx="1"/>
          </p:nvPr>
        </p:nvSpPr>
        <p:spPr/>
        <p:txBody>
          <a:bodyPr>
            <a:noAutofit/>
          </a:bodyPr>
          <a:lstStyle/>
          <a:p>
            <a:r>
              <a:rPr lang="uk-UA" sz="2800" dirty="0" smtClean="0"/>
              <a:t>Газ за нормальних умов є діелектриком. Під впливом зовнішніх чинників відбувається його іонізація. Внаслідок цього утворюються додатні та від'ємні іони й електрони, що є носіями струму. В атмосфері завжди є іони, зумовлені впливом космічного випромінювання й сонячної радіації. </a:t>
            </a:r>
          </a:p>
          <a:p>
            <a:pPr marL="0" indent="0" algn="ctr">
              <a:buNone/>
            </a:pPr>
            <a:r>
              <a:rPr lang="uk-UA" sz="2800" dirty="0" smtClean="0"/>
              <a:t>Їх називають </a:t>
            </a:r>
            <a:r>
              <a:rPr lang="uk-UA" sz="2800" i="1" dirty="0" err="1" smtClean="0"/>
              <a:t>аероіонами</a:t>
            </a:r>
            <a:r>
              <a:rPr lang="uk-UA" sz="2800" dirty="0" smtClean="0"/>
              <a:t>.</a:t>
            </a:r>
          </a:p>
        </p:txBody>
      </p:sp>
    </p:spTree>
    <p:extLst>
      <p:ext uri="{BB962C8B-B14F-4D97-AF65-F5344CB8AC3E}">
        <p14:creationId xmlns:p14="http://schemas.microsoft.com/office/powerpoint/2010/main" val="3087996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err="1" smtClean="0"/>
              <a:t>Аероіони</a:t>
            </a:r>
            <a:r>
              <a:rPr lang="uk-UA" dirty="0" smtClean="0"/>
              <a:t>. Аероіонотерапія </a:t>
            </a:r>
            <a:endParaRPr lang="ru-RU" dirty="0"/>
          </a:p>
        </p:txBody>
      </p:sp>
      <p:sp>
        <p:nvSpPr>
          <p:cNvPr id="3" name="Объект 2"/>
          <p:cNvSpPr>
            <a:spLocks noGrp="1"/>
          </p:cNvSpPr>
          <p:nvPr>
            <p:ph idx="1"/>
          </p:nvPr>
        </p:nvSpPr>
        <p:spPr/>
        <p:txBody>
          <a:bodyPr/>
          <a:lstStyle/>
          <a:p>
            <a:r>
              <a:rPr lang="uk-UA" dirty="0" smtClean="0"/>
              <a:t>Розрізняють </a:t>
            </a:r>
            <a:r>
              <a:rPr lang="uk-UA" i="1" dirty="0" smtClean="0"/>
              <a:t>легкі</a:t>
            </a:r>
            <a:r>
              <a:rPr lang="uk-UA" dirty="0" smtClean="0"/>
              <a:t> газові </a:t>
            </a:r>
            <a:r>
              <a:rPr lang="uk-UA" dirty="0" err="1" smtClean="0"/>
              <a:t>аероіони</a:t>
            </a:r>
            <a:r>
              <a:rPr lang="uk-UA" dirty="0" smtClean="0"/>
              <a:t> (від'ємні) та </a:t>
            </a:r>
            <a:r>
              <a:rPr lang="uk-UA" i="1" dirty="0" smtClean="0"/>
              <a:t>важкі</a:t>
            </a:r>
            <a:r>
              <a:rPr lang="uk-UA" dirty="0" smtClean="0"/>
              <a:t> порохові (додатні).  Перші корисні для здоров'я людини, тому їх використовують у фізіотерапії (</a:t>
            </a:r>
            <a:r>
              <a:rPr lang="uk-UA" i="1" dirty="0" err="1" smtClean="0"/>
              <a:t>аеронотерапія</a:t>
            </a:r>
            <a:r>
              <a:rPr lang="uk-UA" dirty="0" smtClean="0"/>
              <a:t>). </a:t>
            </a:r>
          </a:p>
          <a:p>
            <a:r>
              <a:rPr lang="uk-UA" dirty="0" err="1" smtClean="0"/>
              <a:t>Аероіони</a:t>
            </a:r>
            <a:r>
              <a:rPr lang="uk-UA" dirty="0" smtClean="0"/>
              <a:t> діють на нервові закінчення шкіри. Іонізоване повітря (</a:t>
            </a:r>
            <a:r>
              <a:rPr lang="uk-UA" dirty="0" err="1" smtClean="0"/>
              <a:t>аероіони</a:t>
            </a:r>
            <a:r>
              <a:rPr lang="uk-UA" dirty="0" smtClean="0"/>
              <a:t>) при його вдиханні діє на рецептори слизових оболонок. Лікувальний ефект </a:t>
            </a:r>
            <a:r>
              <a:rPr lang="uk-UA" dirty="0" err="1" smtClean="0"/>
              <a:t>аероіонів</a:t>
            </a:r>
            <a:r>
              <a:rPr lang="uk-UA" dirty="0" smtClean="0"/>
              <a:t> пов’язаний з легким подразненням нервових рецепторів та слизових оболонок.</a:t>
            </a:r>
            <a:endParaRPr lang="ru-RU" dirty="0"/>
          </a:p>
        </p:txBody>
      </p:sp>
    </p:spTree>
    <p:extLst>
      <p:ext uri="{BB962C8B-B14F-4D97-AF65-F5344CB8AC3E}">
        <p14:creationId xmlns:p14="http://schemas.microsoft.com/office/powerpoint/2010/main" val="1965403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uk-UA" b="1" dirty="0" smtClean="0"/>
              <a:t>2. Змінний струм </a:t>
            </a:r>
            <a:endParaRPr lang="ru-RU" b="1" dirty="0"/>
          </a:p>
        </p:txBody>
      </p:sp>
    </p:spTree>
    <p:extLst>
      <p:ext uri="{BB962C8B-B14F-4D97-AF65-F5344CB8AC3E}">
        <p14:creationId xmlns:p14="http://schemas.microsoft.com/office/powerpoint/2010/main" val="17026094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198211" y="1083534"/>
            <a:ext cx="6372225" cy="4476750"/>
          </a:xfrm>
          <a:prstGeom prst="rect">
            <a:avLst/>
          </a:prstGeom>
        </p:spPr>
      </p:pic>
    </p:spTree>
    <p:extLst>
      <p:ext uri="{BB962C8B-B14F-4D97-AF65-F5344CB8AC3E}">
        <p14:creationId xmlns:p14="http://schemas.microsoft.com/office/powerpoint/2010/main" val="631218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b="1" dirty="0" smtClean="0"/>
              <a:t>1. </a:t>
            </a:r>
            <a:r>
              <a:rPr lang="ru-RU" b="1" dirty="0" err="1" smtClean="0"/>
              <a:t>Постійний</a:t>
            </a:r>
            <a:r>
              <a:rPr lang="ru-RU" b="1" dirty="0" smtClean="0"/>
              <a:t> </a:t>
            </a:r>
            <a:r>
              <a:rPr lang="ru-RU" b="1" dirty="0"/>
              <a:t>струм</a:t>
            </a:r>
          </a:p>
        </p:txBody>
      </p:sp>
      <p:pic>
        <p:nvPicPr>
          <p:cNvPr id="3" name="Рисунок 2"/>
          <p:cNvPicPr>
            <a:picLocks noChangeAspect="1"/>
          </p:cNvPicPr>
          <p:nvPr/>
        </p:nvPicPr>
        <p:blipFill>
          <a:blip r:embed="rId2"/>
          <a:stretch>
            <a:fillRect/>
          </a:stretch>
        </p:blipFill>
        <p:spPr>
          <a:xfrm>
            <a:off x="8958144" y="766119"/>
            <a:ext cx="2360647" cy="2334895"/>
          </a:xfrm>
          <a:prstGeom prst="rect">
            <a:avLst/>
          </a:prstGeom>
        </p:spPr>
      </p:pic>
      <p:sp>
        <p:nvSpPr>
          <p:cNvPr id="2" name="Прямоугольник 1"/>
          <p:cNvSpPr/>
          <p:nvPr/>
        </p:nvSpPr>
        <p:spPr>
          <a:xfrm>
            <a:off x="1210962" y="2652753"/>
            <a:ext cx="4852087" cy="1200329"/>
          </a:xfrm>
          <a:prstGeom prst="rect">
            <a:avLst/>
          </a:prstGeom>
        </p:spPr>
        <p:txBody>
          <a:bodyPr wrap="square">
            <a:spAutoFit/>
          </a:bodyPr>
          <a:lstStyle/>
          <a:p>
            <a:r>
              <a:rPr lang="uk-UA" sz="2400" b="1" i="1" dirty="0"/>
              <a:t>Електричним струмом </a:t>
            </a:r>
            <a:r>
              <a:rPr lang="uk-UA" sz="2400" dirty="0"/>
              <a:t>називають </a:t>
            </a:r>
          </a:p>
          <a:p>
            <a:r>
              <a:rPr lang="uk-UA" sz="2400" dirty="0"/>
              <a:t>впорядкований (напрямлений) рух електричних зарядів.</a:t>
            </a:r>
            <a:endParaRPr lang="uk-UA" sz="2400" dirty="0"/>
          </a:p>
        </p:txBody>
      </p:sp>
      <p:sp>
        <p:nvSpPr>
          <p:cNvPr id="5" name="Прямоугольник 4"/>
          <p:cNvSpPr/>
          <p:nvPr/>
        </p:nvSpPr>
        <p:spPr>
          <a:xfrm>
            <a:off x="1128584" y="4507641"/>
            <a:ext cx="4802659" cy="646331"/>
          </a:xfrm>
          <a:prstGeom prst="rect">
            <a:avLst/>
          </a:prstGeom>
        </p:spPr>
        <p:txBody>
          <a:bodyPr wrap="square">
            <a:spAutoFit/>
          </a:bodyPr>
          <a:lstStyle/>
          <a:p>
            <a:r>
              <a:rPr lang="ru-RU" dirty="0" err="1">
                <a:solidFill>
                  <a:srgbClr val="2B2A2A"/>
                </a:solidFill>
                <a:latin typeface="Open Sans"/>
              </a:rPr>
              <a:t>Напрямок</a:t>
            </a:r>
            <a:r>
              <a:rPr lang="ru-RU" dirty="0">
                <a:solidFill>
                  <a:srgbClr val="2B2A2A"/>
                </a:solidFill>
                <a:latin typeface="Open Sans"/>
              </a:rPr>
              <a:t> </a:t>
            </a:r>
            <a:r>
              <a:rPr lang="ru-RU" dirty="0" err="1">
                <a:solidFill>
                  <a:srgbClr val="2B2A2A"/>
                </a:solidFill>
                <a:latin typeface="Open Sans"/>
              </a:rPr>
              <a:t>електричного</a:t>
            </a:r>
            <a:r>
              <a:rPr lang="ru-RU" dirty="0">
                <a:solidFill>
                  <a:srgbClr val="2B2A2A"/>
                </a:solidFill>
                <a:latin typeface="Open Sans"/>
              </a:rPr>
              <a:t> струму </a:t>
            </a:r>
            <a:r>
              <a:rPr lang="ru-RU" dirty="0" err="1">
                <a:solidFill>
                  <a:srgbClr val="2B2A2A"/>
                </a:solidFill>
                <a:latin typeface="Open Sans"/>
              </a:rPr>
              <a:t>співпадає</a:t>
            </a:r>
            <a:r>
              <a:rPr lang="ru-RU" dirty="0">
                <a:solidFill>
                  <a:srgbClr val="2B2A2A"/>
                </a:solidFill>
                <a:latin typeface="Open Sans"/>
              </a:rPr>
              <a:t> з </a:t>
            </a:r>
            <a:r>
              <a:rPr lang="ru-RU" dirty="0" err="1">
                <a:solidFill>
                  <a:srgbClr val="2B2A2A"/>
                </a:solidFill>
                <a:latin typeface="Open Sans"/>
              </a:rPr>
              <a:t>напрямком</a:t>
            </a:r>
            <a:r>
              <a:rPr lang="ru-RU" dirty="0">
                <a:solidFill>
                  <a:srgbClr val="2B2A2A"/>
                </a:solidFill>
                <a:latin typeface="Open Sans"/>
              </a:rPr>
              <a:t> </a:t>
            </a:r>
            <a:r>
              <a:rPr lang="ru-RU" dirty="0" err="1">
                <a:solidFill>
                  <a:srgbClr val="2B2A2A"/>
                </a:solidFill>
                <a:latin typeface="Open Sans"/>
              </a:rPr>
              <a:t>руху</a:t>
            </a:r>
            <a:r>
              <a:rPr lang="ru-RU" dirty="0">
                <a:solidFill>
                  <a:srgbClr val="2B2A2A"/>
                </a:solidFill>
                <a:latin typeface="Open Sans"/>
              </a:rPr>
              <a:t> </a:t>
            </a:r>
            <a:r>
              <a:rPr lang="ru-RU" dirty="0" err="1">
                <a:solidFill>
                  <a:srgbClr val="2B2A2A"/>
                </a:solidFill>
                <a:latin typeface="Open Sans"/>
              </a:rPr>
              <a:t>позитивних</a:t>
            </a:r>
            <a:r>
              <a:rPr lang="ru-RU" dirty="0">
                <a:solidFill>
                  <a:srgbClr val="2B2A2A"/>
                </a:solidFill>
                <a:latin typeface="Open Sans"/>
              </a:rPr>
              <a:t> </a:t>
            </a:r>
            <a:r>
              <a:rPr lang="ru-RU" dirty="0" err="1">
                <a:solidFill>
                  <a:srgbClr val="2B2A2A"/>
                </a:solidFill>
                <a:latin typeface="Open Sans"/>
              </a:rPr>
              <a:t>зарядів</a:t>
            </a:r>
            <a:r>
              <a:rPr lang="ru-RU" dirty="0">
                <a:solidFill>
                  <a:srgbClr val="2B2A2A"/>
                </a:solidFill>
                <a:latin typeface="Open Sans"/>
              </a:rPr>
              <a:t>. </a:t>
            </a:r>
            <a:endParaRPr lang="uk-UA" dirty="0"/>
          </a:p>
        </p:txBody>
      </p:sp>
      <p:pic>
        <p:nvPicPr>
          <p:cNvPr id="14338" name="Picture 2" descr="https://samelectryk.in.ua/images/elektropostachannya/eib/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245" y="2907440"/>
            <a:ext cx="4705350"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646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881312" y="1071562"/>
            <a:ext cx="6429375" cy="4714875"/>
          </a:xfrm>
          <a:prstGeom prst="rect">
            <a:avLst/>
          </a:prstGeom>
        </p:spPr>
      </p:pic>
    </p:spTree>
    <p:extLst>
      <p:ext uri="{BB962C8B-B14F-4D97-AF65-F5344CB8AC3E}">
        <p14:creationId xmlns:p14="http://schemas.microsoft.com/office/powerpoint/2010/main" val="3028444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943225" y="1076325"/>
            <a:ext cx="6305550" cy="4705350"/>
          </a:xfrm>
          <a:prstGeom prst="rect">
            <a:avLst/>
          </a:prstGeom>
        </p:spPr>
      </p:pic>
    </p:spTree>
    <p:extLst>
      <p:ext uri="{BB962C8B-B14F-4D97-AF65-F5344CB8AC3E}">
        <p14:creationId xmlns:p14="http://schemas.microsoft.com/office/powerpoint/2010/main" val="1241715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909887" y="1219200"/>
            <a:ext cx="6372225" cy="4419600"/>
          </a:xfrm>
          <a:prstGeom prst="rect">
            <a:avLst/>
          </a:prstGeom>
        </p:spPr>
      </p:pic>
    </p:spTree>
    <p:extLst>
      <p:ext uri="{BB962C8B-B14F-4D97-AF65-F5344CB8AC3E}">
        <p14:creationId xmlns:p14="http://schemas.microsoft.com/office/powerpoint/2010/main" val="1770500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933700" y="1085850"/>
            <a:ext cx="6324600" cy="4686300"/>
          </a:xfrm>
          <a:prstGeom prst="rect">
            <a:avLst/>
          </a:prstGeom>
        </p:spPr>
      </p:pic>
    </p:spTree>
    <p:extLst>
      <p:ext uri="{BB962C8B-B14F-4D97-AF65-F5344CB8AC3E}">
        <p14:creationId xmlns:p14="http://schemas.microsoft.com/office/powerpoint/2010/main" val="3065264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Змінна напруга</a:t>
            </a:r>
            <a:endParaRPr lang="ru-RU" dirty="0"/>
          </a:p>
        </p:txBody>
      </p:sp>
    </p:spTree>
    <p:extLst>
      <p:ext uri="{BB962C8B-B14F-4D97-AF65-F5344CB8AC3E}">
        <p14:creationId xmlns:p14="http://schemas.microsoft.com/office/powerpoint/2010/main" val="642768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Частота зміни напруги</a:t>
            </a:r>
            <a:endParaRPr lang="ru-RU" dirty="0"/>
          </a:p>
        </p:txBody>
      </p:sp>
    </p:spTree>
    <p:extLst>
      <p:ext uri="{BB962C8B-B14F-4D97-AF65-F5344CB8AC3E}">
        <p14:creationId xmlns:p14="http://schemas.microsoft.com/office/powerpoint/2010/main" val="4770671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Індуктивний опір</a:t>
            </a:r>
            <a:endParaRPr lang="ru-RU" dirty="0"/>
          </a:p>
        </p:txBody>
      </p:sp>
    </p:spTree>
    <p:extLst>
      <p:ext uri="{BB962C8B-B14F-4D97-AF65-F5344CB8AC3E}">
        <p14:creationId xmlns:p14="http://schemas.microsoft.com/office/powerpoint/2010/main" val="7171799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Ємнісний опір</a:t>
            </a:r>
            <a:endParaRPr lang="ru-RU" dirty="0"/>
          </a:p>
        </p:txBody>
      </p:sp>
    </p:spTree>
    <p:extLst>
      <p:ext uri="{BB962C8B-B14F-4D97-AF65-F5344CB8AC3E}">
        <p14:creationId xmlns:p14="http://schemas.microsoft.com/office/powerpoint/2010/main" val="30108727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Імпеданс </a:t>
            </a:r>
            <a:endParaRPr lang="ru-RU" dirty="0"/>
          </a:p>
        </p:txBody>
      </p:sp>
      <p:sp>
        <p:nvSpPr>
          <p:cNvPr id="3" name="Прямоугольник 2"/>
          <p:cNvSpPr/>
          <p:nvPr/>
        </p:nvSpPr>
        <p:spPr>
          <a:xfrm>
            <a:off x="1113269" y="2642972"/>
            <a:ext cx="3226909" cy="369332"/>
          </a:xfrm>
          <a:prstGeom prst="rect">
            <a:avLst/>
          </a:prstGeom>
        </p:spPr>
        <p:txBody>
          <a:bodyPr wrap="none">
            <a:spAutoFit/>
          </a:bodyPr>
          <a:lstStyle/>
          <a:p>
            <a:r>
              <a:rPr lang="uk-UA" i="1" dirty="0">
                <a:solidFill>
                  <a:srgbClr val="000000"/>
                </a:solidFill>
                <a:latin typeface="Arial" panose="020B0604020202020204" pitchFamily="34" charset="0"/>
              </a:rPr>
              <a:t>Імпеданс</a:t>
            </a:r>
            <a:r>
              <a:rPr lang="uk-UA" dirty="0">
                <a:solidFill>
                  <a:srgbClr val="000000"/>
                </a:solidFill>
                <a:latin typeface="Arial" panose="020B0604020202020204" pitchFamily="34" charset="0"/>
              </a:rPr>
              <a:t> – повний опір кола</a:t>
            </a:r>
            <a:endParaRPr lang="uk-UA" dirty="0"/>
          </a:p>
        </p:txBody>
      </p:sp>
      <p:sp>
        <p:nvSpPr>
          <p:cNvPr id="4" name="Прямоугольник 3"/>
          <p:cNvSpPr/>
          <p:nvPr/>
        </p:nvSpPr>
        <p:spPr>
          <a:xfrm>
            <a:off x="1613996" y="3369277"/>
            <a:ext cx="2346220" cy="369332"/>
          </a:xfrm>
          <a:prstGeom prst="rect">
            <a:avLst/>
          </a:prstGeom>
        </p:spPr>
        <p:txBody>
          <a:bodyPr wrap="none">
            <a:spAutoFit/>
          </a:bodyPr>
          <a:lstStyle/>
          <a:p>
            <a:r>
              <a:rPr lang="uk-UA" dirty="0">
                <a:solidFill>
                  <a:srgbClr val="000000"/>
                </a:solidFill>
                <a:latin typeface="Arial" panose="020B0604020202020204" pitchFamily="34" charset="0"/>
              </a:rPr>
              <a:t>Для </a:t>
            </a:r>
            <a:r>
              <a:rPr lang="uk-UA" dirty="0" smtClean="0">
                <a:solidFill>
                  <a:srgbClr val="000000"/>
                </a:solidFill>
                <a:latin typeface="Arial" panose="020B0604020202020204" pitchFamily="34" charset="0"/>
              </a:rPr>
              <a:t>клітин </a:t>
            </a:r>
            <a:r>
              <a:rPr lang="uk-UA" dirty="0">
                <a:solidFill>
                  <a:srgbClr val="000000"/>
                </a:solidFill>
                <a:latin typeface="Arial" panose="020B0604020202020204" pitchFamily="34" charset="0"/>
              </a:rPr>
              <a:t>імпеданс</a:t>
            </a:r>
            <a:endParaRPr lang="uk-UA" dirty="0"/>
          </a:p>
        </p:txBody>
      </p:sp>
      <p:pic>
        <p:nvPicPr>
          <p:cNvPr id="5" name="Рисунок 4"/>
          <p:cNvPicPr>
            <a:picLocks noChangeAspect="1"/>
          </p:cNvPicPr>
          <p:nvPr/>
        </p:nvPicPr>
        <p:blipFill>
          <a:blip r:embed="rId2"/>
          <a:stretch>
            <a:fillRect/>
          </a:stretch>
        </p:blipFill>
        <p:spPr>
          <a:xfrm>
            <a:off x="4315743" y="3191970"/>
            <a:ext cx="1780257" cy="723946"/>
          </a:xfrm>
          <a:prstGeom prst="rect">
            <a:avLst/>
          </a:prstGeom>
        </p:spPr>
      </p:pic>
      <p:pic>
        <p:nvPicPr>
          <p:cNvPr id="6" name="Рисунок 5"/>
          <p:cNvPicPr>
            <a:picLocks noChangeAspect="1"/>
          </p:cNvPicPr>
          <p:nvPr/>
        </p:nvPicPr>
        <p:blipFill>
          <a:blip r:embed="rId3"/>
          <a:stretch>
            <a:fillRect/>
          </a:stretch>
        </p:blipFill>
        <p:spPr>
          <a:xfrm>
            <a:off x="4341339" y="4226009"/>
            <a:ext cx="1680520" cy="935899"/>
          </a:xfrm>
          <a:prstGeom prst="rect">
            <a:avLst/>
          </a:prstGeom>
        </p:spPr>
      </p:pic>
      <p:sp>
        <p:nvSpPr>
          <p:cNvPr id="7" name="Прямоугольник 6"/>
          <p:cNvSpPr/>
          <p:nvPr/>
        </p:nvSpPr>
        <p:spPr>
          <a:xfrm>
            <a:off x="2726723" y="4397631"/>
            <a:ext cx="1301959" cy="369332"/>
          </a:xfrm>
          <a:prstGeom prst="rect">
            <a:avLst/>
          </a:prstGeom>
        </p:spPr>
        <p:txBody>
          <a:bodyPr wrap="none">
            <a:spAutoFit/>
          </a:bodyPr>
          <a:lstStyle/>
          <a:p>
            <a:r>
              <a:rPr lang="uk-UA" dirty="0">
                <a:solidFill>
                  <a:srgbClr val="000000"/>
                </a:solidFill>
                <a:latin typeface="Arial" panose="020B0604020202020204" pitchFamily="34" charset="0"/>
              </a:rPr>
              <a:t>для шкіри </a:t>
            </a:r>
            <a:endParaRPr lang="uk-UA" dirty="0"/>
          </a:p>
        </p:txBody>
      </p:sp>
    </p:spTree>
    <p:extLst>
      <p:ext uri="{BB962C8B-B14F-4D97-AF65-F5344CB8AC3E}">
        <p14:creationId xmlns:p14="http://schemas.microsoft.com/office/powerpoint/2010/main" val="34197576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Явище резонансу</a:t>
            </a:r>
            <a:endParaRPr lang="ru-RU" dirty="0"/>
          </a:p>
        </p:txBody>
      </p:sp>
    </p:spTree>
    <p:extLst>
      <p:ext uri="{BB962C8B-B14F-4D97-AF65-F5344CB8AC3E}">
        <p14:creationId xmlns:p14="http://schemas.microsoft.com/office/powerpoint/2010/main" val="991695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7736" y="926184"/>
            <a:ext cx="7471719" cy="1303867"/>
          </a:xfrm>
        </p:spPr>
        <p:txBody>
          <a:bodyPr>
            <a:normAutofit fontScale="90000"/>
          </a:bodyPr>
          <a:lstStyle/>
          <a:p>
            <a:pPr algn="l">
              <a:lnSpc>
                <a:spcPct val="80000"/>
              </a:lnSpc>
            </a:pPr>
            <a:r>
              <a:rPr lang="ru-RU" dirty="0" err="1" smtClean="0"/>
              <a:t>Постійний</a:t>
            </a:r>
            <a:r>
              <a:rPr lang="ru-RU" dirty="0" smtClean="0"/>
              <a:t> </a:t>
            </a:r>
            <a:r>
              <a:rPr lang="ru-RU" dirty="0"/>
              <a:t>струм. </a:t>
            </a:r>
            <a:r>
              <a:rPr lang="ru-RU" dirty="0" smtClean="0"/>
              <a:t/>
            </a:r>
            <a:br>
              <a:rPr lang="ru-RU" dirty="0" smtClean="0"/>
            </a:br>
            <a:r>
              <a:rPr lang="ru-RU" dirty="0" err="1" smtClean="0"/>
              <a:t>Електропровідність</a:t>
            </a:r>
            <a:r>
              <a:rPr lang="ru-RU" dirty="0" smtClean="0"/>
              <a:t> </a:t>
            </a:r>
            <a:r>
              <a:rPr lang="ru-RU" dirty="0" err="1"/>
              <a:t>біологічних</a:t>
            </a:r>
            <a:r>
              <a:rPr lang="ru-RU" dirty="0"/>
              <a:t> </a:t>
            </a:r>
            <a:r>
              <a:rPr lang="ru-RU" dirty="0" smtClean="0"/>
              <a:t>тканин</a:t>
            </a:r>
            <a:endParaRPr lang="uk-UA" dirty="0"/>
          </a:p>
        </p:txBody>
      </p:sp>
      <p:sp>
        <p:nvSpPr>
          <p:cNvPr id="3" name="Объект 2"/>
          <p:cNvSpPr>
            <a:spLocks noGrp="1"/>
          </p:cNvSpPr>
          <p:nvPr>
            <p:ph idx="1"/>
          </p:nvPr>
        </p:nvSpPr>
        <p:spPr/>
        <p:txBody>
          <a:bodyPr/>
          <a:lstStyle/>
          <a:p>
            <a:r>
              <a:rPr lang="uk-UA" dirty="0" smtClean="0"/>
              <a:t>Електричний </a:t>
            </a:r>
            <a:r>
              <a:rPr lang="uk-UA" dirty="0"/>
              <a:t>струм має властивість теплової, хімічної і магнітної дії, причому магнітна дія струму проявляється в усіх без винятку провідниках, теплова дія відсутня у над­провідниках, хімічна дія проявляється переважно в електролітах. Кількісно електричний струм характеризується силою струму та густиною електричного струму</a:t>
            </a:r>
            <a:r>
              <a:rPr lang="uk-UA" dirty="0" smtClean="0"/>
              <a:t>.</a:t>
            </a:r>
            <a:endParaRPr lang="uk-UA" dirty="0"/>
          </a:p>
        </p:txBody>
      </p:sp>
    </p:spTree>
    <p:extLst>
      <p:ext uri="{BB962C8B-B14F-4D97-AF65-F5344CB8AC3E}">
        <p14:creationId xmlns:p14="http://schemas.microsoft.com/office/powerpoint/2010/main" val="2342025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t>3. Електричні властивості біологічних систем</a:t>
            </a:r>
            <a:endParaRPr lang="ru-RU" b="1" dirty="0"/>
          </a:p>
        </p:txBody>
      </p:sp>
    </p:spTree>
    <p:extLst>
      <p:ext uri="{BB962C8B-B14F-4D97-AF65-F5344CB8AC3E}">
        <p14:creationId xmlns:p14="http://schemas.microsoft.com/office/powerpoint/2010/main" val="25055476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Електричні властивості біологічних систем</a:t>
            </a:r>
            <a:endParaRPr lang="ru-RU" dirty="0"/>
          </a:p>
        </p:txBody>
      </p:sp>
      <p:sp>
        <p:nvSpPr>
          <p:cNvPr id="3" name="Объект 2"/>
          <p:cNvSpPr>
            <a:spLocks noGrp="1"/>
          </p:cNvSpPr>
          <p:nvPr>
            <p:ph idx="4294967295"/>
          </p:nvPr>
        </p:nvSpPr>
        <p:spPr>
          <a:xfrm>
            <a:off x="1280615" y="2660532"/>
            <a:ext cx="9601200" cy="3317875"/>
          </a:xfrm>
        </p:spPr>
        <p:txBody>
          <a:bodyPr/>
          <a:lstStyle/>
          <a:p>
            <a:r>
              <a:rPr lang="uk-UA" dirty="0" smtClean="0"/>
              <a:t>Біологічним об'єктам властиві омічний опір і ємність. Електричні параметри характеризують фізичні властивості живого об'єкта, структуру та зміни, пов'язані з функціональним станом.</a:t>
            </a:r>
          </a:p>
          <a:p>
            <a:r>
              <a:rPr lang="uk-UA" dirty="0" smtClean="0"/>
              <a:t>Визначення та аналіз електричних параметрів органів і тканин використовують в клітинах і тканинах внаслідок зміни їхнього фізіологічного стану, дії фізичних чинників.</a:t>
            </a:r>
          </a:p>
          <a:p>
            <a:endParaRPr lang="uk-UA" dirty="0"/>
          </a:p>
        </p:txBody>
      </p:sp>
    </p:spTree>
    <p:extLst>
      <p:ext uri="{BB962C8B-B14F-4D97-AF65-F5344CB8AC3E}">
        <p14:creationId xmlns:p14="http://schemas.microsoft.com/office/powerpoint/2010/main" val="38086184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uk-UA" b="1" dirty="0"/>
              <a:t>Кров, цитоплазма та різні тканинні рідини – це розчини </a:t>
            </a:r>
            <a:r>
              <a:rPr lang="uk-UA" b="1" dirty="0" smtClean="0"/>
              <a:t>електролітів</a:t>
            </a:r>
            <a:endParaRPr lang="ru-RU" dirty="0"/>
          </a:p>
        </p:txBody>
      </p:sp>
      <p:sp>
        <p:nvSpPr>
          <p:cNvPr id="4" name="Объект 3"/>
          <p:cNvSpPr>
            <a:spLocks noGrp="1"/>
          </p:cNvSpPr>
          <p:nvPr>
            <p:ph idx="1"/>
          </p:nvPr>
        </p:nvSpPr>
        <p:spPr/>
        <p:txBody>
          <a:bodyPr>
            <a:normAutofit/>
          </a:bodyPr>
          <a:lstStyle/>
          <a:p>
            <a:r>
              <a:rPr lang="uk-UA" sz="2600" dirty="0" smtClean="0"/>
              <a:t>Наприклад, у плазмі крові міститься 32% кухонної солі. Можна б було стверджувати, що такі системи мають багато вільних іонів і завдяки цьому мають велику питому електропровідність. Проте результати досліджень свідчать, що опір цитоплазми, живих тканин і деяких тканин великий. </a:t>
            </a:r>
            <a:r>
              <a:rPr lang="uk-UA" sz="2600" dirty="0" smtClean="0"/>
              <a:t>Це </a:t>
            </a:r>
            <a:r>
              <a:rPr lang="uk-UA" sz="2600" dirty="0" smtClean="0"/>
              <a:t>можна пояснити тим, що на електричні параметри клітин впливають властивості їхніх мембран (діелектрик).</a:t>
            </a:r>
          </a:p>
        </p:txBody>
      </p:sp>
    </p:spTree>
    <p:extLst>
      <p:ext uri="{BB962C8B-B14F-4D97-AF65-F5344CB8AC3E}">
        <p14:creationId xmlns:p14="http://schemas.microsoft.com/office/powerpoint/2010/main" val="2008141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4294967295"/>
          </p:nvPr>
        </p:nvSpPr>
        <p:spPr>
          <a:xfrm>
            <a:off x="1269242" y="1124448"/>
            <a:ext cx="9601200" cy="4853271"/>
          </a:xfrm>
        </p:spPr>
        <p:txBody>
          <a:bodyPr>
            <a:normAutofit/>
          </a:bodyPr>
          <a:lstStyle/>
          <a:p>
            <a:r>
              <a:rPr lang="uk-UA" sz="2800" dirty="0" smtClean="0"/>
              <a:t>Властивості тканин зумовлені властивостями не лише електролітів, а й інших речовин, які входять до складу тканини: жирів, вуглеводів, інших органічних речовин із властивостями діелектриків і напівпровідників.</a:t>
            </a:r>
          </a:p>
          <a:p>
            <a:r>
              <a:rPr lang="uk-UA" sz="2800" dirty="0" smtClean="0"/>
              <a:t>З цієї причини електропровідність різних тканин суттєво відрізняється.</a:t>
            </a:r>
          </a:p>
          <a:p>
            <a:r>
              <a:rPr lang="uk-UA" sz="2800" dirty="0" smtClean="0"/>
              <a:t>Найкраще проводить струм спинномозкова рідина, кров, лімфа, дещо гірше – м'язи, печінка, серцевий м'яз, легенева тканина, найгірше – жирова, кісткова тканини та шкіра (див. </a:t>
            </a:r>
            <a:r>
              <a:rPr lang="uk-UA" sz="2800" dirty="0" err="1" smtClean="0"/>
              <a:t>табл</a:t>
            </a:r>
            <a:r>
              <a:rPr lang="uk-UA" sz="2800" dirty="0" smtClean="0"/>
              <a:t>).</a:t>
            </a:r>
            <a:endParaRPr lang="ru-RU" sz="2800" dirty="0"/>
          </a:p>
        </p:txBody>
      </p:sp>
    </p:spTree>
    <p:extLst>
      <p:ext uri="{BB962C8B-B14F-4D97-AF65-F5344CB8AC3E}">
        <p14:creationId xmlns:p14="http://schemas.microsoft.com/office/powerpoint/2010/main" val="37836545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Таблица 1"/>
              <p:cNvGraphicFramePr>
                <a:graphicFrameLocks noGrp="1"/>
              </p:cNvGraphicFramePr>
              <p:nvPr>
                <p:extLst>
                  <p:ext uri="{D42A27DB-BD31-4B8C-83A1-F6EECF244321}">
                    <p14:modId xmlns:p14="http://schemas.microsoft.com/office/powerpoint/2010/main" val="662044397"/>
                  </p:ext>
                </p:extLst>
              </p:nvPr>
            </p:nvGraphicFramePr>
            <p:xfrm>
              <a:off x="1378423" y="1907021"/>
              <a:ext cx="8863464" cy="3032760"/>
            </p:xfrm>
            <a:graphic>
              <a:graphicData uri="http://schemas.openxmlformats.org/drawingml/2006/table">
                <a:tbl>
                  <a:tblPr firstRow="1" bandRow="1">
                    <a:tableStyleId>{5C22544A-7EE6-4342-B048-85BDC9FD1C3A}</a:tableStyleId>
                  </a:tblPr>
                  <a:tblGrid>
                    <a:gridCol w="2215866"/>
                    <a:gridCol w="2215866"/>
                    <a:gridCol w="2215866"/>
                    <a:gridCol w="2215866"/>
                  </a:tblGrid>
                  <a:tr h="370840">
                    <a:tc>
                      <a:txBody>
                        <a:bodyPr/>
                        <a:lstStyle/>
                        <a:p>
                          <a:pPr algn="ctr"/>
                          <a:r>
                            <a:rPr lang="uk-UA" dirty="0" smtClean="0"/>
                            <a:t>Біологічна система</a:t>
                          </a:r>
                          <a:endParaRPr lang="ru-RU" dirty="0"/>
                        </a:p>
                      </a:txBody>
                      <a:tcPr/>
                    </a:tc>
                    <a:tc>
                      <a:txBody>
                        <a:bodyPr/>
                        <a:lstStyle/>
                        <a:p>
                          <a:pPr algn="ctr"/>
                          <a14:m>
                            <m:oMath xmlns:m="http://schemas.openxmlformats.org/officeDocument/2006/math">
                              <m:r>
                                <a:rPr lang="ru-RU" i="1" smtClean="0">
                                  <a:latin typeface="Cambria Math"/>
                                  <a:ea typeface="Cambria Math"/>
                                </a:rPr>
                                <m:t>𝝆</m:t>
                              </m:r>
                            </m:oMath>
                          </a14:m>
                          <a:r>
                            <a:rPr lang="ru-RU" dirty="0" smtClean="0"/>
                            <a:t>, Ом*м</a:t>
                          </a:r>
                          <a:endParaRPr lang="ru-RU"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uk-UA" dirty="0" smtClean="0"/>
                            <a:t>Біологічна система</a:t>
                          </a:r>
                          <a:endParaRPr lang="ru-RU"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ru-RU" i="1" smtClean="0">
                                  <a:latin typeface="Cambria Math"/>
                                  <a:ea typeface="Cambria Math"/>
                                </a:rPr>
                                <m:t>𝝆</m:t>
                              </m:r>
                            </m:oMath>
                          </a14:m>
                          <a:r>
                            <a:rPr lang="ru-RU" dirty="0" smtClean="0"/>
                            <a:t>, Ом*м</a:t>
                          </a:r>
                          <a:endParaRPr lang="ru-RU" dirty="0"/>
                        </a:p>
                        <a:p>
                          <a:pPr algn="ctr"/>
                          <a:endParaRPr lang="ru-RU" dirty="0"/>
                        </a:p>
                      </a:txBody>
                      <a:tcPr/>
                    </a:tc>
                  </a:tr>
                  <a:tr h="370840">
                    <a:tc>
                      <a:txBody>
                        <a:bodyPr/>
                        <a:lstStyle/>
                        <a:p>
                          <a:r>
                            <a:rPr lang="uk-UA" dirty="0" smtClean="0"/>
                            <a:t>Спинномозкова</a:t>
                          </a:r>
                          <a:r>
                            <a:rPr lang="uk-UA" baseline="0" dirty="0" smtClean="0"/>
                            <a:t> рідина</a:t>
                          </a:r>
                          <a:endParaRPr lang="ru-RU" dirty="0"/>
                        </a:p>
                      </a:txBody>
                      <a:tcPr/>
                    </a:tc>
                    <a:tc>
                      <a:txBody>
                        <a:bodyPr/>
                        <a:lstStyle/>
                        <a:p>
                          <a:pPr algn="ctr"/>
                          <a:r>
                            <a:rPr lang="uk-UA" dirty="0" smtClean="0"/>
                            <a:t>5,5 * </a:t>
                          </a:r>
                          <a14:m>
                            <m:oMath xmlns:m="http://schemas.openxmlformats.org/officeDocument/2006/math">
                              <m:sSup>
                                <m:sSupPr>
                                  <m:ctrlPr>
                                    <a:rPr lang="ru-RU" i="1" smtClean="0">
                                      <a:latin typeface="Cambria Math" panose="02040503050406030204" pitchFamily="18" charset="0"/>
                                      <a:ea typeface="Cambria Math"/>
                                    </a:rPr>
                                  </m:ctrlPr>
                                </m:sSupPr>
                                <m:e>
                                  <m:r>
                                    <a:rPr lang="uk-UA" b="0" i="1" smtClean="0">
                                      <a:latin typeface="Cambria Math"/>
                                      <a:ea typeface="Cambria Math"/>
                                    </a:rPr>
                                    <m:t>10</m:t>
                                  </m:r>
                                </m:e>
                                <m:sup>
                                  <m:r>
                                    <a:rPr lang="uk-UA" b="0" i="1" smtClean="0">
                                      <a:latin typeface="Cambria Math"/>
                                      <a:ea typeface="Cambria Math"/>
                                    </a:rPr>
                                    <m:t>−1</m:t>
                                  </m:r>
                                </m:sup>
                              </m:sSup>
                            </m:oMath>
                          </a14:m>
                          <a:endParaRPr lang="ru-RU" dirty="0"/>
                        </a:p>
                      </a:txBody>
                      <a:tcPr/>
                    </a:tc>
                    <a:tc>
                      <a:txBody>
                        <a:bodyPr/>
                        <a:lstStyle/>
                        <a:p>
                          <a:r>
                            <a:rPr lang="uk-UA" dirty="0" smtClean="0"/>
                            <a:t>Жирова тканина </a:t>
                          </a:r>
                          <a:endParaRPr lang="ru-RU" dirty="0"/>
                        </a:p>
                      </a:txBody>
                      <a:tcPr/>
                    </a:tc>
                    <a:tc>
                      <a:txBody>
                        <a:bodyPr/>
                        <a:lstStyle/>
                        <a:p>
                          <a:pPr algn="ctr"/>
                          <a:r>
                            <a:rPr lang="uk-UA" dirty="0" smtClean="0"/>
                            <a:t>50</a:t>
                          </a:r>
                          <a:endParaRPr lang="ru-RU" dirty="0"/>
                        </a:p>
                      </a:txBody>
                      <a:tcPr/>
                    </a:tc>
                  </a:tr>
                  <a:tr h="370840">
                    <a:tc>
                      <a:txBody>
                        <a:bodyPr/>
                        <a:lstStyle/>
                        <a:p>
                          <a:r>
                            <a:rPr lang="uk-UA" dirty="0" smtClean="0"/>
                            <a:t>Сироватка крові</a:t>
                          </a:r>
                          <a:endParaRPr lang="ru-RU"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uk-UA" dirty="0" smtClean="0"/>
                            <a:t>7,1 * </a:t>
                          </a:r>
                          <a14:m>
                            <m:oMath xmlns:m="http://schemas.openxmlformats.org/officeDocument/2006/math">
                              <m:sSup>
                                <m:sSupPr>
                                  <m:ctrlPr>
                                    <a:rPr lang="ru-RU" i="1" smtClean="0">
                                      <a:latin typeface="Cambria Math" panose="02040503050406030204" pitchFamily="18" charset="0"/>
                                      <a:ea typeface="Cambria Math"/>
                                    </a:rPr>
                                  </m:ctrlPr>
                                </m:sSupPr>
                                <m:e>
                                  <m:r>
                                    <a:rPr lang="uk-UA" b="0" i="1" smtClean="0">
                                      <a:latin typeface="Cambria Math"/>
                                      <a:ea typeface="Cambria Math"/>
                                    </a:rPr>
                                    <m:t>10</m:t>
                                  </m:r>
                                </m:e>
                                <m:sup>
                                  <m:r>
                                    <a:rPr lang="uk-UA" b="0" i="1" smtClean="0">
                                      <a:latin typeface="Cambria Math"/>
                                      <a:ea typeface="Cambria Math"/>
                                    </a:rPr>
                                    <m:t>−1</m:t>
                                  </m:r>
                                </m:sup>
                              </m:sSup>
                            </m:oMath>
                          </a14:m>
                          <a:endParaRPr lang="ru-RU" dirty="0"/>
                        </a:p>
                        <a:p>
                          <a:pPr algn="ctr"/>
                          <a:endParaRPr lang="ru-RU" dirty="0"/>
                        </a:p>
                      </a:txBody>
                      <a:tcPr/>
                    </a:tc>
                    <a:tc>
                      <a:txBody>
                        <a:bodyPr/>
                        <a:lstStyle/>
                        <a:p>
                          <a:r>
                            <a:rPr lang="uk-UA" dirty="0" smtClean="0"/>
                            <a:t>Суха шкіра</a:t>
                          </a:r>
                          <a:endParaRPr lang="ru-RU"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uk-UA" dirty="0" smtClean="0"/>
                            <a:t> </a:t>
                          </a:r>
                          <a14:m>
                            <m:oMath xmlns:m="http://schemas.openxmlformats.org/officeDocument/2006/math">
                              <m:sSup>
                                <m:sSupPr>
                                  <m:ctrlPr>
                                    <a:rPr lang="ru-RU" i="1" smtClean="0">
                                      <a:latin typeface="Cambria Math" panose="02040503050406030204" pitchFamily="18" charset="0"/>
                                      <a:ea typeface="Cambria Math"/>
                                    </a:rPr>
                                  </m:ctrlPr>
                                </m:sSupPr>
                                <m:e>
                                  <m:r>
                                    <a:rPr lang="uk-UA" b="0" i="1" smtClean="0">
                                      <a:latin typeface="Cambria Math"/>
                                      <a:ea typeface="Cambria Math"/>
                                    </a:rPr>
                                    <m:t>10</m:t>
                                  </m:r>
                                </m:e>
                                <m:sup>
                                  <m:r>
                                    <a:rPr lang="uk-UA" b="0" i="1" smtClean="0">
                                      <a:latin typeface="Cambria Math"/>
                                      <a:ea typeface="Cambria Math"/>
                                    </a:rPr>
                                    <m:t>2</m:t>
                                  </m:r>
                                </m:sup>
                              </m:sSup>
                            </m:oMath>
                          </a14:m>
                          <a:endParaRPr lang="ru-RU" dirty="0" smtClean="0"/>
                        </a:p>
                        <a:p>
                          <a:pPr algn="ctr"/>
                          <a:endParaRPr lang="ru-RU" dirty="0"/>
                        </a:p>
                      </a:txBody>
                      <a:tcPr/>
                    </a:tc>
                  </a:tr>
                  <a:tr h="370840">
                    <a:tc>
                      <a:txBody>
                        <a:bodyPr/>
                        <a:lstStyle/>
                        <a:p>
                          <a:r>
                            <a:rPr lang="uk-UA" dirty="0" smtClean="0"/>
                            <a:t>М'язова тканина </a:t>
                          </a:r>
                          <a:endParaRPr lang="ru-RU" dirty="0"/>
                        </a:p>
                      </a:txBody>
                      <a:tcPr/>
                    </a:tc>
                    <a:tc>
                      <a:txBody>
                        <a:bodyPr/>
                        <a:lstStyle/>
                        <a:p>
                          <a:pPr algn="ctr"/>
                          <a:r>
                            <a:rPr lang="uk-UA" dirty="0" smtClean="0"/>
                            <a:t>2,0</a:t>
                          </a:r>
                          <a:endParaRPr lang="ru-RU" dirty="0"/>
                        </a:p>
                      </a:txBody>
                      <a:tcPr/>
                    </a:tc>
                    <a:tc>
                      <a:txBody>
                        <a:bodyPr/>
                        <a:lstStyle/>
                        <a:p>
                          <a:r>
                            <a:rPr lang="uk-UA" dirty="0" smtClean="0"/>
                            <a:t>Кістка без окістя </a:t>
                          </a:r>
                          <a:endParaRPr lang="ru-RU" dirty="0"/>
                        </a:p>
                      </a:txBody>
                      <a:tcPr/>
                    </a:tc>
                    <a:tc>
                      <a:txBody>
                        <a:bodyPr/>
                        <a:lstStyle/>
                        <a:p>
                          <a:pPr algn="ctr"/>
                          <a:r>
                            <a:rPr lang="uk-UA" dirty="0" smtClean="0"/>
                            <a:t> </a:t>
                          </a:r>
                          <a14:m>
                            <m:oMath xmlns:m="http://schemas.openxmlformats.org/officeDocument/2006/math">
                              <m:sSup>
                                <m:sSupPr>
                                  <m:ctrlPr>
                                    <a:rPr lang="ru-RU" i="1" smtClean="0">
                                      <a:latin typeface="Cambria Math" panose="02040503050406030204" pitchFamily="18" charset="0"/>
                                      <a:ea typeface="Cambria Math"/>
                                    </a:rPr>
                                  </m:ctrlPr>
                                </m:sSupPr>
                                <m:e>
                                  <m:r>
                                    <a:rPr lang="uk-UA" b="0" i="1" smtClean="0">
                                      <a:latin typeface="Cambria Math"/>
                                      <a:ea typeface="Cambria Math"/>
                                    </a:rPr>
                                    <m:t>10</m:t>
                                  </m:r>
                                </m:e>
                                <m:sup>
                                  <m:r>
                                    <a:rPr lang="uk-UA" b="0" i="1" smtClean="0">
                                      <a:latin typeface="Cambria Math"/>
                                      <a:ea typeface="Cambria Math"/>
                                    </a:rPr>
                                    <m:t>6</m:t>
                                  </m:r>
                                </m:sup>
                              </m:sSup>
                            </m:oMath>
                          </a14:m>
                          <a:endParaRPr lang="ru-RU" dirty="0"/>
                        </a:p>
                      </a:txBody>
                      <a:tcPr/>
                    </a:tc>
                  </a:tr>
                  <a:tr h="370840">
                    <a:tc>
                      <a:txBody>
                        <a:bodyPr/>
                        <a:lstStyle/>
                        <a:p>
                          <a:r>
                            <a:rPr lang="uk-UA" dirty="0" smtClean="0"/>
                            <a:t>Печінка </a:t>
                          </a:r>
                          <a:endParaRPr lang="ru-RU" dirty="0"/>
                        </a:p>
                      </a:txBody>
                      <a:tcPr/>
                    </a:tc>
                    <a:tc>
                      <a:txBody>
                        <a:bodyPr/>
                        <a:lstStyle/>
                        <a:p>
                          <a:pPr algn="ctr"/>
                          <a:r>
                            <a:rPr lang="uk-UA" dirty="0" smtClean="0"/>
                            <a:t>10</a:t>
                          </a:r>
                          <a:endParaRPr lang="ru-RU" dirty="0"/>
                        </a:p>
                      </a:txBody>
                      <a:tcPr/>
                    </a:tc>
                    <a:tc>
                      <a:txBody>
                        <a:bodyPr/>
                        <a:lstStyle/>
                        <a:p>
                          <a:r>
                            <a:rPr lang="uk-UA" dirty="0" smtClean="0"/>
                            <a:t>Еритроцити </a:t>
                          </a:r>
                          <a:endParaRPr lang="ru-RU" dirty="0"/>
                        </a:p>
                      </a:txBody>
                      <a:tcPr/>
                    </a:tc>
                    <a:tc>
                      <a:txBody>
                        <a:bodyPr/>
                        <a:lstStyle/>
                        <a:p>
                          <a:pPr algn="ctr"/>
                          <a:r>
                            <a:rPr lang="uk-UA" dirty="0" smtClean="0"/>
                            <a:t> </a:t>
                          </a:r>
                          <a14:m>
                            <m:oMath xmlns:m="http://schemas.openxmlformats.org/officeDocument/2006/math">
                              <m:sSup>
                                <m:sSupPr>
                                  <m:ctrlPr>
                                    <a:rPr lang="ru-RU" i="1" smtClean="0">
                                      <a:latin typeface="Cambria Math" panose="02040503050406030204" pitchFamily="18" charset="0"/>
                                      <a:ea typeface="Cambria Math"/>
                                    </a:rPr>
                                  </m:ctrlPr>
                                </m:sSupPr>
                                <m:e>
                                  <m:r>
                                    <a:rPr lang="uk-UA" b="0" i="1" smtClean="0">
                                      <a:latin typeface="Cambria Math"/>
                                      <a:ea typeface="Cambria Math"/>
                                    </a:rPr>
                                    <m:t>10</m:t>
                                  </m:r>
                                </m:e>
                                <m:sup>
                                  <m:r>
                                    <a:rPr lang="uk-UA" b="0" i="1" smtClean="0">
                                      <a:latin typeface="Cambria Math"/>
                                      <a:ea typeface="Cambria Math"/>
                                    </a:rPr>
                                    <m:t>6</m:t>
                                  </m:r>
                                </m:sup>
                              </m:sSup>
                            </m:oMath>
                          </a14:m>
                          <a:endParaRPr lang="ru-RU"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uk-UA" dirty="0" smtClean="0"/>
                            <a:t>Нервова тканина</a:t>
                          </a:r>
                          <a:endParaRPr lang="ru-RU" dirty="0" smtClean="0"/>
                        </a:p>
                      </a:txBody>
                      <a:tcPr/>
                    </a:tc>
                    <a:tc>
                      <a:txBody>
                        <a:bodyPr/>
                        <a:lstStyle/>
                        <a:p>
                          <a:pPr algn="ctr"/>
                          <a:r>
                            <a:rPr lang="uk-UA" dirty="0" smtClean="0"/>
                            <a:t>25</a:t>
                          </a:r>
                          <a:endParaRPr lang="ru-RU" dirty="0"/>
                        </a:p>
                      </a:txBody>
                      <a:tcPr/>
                    </a:tc>
                    <a:tc>
                      <a:txBody>
                        <a:bodyPr/>
                        <a:lstStyle/>
                        <a:p>
                          <a:r>
                            <a:rPr lang="uk-UA" dirty="0" smtClean="0"/>
                            <a:t>Цитоплазма </a:t>
                          </a:r>
                          <a:endParaRPr lang="ru-RU" dirty="0"/>
                        </a:p>
                      </a:txBody>
                      <a:tcPr/>
                    </a:tc>
                    <a:tc>
                      <a:txBody>
                        <a:bodyPr/>
                        <a:lstStyle/>
                        <a:p>
                          <a:pPr algn="ctr"/>
                          <a:r>
                            <a:rPr lang="uk-UA" dirty="0" smtClean="0"/>
                            <a:t>0,1-300</a:t>
                          </a:r>
                          <a:endParaRPr lang="ru-RU" dirty="0"/>
                        </a:p>
                      </a:txBody>
                      <a:tcPr/>
                    </a:tc>
                  </a:tr>
                </a:tbl>
              </a:graphicData>
            </a:graphic>
          </p:graphicFrame>
        </mc:Choice>
        <mc:Fallback xmlns="">
          <p:graphicFrame>
            <p:nvGraphicFramePr>
              <p:cNvPr id="2" name="Таблица 1"/>
              <p:cNvGraphicFramePr>
                <a:graphicFrameLocks noGrp="1"/>
              </p:cNvGraphicFramePr>
              <p:nvPr>
                <p:extLst>
                  <p:ext uri="{D42A27DB-BD31-4B8C-83A1-F6EECF244321}">
                    <p14:modId xmlns:p14="http://schemas.microsoft.com/office/powerpoint/2010/main" val="662044397"/>
                  </p:ext>
                </p:extLst>
              </p:nvPr>
            </p:nvGraphicFramePr>
            <p:xfrm>
              <a:off x="1378423" y="1907021"/>
              <a:ext cx="8863464" cy="3032760"/>
            </p:xfrm>
            <a:graphic>
              <a:graphicData uri="http://schemas.openxmlformats.org/drawingml/2006/table">
                <a:tbl>
                  <a:tblPr firstRow="1" bandRow="1">
                    <a:tableStyleId>{5C22544A-7EE6-4342-B048-85BDC9FD1C3A}</a:tableStyleId>
                  </a:tblPr>
                  <a:tblGrid>
                    <a:gridCol w="2215866"/>
                    <a:gridCol w="2215866"/>
                    <a:gridCol w="2215866"/>
                    <a:gridCol w="2215866"/>
                  </a:tblGrid>
                  <a:tr h="640080">
                    <a:tc>
                      <a:txBody>
                        <a:bodyPr/>
                        <a:lstStyle/>
                        <a:p>
                          <a:pPr algn="ctr"/>
                          <a:r>
                            <a:rPr lang="uk-UA" dirty="0" smtClean="0"/>
                            <a:t>Біологічна система</a:t>
                          </a:r>
                          <a:endParaRPr lang="ru-RU" dirty="0"/>
                        </a:p>
                      </a:txBody>
                      <a:tcPr/>
                    </a:tc>
                    <a:tc>
                      <a:txBody>
                        <a:bodyPr/>
                        <a:lstStyle/>
                        <a:p>
                          <a:endParaRPr lang="ru-RU"/>
                        </a:p>
                      </a:txBody>
                      <a:tcPr>
                        <a:blipFill rotWithShape="1">
                          <a:blip r:embed="rId2"/>
                          <a:stretch>
                            <a:fillRect l="-100275" t="-4762" r="-200551" b="-387619"/>
                          </a:stretch>
                        </a:blip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uk-UA" dirty="0" smtClean="0"/>
                            <a:t>Біологічна система</a:t>
                          </a:r>
                          <a:endParaRPr lang="ru-RU" dirty="0" smtClean="0"/>
                        </a:p>
                      </a:txBody>
                      <a:tcPr/>
                    </a:tc>
                    <a:tc>
                      <a:txBody>
                        <a:bodyPr/>
                        <a:lstStyle/>
                        <a:p>
                          <a:endParaRPr lang="ru-RU"/>
                        </a:p>
                      </a:txBody>
                      <a:tcPr>
                        <a:blipFill rotWithShape="1">
                          <a:blip r:embed="rId2"/>
                          <a:stretch>
                            <a:fillRect l="-300551" t="-4762" r="-275" b="-387619"/>
                          </a:stretch>
                        </a:blipFill>
                      </a:tcPr>
                    </a:tc>
                  </a:tr>
                  <a:tr h="640080">
                    <a:tc>
                      <a:txBody>
                        <a:bodyPr/>
                        <a:lstStyle/>
                        <a:p>
                          <a:r>
                            <a:rPr lang="uk-UA" dirty="0" smtClean="0"/>
                            <a:t>Спинномозкова</a:t>
                          </a:r>
                          <a:r>
                            <a:rPr lang="uk-UA" baseline="0" dirty="0" smtClean="0"/>
                            <a:t> рідина</a:t>
                          </a:r>
                          <a:endParaRPr lang="ru-RU" dirty="0"/>
                        </a:p>
                      </a:txBody>
                      <a:tcPr/>
                    </a:tc>
                    <a:tc>
                      <a:txBody>
                        <a:bodyPr/>
                        <a:lstStyle/>
                        <a:p>
                          <a:endParaRPr lang="ru-RU"/>
                        </a:p>
                      </a:txBody>
                      <a:tcPr>
                        <a:blipFill rotWithShape="1">
                          <a:blip r:embed="rId2"/>
                          <a:stretch>
                            <a:fillRect l="-100275" t="-104762" r="-200551" b="-287619"/>
                          </a:stretch>
                        </a:blipFill>
                      </a:tcPr>
                    </a:tc>
                    <a:tc>
                      <a:txBody>
                        <a:bodyPr/>
                        <a:lstStyle/>
                        <a:p>
                          <a:r>
                            <a:rPr lang="uk-UA" dirty="0" smtClean="0"/>
                            <a:t>Жирова тканина </a:t>
                          </a:r>
                          <a:endParaRPr lang="ru-RU" dirty="0"/>
                        </a:p>
                      </a:txBody>
                      <a:tcPr/>
                    </a:tc>
                    <a:tc>
                      <a:txBody>
                        <a:bodyPr/>
                        <a:lstStyle/>
                        <a:p>
                          <a:pPr algn="ctr"/>
                          <a:r>
                            <a:rPr lang="uk-UA" dirty="0" smtClean="0"/>
                            <a:t>50</a:t>
                          </a:r>
                          <a:endParaRPr lang="ru-RU" dirty="0"/>
                        </a:p>
                      </a:txBody>
                      <a:tcPr/>
                    </a:tc>
                  </a:tr>
                  <a:tr h="640080">
                    <a:tc>
                      <a:txBody>
                        <a:bodyPr/>
                        <a:lstStyle/>
                        <a:p>
                          <a:r>
                            <a:rPr lang="uk-UA" dirty="0" smtClean="0"/>
                            <a:t>Сироватка крові</a:t>
                          </a:r>
                          <a:endParaRPr lang="ru-RU" dirty="0"/>
                        </a:p>
                      </a:txBody>
                      <a:tcPr/>
                    </a:tc>
                    <a:tc>
                      <a:txBody>
                        <a:bodyPr/>
                        <a:lstStyle/>
                        <a:p>
                          <a:endParaRPr lang="ru-RU"/>
                        </a:p>
                      </a:txBody>
                      <a:tcPr>
                        <a:blipFill rotWithShape="1">
                          <a:blip r:embed="rId2"/>
                          <a:stretch>
                            <a:fillRect l="-100275" t="-204762" r="-200551" b="-187619"/>
                          </a:stretch>
                        </a:blipFill>
                      </a:tcPr>
                    </a:tc>
                    <a:tc>
                      <a:txBody>
                        <a:bodyPr/>
                        <a:lstStyle/>
                        <a:p>
                          <a:r>
                            <a:rPr lang="uk-UA" dirty="0" smtClean="0"/>
                            <a:t>Суха шкіра</a:t>
                          </a:r>
                          <a:endParaRPr lang="ru-RU" dirty="0"/>
                        </a:p>
                      </a:txBody>
                      <a:tcPr/>
                    </a:tc>
                    <a:tc>
                      <a:txBody>
                        <a:bodyPr/>
                        <a:lstStyle/>
                        <a:p>
                          <a:endParaRPr lang="ru-RU"/>
                        </a:p>
                      </a:txBody>
                      <a:tcPr>
                        <a:blipFill rotWithShape="1">
                          <a:blip r:embed="rId2"/>
                          <a:stretch>
                            <a:fillRect l="-300551" t="-204762" r="-275" b="-187619"/>
                          </a:stretch>
                        </a:blipFill>
                      </a:tcPr>
                    </a:tc>
                  </a:tr>
                  <a:tr h="370840">
                    <a:tc>
                      <a:txBody>
                        <a:bodyPr/>
                        <a:lstStyle/>
                        <a:p>
                          <a:r>
                            <a:rPr lang="uk-UA" dirty="0" smtClean="0"/>
                            <a:t>М'язова тканина </a:t>
                          </a:r>
                          <a:endParaRPr lang="ru-RU" dirty="0"/>
                        </a:p>
                      </a:txBody>
                      <a:tcPr/>
                    </a:tc>
                    <a:tc>
                      <a:txBody>
                        <a:bodyPr/>
                        <a:lstStyle/>
                        <a:p>
                          <a:pPr algn="ctr"/>
                          <a:r>
                            <a:rPr lang="uk-UA" dirty="0" smtClean="0"/>
                            <a:t>2,0</a:t>
                          </a:r>
                          <a:endParaRPr lang="ru-RU" dirty="0"/>
                        </a:p>
                      </a:txBody>
                      <a:tcPr/>
                    </a:tc>
                    <a:tc>
                      <a:txBody>
                        <a:bodyPr/>
                        <a:lstStyle/>
                        <a:p>
                          <a:r>
                            <a:rPr lang="uk-UA" dirty="0" smtClean="0"/>
                            <a:t>Кістка без окістя </a:t>
                          </a:r>
                          <a:endParaRPr lang="ru-RU" dirty="0"/>
                        </a:p>
                      </a:txBody>
                      <a:tcPr/>
                    </a:tc>
                    <a:tc>
                      <a:txBody>
                        <a:bodyPr/>
                        <a:lstStyle/>
                        <a:p>
                          <a:endParaRPr lang="ru-RU"/>
                        </a:p>
                      </a:txBody>
                      <a:tcPr>
                        <a:blipFill rotWithShape="1">
                          <a:blip r:embed="rId2"/>
                          <a:stretch>
                            <a:fillRect l="-300551" t="-533333" r="-275" b="-228333"/>
                          </a:stretch>
                        </a:blipFill>
                      </a:tcPr>
                    </a:tc>
                  </a:tr>
                  <a:tr h="370840">
                    <a:tc>
                      <a:txBody>
                        <a:bodyPr/>
                        <a:lstStyle/>
                        <a:p>
                          <a:r>
                            <a:rPr lang="uk-UA" dirty="0" smtClean="0"/>
                            <a:t>Печінка </a:t>
                          </a:r>
                          <a:endParaRPr lang="ru-RU" dirty="0"/>
                        </a:p>
                      </a:txBody>
                      <a:tcPr/>
                    </a:tc>
                    <a:tc>
                      <a:txBody>
                        <a:bodyPr/>
                        <a:lstStyle/>
                        <a:p>
                          <a:pPr algn="ctr"/>
                          <a:r>
                            <a:rPr lang="uk-UA" dirty="0" smtClean="0"/>
                            <a:t>10</a:t>
                          </a:r>
                          <a:endParaRPr lang="ru-RU" dirty="0"/>
                        </a:p>
                      </a:txBody>
                      <a:tcPr/>
                    </a:tc>
                    <a:tc>
                      <a:txBody>
                        <a:bodyPr/>
                        <a:lstStyle/>
                        <a:p>
                          <a:r>
                            <a:rPr lang="uk-UA" dirty="0" smtClean="0"/>
                            <a:t>Еритроцити </a:t>
                          </a:r>
                          <a:endParaRPr lang="ru-RU" dirty="0"/>
                        </a:p>
                      </a:txBody>
                      <a:tcPr/>
                    </a:tc>
                    <a:tc>
                      <a:txBody>
                        <a:bodyPr/>
                        <a:lstStyle/>
                        <a:p>
                          <a:endParaRPr lang="ru-RU"/>
                        </a:p>
                      </a:txBody>
                      <a:tcPr>
                        <a:blipFill rotWithShape="1">
                          <a:blip r:embed="rId2"/>
                          <a:stretch>
                            <a:fillRect l="-300551" t="-622951" r="-275" b="-124590"/>
                          </a:stretch>
                        </a:blip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uk-UA" dirty="0" smtClean="0"/>
                            <a:t>Нервова тканина</a:t>
                          </a:r>
                          <a:endParaRPr lang="ru-RU" dirty="0" smtClean="0"/>
                        </a:p>
                      </a:txBody>
                      <a:tcPr/>
                    </a:tc>
                    <a:tc>
                      <a:txBody>
                        <a:bodyPr/>
                        <a:lstStyle/>
                        <a:p>
                          <a:pPr algn="ctr"/>
                          <a:r>
                            <a:rPr lang="uk-UA" dirty="0" smtClean="0"/>
                            <a:t>25</a:t>
                          </a:r>
                          <a:endParaRPr lang="ru-RU" dirty="0"/>
                        </a:p>
                      </a:txBody>
                      <a:tcPr/>
                    </a:tc>
                    <a:tc>
                      <a:txBody>
                        <a:bodyPr/>
                        <a:lstStyle/>
                        <a:p>
                          <a:r>
                            <a:rPr lang="uk-UA" dirty="0" smtClean="0"/>
                            <a:t>Цитоплазма </a:t>
                          </a:r>
                          <a:endParaRPr lang="ru-RU" dirty="0"/>
                        </a:p>
                      </a:txBody>
                      <a:tcPr/>
                    </a:tc>
                    <a:tc>
                      <a:txBody>
                        <a:bodyPr/>
                        <a:lstStyle/>
                        <a:p>
                          <a:pPr algn="ctr"/>
                          <a:r>
                            <a:rPr lang="uk-UA" dirty="0" smtClean="0"/>
                            <a:t>0,1-300</a:t>
                          </a:r>
                          <a:endParaRPr lang="ru-RU" dirty="0"/>
                        </a:p>
                      </a:txBody>
                      <a:tcPr/>
                    </a:tc>
                  </a:tr>
                </a:tbl>
              </a:graphicData>
            </a:graphic>
          </p:graphicFrame>
        </mc:Fallback>
      </mc:AlternateContent>
      <p:sp>
        <p:nvSpPr>
          <p:cNvPr id="4" name="Заголовок 2"/>
          <p:cNvSpPr txBox="1">
            <a:spLocks/>
          </p:cNvSpPr>
          <p:nvPr/>
        </p:nvSpPr>
        <p:spPr>
          <a:xfrm>
            <a:off x="1622948" y="982131"/>
            <a:ext cx="8667464" cy="532769"/>
          </a:xfrm>
          <a:prstGeom prst="rect">
            <a:avLst/>
          </a:prstGeom>
        </p:spPr>
        <p:txBody>
          <a:bodyPr>
            <a:normAutofit fontScale="82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b="1" dirty="0" smtClean="0">
                <a:latin typeface="+mn-lt"/>
              </a:rPr>
              <a:t>Питомий опір деяких біологічних систем</a:t>
            </a:r>
            <a:endParaRPr lang="ru-RU" b="1" dirty="0">
              <a:latin typeface="+mn-lt"/>
            </a:endParaRPr>
          </a:p>
        </p:txBody>
      </p:sp>
      <mc:AlternateContent xmlns:mc="http://schemas.openxmlformats.org/markup-compatibility/2006">
        <mc:Choice xmlns:a14="http://schemas.microsoft.com/office/drawing/2010/main" Requires="a14">
          <p:sp>
            <p:nvSpPr>
              <p:cNvPr id="5" name="Заголовок 2"/>
              <p:cNvSpPr txBox="1">
                <a:spLocks/>
              </p:cNvSpPr>
              <p:nvPr/>
            </p:nvSpPr>
            <p:spPr>
              <a:xfrm>
                <a:off x="1338618" y="5160621"/>
                <a:ext cx="9879841" cy="926280"/>
              </a:xfrm>
              <a:prstGeom prst="rect">
                <a:avLst/>
              </a:prstGeom>
            </p:spPr>
            <p:txBody>
              <a:bodyPr>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uk-UA" sz="2400" b="1" dirty="0" smtClean="0">
                    <a:latin typeface="+mn-lt"/>
                  </a:rPr>
                  <a:t>Клітинна мембрана – це діелектрик</a:t>
                </a:r>
                <a:r>
                  <a:rPr lang="uk-UA" sz="2400" dirty="0" smtClean="0">
                    <a:latin typeface="+mn-lt"/>
                  </a:rPr>
                  <a:t>, питомий опір якого в різних клітинах коливається в межах від </a:t>
                </a:r>
                <a14:m>
                  <m:oMath xmlns:m="http://schemas.openxmlformats.org/officeDocument/2006/math">
                    <m:sSup>
                      <m:sSupPr>
                        <m:ctrlPr>
                          <a:rPr lang="ru-RU" sz="2400" i="1">
                            <a:latin typeface="Cambria Math" panose="02040503050406030204" pitchFamily="18" charset="0"/>
                            <a:ea typeface="Cambria Math"/>
                          </a:rPr>
                        </m:ctrlPr>
                      </m:sSupPr>
                      <m:e>
                        <m:r>
                          <a:rPr lang="uk-UA" sz="2400" i="1">
                            <a:latin typeface="Cambria Math"/>
                            <a:ea typeface="Cambria Math"/>
                          </a:rPr>
                          <m:t>10</m:t>
                        </m:r>
                      </m:e>
                      <m:sup>
                        <m:r>
                          <a:rPr lang="uk-UA" sz="2400" b="0" i="1" smtClean="0">
                            <a:latin typeface="Cambria Math"/>
                            <a:ea typeface="Cambria Math"/>
                          </a:rPr>
                          <m:t>3</m:t>
                        </m:r>
                      </m:sup>
                    </m:sSup>
                  </m:oMath>
                </a14:m>
                <a:r>
                  <a:rPr lang="ru-RU" sz="2400" dirty="0" smtClean="0">
                    <a:latin typeface="+mn-lt"/>
                  </a:rPr>
                  <a:t> до </a:t>
                </a:r>
                <a14:m>
                  <m:oMath xmlns:m="http://schemas.openxmlformats.org/officeDocument/2006/math">
                    <m:sSup>
                      <m:sSupPr>
                        <m:ctrlPr>
                          <a:rPr lang="ru-RU" sz="2400" i="1">
                            <a:latin typeface="Cambria Math" panose="02040503050406030204" pitchFamily="18" charset="0"/>
                            <a:ea typeface="Cambria Math"/>
                          </a:rPr>
                        </m:ctrlPr>
                      </m:sSupPr>
                      <m:e>
                        <m:r>
                          <a:rPr lang="uk-UA" sz="2400" i="1">
                            <a:latin typeface="Cambria Math"/>
                            <a:ea typeface="Cambria Math"/>
                          </a:rPr>
                          <m:t>10</m:t>
                        </m:r>
                      </m:e>
                      <m:sup>
                        <m:r>
                          <a:rPr lang="uk-UA" sz="2400" b="0" i="1" smtClean="0">
                            <a:latin typeface="Cambria Math"/>
                            <a:ea typeface="Cambria Math"/>
                          </a:rPr>
                          <m:t>4 </m:t>
                        </m:r>
                      </m:sup>
                    </m:sSup>
                  </m:oMath>
                </a14:m>
                <a:r>
                  <a:rPr lang="ru-RU" sz="2400" dirty="0" smtClean="0">
                    <a:latin typeface="+mn-lt"/>
                  </a:rPr>
                  <a:t>Ом*м</a:t>
                </a:r>
                <a:endParaRPr lang="ru-RU" sz="2400" dirty="0">
                  <a:latin typeface="+mn-lt"/>
                </a:endParaRPr>
              </a:p>
            </p:txBody>
          </p:sp>
        </mc:Choice>
        <mc:Fallback>
          <p:sp>
            <p:nvSpPr>
              <p:cNvPr id="5" name="Заголовок 2"/>
              <p:cNvSpPr txBox="1">
                <a:spLocks noRot="1" noChangeAspect="1" noMove="1" noResize="1" noEditPoints="1" noAdjustHandles="1" noChangeArrowheads="1" noChangeShapeType="1" noTextEdit="1"/>
              </p:cNvSpPr>
              <p:nvPr/>
            </p:nvSpPr>
            <p:spPr>
              <a:xfrm>
                <a:off x="1338618" y="5160621"/>
                <a:ext cx="9879841" cy="926280"/>
              </a:xfrm>
              <a:prstGeom prst="rect">
                <a:avLst/>
              </a:prstGeom>
              <a:blipFill rotWithShape="0">
                <a:blip r:embed="rId3"/>
                <a:stretch>
                  <a:fillRect l="-926" t="-5263" b="-658"/>
                </a:stretch>
              </a:blipFill>
            </p:spPr>
            <p:txBody>
              <a:bodyPr/>
              <a:lstStyle/>
              <a:p>
                <a:r>
                  <a:rPr lang="uk-UA">
                    <a:noFill/>
                  </a:rPr>
                  <a:t> </a:t>
                </a:r>
              </a:p>
            </p:txBody>
          </p:sp>
        </mc:Fallback>
      </mc:AlternateContent>
    </p:spTree>
    <p:extLst>
      <p:ext uri="{BB962C8B-B14F-4D97-AF65-F5344CB8AC3E}">
        <p14:creationId xmlns:p14="http://schemas.microsoft.com/office/powerpoint/2010/main" val="7368199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5632" y="853274"/>
            <a:ext cx="10363200" cy="5509200"/>
          </a:xfrm>
          <a:prstGeom prst="rect">
            <a:avLst/>
          </a:prstGeom>
        </p:spPr>
        <p:txBody>
          <a:bodyPr wrap="square">
            <a:spAutoFit/>
          </a:bodyPr>
          <a:lstStyle/>
          <a:p>
            <a:pPr indent="360000"/>
            <a:r>
              <a:rPr lang="uk-UA" sz="2200" b="1" dirty="0" smtClean="0">
                <a:solidFill>
                  <a:srgbClr val="424242"/>
                </a:solidFill>
              </a:rPr>
              <a:t>Механізм </a:t>
            </a:r>
            <a:r>
              <a:rPr lang="uk-UA" sz="2200" b="1" dirty="0">
                <a:solidFill>
                  <a:srgbClr val="424242"/>
                </a:solidFill>
              </a:rPr>
              <a:t>електричної активності органів та тканин полягає у </a:t>
            </a:r>
            <a:r>
              <a:rPr lang="uk-UA" sz="2200" b="1" dirty="0" smtClean="0">
                <a:solidFill>
                  <a:srgbClr val="424242"/>
                </a:solidFill>
              </a:rPr>
              <a:t>наступному</a:t>
            </a:r>
            <a:r>
              <a:rPr lang="uk-UA" sz="2200" dirty="0" smtClean="0">
                <a:solidFill>
                  <a:srgbClr val="424242"/>
                </a:solidFill>
              </a:rPr>
              <a:t>.</a:t>
            </a:r>
          </a:p>
          <a:p>
            <a:pPr indent="360000"/>
            <a:r>
              <a:rPr lang="uk-UA" sz="2200" dirty="0" smtClean="0">
                <a:solidFill>
                  <a:srgbClr val="424242"/>
                </a:solidFill>
              </a:rPr>
              <a:t>При </a:t>
            </a:r>
            <a:r>
              <a:rPr lang="uk-UA" sz="2200" dirty="0">
                <a:solidFill>
                  <a:srgbClr val="424242"/>
                </a:solidFill>
              </a:rPr>
              <a:t>досягненні критичного рівня деполяризації настає посилене проникнення </a:t>
            </a:r>
            <a:r>
              <a:rPr lang="en-US" sz="2200" dirty="0">
                <a:solidFill>
                  <a:srgbClr val="424242"/>
                </a:solidFill>
              </a:rPr>
              <a:t>Na</a:t>
            </a:r>
            <a:r>
              <a:rPr lang="en-US" sz="2200" baseline="30000" dirty="0">
                <a:solidFill>
                  <a:srgbClr val="424242"/>
                </a:solidFill>
              </a:rPr>
              <a:t>+</a:t>
            </a:r>
            <a:r>
              <a:rPr lang="en-US" sz="2200" dirty="0">
                <a:solidFill>
                  <a:srgbClr val="424242"/>
                </a:solidFill>
              </a:rPr>
              <a:t> </a:t>
            </a:r>
            <a:r>
              <a:rPr lang="uk-UA" sz="2200" dirty="0">
                <a:solidFill>
                  <a:srgbClr val="424242"/>
                </a:solidFill>
              </a:rPr>
              <a:t>в клітину. Зовнішній бік мембрани набуває негативного полюсного заряду, а внутрішній - позитивного. Це фаза деполяризації. Такий механізм характерний для аксона. У </a:t>
            </a:r>
            <a:r>
              <a:rPr lang="uk-UA" sz="2200" dirty="0" smtClean="0">
                <a:solidFill>
                  <a:srgbClr val="424242"/>
                </a:solidFill>
              </a:rPr>
              <a:t>аксоні </a:t>
            </a:r>
            <a:r>
              <a:rPr lang="uk-UA" sz="2200" dirty="0">
                <a:solidFill>
                  <a:srgbClr val="424242"/>
                </a:solidFill>
              </a:rPr>
              <a:t>нейрона деполяризація настає не тільки за рахунок вхідного </a:t>
            </a:r>
            <a:r>
              <a:rPr lang="en-US" sz="2200" dirty="0">
                <a:solidFill>
                  <a:srgbClr val="424242"/>
                </a:solidFill>
              </a:rPr>
              <a:t>Na</a:t>
            </a:r>
            <a:r>
              <a:rPr lang="en-US" sz="2200" baseline="30000" dirty="0">
                <a:solidFill>
                  <a:srgbClr val="424242"/>
                </a:solidFill>
              </a:rPr>
              <a:t>+</a:t>
            </a:r>
            <a:r>
              <a:rPr lang="en-US" sz="2200" dirty="0">
                <a:solidFill>
                  <a:srgbClr val="424242"/>
                </a:solidFill>
              </a:rPr>
              <a:t>, </a:t>
            </a:r>
            <a:r>
              <a:rPr lang="uk-UA" sz="2200" dirty="0">
                <a:solidFill>
                  <a:srgbClr val="424242"/>
                </a:solidFill>
              </a:rPr>
              <a:t>але й за рахунок вхідного </a:t>
            </a:r>
            <a:r>
              <a:rPr lang="en-US" sz="2200" dirty="0">
                <a:solidFill>
                  <a:srgbClr val="424242"/>
                </a:solidFill>
              </a:rPr>
              <a:t>Ca</a:t>
            </a:r>
            <a:r>
              <a:rPr lang="en-US" sz="2200" baseline="30000" dirty="0">
                <a:solidFill>
                  <a:srgbClr val="424242"/>
                </a:solidFill>
              </a:rPr>
              <a:t>2+</a:t>
            </a:r>
            <a:r>
              <a:rPr lang="en-US" sz="2200" dirty="0">
                <a:solidFill>
                  <a:srgbClr val="424242"/>
                </a:solidFill>
              </a:rPr>
              <a:t>. </a:t>
            </a:r>
            <a:r>
              <a:rPr lang="uk-UA" sz="2200" dirty="0">
                <a:solidFill>
                  <a:srgbClr val="424242"/>
                </a:solidFill>
              </a:rPr>
              <a:t>При досягненні певної величини потенціалу дії рух </a:t>
            </a:r>
            <a:r>
              <a:rPr lang="en-US" sz="2200" dirty="0">
                <a:solidFill>
                  <a:srgbClr val="424242"/>
                </a:solidFill>
              </a:rPr>
              <a:t>Na</a:t>
            </a:r>
            <a:r>
              <a:rPr lang="en-US" sz="2200" baseline="30000" dirty="0">
                <a:solidFill>
                  <a:srgbClr val="424242"/>
                </a:solidFill>
              </a:rPr>
              <a:t>+</a:t>
            </a:r>
            <a:r>
              <a:rPr lang="en-US" sz="2200" dirty="0">
                <a:solidFill>
                  <a:srgbClr val="424242"/>
                </a:solidFill>
              </a:rPr>
              <a:t> </a:t>
            </a:r>
            <a:r>
              <a:rPr lang="uk-UA" sz="2200" dirty="0">
                <a:solidFill>
                  <a:srgbClr val="424242"/>
                </a:solidFill>
              </a:rPr>
              <a:t>всередину клітини припиняється, але продовжується дещо раніше розпочатий вихід </a:t>
            </a:r>
            <a:r>
              <a:rPr lang="en-US" sz="2200" dirty="0">
                <a:solidFill>
                  <a:srgbClr val="424242"/>
                </a:solidFill>
              </a:rPr>
              <a:t>K</a:t>
            </a:r>
            <a:r>
              <a:rPr lang="en-US" sz="2200" baseline="30000" dirty="0">
                <a:solidFill>
                  <a:srgbClr val="424242"/>
                </a:solidFill>
              </a:rPr>
              <a:t>+</a:t>
            </a:r>
            <a:r>
              <a:rPr lang="en-US" sz="2200" dirty="0">
                <a:solidFill>
                  <a:srgbClr val="424242"/>
                </a:solidFill>
              </a:rPr>
              <a:t>. </a:t>
            </a:r>
            <a:r>
              <a:rPr lang="uk-UA" sz="2200" dirty="0">
                <a:solidFill>
                  <a:srgbClr val="424242"/>
                </a:solidFill>
              </a:rPr>
              <a:t>При цьому закінчується фаза деполяризації і розпочинається фаза </a:t>
            </a:r>
            <a:r>
              <a:rPr lang="uk-UA" sz="2200" dirty="0" err="1">
                <a:solidFill>
                  <a:srgbClr val="424242"/>
                </a:solidFill>
              </a:rPr>
              <a:t>реполяризації</a:t>
            </a:r>
            <a:r>
              <a:rPr lang="uk-UA" sz="2200" dirty="0">
                <a:solidFill>
                  <a:srgbClr val="424242"/>
                </a:solidFill>
              </a:rPr>
              <a:t>, обумовлена виходом К</a:t>
            </a:r>
            <a:r>
              <a:rPr lang="uk-UA" sz="2200" baseline="30000" dirty="0">
                <a:solidFill>
                  <a:srgbClr val="424242"/>
                </a:solidFill>
              </a:rPr>
              <a:t>+</a:t>
            </a:r>
            <a:r>
              <a:rPr lang="uk-UA" sz="2200" dirty="0">
                <a:solidFill>
                  <a:srgbClr val="424242"/>
                </a:solidFill>
              </a:rPr>
              <a:t>. Зовнішній бік мембрани знову набуває позитивного полюсного заряду, а внутрішній – негативного. Фаза негативного </a:t>
            </a:r>
            <a:r>
              <a:rPr lang="uk-UA" sz="2200" dirty="0" err="1">
                <a:solidFill>
                  <a:srgbClr val="424242"/>
                </a:solidFill>
              </a:rPr>
              <a:t>слідового</a:t>
            </a:r>
            <a:r>
              <a:rPr lang="uk-UA" sz="2200" dirty="0">
                <a:solidFill>
                  <a:srgbClr val="424242"/>
                </a:solidFill>
              </a:rPr>
              <a:t> потенціалу (</a:t>
            </a:r>
            <a:r>
              <a:rPr lang="uk-UA" sz="2200" dirty="0" err="1">
                <a:solidFill>
                  <a:srgbClr val="424242"/>
                </a:solidFill>
              </a:rPr>
              <a:t>слідова</a:t>
            </a:r>
            <a:r>
              <a:rPr lang="uk-UA" sz="2200" dirty="0">
                <a:solidFill>
                  <a:srgbClr val="424242"/>
                </a:solidFill>
              </a:rPr>
              <a:t> деполяризація) обумовлена нагромадженням К</a:t>
            </a:r>
            <a:r>
              <a:rPr lang="uk-UA" sz="2200" baseline="30000" dirty="0">
                <a:solidFill>
                  <a:srgbClr val="424242"/>
                </a:solidFill>
              </a:rPr>
              <a:t>+</a:t>
            </a:r>
            <a:r>
              <a:rPr lang="uk-UA" sz="2200" dirty="0">
                <a:solidFill>
                  <a:srgbClr val="424242"/>
                </a:solidFill>
              </a:rPr>
              <a:t> в позаклітинному просторі і проявляється затримкою спаду піку. Позитивний </a:t>
            </a:r>
            <a:r>
              <a:rPr lang="uk-UA" sz="2200" dirty="0" err="1">
                <a:solidFill>
                  <a:srgbClr val="424242"/>
                </a:solidFill>
              </a:rPr>
              <a:t>слідовий</a:t>
            </a:r>
            <a:r>
              <a:rPr lang="uk-UA" sz="2200" dirty="0">
                <a:solidFill>
                  <a:srgbClr val="424242"/>
                </a:solidFill>
              </a:rPr>
              <a:t> потенціал (</a:t>
            </a:r>
            <a:r>
              <a:rPr lang="uk-UA" sz="2200" dirty="0" err="1">
                <a:solidFill>
                  <a:srgbClr val="424242"/>
                </a:solidFill>
              </a:rPr>
              <a:t>слідова</a:t>
            </a:r>
            <a:r>
              <a:rPr lang="uk-UA" sz="2200" dirty="0">
                <a:solidFill>
                  <a:srgbClr val="424242"/>
                </a:solidFill>
              </a:rPr>
              <a:t> </a:t>
            </a:r>
            <a:r>
              <a:rPr lang="uk-UA" sz="2200" dirty="0" err="1">
                <a:solidFill>
                  <a:srgbClr val="424242"/>
                </a:solidFill>
              </a:rPr>
              <a:t>гіперпоряризація</a:t>
            </a:r>
            <a:r>
              <a:rPr lang="uk-UA" sz="2200" dirty="0">
                <a:solidFill>
                  <a:srgbClr val="424242"/>
                </a:solidFill>
              </a:rPr>
              <a:t>) обумовлений роботою натрій-калієвого насосу мембрани: </a:t>
            </a:r>
            <a:r>
              <a:rPr lang="en-US" sz="2200" dirty="0">
                <a:solidFill>
                  <a:srgbClr val="424242"/>
                </a:solidFill>
              </a:rPr>
              <a:t>Na</a:t>
            </a:r>
            <a:r>
              <a:rPr lang="en-US" sz="2200" baseline="30000" dirty="0">
                <a:solidFill>
                  <a:srgbClr val="424242"/>
                </a:solidFill>
              </a:rPr>
              <a:t>+ </a:t>
            </a:r>
            <a:r>
              <a:rPr lang="uk-UA" sz="2200" dirty="0">
                <a:solidFill>
                  <a:srgbClr val="424242"/>
                </a:solidFill>
              </a:rPr>
              <a:t>викачується назовні з клітини, а К</a:t>
            </a:r>
            <a:r>
              <a:rPr lang="uk-UA" sz="2200" baseline="30000" dirty="0">
                <a:solidFill>
                  <a:srgbClr val="424242"/>
                </a:solidFill>
              </a:rPr>
              <a:t>+</a:t>
            </a:r>
            <a:r>
              <a:rPr lang="uk-UA" sz="2200" dirty="0">
                <a:solidFill>
                  <a:srgbClr val="424242"/>
                </a:solidFill>
              </a:rPr>
              <a:t> з міжклітинного простору в клітину, і проявляється як більш негативний мембранний потенціал порівняно з потенціалом спокою. У процесі збудження спостерігається зміна збудливості.</a:t>
            </a:r>
            <a:endParaRPr lang="uk-UA" sz="2200" b="0" i="0" dirty="0">
              <a:solidFill>
                <a:srgbClr val="424242"/>
              </a:solidFill>
              <a:effectLst/>
            </a:endParaRPr>
          </a:p>
        </p:txBody>
      </p:sp>
    </p:spTree>
    <p:extLst>
      <p:ext uri="{BB962C8B-B14F-4D97-AF65-F5344CB8AC3E}">
        <p14:creationId xmlns:p14="http://schemas.microsoft.com/office/powerpoint/2010/main" val="19641341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06162" y="1070544"/>
            <a:ext cx="10536195" cy="5078313"/>
          </a:xfrm>
          <a:prstGeom prst="rect">
            <a:avLst/>
          </a:prstGeom>
        </p:spPr>
        <p:txBody>
          <a:bodyPr wrap="square">
            <a:spAutoFit/>
          </a:bodyPr>
          <a:lstStyle/>
          <a:p>
            <a:pPr indent="360000"/>
            <a:r>
              <a:rPr lang="uk-UA" b="1" dirty="0" smtClean="0">
                <a:solidFill>
                  <a:srgbClr val="424242"/>
                </a:solidFill>
              </a:rPr>
              <a:t>Електричні </a:t>
            </a:r>
            <a:r>
              <a:rPr lang="uk-UA" b="1" dirty="0">
                <a:solidFill>
                  <a:srgbClr val="424242"/>
                </a:solidFill>
              </a:rPr>
              <a:t>явища в серцевому м’язі. </a:t>
            </a:r>
            <a:endParaRPr lang="uk-UA" b="1" dirty="0" smtClean="0">
              <a:solidFill>
                <a:srgbClr val="424242"/>
              </a:solidFill>
            </a:endParaRPr>
          </a:p>
          <a:p>
            <a:pPr indent="360000"/>
            <a:r>
              <a:rPr lang="uk-UA" dirty="0" smtClean="0">
                <a:solidFill>
                  <a:srgbClr val="424242"/>
                </a:solidFill>
              </a:rPr>
              <a:t>У </a:t>
            </a:r>
            <a:r>
              <a:rPr lang="uk-UA" dirty="0">
                <a:solidFill>
                  <a:srgbClr val="424242"/>
                </a:solidFill>
              </a:rPr>
              <a:t>спокої зовнішній бік мембрани </a:t>
            </a:r>
            <a:r>
              <a:rPr lang="uk-UA" dirty="0" err="1">
                <a:solidFill>
                  <a:srgbClr val="424242"/>
                </a:solidFill>
              </a:rPr>
              <a:t>міокардіальної</a:t>
            </a:r>
            <a:r>
              <a:rPr lang="uk-UA" dirty="0">
                <a:solidFill>
                  <a:srgbClr val="424242"/>
                </a:solidFill>
              </a:rPr>
              <a:t> пластинки має позитивний заряд. Якщо </a:t>
            </a:r>
            <a:r>
              <a:rPr lang="uk-UA" dirty="0" smtClean="0">
                <a:solidFill>
                  <a:srgbClr val="424242"/>
                </a:solidFill>
              </a:rPr>
              <a:t>під'єднати </a:t>
            </a:r>
            <a:r>
              <a:rPr lang="uk-UA" dirty="0">
                <a:solidFill>
                  <a:srgbClr val="424242"/>
                </a:solidFill>
              </a:rPr>
              <a:t>до різних ділянок зовнішньої поверхні мембрани </a:t>
            </a:r>
            <a:r>
              <a:rPr lang="uk-UA" dirty="0" err="1">
                <a:solidFill>
                  <a:srgbClr val="424242"/>
                </a:solidFill>
              </a:rPr>
              <a:t>міокардіоцита</a:t>
            </a:r>
            <a:r>
              <a:rPr lang="uk-UA" dirty="0">
                <a:solidFill>
                  <a:srgbClr val="424242"/>
                </a:solidFill>
              </a:rPr>
              <a:t> мікроелектроди, що з’єднані з гальванометром, то стрілка гальванометра не відхилиться від позначки нуля – різниця потенціалів відсутня. Записуючий пристрій зареєструє </a:t>
            </a:r>
            <a:r>
              <a:rPr lang="uk-UA" dirty="0" err="1">
                <a:solidFill>
                  <a:srgbClr val="424242"/>
                </a:solidFill>
              </a:rPr>
              <a:t>ізоелектричну</a:t>
            </a:r>
            <a:r>
              <a:rPr lang="uk-UA" dirty="0">
                <a:solidFill>
                  <a:srgbClr val="424242"/>
                </a:solidFill>
              </a:rPr>
              <a:t> лінію. На початку періоду деполяризації клітини від’ємний заряд з’являється на невеликій ділянці мембрани, внаслідок чого між збудженою і не збудженою ділянками мембрани виникає різниця потенціалів. </a:t>
            </a:r>
            <a:endParaRPr lang="uk-UA" dirty="0" smtClean="0">
              <a:solidFill>
                <a:srgbClr val="424242"/>
              </a:solidFill>
            </a:endParaRPr>
          </a:p>
          <a:p>
            <a:pPr indent="360000"/>
            <a:r>
              <a:rPr lang="uk-UA" dirty="0" smtClean="0">
                <a:solidFill>
                  <a:srgbClr val="424242"/>
                </a:solidFill>
              </a:rPr>
              <a:t>Перезаряджання </a:t>
            </a:r>
            <a:r>
              <a:rPr lang="uk-UA" dirty="0">
                <a:solidFill>
                  <a:srgbClr val="424242"/>
                </a:solidFill>
              </a:rPr>
              <a:t>клітинної мембрани відбувається послідовно за короткий час. Водночас відбувається зростання, а потім різке зниження різниці потенціалів до нуля, оскільки мембрана всієї клітини набуває негативного заряду. Через це крива, зареєстрована на папері, опускається до </a:t>
            </a:r>
            <a:r>
              <a:rPr lang="uk-UA" dirty="0" err="1">
                <a:solidFill>
                  <a:srgbClr val="424242"/>
                </a:solidFill>
              </a:rPr>
              <a:t>ізоелектричної</a:t>
            </a:r>
            <a:r>
              <a:rPr lang="uk-UA" dirty="0">
                <a:solidFill>
                  <a:srgbClr val="424242"/>
                </a:solidFill>
              </a:rPr>
              <a:t> лінії. У фазі </a:t>
            </a:r>
            <a:r>
              <a:rPr lang="uk-UA" dirty="0" err="1">
                <a:solidFill>
                  <a:srgbClr val="424242"/>
                </a:solidFill>
              </a:rPr>
              <a:t>реполяризації</a:t>
            </a:r>
            <a:r>
              <a:rPr lang="uk-UA" dirty="0">
                <a:solidFill>
                  <a:srgbClr val="424242"/>
                </a:solidFill>
              </a:rPr>
              <a:t> перезаряджання клітинної мембрани відбувається в тій самій послідовності, що й у фазі деполяризації, але з протилежним знаком електричного заряду і повільним його поширенням. На смужці реєструється сегмент , зміщений вниз від </a:t>
            </a:r>
            <a:r>
              <a:rPr lang="uk-UA" dirty="0" err="1">
                <a:solidFill>
                  <a:srgbClr val="424242"/>
                </a:solidFill>
              </a:rPr>
              <a:t>ізоелектричної</a:t>
            </a:r>
            <a:r>
              <a:rPr lang="uk-UA" dirty="0">
                <a:solidFill>
                  <a:srgbClr val="424242"/>
                </a:solidFill>
              </a:rPr>
              <a:t> лінії. У третій фазі </a:t>
            </a:r>
            <a:r>
              <a:rPr lang="uk-UA" dirty="0" err="1">
                <a:solidFill>
                  <a:srgbClr val="424242"/>
                </a:solidFill>
              </a:rPr>
              <a:t>реполяризації</a:t>
            </a:r>
            <a:r>
              <a:rPr lang="uk-UA" dirty="0">
                <a:solidFill>
                  <a:srgbClr val="424242"/>
                </a:solidFill>
              </a:rPr>
              <a:t> різниця потенціалів сягає максимального значення. Після цього вона починає зменшуватися через відновлення початкової концентрації </a:t>
            </a:r>
            <a:r>
              <a:rPr lang="uk-UA" dirty="0" err="1">
                <a:solidFill>
                  <a:srgbClr val="424242"/>
                </a:solidFill>
              </a:rPr>
              <a:t>йонного</a:t>
            </a:r>
            <a:r>
              <a:rPr lang="uk-UA" dirty="0">
                <a:solidFill>
                  <a:srgbClr val="424242"/>
                </a:solidFill>
              </a:rPr>
              <a:t> складу клітини і міжклітинної рідини. Зареєстрований зубець спрямований вістрям вниз. При цілковитому згасанні збудження мембрана повертається у початковий стан поляризації спокою. Пристрій знову реєструє </a:t>
            </a:r>
            <a:r>
              <a:rPr lang="uk-UA" dirty="0" err="1">
                <a:solidFill>
                  <a:srgbClr val="424242"/>
                </a:solidFill>
              </a:rPr>
              <a:t>ізоелектричну</a:t>
            </a:r>
            <a:r>
              <a:rPr lang="uk-UA" dirty="0">
                <a:solidFill>
                  <a:srgbClr val="424242"/>
                </a:solidFill>
              </a:rPr>
              <a:t> лінію. Отже, за період збудження клітина міокарда має два протилежно заряджені полюси і є ніби малим генератором електричного струму.</a:t>
            </a:r>
            <a:endParaRPr lang="uk-UA" dirty="0"/>
          </a:p>
        </p:txBody>
      </p:sp>
    </p:spTree>
    <p:extLst>
      <p:ext uri="{BB962C8B-B14F-4D97-AF65-F5344CB8AC3E}">
        <p14:creationId xmlns:p14="http://schemas.microsoft.com/office/powerpoint/2010/main" val="33572069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3384" y="1602917"/>
            <a:ext cx="9860692" cy="3693319"/>
          </a:xfrm>
          <a:prstGeom prst="rect">
            <a:avLst/>
          </a:prstGeom>
        </p:spPr>
        <p:txBody>
          <a:bodyPr wrap="square">
            <a:spAutoFit/>
          </a:bodyPr>
          <a:lstStyle/>
          <a:p>
            <a:r>
              <a:rPr lang="uk-UA" dirty="0" smtClean="0"/>
              <a:t>Біологічні </a:t>
            </a:r>
            <a:r>
              <a:rPr lang="uk-UA" dirty="0"/>
              <a:t>тканини по різному проводять електричний струм. Основним механізмом, який характеризує протікання електричного струму в живих організмах, є електрична провідність, яка обумовлена іонною провідністю. Електропровідність окремих ділянок організму істотно залежить від опору шкіри і підшкірних шарів. Опір шкіри визначається фізіологічним станом, віком, товщиною, місцем вимірювання, температурою і вологістю шкіри. В організмі струм поширюється, в основному, кровоносними і лімфатичними судинами, м’язами і нервовими стовбурами</a:t>
            </a:r>
            <a:r>
              <a:rPr lang="uk-UA" dirty="0" smtClean="0"/>
              <a:t>.</a:t>
            </a:r>
          </a:p>
          <a:p>
            <a:endParaRPr lang="uk-UA" dirty="0"/>
          </a:p>
          <a:p>
            <a:endParaRPr lang="uk-UA" dirty="0"/>
          </a:p>
          <a:p>
            <a:r>
              <a:rPr lang="uk-UA" dirty="0"/>
              <a:t>Всі тканини, які містять воду, можуть бути поділені на три групи:</a:t>
            </a:r>
          </a:p>
          <a:p>
            <a:pPr marL="285750" indent="-285750">
              <a:buFont typeface="Wingdings" panose="05000000000000000000" pitchFamily="2" charset="2"/>
              <a:buChar char="Ø"/>
            </a:pPr>
            <a:r>
              <a:rPr lang="en-US" dirty="0"/>
              <a:t>n </a:t>
            </a:r>
            <a:r>
              <a:rPr lang="uk-UA" dirty="0"/>
              <a:t>рідкі тканини(кров, лімфа), які містять водну суспензію клітин і білкові молекули;</a:t>
            </a:r>
          </a:p>
          <a:p>
            <a:pPr marL="285750" indent="-285750">
              <a:buFont typeface="Wingdings" panose="05000000000000000000" pitchFamily="2" charset="2"/>
              <a:buChar char="Ø"/>
            </a:pPr>
            <a:r>
              <a:rPr lang="en-US" dirty="0"/>
              <a:t>n </a:t>
            </a:r>
            <a:r>
              <a:rPr lang="uk-UA" dirty="0"/>
              <a:t>м’язові тканини і тканини внутрішніх органів (серце, нирки, печінка і ін.), які містять велику кількість води;</a:t>
            </a:r>
          </a:p>
          <a:p>
            <a:pPr marL="342900" indent="-342900">
              <a:buFont typeface="Wingdings" panose="05000000000000000000" pitchFamily="2" charset="2"/>
              <a:buChar char="Ø"/>
            </a:pPr>
            <a:r>
              <a:rPr lang="en-US" dirty="0"/>
              <a:t>n </a:t>
            </a:r>
            <a:r>
              <a:rPr lang="uk-UA" dirty="0"/>
              <a:t>тканини з малим вмістом води (жир, кістки).</a:t>
            </a:r>
          </a:p>
        </p:txBody>
      </p:sp>
    </p:spTree>
    <p:extLst>
      <p:ext uri="{BB962C8B-B14F-4D97-AF65-F5344CB8AC3E}">
        <p14:creationId xmlns:p14="http://schemas.microsoft.com/office/powerpoint/2010/main" val="40999773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uk-UA" b="1" dirty="0" smtClean="0"/>
              <a:t>4. Електропровідність клітин і тканин при постійному струмі</a:t>
            </a:r>
            <a:endParaRPr lang="ru-RU" b="1" dirty="0"/>
          </a:p>
        </p:txBody>
      </p:sp>
    </p:spTree>
    <p:extLst>
      <p:ext uri="{BB962C8B-B14F-4D97-AF65-F5344CB8AC3E}">
        <p14:creationId xmlns:p14="http://schemas.microsoft.com/office/powerpoint/2010/main" val="31009913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uk-UA" dirty="0" smtClean="0">
                <a:solidFill>
                  <a:srgbClr val="424242"/>
                </a:solidFill>
              </a:rPr>
              <a:t>Електрична провідність </a:t>
            </a:r>
            <a:r>
              <a:rPr lang="uk-UA" dirty="0" err="1" smtClean="0">
                <a:solidFill>
                  <a:srgbClr val="424242"/>
                </a:solidFill>
              </a:rPr>
              <a:t>біоматеріалів</a:t>
            </a:r>
            <a:endParaRPr lang="ru-RU" dirty="0"/>
          </a:p>
        </p:txBody>
      </p:sp>
      <p:sp>
        <p:nvSpPr>
          <p:cNvPr id="4" name="Объект 3"/>
          <p:cNvSpPr>
            <a:spLocks noGrp="1"/>
          </p:cNvSpPr>
          <p:nvPr>
            <p:ph idx="1"/>
          </p:nvPr>
        </p:nvSpPr>
        <p:spPr/>
        <p:txBody>
          <a:bodyPr/>
          <a:lstStyle/>
          <a:p>
            <a:pPr indent="360000"/>
            <a:r>
              <a:rPr lang="uk-UA" sz="2800" dirty="0">
                <a:solidFill>
                  <a:srgbClr val="424242"/>
                </a:solidFill>
              </a:rPr>
              <a:t>Біологічні тканини по різному проводять електричний струм. </a:t>
            </a:r>
          </a:p>
          <a:p>
            <a:pPr indent="360000"/>
            <a:r>
              <a:rPr lang="uk-UA" sz="2800" dirty="0">
                <a:solidFill>
                  <a:srgbClr val="424242"/>
                </a:solidFill>
              </a:rPr>
              <a:t>Основним механізмом, який характеризує протікання електричного струму в живих організмах, є </a:t>
            </a:r>
            <a:r>
              <a:rPr lang="uk-UA" sz="2800" i="1" dirty="0">
                <a:solidFill>
                  <a:srgbClr val="424242"/>
                </a:solidFill>
              </a:rPr>
              <a:t>електрична провідність</a:t>
            </a:r>
            <a:r>
              <a:rPr lang="uk-UA" sz="2800" dirty="0">
                <a:solidFill>
                  <a:srgbClr val="424242"/>
                </a:solidFill>
              </a:rPr>
              <a:t>, яка обумовлена </a:t>
            </a:r>
            <a:r>
              <a:rPr lang="uk-UA" sz="2800" i="1" dirty="0">
                <a:solidFill>
                  <a:srgbClr val="424242"/>
                </a:solidFill>
              </a:rPr>
              <a:t>іонною провідністю</a:t>
            </a:r>
            <a:r>
              <a:rPr lang="uk-UA" sz="2800" dirty="0">
                <a:solidFill>
                  <a:srgbClr val="424242"/>
                </a:solidFill>
              </a:rPr>
              <a:t>. Електропровідність окремих ділянок організму істотно залежить від опору шкіри і підшкірних шарів.</a:t>
            </a:r>
          </a:p>
          <a:p>
            <a:endParaRPr lang="ru-RU" dirty="0"/>
          </a:p>
        </p:txBody>
      </p:sp>
    </p:spTree>
    <p:extLst>
      <p:ext uri="{BB962C8B-B14F-4D97-AF65-F5344CB8AC3E}">
        <p14:creationId xmlns:p14="http://schemas.microsoft.com/office/powerpoint/2010/main" val="1914723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1"/>
          <p:cNvSpPr>
            <a:spLocks noChangeArrowheads="1"/>
          </p:cNvSpPr>
          <p:nvPr/>
        </p:nvSpPr>
        <p:spPr bwMode="auto">
          <a:xfrm>
            <a:off x="1266565" y="2246843"/>
            <a:ext cx="963003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uk-UA" b="1" i="1" u="none" strike="noStrike" cap="none" normalizeH="0" baseline="0" dirty="0" smtClean="0">
              <a:ln>
                <a:noFill/>
              </a:ln>
              <a:solidFill>
                <a:srgbClr val="000000"/>
              </a:solidFill>
              <a:effectLst/>
              <a:latin typeface="+mn-l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uk-UA" b="1" i="1" dirty="0">
              <a:solidFill>
                <a:srgbClr val="000000"/>
              </a:solidFill>
              <a:latin typeface="+mn-l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b="1" i="1" u="none" strike="noStrike" cap="none" normalizeH="0" baseline="0" dirty="0" smtClean="0">
                <a:ln>
                  <a:noFill/>
                </a:ln>
                <a:solidFill>
                  <a:srgbClr val="000000"/>
                </a:solidFill>
                <a:effectLst/>
                <a:latin typeface="+mn-lt"/>
                <a:cs typeface="Arial" panose="020B0604020202020204" pitchFamily="34" charset="0"/>
              </a:rPr>
              <a:t>Сила струму</a:t>
            </a:r>
            <a:r>
              <a:rPr lang="uk-UA" b="1" i="1" dirty="0">
                <a:solidFill>
                  <a:srgbClr val="000000"/>
                </a:solidFill>
                <a:latin typeface="+mn-lt"/>
                <a:cs typeface="Arial" panose="020B0604020202020204" pitchFamily="34" charset="0"/>
              </a:rPr>
              <a:t> </a:t>
            </a:r>
            <a:r>
              <a:rPr lang="uk-UA" b="1" i="1" dirty="0" smtClean="0">
                <a:solidFill>
                  <a:srgbClr val="000000"/>
                </a:solidFill>
                <a:latin typeface="+mn-lt"/>
                <a:cs typeface="Arial" panose="020B0604020202020204" pitchFamily="34" charset="0"/>
              </a:rPr>
              <a:t>– </a:t>
            </a:r>
            <a:r>
              <a:rPr kumimoji="0" lang="uk-UA" b="1" i="1" u="none" strike="noStrike" cap="none" normalizeH="0" baseline="0" dirty="0" smtClean="0">
                <a:ln>
                  <a:noFill/>
                </a:ln>
                <a:solidFill>
                  <a:srgbClr val="000000"/>
                </a:solidFill>
                <a:effectLst/>
                <a:latin typeface="+mn-lt"/>
                <a:cs typeface="Arial" panose="020B0604020202020204" pitchFamily="34" charset="0"/>
              </a:rPr>
              <a:t> </a:t>
            </a:r>
            <a:r>
              <a:rPr kumimoji="0" lang="uk-UA" u="none" strike="noStrike" cap="none" normalizeH="0" baseline="0" dirty="0" smtClean="0">
                <a:ln>
                  <a:noFill/>
                </a:ln>
                <a:solidFill>
                  <a:srgbClr val="000000"/>
                </a:solidFill>
                <a:effectLst/>
                <a:latin typeface="+mn-lt"/>
                <a:cs typeface="Arial" panose="020B0604020202020204" pitchFamily="34" charset="0"/>
              </a:rPr>
              <a:t>заряд, який проходить через</a:t>
            </a:r>
            <a:r>
              <a:rPr kumimoji="0" lang="uk-UA" u="none" strike="noStrike" cap="none" normalizeH="0" dirty="0" smtClean="0">
                <a:ln>
                  <a:noFill/>
                </a:ln>
                <a:solidFill>
                  <a:srgbClr val="000000"/>
                </a:solidFill>
                <a:effectLst/>
                <a:latin typeface="+mn-lt"/>
                <a:cs typeface="Arial" panose="020B0604020202020204" pitchFamily="34" charset="0"/>
              </a:rPr>
              <a:t> поперечний переріз провідника за одиницю часу.</a:t>
            </a:r>
          </a:p>
          <a:p>
            <a:pPr marL="0" marR="0" lvl="0" indent="0" algn="just" defTabSz="914400" rtl="0" eaLnBrk="0" fontAlgn="base" latinLnBrk="0" hangingPunct="0">
              <a:lnSpc>
                <a:spcPct val="100000"/>
              </a:lnSpc>
              <a:spcBef>
                <a:spcPct val="0"/>
              </a:spcBef>
              <a:spcAft>
                <a:spcPct val="0"/>
              </a:spcAft>
              <a:buClrTx/>
              <a:buSzTx/>
              <a:buFontTx/>
              <a:buNone/>
              <a:tabLst/>
            </a:pPr>
            <a:endParaRPr lang="uk-UA" dirty="0">
              <a:solidFill>
                <a:srgbClr val="000000"/>
              </a:solidFill>
              <a:latin typeface="+mn-lt"/>
              <a:cs typeface="Arial" panose="020B0604020202020204" pitchFamily="34" charset="0"/>
            </a:endParaRPr>
          </a:p>
          <a:p>
            <a:pPr lvl="0" algn="just" defTabSz="914400"/>
            <a:r>
              <a:rPr lang="uk-UA" b="1" i="1" dirty="0" smtClean="0">
                <a:solidFill>
                  <a:srgbClr val="000000"/>
                </a:solidFill>
                <a:latin typeface="+mn-lt"/>
                <a:cs typeface="Arial" panose="020B0604020202020204" pitchFamily="34" charset="0"/>
              </a:rPr>
              <a:t>Сила </a:t>
            </a:r>
            <a:r>
              <a:rPr lang="uk-UA" b="1" i="1" dirty="0">
                <a:solidFill>
                  <a:srgbClr val="000000"/>
                </a:solidFill>
                <a:latin typeface="+mn-lt"/>
                <a:cs typeface="Arial" panose="020B0604020202020204" pitchFamily="34" charset="0"/>
              </a:rPr>
              <a:t>струму </a:t>
            </a:r>
            <a:r>
              <a:rPr kumimoji="0" lang="uk-UA" b="0" i="1" u="none" strike="noStrike" cap="none" normalizeH="0" baseline="0" dirty="0" smtClean="0">
                <a:ln>
                  <a:noFill/>
                </a:ln>
                <a:solidFill>
                  <a:srgbClr val="000000"/>
                </a:solidFill>
                <a:effectLst/>
                <a:latin typeface="+mn-lt"/>
                <a:cs typeface="Arial" panose="020B0604020202020204" pitchFamily="34" charset="0"/>
              </a:rPr>
              <a:t>І </a:t>
            </a:r>
            <a:r>
              <a:rPr kumimoji="0" lang="uk-UA" b="0" i="0" u="none" strike="noStrike" cap="none" normalizeH="0" baseline="0" dirty="0" smtClean="0">
                <a:ln>
                  <a:noFill/>
                </a:ln>
                <a:solidFill>
                  <a:srgbClr val="000000"/>
                </a:solidFill>
                <a:effectLst/>
                <a:latin typeface="+mn-lt"/>
                <a:cs typeface="Arial" panose="020B0604020202020204" pitchFamily="34" charset="0"/>
              </a:rPr>
              <a:t>визначається відношенням кількості за­ряду </a:t>
            </a:r>
            <a:r>
              <a:rPr kumimoji="0" lang="uk-UA" b="0" i="0" u="none" strike="noStrike" cap="none" normalizeH="0" baseline="-30000" dirty="0" smtClean="0">
                <a:ln>
                  <a:noFill/>
                </a:ln>
                <a:solidFill>
                  <a:srgbClr val="000000"/>
                </a:solidFill>
                <a:effectLst/>
                <a:latin typeface="+mn-lt"/>
                <a:cs typeface="Arial" panose="020B0604020202020204" pitchFamily="34" charset="0"/>
              </a:rPr>
              <a:t>  </a:t>
            </a:r>
            <a:r>
              <a:rPr kumimoji="0" lang="uk-UA" b="0" i="0" u="none" strike="noStrike" cap="none" normalizeH="0" baseline="0" dirty="0" smtClean="0">
                <a:ln>
                  <a:noFill/>
                </a:ln>
                <a:solidFill>
                  <a:srgbClr val="000000"/>
                </a:solidFill>
                <a:effectLst/>
                <a:latin typeface="+mn-lt"/>
                <a:cs typeface="Arial" panose="020B0604020202020204" pitchFamily="34" charset="0"/>
              </a:rPr>
              <a:t>, який переноситься через переріз провідника, до проміжку часу</a:t>
            </a:r>
            <a:r>
              <a:rPr kumimoji="0" lang="uk-UA" b="0" i="0" u="none" strike="noStrike" cap="none" normalizeH="0" baseline="-30000" dirty="0" smtClean="0">
                <a:ln>
                  <a:noFill/>
                </a:ln>
                <a:solidFill>
                  <a:srgbClr val="000000"/>
                </a:solidFill>
                <a:effectLst/>
                <a:latin typeface="+mn-lt"/>
                <a:cs typeface="Arial" panose="020B0604020202020204" pitchFamily="34" charset="0"/>
              </a:rPr>
              <a:t>     </a:t>
            </a:r>
            <a:r>
              <a:rPr kumimoji="0" lang="uk-UA" b="0" i="0" u="none" strike="noStrike" cap="none" normalizeH="0" baseline="0" dirty="0" smtClean="0">
                <a:ln>
                  <a:noFill/>
                </a:ln>
                <a:solidFill>
                  <a:srgbClr val="000000"/>
                </a:solidFill>
                <a:effectLst/>
                <a:latin typeface="+mn-lt"/>
                <a:cs typeface="Arial" panose="020B0604020202020204" pitchFamily="34" charset="0"/>
              </a:rPr>
              <a:t>, за який цей заряд переноситься</a:t>
            </a:r>
            <a:r>
              <a:rPr kumimoji="0" lang="uk-UA" b="0" i="0" u="none" strike="noStrike" cap="none" normalizeH="0" baseline="-30000" dirty="0" smtClean="0">
                <a:ln>
                  <a:noFill/>
                </a:ln>
                <a:solidFill>
                  <a:schemeClr val="tx1"/>
                </a:solidFill>
                <a:effectLst/>
                <a:latin typeface="+mn-lt"/>
              </a:rPr>
              <a:t> </a:t>
            </a:r>
            <a:endParaRPr kumimoji="0" lang="uk-UA" b="0" i="0" u="none" strike="noStrike" cap="none" normalizeH="0" baseline="-30000" dirty="0" smtClean="0">
              <a:ln>
                <a:noFill/>
              </a:ln>
              <a:solidFill>
                <a:srgbClr val="000000"/>
              </a:solidFill>
              <a:effectLst/>
              <a:latin typeface="+mn-lt"/>
              <a:cs typeface="Arial" panose="020B0604020202020204" pitchFamily="34" charset="0"/>
            </a:endParaRPr>
          </a:p>
        </p:txBody>
      </p:sp>
      <p:pic>
        <p:nvPicPr>
          <p:cNvPr id="3095" name="Picture 23" descr="https://studfile.net/html/2706/726/html_1m40lAyKm3.IhXE/img-px7Wt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773" y="3730926"/>
            <a:ext cx="177990" cy="2135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Объект 8"/>
          <p:cNvGraphicFramePr>
            <a:graphicFrameLocks noChangeAspect="1"/>
          </p:cNvGraphicFramePr>
          <p:nvPr>
            <p:extLst>
              <p:ext uri="{D42A27DB-BD31-4B8C-83A1-F6EECF244321}">
                <p14:modId xmlns:p14="http://schemas.microsoft.com/office/powerpoint/2010/main" val="995409402"/>
              </p:ext>
            </p:extLst>
          </p:nvPr>
        </p:nvGraphicFramePr>
        <p:xfrm>
          <a:off x="7174769" y="3447506"/>
          <a:ext cx="259448" cy="218483"/>
        </p:xfrm>
        <a:graphic>
          <a:graphicData uri="http://schemas.openxmlformats.org/presentationml/2006/ole">
            <mc:AlternateContent xmlns:mc="http://schemas.openxmlformats.org/markup-compatibility/2006">
              <mc:Choice xmlns:v="urn:schemas-microsoft-com:vml" Requires="v">
                <p:oleObj spid="_x0000_s3222" name="Уравнение" r:id="rId4" imgW="241200" imgH="203040" progId="Equation.3">
                  <p:embed/>
                </p:oleObj>
              </mc:Choice>
              <mc:Fallback>
                <p:oleObj name="Уравнение" r:id="rId4" imgW="241200" imgH="203040" progId="Equation.3">
                  <p:embed/>
                  <p:pic>
                    <p:nvPicPr>
                      <p:cNvPr id="0" name=""/>
                      <p:cNvPicPr/>
                      <p:nvPr/>
                    </p:nvPicPr>
                    <p:blipFill>
                      <a:blip r:embed="rId5"/>
                      <a:stretch>
                        <a:fillRect/>
                      </a:stretch>
                    </p:blipFill>
                    <p:spPr>
                      <a:xfrm>
                        <a:off x="7174769" y="3447506"/>
                        <a:ext cx="259448" cy="218483"/>
                      </a:xfrm>
                      <a:prstGeom prst="rect">
                        <a:avLst/>
                      </a:prstGeom>
                    </p:spPr>
                  </p:pic>
                </p:oleObj>
              </mc:Fallback>
            </mc:AlternateContent>
          </a:graphicData>
        </a:graphic>
      </p:graphicFrame>
      <p:graphicFrame>
        <p:nvGraphicFramePr>
          <p:cNvPr id="28" name="Объект 27"/>
          <p:cNvGraphicFramePr>
            <a:graphicFrameLocks noChangeAspect="1"/>
          </p:cNvGraphicFramePr>
          <p:nvPr>
            <p:extLst>
              <p:ext uri="{D42A27DB-BD31-4B8C-83A1-F6EECF244321}">
                <p14:modId xmlns:p14="http://schemas.microsoft.com/office/powerpoint/2010/main" val="3173642526"/>
              </p:ext>
            </p:extLst>
          </p:nvPr>
        </p:nvGraphicFramePr>
        <p:xfrm>
          <a:off x="4820145" y="4350275"/>
          <a:ext cx="1479550" cy="739775"/>
        </p:xfrm>
        <a:graphic>
          <a:graphicData uri="http://schemas.openxmlformats.org/presentationml/2006/ole">
            <mc:AlternateContent xmlns:mc="http://schemas.openxmlformats.org/markup-compatibility/2006">
              <mc:Choice xmlns:v="urn:schemas-microsoft-com:vml" Requires="v">
                <p:oleObj spid="_x0000_s3223" name="Уравнение" r:id="rId6" imgW="787320" imgH="393480" progId="Equation.3">
                  <p:embed/>
                </p:oleObj>
              </mc:Choice>
              <mc:Fallback>
                <p:oleObj name="Уравнение" r:id="rId6" imgW="787320" imgH="393480" progId="Equation.3">
                  <p:embed/>
                  <p:pic>
                    <p:nvPicPr>
                      <p:cNvPr id="0" name=""/>
                      <p:cNvPicPr/>
                      <p:nvPr/>
                    </p:nvPicPr>
                    <p:blipFill>
                      <a:blip r:embed="rId7"/>
                      <a:stretch>
                        <a:fillRect/>
                      </a:stretch>
                    </p:blipFill>
                    <p:spPr>
                      <a:xfrm>
                        <a:off x="4820145" y="4350275"/>
                        <a:ext cx="1479550" cy="739775"/>
                      </a:xfrm>
                      <a:prstGeom prst="rect">
                        <a:avLst/>
                      </a:prstGeom>
                    </p:spPr>
                  </p:pic>
                </p:oleObj>
              </mc:Fallback>
            </mc:AlternateContent>
          </a:graphicData>
        </a:graphic>
      </p:graphicFrame>
      <p:sp>
        <p:nvSpPr>
          <p:cNvPr id="12" name="Заголовок 11"/>
          <p:cNvSpPr>
            <a:spLocks noGrp="1"/>
          </p:cNvSpPr>
          <p:nvPr>
            <p:ph type="title"/>
          </p:nvPr>
        </p:nvSpPr>
        <p:spPr>
          <a:xfrm>
            <a:off x="1180315" y="850672"/>
            <a:ext cx="9601196" cy="1303867"/>
          </a:xfrm>
        </p:spPr>
        <p:txBody>
          <a:bodyPr/>
          <a:lstStyle/>
          <a:p>
            <a:r>
              <a:rPr lang="uk-UA" dirty="0" smtClean="0"/>
              <a:t>Сила струму</a:t>
            </a:r>
            <a:endParaRPr lang="uk-UA" dirty="0"/>
          </a:p>
        </p:txBody>
      </p:sp>
    </p:spTree>
    <p:extLst>
      <p:ext uri="{BB962C8B-B14F-4D97-AF65-F5344CB8AC3E}">
        <p14:creationId xmlns:p14="http://schemas.microsoft.com/office/powerpoint/2010/main" val="11849523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23580" y="1449852"/>
            <a:ext cx="10276763" cy="3416320"/>
          </a:xfrm>
          <a:prstGeom prst="rect">
            <a:avLst/>
          </a:prstGeom>
        </p:spPr>
        <p:txBody>
          <a:bodyPr wrap="square">
            <a:spAutoFit/>
          </a:bodyPr>
          <a:lstStyle/>
          <a:p>
            <a:pPr indent="360000"/>
            <a:r>
              <a:rPr lang="uk-UA" sz="2400" dirty="0" smtClean="0">
                <a:solidFill>
                  <a:srgbClr val="424242"/>
                </a:solidFill>
              </a:rPr>
              <a:t>Якщо </a:t>
            </a:r>
            <a:r>
              <a:rPr lang="uk-UA" sz="2400" dirty="0">
                <a:solidFill>
                  <a:srgbClr val="424242"/>
                </a:solidFill>
              </a:rPr>
              <a:t>прикласти електроди до тіла, то струм проходить через шкіру, жирову, м’язову тканини, через кровоносні та лімфатичні судини, вибираючи ті ділянки, де менший опір (кровоносні судини, лімфатичні судини, міжклітинна рідина, волокна нервових стовбурів тощо.) Тому під час досліджень не можна говорити про опір однієї тканини. </a:t>
            </a:r>
            <a:endParaRPr lang="uk-UA" sz="2400" dirty="0" smtClean="0">
              <a:solidFill>
                <a:srgbClr val="424242"/>
              </a:solidFill>
            </a:endParaRPr>
          </a:p>
          <a:p>
            <a:pPr indent="360000"/>
            <a:r>
              <a:rPr lang="uk-UA" sz="2400" dirty="0" smtClean="0">
                <a:solidFill>
                  <a:srgbClr val="424242"/>
                </a:solidFill>
              </a:rPr>
              <a:t>Великий </a:t>
            </a:r>
            <a:r>
              <a:rPr lang="uk-UA" sz="2400" dirty="0">
                <a:solidFill>
                  <a:srgbClr val="424242"/>
                </a:solidFill>
              </a:rPr>
              <a:t>вплив на проходження струму через живі об’єкти мають поляризаційні процеси. </a:t>
            </a:r>
            <a:endParaRPr lang="uk-UA" sz="2400" dirty="0" smtClean="0">
              <a:solidFill>
                <a:srgbClr val="424242"/>
              </a:solidFill>
            </a:endParaRPr>
          </a:p>
          <a:p>
            <a:pPr indent="360000"/>
            <a:r>
              <a:rPr lang="uk-UA" sz="2400" dirty="0" smtClean="0">
                <a:solidFill>
                  <a:srgbClr val="424242"/>
                </a:solidFill>
              </a:rPr>
              <a:t>Позитивно </a:t>
            </a:r>
            <a:r>
              <a:rPr lang="uk-UA" sz="2400" dirty="0">
                <a:solidFill>
                  <a:srgbClr val="424242"/>
                </a:solidFill>
              </a:rPr>
              <a:t>та негативно заряджені </a:t>
            </a:r>
            <a:r>
              <a:rPr lang="uk-UA" sz="2400" dirty="0" err="1">
                <a:solidFill>
                  <a:srgbClr val="424242"/>
                </a:solidFill>
              </a:rPr>
              <a:t>йони</a:t>
            </a:r>
            <a:r>
              <a:rPr lang="uk-UA" sz="2400" dirty="0">
                <a:solidFill>
                  <a:srgbClr val="424242"/>
                </a:solidFill>
              </a:rPr>
              <a:t>, рухаючись в електричному полі в протилежних напрямах, накопичуються біля клітинних мембран</a:t>
            </a:r>
            <a:r>
              <a:rPr lang="uk-UA" sz="2400" dirty="0" smtClean="0">
                <a:solidFill>
                  <a:srgbClr val="424242"/>
                </a:solidFill>
              </a:rPr>
              <a:t>.</a:t>
            </a:r>
          </a:p>
        </p:txBody>
      </p:sp>
    </p:spTree>
    <p:extLst>
      <p:ext uri="{BB962C8B-B14F-4D97-AF65-F5344CB8AC3E}">
        <p14:creationId xmlns:p14="http://schemas.microsoft.com/office/powerpoint/2010/main" val="29196415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44470" y="4406544"/>
            <a:ext cx="8576387" cy="461665"/>
          </a:xfrm>
          <a:prstGeom prst="rect">
            <a:avLst/>
          </a:prstGeom>
        </p:spPr>
        <p:txBody>
          <a:bodyPr wrap="none">
            <a:spAutoFit/>
          </a:bodyPr>
          <a:lstStyle/>
          <a:p>
            <a:r>
              <a:rPr lang="ru-RU" sz="2400" dirty="0" smtClean="0"/>
              <a:t>Рис. 1 - </a:t>
            </a:r>
            <a:r>
              <a:rPr lang="ru-RU" sz="2400" dirty="0" err="1" smtClean="0"/>
              <a:t>Поляризація</a:t>
            </a:r>
            <a:r>
              <a:rPr lang="ru-RU" sz="2400" dirty="0" smtClean="0"/>
              <a:t> </a:t>
            </a:r>
            <a:r>
              <a:rPr lang="ru-RU" sz="2400" dirty="0" err="1"/>
              <a:t>клітинної</a:t>
            </a:r>
            <a:r>
              <a:rPr lang="ru-RU" sz="2400" dirty="0"/>
              <a:t> </a:t>
            </a:r>
            <a:r>
              <a:rPr lang="ru-RU" sz="2400" dirty="0" err="1"/>
              <a:t>мембрани</a:t>
            </a:r>
            <a:r>
              <a:rPr lang="ru-RU" sz="2400" dirty="0"/>
              <a:t>: М – мембрана; Я – ядро</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0869" y="1346437"/>
            <a:ext cx="4048125"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4659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4294967295"/>
              </p:nvPr>
            </p:nvSpPr>
            <p:spPr>
              <a:xfrm>
                <a:off x="1132764" y="1097153"/>
                <a:ext cx="9983338" cy="4607611"/>
              </a:xfrm>
            </p:spPr>
            <p:txBody>
              <a:bodyPr>
                <a:normAutofit/>
              </a:bodyPr>
              <a:lstStyle/>
              <a:p>
                <a:r>
                  <a:rPr lang="ru-RU" sz="3200" dirty="0" smtClean="0"/>
                  <a:t>Клітинна</a:t>
                </a:r>
                <a:r>
                  <a:rPr lang="ru-RU" sz="3200" dirty="0"/>
                  <a:t> мембрана </a:t>
                </a:r>
                <a:r>
                  <a:rPr lang="ru-RU" sz="3200" dirty="0" err="1"/>
                  <a:t>має</a:t>
                </a:r>
                <a:r>
                  <a:rPr lang="ru-RU" sz="3200" dirty="0"/>
                  <a:t> </a:t>
                </a:r>
                <a:r>
                  <a:rPr lang="ru-RU" sz="3200" dirty="0" err="1"/>
                  <a:t>діелектричні</a:t>
                </a:r>
                <a:r>
                  <a:rPr lang="ru-RU" sz="3200" dirty="0"/>
                  <a:t> </a:t>
                </a:r>
                <a:r>
                  <a:rPr lang="ru-RU" sz="3200" dirty="0" err="1"/>
                  <a:t>властивості</a:t>
                </a:r>
                <a:r>
                  <a:rPr lang="ru-RU" sz="3200" dirty="0"/>
                  <a:t>, тому </a:t>
                </a:r>
                <a:r>
                  <a:rPr lang="ru-RU" sz="3200" dirty="0" err="1"/>
                  <a:t>така</a:t>
                </a:r>
                <a:r>
                  <a:rPr lang="ru-RU" sz="3200" dirty="0"/>
                  <a:t> система </a:t>
                </a:r>
                <a:r>
                  <a:rPr lang="ru-RU" sz="3200" dirty="0" err="1"/>
                  <a:t>протилежних</a:t>
                </a:r>
                <a:r>
                  <a:rPr lang="ru-RU" sz="3200" dirty="0"/>
                  <a:t> за знаком </a:t>
                </a:r>
                <a:r>
                  <a:rPr lang="ru-RU" sz="3200" dirty="0" err="1"/>
                  <a:t>зарядів</a:t>
                </a:r>
                <a:r>
                  <a:rPr lang="ru-RU" sz="3200" dirty="0"/>
                  <a:t>, </a:t>
                </a:r>
                <a:r>
                  <a:rPr lang="ru-RU" sz="3200" dirty="0" err="1"/>
                  <a:t>розділених</a:t>
                </a:r>
                <a:r>
                  <a:rPr lang="ru-RU" sz="3200" dirty="0"/>
                  <a:t> </a:t>
                </a:r>
                <a:r>
                  <a:rPr lang="ru-RU" sz="3200" dirty="0" err="1"/>
                  <a:t>діелектриком</a:t>
                </a:r>
                <a:r>
                  <a:rPr lang="ru-RU" sz="3200" dirty="0"/>
                  <a:t>, </a:t>
                </a:r>
                <a:r>
                  <a:rPr lang="ru-RU" sz="3200" dirty="0" err="1"/>
                  <a:t>нагадує</a:t>
                </a:r>
                <a:r>
                  <a:rPr lang="ru-RU" sz="3200" dirty="0"/>
                  <a:t> </a:t>
                </a:r>
                <a:r>
                  <a:rPr lang="ru-RU" sz="3200" dirty="0" err="1"/>
                  <a:t>своєрідний</a:t>
                </a:r>
                <a:r>
                  <a:rPr lang="ru-RU" sz="3200" dirty="0"/>
                  <a:t> конденсатор, </a:t>
                </a:r>
                <a:r>
                  <a:rPr lang="ru-RU" sz="3200" dirty="0" err="1"/>
                  <a:t>ємність</a:t>
                </a:r>
                <a:r>
                  <a:rPr lang="ru-RU" sz="3200" dirty="0"/>
                  <a:t> </a:t>
                </a:r>
                <a:r>
                  <a:rPr lang="ru-RU" sz="3200" dirty="0" err="1"/>
                  <a:t>якого</a:t>
                </a:r>
                <a:r>
                  <a:rPr lang="ru-RU" sz="3200" dirty="0"/>
                  <a:t> </a:t>
                </a:r>
                <a:r>
                  <a:rPr lang="ru-RU" sz="3200" dirty="0" err="1"/>
                  <a:t>дорівнює</a:t>
                </a:r>
                <a:r>
                  <a:rPr lang="ru-RU" sz="3200" dirty="0"/>
                  <a:t>:</a:t>
                </a:r>
              </a:p>
              <a:p>
                <a:pPr marL="0" indent="0" algn="ctr">
                  <a:buNone/>
                </a:pPr>
                <a14:m>
                  <m:oMath xmlns:m="http://schemas.openxmlformats.org/officeDocument/2006/math">
                    <m:r>
                      <a:rPr lang="uk-UA" sz="3200" b="0" i="1" smtClean="0">
                        <a:latin typeface="Cambria Math"/>
                        <a:ea typeface="Cambria Math"/>
                      </a:rPr>
                      <m:t>С=∆</m:t>
                    </m:r>
                    <m:r>
                      <a:rPr lang="en-US" sz="3200" b="0" i="1" smtClean="0">
                        <a:latin typeface="Cambria Math"/>
                        <a:ea typeface="Cambria Math"/>
                      </a:rPr>
                      <m:t>𝑞</m:t>
                    </m:r>
                    <m:r>
                      <a:rPr lang="uk-UA" sz="3200" b="0" i="1" smtClean="0">
                        <a:latin typeface="Cambria Math"/>
                        <a:ea typeface="Cambria Math"/>
                      </a:rPr>
                      <m:t>/</m:t>
                    </m:r>
                    <m:r>
                      <a:rPr lang="ru-RU" sz="3200" i="1">
                        <a:latin typeface="Cambria Math"/>
                        <a:ea typeface="Cambria Math"/>
                      </a:rPr>
                      <m:t> </m:t>
                    </m:r>
                    <m:r>
                      <a:rPr lang="ru-RU" sz="3200" i="1" smtClean="0">
                        <a:latin typeface="Cambria Math"/>
                        <a:ea typeface="Cambria Math"/>
                      </a:rPr>
                      <m:t>∆</m:t>
                    </m:r>
                    <m:r>
                      <a:rPr lang="ru-RU" sz="3200" i="1">
                        <a:latin typeface="Cambria Math"/>
                        <a:ea typeface="Cambria Math"/>
                      </a:rPr>
                      <m:t>𝜑</m:t>
                    </m:r>
                  </m:oMath>
                </a14:m>
                <a:r>
                  <a:rPr lang="ru-RU" sz="3200" dirty="0" smtClean="0"/>
                  <a:t> </a:t>
                </a:r>
                <a:r>
                  <a:rPr lang="el-GR" sz="3200" dirty="0" smtClean="0"/>
                  <a:t>,</a:t>
                </a:r>
                <a:endParaRPr lang="el-GR" sz="3200" dirty="0"/>
              </a:p>
              <a:p>
                <a:pPr marL="0" indent="0">
                  <a:buNone/>
                </a:pPr>
                <a:r>
                  <a:rPr lang="ru-RU" sz="2800" dirty="0" smtClean="0"/>
                  <a:t>	де </a:t>
                </a:r>
                <a14:m>
                  <m:oMath xmlns:m="http://schemas.openxmlformats.org/officeDocument/2006/math">
                    <m:r>
                      <a:rPr lang="ru-RU" sz="2800" i="1">
                        <a:latin typeface="Cambria Math"/>
                        <a:ea typeface="Cambria Math"/>
                      </a:rPr>
                      <m:t>∆</m:t>
                    </m:r>
                    <m:r>
                      <a:rPr lang="en-US" sz="2800" i="1">
                        <a:latin typeface="Cambria Math"/>
                        <a:ea typeface="Cambria Math"/>
                      </a:rPr>
                      <m:t>𝑞</m:t>
                    </m:r>
                  </m:oMath>
                </a14:m>
                <a:r>
                  <a:rPr lang="en-US" sz="2800" dirty="0" smtClean="0"/>
                  <a:t> </a:t>
                </a:r>
                <a:r>
                  <a:rPr lang="en-US" sz="2800" dirty="0"/>
                  <a:t>- </a:t>
                </a:r>
                <a:r>
                  <a:rPr lang="ru-RU" sz="2800" dirty="0"/>
                  <a:t>заряд на </a:t>
                </a:r>
                <a:r>
                  <a:rPr lang="ru-RU" sz="2800" noProof="1" smtClean="0"/>
                  <a:t>поверхні</a:t>
                </a:r>
                <a:r>
                  <a:rPr lang="ru-RU" sz="2800" dirty="0" smtClean="0"/>
                  <a:t> </a:t>
                </a:r>
                <a:r>
                  <a:rPr lang="ru-RU" sz="2800" noProof="1" smtClean="0"/>
                  <a:t>мембрани</a:t>
                </a:r>
                <a:r>
                  <a:rPr lang="ru-RU" sz="2800" dirty="0" smtClean="0"/>
                  <a:t>; </a:t>
                </a:r>
                <a14:m>
                  <m:oMath xmlns:m="http://schemas.openxmlformats.org/officeDocument/2006/math">
                    <m:r>
                      <a:rPr lang="ru-RU" sz="2800" i="1">
                        <a:latin typeface="Cambria Math"/>
                        <a:ea typeface="Cambria Math"/>
                      </a:rPr>
                      <m:t>∆</m:t>
                    </m:r>
                    <m:r>
                      <a:rPr lang="ru-RU" sz="2800" i="1">
                        <a:latin typeface="Cambria Math"/>
                        <a:ea typeface="Cambria Math"/>
                      </a:rPr>
                      <m:t>𝜑</m:t>
                    </m:r>
                  </m:oMath>
                </a14:m>
                <a:r>
                  <a:rPr lang="ru-RU" sz="2800" dirty="0"/>
                  <a:t> </a:t>
                </a:r>
                <a:r>
                  <a:rPr lang="el-GR" sz="2800" dirty="0"/>
                  <a:t> </a:t>
                </a:r>
                <a:r>
                  <a:rPr lang="uk-UA" sz="2800" i="1" dirty="0"/>
                  <a:t>-</a:t>
                </a:r>
                <a:r>
                  <a:rPr lang="el-GR" sz="2800" i="1" dirty="0"/>
                  <a:t> </a:t>
                </a:r>
                <a:r>
                  <a:rPr lang="ru-RU" sz="2800" dirty="0" err="1"/>
                  <a:t>різниця</a:t>
                </a:r>
                <a:r>
                  <a:rPr lang="ru-RU" sz="2800" dirty="0"/>
                  <a:t> </a:t>
                </a:r>
                <a:r>
                  <a:rPr lang="ru-RU" sz="2800" dirty="0" err="1"/>
                  <a:t>потенціалів</a:t>
                </a:r>
                <a:r>
                  <a:rPr lang="ru-RU" sz="2800" dirty="0"/>
                  <a:t> </a:t>
                </a:r>
                <a:r>
                  <a:rPr lang="ru-RU" sz="2800" dirty="0" err="1"/>
                  <a:t>між</a:t>
                </a:r>
                <a:r>
                  <a:rPr lang="ru-RU" sz="2800" dirty="0"/>
                  <a:t> </a:t>
                </a:r>
                <a:r>
                  <a:rPr lang="ru-RU" sz="2800" dirty="0" smtClean="0"/>
                  <a:t>  </a:t>
                </a:r>
                <a:r>
                  <a:rPr lang="ru-RU" sz="2800" dirty="0" err="1" smtClean="0"/>
                  <a:t>протилежними</a:t>
                </a:r>
                <a:r>
                  <a:rPr lang="ru-RU" sz="2800" dirty="0" smtClean="0"/>
                  <a:t> </a:t>
                </a:r>
                <a:r>
                  <a:rPr lang="ru-RU" sz="2800" dirty="0" err="1"/>
                  <a:t>поверхнями</a:t>
                </a:r>
                <a:r>
                  <a:rPr lang="ru-RU" sz="2800" dirty="0"/>
                  <a:t> </a:t>
                </a:r>
                <a:r>
                  <a:rPr lang="ru-RU" sz="2800" dirty="0" err="1"/>
                  <a:t>мембрани</a:t>
                </a:r>
                <a:r>
                  <a:rPr lang="ru-RU" sz="2800" dirty="0"/>
                  <a:t>.</a:t>
                </a:r>
              </a:p>
              <a:p>
                <a:endParaRPr lang="ru-RU" dirty="0"/>
              </a:p>
            </p:txBody>
          </p:sp>
        </mc:Choice>
        <mc:Fallback xmlns="">
          <p:sp>
            <p:nvSpPr>
              <p:cNvPr id="3" name="Объект 2"/>
              <p:cNvSpPr>
                <a:spLocks noGrp="1" noRot="1" noChangeAspect="1" noMove="1" noResize="1" noEditPoints="1" noAdjustHandles="1" noChangeArrowheads="1" noChangeShapeType="1" noTextEdit="1"/>
              </p:cNvSpPr>
              <p:nvPr>
                <p:ph idx="4294967295"/>
              </p:nvPr>
            </p:nvSpPr>
            <p:spPr>
              <a:xfrm>
                <a:off x="1132764" y="1097153"/>
                <a:ext cx="9983338" cy="4607611"/>
              </a:xfrm>
              <a:blipFill rotWithShape="1">
                <a:blip r:embed="rId2"/>
                <a:stretch>
                  <a:fillRect l="-1770" t="-3042" r="-855"/>
                </a:stretch>
              </a:blipFill>
            </p:spPr>
            <p:txBody>
              <a:bodyPr/>
              <a:lstStyle/>
              <a:p>
                <a:r>
                  <a:rPr lang="ru-RU">
                    <a:noFill/>
                  </a:rPr>
                  <a:t> </a:t>
                </a:r>
              </a:p>
            </p:txBody>
          </p:sp>
        </mc:Fallback>
      </mc:AlternateContent>
    </p:spTree>
    <p:extLst>
      <p:ext uri="{BB962C8B-B14F-4D97-AF65-F5344CB8AC3E}">
        <p14:creationId xmlns:p14="http://schemas.microsoft.com/office/powerpoint/2010/main" val="15593515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514902" y="1097153"/>
            <a:ext cx="9601200" cy="1304853"/>
          </a:xfrm>
        </p:spPr>
        <p:txBody>
          <a:bodyPr>
            <a:normAutofit/>
          </a:bodyPr>
          <a:lstStyle/>
          <a:p>
            <a:r>
              <a:rPr lang="ru-RU" sz="2800" noProof="1" smtClean="0"/>
              <a:t>Діелектричні</a:t>
            </a:r>
            <a:r>
              <a:rPr lang="ru-RU" sz="2800" dirty="0" smtClean="0"/>
              <a:t> </a:t>
            </a:r>
            <a:r>
              <a:rPr lang="ru-RU" sz="2800" noProof="1" smtClean="0"/>
              <a:t>властивості</a:t>
            </a:r>
            <a:r>
              <a:rPr lang="ru-RU" sz="2800" dirty="0" smtClean="0"/>
              <a:t> </a:t>
            </a:r>
            <a:r>
              <a:rPr lang="ru-RU" sz="2800" noProof="1" smtClean="0"/>
              <a:t>біологічних</a:t>
            </a:r>
            <a:r>
              <a:rPr lang="ru-RU" sz="2800" dirty="0" smtClean="0"/>
              <a:t> </a:t>
            </a:r>
            <a:r>
              <a:rPr lang="ru-RU" sz="2800" noProof="1" smtClean="0"/>
              <a:t>об'єктів</a:t>
            </a:r>
            <a:r>
              <a:rPr lang="ru-RU" sz="2800" dirty="0" smtClean="0"/>
              <a:t> </a:t>
            </a:r>
            <a:r>
              <a:rPr lang="ru-RU" sz="2800" noProof="1" smtClean="0"/>
              <a:t>визначаються</a:t>
            </a:r>
            <a:r>
              <a:rPr lang="ru-RU" sz="2800" dirty="0" smtClean="0"/>
              <a:t> </a:t>
            </a:r>
            <a:r>
              <a:rPr lang="uk-UA" sz="2800" dirty="0" smtClean="0"/>
              <a:t>структурними</a:t>
            </a:r>
            <a:r>
              <a:rPr lang="ru-RU" sz="2800" dirty="0" smtClean="0"/>
              <a:t> компонентами </a:t>
            </a:r>
            <a:r>
              <a:rPr lang="ru-RU" sz="2800" dirty="0"/>
              <a:t>та </a:t>
            </a:r>
            <a:r>
              <a:rPr lang="ru-RU" sz="2800" noProof="1" smtClean="0"/>
              <a:t>явищами</a:t>
            </a:r>
            <a:r>
              <a:rPr lang="ru-RU" sz="2800" dirty="0" smtClean="0"/>
              <a:t> </a:t>
            </a:r>
            <a:r>
              <a:rPr lang="ru-RU" sz="2800" noProof="1" smtClean="0"/>
              <a:t>поляризації</a:t>
            </a:r>
            <a:r>
              <a:rPr lang="ru-RU" sz="2800" dirty="0" smtClean="0"/>
              <a:t>.</a:t>
            </a:r>
            <a:endParaRPr lang="ru-RU" sz="2800" dirty="0"/>
          </a:p>
          <a:p>
            <a:endParaRPr lang="uk-UA" dirty="0" smtClean="0"/>
          </a:p>
          <a:p>
            <a:endParaRPr lang="uk-UA" dirty="0"/>
          </a:p>
          <a:p>
            <a:endParaRPr lang="uk-UA" dirty="0" smtClean="0"/>
          </a:p>
          <a:p>
            <a:endParaRPr lang="uk-UA" dirty="0"/>
          </a:p>
          <a:p>
            <a:endParaRPr lang="uk-UA" dirty="0" smtClean="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7689" y="2125283"/>
            <a:ext cx="40290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19619" y="5273807"/>
            <a:ext cx="9416954" cy="830997"/>
          </a:xfrm>
          <a:prstGeom prst="rect">
            <a:avLst/>
          </a:prstGeom>
        </p:spPr>
        <p:txBody>
          <a:bodyPr wrap="square">
            <a:spAutoFit/>
          </a:bodyPr>
          <a:lstStyle/>
          <a:p>
            <a:pPr algn="ctr"/>
            <a:r>
              <a:rPr lang="ru-RU" sz="2400" dirty="0" smtClean="0"/>
              <a:t>Рис.2 - Характер </a:t>
            </a:r>
            <a:r>
              <a:rPr lang="ru-RU" sz="2400" dirty="0" err="1"/>
              <a:t>зміни</a:t>
            </a:r>
            <a:r>
              <a:rPr lang="ru-RU" sz="2400" dirty="0"/>
              <a:t> струму за </a:t>
            </a:r>
            <a:r>
              <a:rPr lang="ru-RU" sz="2400" dirty="0" err="1"/>
              <a:t>відсутності</a:t>
            </a:r>
            <a:r>
              <a:rPr lang="ru-RU" sz="2400" dirty="0"/>
              <a:t> </a:t>
            </a:r>
            <a:r>
              <a:rPr lang="ru-RU" sz="2400" dirty="0" err="1"/>
              <a:t>поляризації</a:t>
            </a:r>
            <a:r>
              <a:rPr lang="ru-RU" sz="2400" dirty="0"/>
              <a:t> </a:t>
            </a:r>
            <a:r>
              <a:rPr lang="ru-RU" sz="2400" i="1" dirty="0"/>
              <a:t>(а)</a:t>
            </a:r>
            <a:r>
              <a:rPr lang="ru-RU" sz="2400" dirty="0"/>
              <a:t> та </a:t>
            </a:r>
            <a:r>
              <a:rPr lang="ru-RU" sz="2400" dirty="0" err="1"/>
              <a:t>під</a:t>
            </a:r>
            <a:r>
              <a:rPr lang="ru-RU" sz="2400" dirty="0"/>
              <a:t> час </a:t>
            </a:r>
            <a:r>
              <a:rPr lang="ru-RU" sz="2400" dirty="0" err="1"/>
              <a:t>проходження</a:t>
            </a:r>
            <a:r>
              <a:rPr lang="ru-RU" sz="2400" dirty="0"/>
              <a:t> через живу тканину</a:t>
            </a:r>
            <a:r>
              <a:rPr lang="ru-RU" sz="2400" i="1" dirty="0"/>
              <a:t> (б)</a:t>
            </a:r>
            <a:endParaRPr lang="ru-RU" sz="2400" dirty="0"/>
          </a:p>
        </p:txBody>
      </p:sp>
    </p:spTree>
    <p:extLst>
      <p:ext uri="{BB962C8B-B14F-4D97-AF65-F5344CB8AC3E}">
        <p14:creationId xmlns:p14="http://schemas.microsoft.com/office/powerpoint/2010/main" val="19726367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4294967295"/>
          </p:nvPr>
        </p:nvSpPr>
        <p:spPr>
          <a:xfrm>
            <a:off x="1187355" y="1479290"/>
            <a:ext cx="10099344" cy="3317875"/>
          </a:xfrm>
        </p:spPr>
        <p:txBody>
          <a:bodyPr>
            <a:normAutofit/>
          </a:bodyPr>
          <a:lstStyle/>
          <a:p>
            <a:r>
              <a:rPr lang="uk-UA" sz="2800" dirty="0">
                <a:solidFill>
                  <a:srgbClr val="424242"/>
                </a:solidFill>
              </a:rPr>
              <a:t>Якщо до живої тканини прикласти сталу різницю потенціалів, то виявляється, що сила струму зменшується в часі, хоча напруга не змінюється. Сила струму зменшується в сотні разів і через деякий час встановлюється на сталому </a:t>
            </a:r>
            <a:r>
              <a:rPr lang="uk-UA" sz="2800" dirty="0" smtClean="0">
                <a:solidFill>
                  <a:srgbClr val="424242"/>
                </a:solidFill>
              </a:rPr>
              <a:t>рівні (див. рис.2, б). Це </a:t>
            </a:r>
            <a:r>
              <a:rPr lang="uk-UA" sz="2800" dirty="0">
                <a:solidFill>
                  <a:srgbClr val="424242"/>
                </a:solidFill>
              </a:rPr>
              <a:t>пов’язано з виникненням електрорушійної сили поляризації під час проходження постійного струму через біосистему. </a:t>
            </a:r>
            <a:endParaRPr lang="uk-UA" sz="2800" dirty="0" smtClean="0">
              <a:solidFill>
                <a:srgbClr val="424242"/>
              </a:solidFill>
            </a:endParaRPr>
          </a:p>
          <a:p>
            <a:r>
              <a:rPr lang="uk-UA" sz="2800" dirty="0" smtClean="0">
                <a:solidFill>
                  <a:srgbClr val="424242"/>
                </a:solidFill>
              </a:rPr>
              <a:t>Така  електрорушійна сила </a:t>
            </a:r>
            <a:r>
              <a:rPr lang="uk-UA" sz="2800" dirty="0">
                <a:solidFill>
                  <a:srgbClr val="424242"/>
                </a:solidFill>
              </a:rPr>
              <a:t>зменшує прикладену </a:t>
            </a:r>
            <a:r>
              <a:rPr lang="uk-UA" sz="2800" dirty="0" smtClean="0">
                <a:solidFill>
                  <a:srgbClr val="424242"/>
                </a:solidFill>
              </a:rPr>
              <a:t>напругу.</a:t>
            </a:r>
            <a:endParaRPr lang="ru-RU" sz="2800" dirty="0"/>
          </a:p>
          <a:p>
            <a:endParaRPr lang="ru-RU" sz="2800" dirty="0"/>
          </a:p>
        </p:txBody>
      </p:sp>
    </p:spTree>
    <p:extLst>
      <p:ext uri="{BB962C8B-B14F-4D97-AF65-F5344CB8AC3E}">
        <p14:creationId xmlns:p14="http://schemas.microsoft.com/office/powerpoint/2010/main" val="7992241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Закон Ома для </a:t>
            </a:r>
            <a:r>
              <a:rPr lang="ru-RU" dirty="0" err="1"/>
              <a:t>біологічних</a:t>
            </a:r>
            <a:r>
              <a:rPr lang="ru-RU" dirty="0"/>
              <a:t> систем</a:t>
            </a:r>
          </a:p>
        </p:txBody>
      </p:sp>
      <mc:AlternateContent xmlns:mc="http://schemas.openxmlformats.org/markup-compatibility/2006" xmlns:a14="http://schemas.microsoft.com/office/drawing/2010/main">
        <mc:Choice Requires="a14">
          <p:sp>
            <p:nvSpPr>
              <p:cNvPr id="6" name="Объект 5"/>
              <p:cNvSpPr>
                <a:spLocks noGrp="1"/>
              </p:cNvSpPr>
              <p:nvPr>
                <p:ph idx="1"/>
              </p:nvPr>
            </p:nvSpPr>
            <p:spPr>
              <a:xfrm>
                <a:off x="1295400" y="2556931"/>
                <a:ext cx="10004945" cy="3680095"/>
              </a:xfrm>
            </p:spPr>
            <p:txBody>
              <a:bodyPr>
                <a:normAutofit lnSpcReduction="10000"/>
              </a:bodyPr>
              <a:lstStyle/>
              <a:p>
                <a:endParaRPr lang="uk-UA" sz="2800" dirty="0" smtClean="0"/>
              </a:p>
              <a:p>
                <a:endParaRPr lang="uk-UA" sz="2800" dirty="0"/>
              </a:p>
              <a:p>
                <a:endParaRPr lang="uk-UA" sz="2800" dirty="0" smtClean="0"/>
              </a:p>
              <a:p>
                <a:endParaRPr lang="uk-UA" sz="2800" dirty="0"/>
              </a:p>
              <a:p>
                <a:pPr marL="0" indent="0">
                  <a:buNone/>
                </a:pPr>
                <a:r>
                  <a:rPr lang="uk-UA" sz="2800" dirty="0" smtClean="0"/>
                  <a:t>де </a:t>
                </a:r>
                <a14:m>
                  <m:oMath xmlns:m="http://schemas.openxmlformats.org/officeDocument/2006/math">
                    <m:r>
                      <a:rPr lang="en-US" sz="2800" i="1">
                        <a:latin typeface="Cambria Math"/>
                        <a:ea typeface="Cambria Math"/>
                      </a:rPr>
                      <m:t>𝐸</m:t>
                    </m:r>
                    <m:d>
                      <m:dPr>
                        <m:ctrlPr>
                          <a:rPr lang="en-US" sz="2800" i="1">
                            <a:latin typeface="Cambria Math" panose="02040503050406030204" pitchFamily="18" charset="0"/>
                            <a:ea typeface="Cambria Math"/>
                          </a:rPr>
                        </m:ctrlPr>
                      </m:dPr>
                      <m:e>
                        <m:r>
                          <a:rPr lang="en-US" sz="2800" i="1">
                            <a:latin typeface="Cambria Math"/>
                            <a:ea typeface="Cambria Math"/>
                          </a:rPr>
                          <m:t>𝑡</m:t>
                        </m:r>
                      </m:e>
                    </m:d>
                  </m:oMath>
                </a14:m>
                <a:r>
                  <a:rPr lang="ru-RU" sz="2800" dirty="0" smtClean="0"/>
                  <a:t> - </a:t>
                </a:r>
                <a:r>
                  <a:rPr lang="ru-RU" sz="2800" dirty="0" err="1" smtClean="0"/>
                  <a:t>електрорушійна</a:t>
                </a:r>
                <a:r>
                  <a:rPr lang="ru-RU" sz="2800" dirty="0" smtClean="0"/>
                  <a:t> сила </a:t>
                </a:r>
                <a:r>
                  <a:rPr lang="ru-RU" sz="2800" dirty="0" err="1" smtClean="0"/>
                  <a:t>поляризації</a:t>
                </a:r>
                <a:endParaRPr lang="ru-RU" sz="2800" dirty="0" smtClean="0"/>
              </a:p>
              <a:p>
                <a:pPr marL="0" indent="0">
                  <a:buNone/>
                </a:pPr>
                <a14:m>
                  <m:oMath xmlns:m="http://schemas.openxmlformats.org/officeDocument/2006/math">
                    <m:r>
                      <a:rPr lang="en-US" sz="2800" i="1">
                        <a:latin typeface="Cambria Math"/>
                        <a:ea typeface="Cambria Math"/>
                      </a:rPr>
                      <m:t>𝐸</m:t>
                    </m:r>
                    <m:d>
                      <m:dPr>
                        <m:ctrlPr>
                          <a:rPr lang="en-US" sz="2800" i="1">
                            <a:latin typeface="Cambria Math" panose="02040503050406030204" pitchFamily="18" charset="0"/>
                            <a:ea typeface="Cambria Math"/>
                          </a:rPr>
                        </m:ctrlPr>
                      </m:dPr>
                      <m:e>
                        <m:r>
                          <a:rPr lang="en-US" sz="2800" i="1">
                            <a:latin typeface="Cambria Math"/>
                            <a:ea typeface="Cambria Math"/>
                          </a:rPr>
                          <m:t>𝑡</m:t>
                        </m:r>
                      </m:e>
                    </m:d>
                  </m:oMath>
                </a14:m>
                <a:r>
                  <a:rPr lang="ru-RU" sz="2800" dirty="0" smtClean="0"/>
                  <a:t> пов'язана </a:t>
                </a:r>
                <a:r>
                  <a:rPr lang="ru-RU" sz="2800" dirty="0"/>
                  <a:t>з </a:t>
                </a:r>
                <a:r>
                  <a:rPr lang="ru-RU" sz="2800" dirty="0" err="1"/>
                  <a:t>ємнісними</a:t>
                </a:r>
                <a:r>
                  <a:rPr lang="ru-RU" sz="2800" dirty="0"/>
                  <a:t>, </a:t>
                </a:r>
                <a:r>
                  <a:rPr lang="ru-RU" sz="2800" dirty="0" err="1"/>
                  <a:t>діелектричними</a:t>
                </a:r>
                <a:r>
                  <a:rPr lang="ru-RU" sz="2800" dirty="0"/>
                  <a:t> </a:t>
                </a:r>
                <a:r>
                  <a:rPr lang="ru-RU" sz="2800" dirty="0" err="1"/>
                  <a:t>властивостями</a:t>
                </a:r>
                <a:r>
                  <a:rPr lang="ru-RU" sz="2800" dirty="0"/>
                  <a:t> </a:t>
                </a:r>
                <a:r>
                  <a:rPr lang="ru-RU" sz="2800" dirty="0" err="1"/>
                  <a:t>живих</a:t>
                </a:r>
                <a:r>
                  <a:rPr lang="ru-RU" sz="2800" dirty="0"/>
                  <a:t> </a:t>
                </a:r>
                <a:r>
                  <a:rPr lang="ru-RU" sz="2800" dirty="0" err="1"/>
                  <a:t>об'єктів</a:t>
                </a:r>
                <a:r>
                  <a:rPr lang="ru-RU" sz="2800" dirty="0"/>
                  <a:t>, </a:t>
                </a:r>
                <a:r>
                  <a:rPr lang="ru-RU" sz="2800" dirty="0" err="1"/>
                  <a:t>зумовленими</a:t>
                </a:r>
                <a:r>
                  <a:rPr lang="ru-RU" sz="2800" dirty="0"/>
                  <a:t> </a:t>
                </a:r>
                <a:r>
                  <a:rPr lang="ru-RU" sz="2800" dirty="0" err="1"/>
                  <a:t>явищами</a:t>
                </a:r>
                <a:r>
                  <a:rPr lang="ru-RU" sz="2800" dirty="0"/>
                  <a:t> </a:t>
                </a:r>
                <a:r>
                  <a:rPr lang="ru-RU" sz="2800" dirty="0" err="1"/>
                  <a:t>поляризації</a:t>
                </a:r>
                <a:r>
                  <a:rPr lang="ru-RU" sz="2800" dirty="0"/>
                  <a:t>.</a:t>
                </a:r>
              </a:p>
            </p:txBody>
          </p:sp>
        </mc:Choice>
        <mc:Fallback xmlns="">
          <p:sp>
            <p:nvSpPr>
              <p:cNvPr id="6" name="Объект 5"/>
              <p:cNvSpPr>
                <a:spLocks noGrp="1" noRot="1" noChangeAspect="1" noMove="1" noResize="1" noEditPoints="1" noAdjustHandles="1" noChangeArrowheads="1" noChangeShapeType="1" noTextEdit="1"/>
              </p:cNvSpPr>
              <p:nvPr>
                <p:ph idx="1"/>
              </p:nvPr>
            </p:nvSpPr>
            <p:spPr>
              <a:xfrm>
                <a:off x="1295400" y="2556931"/>
                <a:ext cx="10004945" cy="3680095"/>
              </a:xfrm>
              <a:blipFill rotWithShape="1">
                <a:blip r:embed="rId2"/>
                <a:stretch>
                  <a:fillRect l="-1280" r="-853" b="-215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 name="Прямоугольник 1"/>
              <p:cNvSpPr/>
              <p:nvPr/>
            </p:nvSpPr>
            <p:spPr>
              <a:xfrm>
                <a:off x="4258101" y="3244333"/>
                <a:ext cx="3125338" cy="104483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200" i="1" smtClean="0">
                          <a:latin typeface="Cambria Math"/>
                          <a:ea typeface="Cambria Math"/>
                        </a:rPr>
                        <m:t>I</m:t>
                      </m:r>
                      <m:r>
                        <a:rPr lang="en-US" sz="3200" b="0" i="1" smtClean="0">
                          <a:latin typeface="Cambria Math"/>
                          <a:ea typeface="Cambria Math"/>
                        </a:rPr>
                        <m:t>=</m:t>
                      </m:r>
                      <m:f>
                        <m:fPr>
                          <m:ctrlPr>
                            <a:rPr lang="en-US" sz="3200" b="0" i="1" smtClean="0">
                              <a:latin typeface="Cambria Math" panose="02040503050406030204" pitchFamily="18" charset="0"/>
                              <a:ea typeface="Cambria Math"/>
                            </a:rPr>
                          </m:ctrlPr>
                        </m:fPr>
                        <m:num>
                          <m:r>
                            <a:rPr lang="en-US" sz="3200" b="0" i="1" smtClean="0">
                              <a:latin typeface="Cambria Math"/>
                              <a:ea typeface="Cambria Math"/>
                            </a:rPr>
                            <m:t>𝑈</m:t>
                          </m:r>
                          <m:r>
                            <a:rPr lang="en-US" sz="3200" b="0" i="1" smtClean="0">
                              <a:latin typeface="Cambria Math"/>
                              <a:ea typeface="Cambria Math"/>
                            </a:rPr>
                            <m:t>−</m:t>
                          </m:r>
                          <m:r>
                            <a:rPr lang="en-US" sz="3200" b="0" i="1" smtClean="0">
                              <a:latin typeface="Cambria Math"/>
                              <a:ea typeface="Cambria Math"/>
                            </a:rPr>
                            <m:t>𝐸</m:t>
                          </m:r>
                          <m:d>
                            <m:dPr>
                              <m:ctrlPr>
                                <a:rPr lang="en-US" sz="3200" b="0" i="1" smtClean="0">
                                  <a:latin typeface="Cambria Math" panose="02040503050406030204" pitchFamily="18" charset="0"/>
                                  <a:ea typeface="Cambria Math"/>
                                </a:rPr>
                              </m:ctrlPr>
                            </m:dPr>
                            <m:e>
                              <m:r>
                                <a:rPr lang="en-US" sz="3200" b="0" i="1" smtClean="0">
                                  <a:latin typeface="Cambria Math"/>
                                  <a:ea typeface="Cambria Math"/>
                                </a:rPr>
                                <m:t>𝑡</m:t>
                              </m:r>
                            </m:e>
                          </m:d>
                        </m:num>
                        <m:den>
                          <m:r>
                            <a:rPr lang="en-US" sz="3200" b="0" i="1" smtClean="0">
                              <a:latin typeface="Cambria Math"/>
                              <a:ea typeface="Cambria Math"/>
                            </a:rPr>
                            <m:t>𝑅</m:t>
                          </m:r>
                        </m:den>
                      </m:f>
                      <m:r>
                        <a:rPr lang="uk-UA" sz="3200" b="0" i="0" smtClean="0">
                          <a:latin typeface="Cambria Math"/>
                          <a:ea typeface="Cambria Math"/>
                        </a:rPr>
                        <m:t>,</m:t>
                      </m:r>
                    </m:oMath>
                  </m:oMathPara>
                </a14:m>
                <a:endParaRPr lang="ru-RU" sz="3200" dirty="0"/>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4258101" y="3244333"/>
                <a:ext cx="3125338" cy="1044838"/>
              </a:xfrm>
              <a:prstGeom prst="rect">
                <a:avLst/>
              </a:prstGeom>
              <a:blipFill rotWithShape="1">
                <a:blip r:embed="rId3"/>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994420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uk-UA" b="1" dirty="0" smtClean="0"/>
              <a:t>5. Види поляризації</a:t>
            </a:r>
            <a:endParaRPr lang="ru-RU" b="1" dirty="0"/>
          </a:p>
        </p:txBody>
      </p:sp>
    </p:spTree>
    <p:extLst>
      <p:ext uri="{BB962C8B-B14F-4D97-AF65-F5344CB8AC3E}">
        <p14:creationId xmlns:p14="http://schemas.microsoft.com/office/powerpoint/2010/main" val="31834447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uk-UA" dirty="0" smtClean="0"/>
              <a:t>Поляризація </a:t>
            </a:r>
            <a:endParaRPr lang="ru-RU" dirty="0"/>
          </a:p>
        </p:txBody>
      </p:sp>
      <p:sp>
        <p:nvSpPr>
          <p:cNvPr id="4" name="Объект 3"/>
          <p:cNvSpPr>
            <a:spLocks noGrp="1"/>
          </p:cNvSpPr>
          <p:nvPr>
            <p:ph idx="1"/>
          </p:nvPr>
        </p:nvSpPr>
        <p:spPr/>
        <p:txBody>
          <a:bodyPr>
            <a:normAutofit/>
          </a:bodyPr>
          <a:lstStyle/>
          <a:p>
            <a:pPr marL="0" indent="0" algn="ctr">
              <a:buNone/>
            </a:pPr>
            <a:r>
              <a:rPr lang="ru-RU" sz="3200" dirty="0" err="1"/>
              <a:t>Зміщення</a:t>
            </a:r>
            <a:r>
              <a:rPr lang="ru-RU" sz="3200" dirty="0"/>
              <a:t> </a:t>
            </a:r>
            <a:r>
              <a:rPr lang="ru-RU" sz="3200" dirty="0" err="1"/>
              <a:t>зв'язаних</a:t>
            </a:r>
            <a:r>
              <a:rPr lang="ru-RU" sz="3200" dirty="0"/>
              <a:t> </a:t>
            </a:r>
            <a:r>
              <a:rPr lang="ru-RU" sz="3200" dirty="0" err="1"/>
              <a:t>зарядів</a:t>
            </a:r>
            <a:r>
              <a:rPr lang="ru-RU" sz="3200" dirty="0"/>
              <a:t> </a:t>
            </a:r>
            <a:r>
              <a:rPr lang="ru-RU" sz="3200" dirty="0" err="1"/>
              <a:t>під</a:t>
            </a:r>
            <a:r>
              <a:rPr lang="ru-RU" sz="3200" dirty="0"/>
              <a:t> </a:t>
            </a:r>
            <a:r>
              <a:rPr lang="ru-RU" sz="3200" dirty="0" err="1"/>
              <a:t>впливом</a:t>
            </a:r>
            <a:r>
              <a:rPr lang="ru-RU" sz="3200" dirty="0"/>
              <a:t> </a:t>
            </a:r>
            <a:r>
              <a:rPr lang="ru-RU" sz="3200" dirty="0" err="1"/>
              <a:t>електричного</a:t>
            </a:r>
            <a:r>
              <a:rPr lang="ru-RU" sz="3200" dirty="0"/>
              <a:t> поля і </a:t>
            </a:r>
            <a:r>
              <a:rPr lang="ru-RU" sz="3200" dirty="0" err="1"/>
              <a:t>виникнення</a:t>
            </a:r>
            <a:r>
              <a:rPr lang="ru-RU" sz="3200" dirty="0"/>
              <a:t> </a:t>
            </a:r>
            <a:r>
              <a:rPr lang="ru-RU" sz="3200" dirty="0" err="1"/>
              <a:t>внаслідок</a:t>
            </a:r>
            <a:r>
              <a:rPr lang="ru-RU" sz="3200" dirty="0"/>
              <a:t> </a:t>
            </a:r>
            <a:r>
              <a:rPr lang="ru-RU" sz="3200" dirty="0" err="1"/>
              <a:t>цього</a:t>
            </a:r>
            <a:r>
              <a:rPr lang="ru-RU" sz="3200" dirty="0"/>
              <a:t> </a:t>
            </a:r>
            <a:r>
              <a:rPr lang="ru-RU" sz="3200" dirty="0" err="1"/>
              <a:t>різниці</a:t>
            </a:r>
            <a:r>
              <a:rPr lang="ru-RU" sz="3200" dirty="0"/>
              <a:t> </a:t>
            </a:r>
            <a:r>
              <a:rPr lang="ru-RU" sz="3200" dirty="0" err="1"/>
              <a:t>потенціалів</a:t>
            </a:r>
            <a:r>
              <a:rPr lang="ru-RU" sz="3200" dirty="0"/>
              <a:t> </a:t>
            </a:r>
            <a:r>
              <a:rPr lang="ru-RU" sz="3200" dirty="0" err="1"/>
              <a:t>називають</a:t>
            </a:r>
            <a:r>
              <a:rPr lang="ru-RU" sz="3200" dirty="0"/>
              <a:t> </a:t>
            </a:r>
            <a:r>
              <a:rPr lang="ru-RU" sz="3600" i="1" dirty="0" err="1"/>
              <a:t>поляризацією</a:t>
            </a:r>
            <a:r>
              <a:rPr lang="ru-RU" sz="3600" dirty="0"/>
              <a:t>.</a:t>
            </a:r>
          </a:p>
        </p:txBody>
      </p:sp>
    </p:spTree>
    <p:extLst>
      <p:ext uri="{BB962C8B-B14F-4D97-AF65-F5344CB8AC3E}">
        <p14:creationId xmlns:p14="http://schemas.microsoft.com/office/powerpoint/2010/main" val="17721133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Електронна (деформаційна) поляризація</a:t>
            </a:r>
            <a:endParaRPr lang="ru-RU" dirty="0"/>
          </a:p>
        </p:txBody>
      </p:sp>
      <p:sp>
        <p:nvSpPr>
          <p:cNvPr id="3" name="Объект 2"/>
          <p:cNvSpPr>
            <a:spLocks noGrp="1"/>
          </p:cNvSpPr>
          <p:nvPr>
            <p:ph idx="1"/>
          </p:nvPr>
        </p:nvSpPr>
        <p:spPr>
          <a:xfrm>
            <a:off x="1295401" y="2556931"/>
            <a:ext cx="9601196" cy="3529969"/>
          </a:xfrm>
        </p:spPr>
        <p:txBody>
          <a:bodyPr>
            <a:normAutofit lnSpcReduction="10000"/>
          </a:bodyPr>
          <a:lstStyle/>
          <a:p>
            <a:r>
              <a:rPr lang="ru-RU" dirty="0" err="1"/>
              <a:t>Відомі</a:t>
            </a:r>
            <a:r>
              <a:rPr lang="ru-RU" dirty="0"/>
              <a:t> </a:t>
            </a:r>
            <a:r>
              <a:rPr lang="ru-RU" dirty="0" err="1"/>
              <a:t>декілька</a:t>
            </a:r>
            <a:r>
              <a:rPr lang="ru-RU" dirty="0"/>
              <a:t> </a:t>
            </a:r>
            <a:r>
              <a:rPr lang="ru-RU" dirty="0" err="1"/>
              <a:t>видів</a:t>
            </a:r>
            <a:r>
              <a:rPr lang="ru-RU" dirty="0"/>
              <a:t> </a:t>
            </a:r>
            <a:r>
              <a:rPr lang="ru-RU" dirty="0" err="1"/>
              <a:t>поляризації</a:t>
            </a:r>
            <a:r>
              <a:rPr lang="ru-RU" dirty="0"/>
              <a:t>. </a:t>
            </a:r>
            <a:r>
              <a:rPr lang="ru-RU" dirty="0" err="1"/>
              <a:t>Речовини</a:t>
            </a:r>
            <a:r>
              <a:rPr lang="ru-RU" dirty="0"/>
              <a:t>, </a:t>
            </a:r>
            <a:r>
              <a:rPr lang="ru-RU" dirty="0" err="1"/>
              <a:t>молекули</a:t>
            </a:r>
            <a:r>
              <a:rPr lang="ru-RU" dirty="0"/>
              <a:t> </a:t>
            </a:r>
            <a:r>
              <a:rPr lang="ru-RU" dirty="0" err="1"/>
              <a:t>яких</a:t>
            </a:r>
            <a:r>
              <a:rPr lang="ru-RU" dirty="0"/>
              <a:t> </a:t>
            </a:r>
            <a:r>
              <a:rPr lang="ru-RU" dirty="0" err="1"/>
              <a:t>мають</a:t>
            </a:r>
            <a:r>
              <a:rPr lang="ru-RU" dirty="0"/>
              <a:t> </a:t>
            </a:r>
            <a:r>
              <a:rPr lang="ru-RU" dirty="0" err="1"/>
              <a:t>симетричну</a:t>
            </a:r>
            <a:r>
              <a:rPr lang="ru-RU" dirty="0"/>
              <a:t> структуру, </a:t>
            </a:r>
            <a:r>
              <a:rPr lang="ru-RU" dirty="0" err="1"/>
              <a:t>тобто</a:t>
            </a:r>
            <a:r>
              <a:rPr lang="ru-RU" dirty="0"/>
              <a:t> за </a:t>
            </a:r>
            <a:r>
              <a:rPr lang="ru-RU" dirty="0" err="1"/>
              <a:t>відсутності</a:t>
            </a:r>
            <a:r>
              <a:rPr lang="ru-RU" dirty="0"/>
              <a:t> </a:t>
            </a:r>
            <a:r>
              <a:rPr lang="ru-RU" dirty="0" err="1"/>
              <a:t>зовнішнього</a:t>
            </a:r>
            <a:r>
              <a:rPr lang="ru-RU" dirty="0"/>
              <a:t> поля </a:t>
            </a:r>
            <a:r>
              <a:rPr lang="ru-RU" dirty="0" err="1"/>
              <a:t>центри</a:t>
            </a:r>
            <a:r>
              <a:rPr lang="ru-RU" dirty="0"/>
              <a:t> "</a:t>
            </a:r>
            <a:r>
              <a:rPr lang="ru-RU" dirty="0" err="1"/>
              <a:t>тяжіння</a:t>
            </a:r>
            <a:r>
              <a:rPr lang="ru-RU" dirty="0"/>
              <a:t>" </a:t>
            </a:r>
            <a:r>
              <a:rPr lang="ru-RU" dirty="0" err="1"/>
              <a:t>позитивних</a:t>
            </a:r>
            <a:r>
              <a:rPr lang="ru-RU" dirty="0"/>
              <a:t> та </a:t>
            </a:r>
            <a:r>
              <a:rPr lang="ru-RU" dirty="0" err="1"/>
              <a:t>негативних</a:t>
            </a:r>
            <a:r>
              <a:rPr lang="ru-RU" dirty="0"/>
              <a:t> </a:t>
            </a:r>
            <a:r>
              <a:rPr lang="ru-RU" dirty="0" err="1"/>
              <a:t>зарядів</a:t>
            </a:r>
            <a:r>
              <a:rPr lang="ru-RU" dirty="0"/>
              <a:t> </a:t>
            </a:r>
            <a:r>
              <a:rPr lang="ru-RU" dirty="0" err="1"/>
              <a:t>збігаються</a:t>
            </a:r>
            <a:r>
              <a:rPr lang="ru-RU" dirty="0"/>
              <a:t> і </a:t>
            </a:r>
            <a:r>
              <a:rPr lang="ru-RU" dirty="0" err="1"/>
              <a:t>дипольний</a:t>
            </a:r>
            <a:r>
              <a:rPr lang="ru-RU" dirty="0"/>
              <a:t> момент </a:t>
            </a:r>
            <a:r>
              <a:rPr lang="ru-RU" dirty="0" err="1"/>
              <a:t>молекули</a:t>
            </a:r>
            <a:r>
              <a:rPr lang="ru-RU" i="1" dirty="0"/>
              <a:t> Р</a:t>
            </a:r>
            <a:r>
              <a:rPr lang="ru-RU" dirty="0"/>
              <a:t> </a:t>
            </a:r>
            <a:r>
              <a:rPr lang="ru-RU" dirty="0" err="1"/>
              <a:t>дорівнює</a:t>
            </a:r>
            <a:r>
              <a:rPr lang="ru-RU" dirty="0"/>
              <a:t> нулю, є </a:t>
            </a:r>
            <a:r>
              <a:rPr lang="ru-RU" i="1" dirty="0" err="1"/>
              <a:t>неполярними</a:t>
            </a:r>
            <a:r>
              <a:rPr lang="ru-RU" i="1" dirty="0"/>
              <a:t> </a:t>
            </a:r>
            <a:r>
              <a:rPr lang="ru-RU" i="1" dirty="0" err="1"/>
              <a:t>діелектриками</a:t>
            </a:r>
            <a:r>
              <a:rPr lang="ru-RU" dirty="0"/>
              <a:t>. </a:t>
            </a:r>
            <a:endParaRPr lang="ru-RU" dirty="0" smtClean="0"/>
          </a:p>
          <a:p>
            <a:r>
              <a:rPr lang="ru-RU" dirty="0" err="1" smtClean="0"/>
              <a:t>Під</a:t>
            </a:r>
            <a:r>
              <a:rPr lang="ru-RU" dirty="0" smtClean="0"/>
              <a:t> </a:t>
            </a:r>
            <a:r>
              <a:rPr lang="ru-RU" dirty="0" err="1"/>
              <a:t>впливом</a:t>
            </a:r>
            <a:r>
              <a:rPr lang="ru-RU" dirty="0"/>
              <a:t> </a:t>
            </a:r>
            <a:r>
              <a:rPr lang="ru-RU" dirty="0" err="1"/>
              <a:t>зовнішнього</a:t>
            </a:r>
            <a:r>
              <a:rPr lang="ru-RU" dirty="0"/>
              <a:t> </a:t>
            </a:r>
            <a:r>
              <a:rPr lang="ru-RU" dirty="0" err="1"/>
              <a:t>електричного</a:t>
            </a:r>
            <a:r>
              <a:rPr lang="ru-RU" dirty="0"/>
              <a:t> поля заряди таких </a:t>
            </a:r>
            <a:r>
              <a:rPr lang="ru-RU" dirty="0" err="1"/>
              <a:t>неполярних</a:t>
            </a:r>
            <a:r>
              <a:rPr lang="ru-RU" dirty="0"/>
              <a:t> молекул </a:t>
            </a:r>
            <a:r>
              <a:rPr lang="ru-RU" dirty="0" err="1"/>
              <a:t>зміщуються</a:t>
            </a:r>
            <a:r>
              <a:rPr lang="ru-RU" dirty="0"/>
              <a:t> в </a:t>
            </a:r>
            <a:r>
              <a:rPr lang="ru-RU" dirty="0" err="1"/>
              <a:t>протилежні</a:t>
            </a:r>
            <a:r>
              <a:rPr lang="ru-RU" dirty="0"/>
              <a:t> боки і молекула </a:t>
            </a:r>
            <a:r>
              <a:rPr lang="ru-RU" dirty="0" err="1"/>
              <a:t>набуває</a:t>
            </a:r>
            <a:r>
              <a:rPr lang="ru-RU" dirty="0"/>
              <a:t> дипольного моменту, </a:t>
            </a:r>
            <a:r>
              <a:rPr lang="ru-RU" dirty="0" err="1"/>
              <a:t>тобто</a:t>
            </a:r>
            <a:r>
              <a:rPr lang="ru-RU" dirty="0"/>
              <a:t> </a:t>
            </a:r>
            <a:r>
              <a:rPr lang="ru-RU" dirty="0" err="1"/>
              <a:t>індукується</a:t>
            </a:r>
            <a:r>
              <a:rPr lang="ru-RU" dirty="0"/>
              <a:t> </a:t>
            </a:r>
            <a:r>
              <a:rPr lang="ru-RU" dirty="0" err="1"/>
              <a:t>дипольний</a:t>
            </a:r>
            <a:r>
              <a:rPr lang="ru-RU" dirty="0"/>
              <a:t> момент </a:t>
            </a:r>
            <a:r>
              <a:rPr lang="ru-RU" dirty="0" err="1"/>
              <a:t>внаслідок</a:t>
            </a:r>
            <a:r>
              <a:rPr lang="ru-RU" dirty="0"/>
              <a:t> </a:t>
            </a:r>
            <a:r>
              <a:rPr lang="ru-RU" dirty="0" err="1"/>
              <a:t>деформації</a:t>
            </a:r>
            <a:r>
              <a:rPr lang="ru-RU" dirty="0"/>
              <a:t> </a:t>
            </a:r>
            <a:r>
              <a:rPr lang="ru-RU" dirty="0" err="1"/>
              <a:t>електронних</a:t>
            </a:r>
            <a:r>
              <a:rPr lang="ru-RU" dirty="0"/>
              <a:t> </a:t>
            </a:r>
            <a:r>
              <a:rPr lang="ru-RU" dirty="0" err="1"/>
              <a:t>орбіт</a:t>
            </a:r>
            <a:r>
              <a:rPr lang="ru-RU" dirty="0"/>
              <a:t>. </a:t>
            </a:r>
            <a:r>
              <a:rPr lang="ru-RU" dirty="0" err="1"/>
              <a:t>Така</a:t>
            </a:r>
            <a:r>
              <a:rPr lang="ru-RU" dirty="0"/>
              <a:t> </a:t>
            </a:r>
            <a:r>
              <a:rPr lang="ru-RU" dirty="0" err="1"/>
              <a:t>поляризація</a:t>
            </a:r>
            <a:r>
              <a:rPr lang="ru-RU" dirty="0"/>
              <a:t> </a:t>
            </a:r>
            <a:r>
              <a:rPr lang="ru-RU" dirty="0" err="1"/>
              <a:t>називається</a:t>
            </a:r>
            <a:r>
              <a:rPr lang="ru-RU" b="1" i="1" dirty="0"/>
              <a:t> </a:t>
            </a:r>
            <a:r>
              <a:rPr lang="ru-RU" b="1" i="1" dirty="0" err="1"/>
              <a:t>електронною</a:t>
            </a:r>
            <a:r>
              <a:rPr lang="ru-RU" b="1" i="1" dirty="0"/>
              <a:t> </a:t>
            </a:r>
            <a:r>
              <a:rPr lang="ru-RU" b="1" i="1" dirty="0" err="1"/>
              <a:t>або</a:t>
            </a:r>
            <a:r>
              <a:rPr lang="ru-RU" b="1" i="1" dirty="0"/>
              <a:t> </a:t>
            </a:r>
            <a:r>
              <a:rPr lang="ru-RU" b="1" i="1" dirty="0" err="1"/>
              <a:t>деформаційною</a:t>
            </a:r>
            <a:r>
              <a:rPr lang="ru-RU" dirty="0"/>
              <a:t>.</a:t>
            </a:r>
          </a:p>
        </p:txBody>
      </p:sp>
    </p:spTree>
    <p:extLst>
      <p:ext uri="{BB962C8B-B14F-4D97-AF65-F5344CB8AC3E}">
        <p14:creationId xmlns:p14="http://schemas.microsoft.com/office/powerpoint/2010/main" val="4227199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smtClean="0"/>
              <a:t>Дипольн</a:t>
            </a:r>
            <a:r>
              <a:rPr lang="uk-UA" dirty="0"/>
              <a:t>а</a:t>
            </a:r>
            <a:r>
              <a:rPr lang="uk-UA" dirty="0" smtClean="0"/>
              <a:t> (</a:t>
            </a:r>
            <a:r>
              <a:rPr lang="uk-UA" dirty="0" err="1" smtClean="0"/>
              <a:t>орієнтаційна</a:t>
            </a:r>
            <a:r>
              <a:rPr lang="uk-UA" dirty="0"/>
              <a:t>) поляризація</a:t>
            </a:r>
            <a:endParaRPr lang="ru-RU" dirty="0"/>
          </a:p>
        </p:txBody>
      </p:sp>
      <p:sp>
        <p:nvSpPr>
          <p:cNvPr id="3" name="Объект 2"/>
          <p:cNvSpPr>
            <a:spLocks noGrp="1"/>
          </p:cNvSpPr>
          <p:nvPr>
            <p:ph idx="1"/>
          </p:nvPr>
        </p:nvSpPr>
        <p:spPr>
          <a:xfrm>
            <a:off x="1050878" y="2556932"/>
            <a:ext cx="10140285" cy="3318936"/>
          </a:xfrm>
        </p:spPr>
        <p:txBody>
          <a:bodyPr/>
          <a:lstStyle/>
          <a:p>
            <a:r>
              <a:rPr lang="ru-RU" dirty="0"/>
              <a:t>Другу </a:t>
            </a:r>
            <a:r>
              <a:rPr lang="ru-RU" dirty="0" err="1"/>
              <a:t>групу</a:t>
            </a:r>
            <a:r>
              <a:rPr lang="ru-RU" dirty="0"/>
              <a:t> </a:t>
            </a:r>
            <a:r>
              <a:rPr lang="ru-RU" dirty="0" err="1"/>
              <a:t>діелектриків</a:t>
            </a:r>
            <a:r>
              <a:rPr lang="ru-RU" dirty="0"/>
              <a:t> </a:t>
            </a:r>
            <a:r>
              <a:rPr lang="ru-RU" dirty="0" err="1"/>
              <a:t>становлять</a:t>
            </a:r>
            <a:r>
              <a:rPr lang="ru-RU" dirty="0"/>
              <a:t> </a:t>
            </a:r>
            <a:r>
              <a:rPr lang="ru-RU" dirty="0" err="1"/>
              <a:t>речовини</a:t>
            </a:r>
            <a:r>
              <a:rPr lang="ru-RU" dirty="0"/>
              <a:t>, </a:t>
            </a:r>
            <a:r>
              <a:rPr lang="ru-RU" dirty="0" err="1"/>
              <a:t>молекули</a:t>
            </a:r>
            <a:r>
              <a:rPr lang="ru-RU" dirty="0"/>
              <a:t> </a:t>
            </a:r>
            <a:r>
              <a:rPr lang="ru-RU" dirty="0" err="1"/>
              <a:t>яких</a:t>
            </a:r>
            <a:r>
              <a:rPr lang="ru-RU" dirty="0"/>
              <a:t> </a:t>
            </a:r>
            <a:r>
              <a:rPr lang="ru-RU" dirty="0" err="1"/>
              <a:t>мають</a:t>
            </a:r>
            <a:r>
              <a:rPr lang="ru-RU" dirty="0"/>
              <a:t> </a:t>
            </a:r>
            <a:r>
              <a:rPr lang="ru-RU" dirty="0" err="1"/>
              <a:t>асиметричну</a:t>
            </a:r>
            <a:r>
              <a:rPr lang="ru-RU" dirty="0"/>
              <a:t> </a:t>
            </a:r>
            <a:r>
              <a:rPr lang="ru-RU" dirty="0" err="1"/>
              <a:t>будову</a:t>
            </a:r>
            <a:r>
              <a:rPr lang="ru-RU" dirty="0"/>
              <a:t>, </a:t>
            </a:r>
            <a:r>
              <a:rPr lang="ru-RU" dirty="0" err="1"/>
              <a:t>тобто</a:t>
            </a:r>
            <a:r>
              <a:rPr lang="ru-RU" dirty="0"/>
              <a:t> </a:t>
            </a:r>
            <a:r>
              <a:rPr lang="ru-RU" dirty="0" err="1"/>
              <a:t>центри</a:t>
            </a:r>
            <a:r>
              <a:rPr lang="ru-RU" dirty="0"/>
              <a:t> "</a:t>
            </a:r>
            <a:r>
              <a:rPr lang="ru-RU" dirty="0" err="1"/>
              <a:t>тяжіння</a:t>
            </a:r>
            <a:r>
              <a:rPr lang="ru-RU" dirty="0"/>
              <a:t>" </a:t>
            </a:r>
            <a:r>
              <a:rPr lang="ru-RU" dirty="0" err="1"/>
              <a:t>позитивних</a:t>
            </a:r>
            <a:r>
              <a:rPr lang="ru-RU" dirty="0"/>
              <a:t> і </a:t>
            </a:r>
            <a:r>
              <a:rPr lang="ru-RU" dirty="0" err="1"/>
              <a:t>негативних</a:t>
            </a:r>
            <a:r>
              <a:rPr lang="ru-RU" dirty="0"/>
              <a:t> </a:t>
            </a:r>
            <a:r>
              <a:rPr lang="ru-RU" dirty="0" err="1"/>
              <a:t>зарядів</a:t>
            </a:r>
            <a:r>
              <a:rPr lang="ru-RU" dirty="0"/>
              <a:t> не </a:t>
            </a:r>
            <a:r>
              <a:rPr lang="ru-RU" dirty="0" err="1"/>
              <a:t>збігаються</a:t>
            </a:r>
            <a:r>
              <a:rPr lang="ru-RU" dirty="0"/>
              <a:t>. </a:t>
            </a:r>
            <a:r>
              <a:rPr lang="ru-RU" dirty="0" err="1"/>
              <a:t>Молекули</a:t>
            </a:r>
            <a:r>
              <a:rPr lang="ru-RU" dirty="0"/>
              <a:t> таких </a:t>
            </a:r>
            <a:r>
              <a:rPr lang="ru-RU" dirty="0" err="1" smtClean="0"/>
              <a:t>діелектриків</a:t>
            </a:r>
            <a:r>
              <a:rPr lang="ru-RU" dirty="0" smtClean="0"/>
              <a:t> </a:t>
            </a:r>
            <a:r>
              <a:rPr lang="ru-RU" dirty="0" err="1" smtClean="0"/>
              <a:t>називають</a:t>
            </a:r>
            <a:r>
              <a:rPr lang="ru-RU" dirty="0"/>
              <a:t> </a:t>
            </a:r>
            <a:r>
              <a:rPr lang="ru-RU" b="1" dirty="0" err="1" smtClean="0"/>
              <a:t>дипольними</a:t>
            </a:r>
            <a:r>
              <a:rPr lang="ru-RU" dirty="0" smtClean="0"/>
              <a:t>.</a:t>
            </a:r>
          </a:p>
          <a:p>
            <a:r>
              <a:rPr lang="ru-RU" dirty="0" smtClean="0"/>
              <a:t> </a:t>
            </a:r>
            <a:r>
              <a:rPr lang="ru-RU" dirty="0"/>
              <a:t>За </a:t>
            </a:r>
            <a:r>
              <a:rPr lang="ru-RU" dirty="0" err="1"/>
              <a:t>відсутності</a:t>
            </a:r>
            <a:r>
              <a:rPr lang="ru-RU" dirty="0"/>
              <a:t> </a:t>
            </a:r>
            <a:r>
              <a:rPr lang="ru-RU" dirty="0" err="1"/>
              <a:t>зовнішнього</a:t>
            </a:r>
            <a:r>
              <a:rPr lang="ru-RU" dirty="0"/>
              <a:t> поля </a:t>
            </a:r>
            <a:r>
              <a:rPr lang="ru-RU" dirty="0" err="1"/>
              <a:t>дипольні</a:t>
            </a:r>
            <a:r>
              <a:rPr lang="ru-RU" dirty="0"/>
              <a:t> </a:t>
            </a:r>
            <a:r>
              <a:rPr lang="ru-RU" dirty="0" err="1"/>
              <a:t>моменти</a:t>
            </a:r>
            <a:r>
              <a:rPr lang="ru-RU" dirty="0"/>
              <a:t> </a:t>
            </a:r>
            <a:r>
              <a:rPr lang="ru-RU" dirty="0" err="1"/>
              <a:t>полярних</a:t>
            </a:r>
            <a:r>
              <a:rPr lang="ru-RU" dirty="0"/>
              <a:t> молекул </a:t>
            </a:r>
            <a:r>
              <a:rPr lang="ru-RU" dirty="0" err="1"/>
              <a:t>внаслідок</a:t>
            </a:r>
            <a:r>
              <a:rPr lang="ru-RU" dirty="0"/>
              <a:t> теплового </a:t>
            </a:r>
            <a:r>
              <a:rPr lang="ru-RU" dirty="0" err="1"/>
              <a:t>руху</a:t>
            </a:r>
            <a:r>
              <a:rPr lang="ru-RU" dirty="0"/>
              <a:t> </a:t>
            </a:r>
            <a:r>
              <a:rPr lang="ru-RU" dirty="0" err="1"/>
              <a:t>орієнтовані</a:t>
            </a:r>
            <a:r>
              <a:rPr lang="ru-RU" dirty="0"/>
              <a:t> в </a:t>
            </a:r>
            <a:r>
              <a:rPr lang="ru-RU" dirty="0" err="1"/>
              <a:t>просторі</a:t>
            </a:r>
            <a:r>
              <a:rPr lang="ru-RU" dirty="0"/>
              <a:t> хаотично. </a:t>
            </a:r>
            <a:r>
              <a:rPr lang="ru-RU" dirty="0" err="1"/>
              <a:t>Якщо</a:t>
            </a:r>
            <a:r>
              <a:rPr lang="ru-RU" dirty="0"/>
              <a:t> ж </a:t>
            </a:r>
            <a:r>
              <a:rPr lang="ru-RU" dirty="0" err="1"/>
              <a:t>такий</a:t>
            </a:r>
            <a:r>
              <a:rPr lang="ru-RU" dirty="0"/>
              <a:t> </a:t>
            </a:r>
            <a:r>
              <a:rPr lang="ru-RU" dirty="0" err="1"/>
              <a:t>діелектрик</a:t>
            </a:r>
            <a:r>
              <a:rPr lang="ru-RU" dirty="0"/>
              <a:t> </a:t>
            </a:r>
            <a:r>
              <a:rPr lang="ru-RU" dirty="0" err="1"/>
              <a:t>розмістити</a:t>
            </a:r>
            <a:r>
              <a:rPr lang="ru-RU" dirty="0"/>
              <a:t> в </a:t>
            </a:r>
            <a:r>
              <a:rPr lang="ru-RU" dirty="0" err="1"/>
              <a:t>зовнішньому</a:t>
            </a:r>
            <a:r>
              <a:rPr lang="ru-RU" dirty="0"/>
              <a:t> </a:t>
            </a:r>
            <a:r>
              <a:rPr lang="ru-RU" dirty="0" err="1"/>
              <a:t>полі</a:t>
            </a:r>
            <a:r>
              <a:rPr lang="ru-RU" dirty="0"/>
              <a:t>, то </a:t>
            </a:r>
            <a:r>
              <a:rPr lang="ru-RU" dirty="0" err="1"/>
              <a:t>сили</a:t>
            </a:r>
            <a:r>
              <a:rPr lang="ru-RU" dirty="0"/>
              <a:t> поля </a:t>
            </a:r>
            <a:r>
              <a:rPr lang="ru-RU" dirty="0" err="1"/>
              <a:t>орієнтують</a:t>
            </a:r>
            <a:r>
              <a:rPr lang="ru-RU" dirty="0"/>
              <a:t> </a:t>
            </a:r>
            <a:r>
              <a:rPr lang="ru-RU" dirty="0" err="1"/>
              <a:t>диполі</a:t>
            </a:r>
            <a:r>
              <a:rPr lang="ru-RU" dirty="0"/>
              <a:t> </a:t>
            </a:r>
            <a:r>
              <a:rPr lang="ru-RU" dirty="0" err="1"/>
              <a:t>вздовж</a:t>
            </a:r>
            <a:r>
              <a:rPr lang="ru-RU" dirty="0"/>
              <a:t> поля. </a:t>
            </a:r>
            <a:r>
              <a:rPr lang="ru-RU" dirty="0" err="1"/>
              <a:t>Така</a:t>
            </a:r>
            <a:r>
              <a:rPr lang="ru-RU" dirty="0"/>
              <a:t> </a:t>
            </a:r>
            <a:r>
              <a:rPr lang="ru-RU" dirty="0" err="1"/>
              <a:t>поляризація</a:t>
            </a:r>
            <a:r>
              <a:rPr lang="ru-RU" dirty="0"/>
              <a:t> </a:t>
            </a:r>
            <a:r>
              <a:rPr lang="ru-RU" dirty="0" err="1"/>
              <a:t>діелектриків</a:t>
            </a:r>
            <a:r>
              <a:rPr lang="ru-RU" dirty="0"/>
              <a:t> </a:t>
            </a:r>
            <a:r>
              <a:rPr lang="ru-RU" dirty="0" err="1"/>
              <a:t>називається</a:t>
            </a:r>
            <a:r>
              <a:rPr lang="ru-RU" dirty="0"/>
              <a:t> </a:t>
            </a:r>
            <a:r>
              <a:rPr lang="ru-RU" b="1" i="1" dirty="0" err="1"/>
              <a:t>орієнтаційною</a:t>
            </a:r>
            <a:r>
              <a:rPr lang="ru-RU" b="1" i="1" dirty="0"/>
              <a:t> </a:t>
            </a:r>
            <a:r>
              <a:rPr lang="ru-RU" b="1" i="1" dirty="0" err="1"/>
              <a:t>або</a:t>
            </a:r>
            <a:r>
              <a:rPr lang="ru-RU" b="1" i="1" dirty="0"/>
              <a:t> дипольною</a:t>
            </a:r>
            <a:r>
              <a:rPr lang="ru-RU" dirty="0"/>
              <a:t>.</a:t>
            </a:r>
          </a:p>
        </p:txBody>
      </p:sp>
    </p:spTree>
    <p:extLst>
      <p:ext uri="{BB962C8B-B14F-4D97-AF65-F5344CB8AC3E}">
        <p14:creationId xmlns:p14="http://schemas.microsoft.com/office/powerpoint/2010/main" val="9500787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914945" y="805444"/>
            <a:ext cx="9644602" cy="2031325"/>
          </a:xfrm>
          <a:prstGeom prst="rect">
            <a:avLst/>
          </a:prstGeom>
        </p:spPr>
        <p:txBody>
          <a:bodyPr wrap="square">
            <a:spAutoFit/>
          </a:bodyPr>
          <a:lstStyle/>
          <a:p>
            <a:pPr algn="just"/>
            <a:r>
              <a:rPr lang="ru-RU" dirty="0" err="1">
                <a:solidFill>
                  <a:srgbClr val="000000"/>
                </a:solidFill>
              </a:rPr>
              <a:t>Якщо</a:t>
            </a:r>
            <a:r>
              <a:rPr lang="ru-RU" dirty="0">
                <a:solidFill>
                  <a:srgbClr val="000000"/>
                </a:solidFill>
              </a:rPr>
              <a:t> за будь-</a:t>
            </a:r>
            <a:r>
              <a:rPr lang="ru-RU" dirty="0" err="1">
                <a:solidFill>
                  <a:srgbClr val="000000"/>
                </a:solidFill>
              </a:rPr>
              <a:t>які</a:t>
            </a:r>
            <a:r>
              <a:rPr lang="ru-RU" dirty="0">
                <a:solidFill>
                  <a:srgbClr val="000000"/>
                </a:solidFill>
              </a:rPr>
              <a:t> </a:t>
            </a:r>
            <a:r>
              <a:rPr lang="ru-RU" dirty="0" err="1">
                <a:solidFill>
                  <a:srgbClr val="000000"/>
                </a:solidFill>
              </a:rPr>
              <a:t>однакові</a:t>
            </a:r>
            <a:r>
              <a:rPr lang="ru-RU" dirty="0">
                <a:solidFill>
                  <a:srgbClr val="000000"/>
                </a:solidFill>
              </a:rPr>
              <a:t> </a:t>
            </a:r>
            <a:r>
              <a:rPr lang="ru-RU" dirty="0" err="1">
                <a:solidFill>
                  <a:srgbClr val="000000"/>
                </a:solidFill>
              </a:rPr>
              <a:t>проміжки</a:t>
            </a:r>
            <a:r>
              <a:rPr lang="ru-RU" dirty="0">
                <a:solidFill>
                  <a:srgbClr val="000000"/>
                </a:solidFill>
              </a:rPr>
              <a:t> часу </a:t>
            </a:r>
            <a:r>
              <a:rPr lang="ru-RU" dirty="0" err="1">
                <a:solidFill>
                  <a:srgbClr val="000000"/>
                </a:solidFill>
              </a:rPr>
              <a:t>переносяться</a:t>
            </a:r>
            <a:r>
              <a:rPr lang="ru-RU" dirty="0">
                <a:solidFill>
                  <a:srgbClr val="000000"/>
                </a:solidFill>
              </a:rPr>
              <a:t> </a:t>
            </a:r>
            <a:r>
              <a:rPr lang="ru-RU" dirty="0" err="1">
                <a:solidFill>
                  <a:srgbClr val="000000"/>
                </a:solidFill>
              </a:rPr>
              <a:t>однакові</a:t>
            </a:r>
            <a:r>
              <a:rPr lang="ru-RU" dirty="0">
                <a:solidFill>
                  <a:srgbClr val="000000"/>
                </a:solidFill>
              </a:rPr>
              <a:t> </a:t>
            </a:r>
            <a:r>
              <a:rPr lang="ru-RU" dirty="0" err="1">
                <a:solidFill>
                  <a:srgbClr val="000000"/>
                </a:solidFill>
              </a:rPr>
              <a:t>кількості</a:t>
            </a:r>
            <a:r>
              <a:rPr lang="ru-RU" dirty="0">
                <a:solidFill>
                  <a:srgbClr val="000000"/>
                </a:solidFill>
              </a:rPr>
              <a:t> </a:t>
            </a:r>
            <a:r>
              <a:rPr lang="ru-RU" dirty="0" err="1">
                <a:solidFill>
                  <a:srgbClr val="000000"/>
                </a:solidFill>
              </a:rPr>
              <a:t>електричного</a:t>
            </a:r>
            <a:r>
              <a:rPr lang="ru-RU" dirty="0">
                <a:solidFill>
                  <a:srgbClr val="000000"/>
                </a:solidFill>
              </a:rPr>
              <a:t> заряду, </a:t>
            </a:r>
            <a:r>
              <a:rPr lang="ru-RU" dirty="0" err="1">
                <a:solidFill>
                  <a:srgbClr val="000000"/>
                </a:solidFill>
              </a:rPr>
              <a:t>такий</a:t>
            </a:r>
            <a:r>
              <a:rPr lang="ru-RU" dirty="0">
                <a:solidFill>
                  <a:srgbClr val="000000"/>
                </a:solidFill>
              </a:rPr>
              <a:t> струм </a:t>
            </a:r>
            <a:r>
              <a:rPr lang="ru-RU" dirty="0" err="1">
                <a:solidFill>
                  <a:srgbClr val="000000"/>
                </a:solidFill>
              </a:rPr>
              <a:t>нази­вається</a:t>
            </a:r>
            <a:r>
              <a:rPr lang="ru-RU" dirty="0">
                <a:solidFill>
                  <a:srgbClr val="000000"/>
                </a:solidFill>
              </a:rPr>
              <a:t> </a:t>
            </a:r>
            <a:r>
              <a:rPr lang="ru-RU" b="1" i="1" dirty="0" err="1">
                <a:solidFill>
                  <a:srgbClr val="000000"/>
                </a:solidFill>
              </a:rPr>
              <a:t>постійним</a:t>
            </a:r>
            <a:r>
              <a:rPr lang="ru-RU" b="1" i="1" dirty="0">
                <a:solidFill>
                  <a:srgbClr val="000000"/>
                </a:solidFill>
              </a:rPr>
              <a:t>. </a:t>
            </a:r>
            <a:r>
              <a:rPr lang="ru-RU" b="1" i="1" dirty="0" smtClean="0">
                <a:solidFill>
                  <a:srgbClr val="000000"/>
                </a:solidFill>
              </a:rPr>
              <a:t> </a:t>
            </a:r>
          </a:p>
          <a:p>
            <a:pPr algn="just"/>
            <a:r>
              <a:rPr lang="ru-RU" dirty="0" err="1" smtClean="0">
                <a:solidFill>
                  <a:srgbClr val="000000"/>
                </a:solidFill>
              </a:rPr>
              <a:t>Інше</a:t>
            </a:r>
            <a:r>
              <a:rPr lang="ru-RU" dirty="0" smtClean="0">
                <a:solidFill>
                  <a:srgbClr val="000000"/>
                </a:solidFill>
              </a:rPr>
              <a:t> </a:t>
            </a:r>
            <a:r>
              <a:rPr lang="ru-RU" dirty="0" err="1" smtClean="0">
                <a:solidFill>
                  <a:srgbClr val="000000"/>
                </a:solidFill>
              </a:rPr>
              <a:t>визначення</a:t>
            </a:r>
            <a:r>
              <a:rPr lang="ru-RU" dirty="0" smtClean="0">
                <a:solidFill>
                  <a:srgbClr val="000000"/>
                </a:solidFill>
              </a:rPr>
              <a:t>: </a:t>
            </a:r>
          </a:p>
          <a:p>
            <a:pPr algn="just"/>
            <a:r>
              <a:rPr lang="ru-RU" dirty="0" err="1" smtClean="0">
                <a:solidFill>
                  <a:srgbClr val="000000"/>
                </a:solidFill>
              </a:rPr>
              <a:t>Якщо</a:t>
            </a:r>
            <a:r>
              <a:rPr lang="ru-RU" dirty="0" smtClean="0">
                <a:solidFill>
                  <a:srgbClr val="000000"/>
                </a:solidFill>
              </a:rPr>
              <a:t> сила і </a:t>
            </a:r>
            <a:r>
              <a:rPr lang="ru-RU" dirty="0" err="1" smtClean="0">
                <a:solidFill>
                  <a:srgbClr val="000000"/>
                </a:solidFill>
              </a:rPr>
              <a:t>напрям</a:t>
            </a:r>
            <a:r>
              <a:rPr lang="ru-RU" dirty="0" smtClean="0">
                <a:solidFill>
                  <a:srgbClr val="000000"/>
                </a:solidFill>
              </a:rPr>
              <a:t> струму з часом не </a:t>
            </a:r>
            <a:r>
              <a:rPr lang="ru-RU" dirty="0" err="1" smtClean="0">
                <a:solidFill>
                  <a:srgbClr val="000000"/>
                </a:solidFill>
              </a:rPr>
              <a:t>змінюються</a:t>
            </a:r>
            <a:r>
              <a:rPr lang="ru-RU" dirty="0" smtClean="0">
                <a:solidFill>
                  <a:srgbClr val="000000"/>
                </a:solidFill>
              </a:rPr>
              <a:t>, то </a:t>
            </a:r>
            <a:r>
              <a:rPr lang="ru-RU" dirty="0" err="1" smtClean="0">
                <a:solidFill>
                  <a:srgbClr val="000000"/>
                </a:solidFill>
              </a:rPr>
              <a:t>такий</a:t>
            </a:r>
            <a:r>
              <a:rPr lang="ru-RU" dirty="0" smtClean="0">
                <a:solidFill>
                  <a:srgbClr val="000000"/>
                </a:solidFill>
              </a:rPr>
              <a:t> струм </a:t>
            </a:r>
            <a:r>
              <a:rPr lang="ru-RU" dirty="0" err="1" smtClean="0">
                <a:solidFill>
                  <a:srgbClr val="000000"/>
                </a:solidFill>
              </a:rPr>
              <a:t>називають</a:t>
            </a:r>
            <a:r>
              <a:rPr lang="ru-RU" dirty="0" smtClean="0">
                <a:solidFill>
                  <a:srgbClr val="000000"/>
                </a:solidFill>
              </a:rPr>
              <a:t> </a:t>
            </a:r>
            <a:r>
              <a:rPr lang="ru-RU" b="1" i="1" dirty="0" err="1">
                <a:solidFill>
                  <a:srgbClr val="000000"/>
                </a:solidFill>
              </a:rPr>
              <a:t>постійним</a:t>
            </a:r>
            <a:r>
              <a:rPr lang="ru-RU" b="1" i="1" dirty="0">
                <a:solidFill>
                  <a:srgbClr val="000000"/>
                </a:solidFill>
              </a:rPr>
              <a:t>.</a:t>
            </a:r>
            <a:endParaRPr lang="ru-RU" dirty="0">
              <a:solidFill>
                <a:srgbClr val="000000"/>
              </a:solidFill>
            </a:endParaRPr>
          </a:p>
          <a:p>
            <a:endParaRPr lang="ru-RU" dirty="0" smtClean="0">
              <a:solidFill>
                <a:srgbClr val="000000"/>
              </a:solidFill>
              <a:latin typeface="Arial" panose="020B0604020202020204" pitchFamily="34" charset="0"/>
            </a:endParaRPr>
          </a:p>
          <a:p>
            <a:r>
              <a:rPr lang="uk-UA" dirty="0"/>
              <a:t>Тоді</a:t>
            </a:r>
            <a:r>
              <a:rPr lang="ru-RU" dirty="0">
                <a:solidFill>
                  <a:srgbClr val="000000"/>
                </a:solidFill>
                <a:latin typeface="Arial" panose="020B0604020202020204" pitchFamily="34" charset="0"/>
              </a:rPr>
              <a:t/>
            </a:r>
            <a:br>
              <a:rPr lang="ru-RU" dirty="0">
                <a:solidFill>
                  <a:srgbClr val="000000"/>
                </a:solidFill>
                <a:latin typeface="Arial" panose="020B0604020202020204" pitchFamily="34" charset="0"/>
              </a:rPr>
            </a:br>
            <a:endParaRPr lang="uk-UA" dirty="0"/>
          </a:p>
        </p:txBody>
      </p:sp>
      <p:graphicFrame>
        <p:nvGraphicFramePr>
          <p:cNvPr id="12" name="Объект 11"/>
          <p:cNvGraphicFramePr>
            <a:graphicFrameLocks noChangeAspect="1"/>
          </p:cNvGraphicFramePr>
          <p:nvPr>
            <p:extLst>
              <p:ext uri="{D42A27DB-BD31-4B8C-83A1-F6EECF244321}">
                <p14:modId xmlns:p14="http://schemas.microsoft.com/office/powerpoint/2010/main" val="3610190034"/>
              </p:ext>
            </p:extLst>
          </p:nvPr>
        </p:nvGraphicFramePr>
        <p:xfrm>
          <a:off x="3208338" y="4633913"/>
          <a:ext cx="2535237" cy="428625"/>
        </p:xfrm>
        <a:graphic>
          <a:graphicData uri="http://schemas.openxmlformats.org/presentationml/2006/ole">
            <mc:AlternateContent xmlns:mc="http://schemas.openxmlformats.org/markup-compatibility/2006">
              <mc:Choice xmlns:v="urn:schemas-microsoft-com:vml" Requires="v">
                <p:oleObj spid="_x0000_s4286" name="Уравнение" r:id="rId3" imgW="1282680" imgH="215640" progId="Equation.3">
                  <p:embed/>
                </p:oleObj>
              </mc:Choice>
              <mc:Fallback>
                <p:oleObj name="Уравнение" r:id="rId3" imgW="1282680" imgH="215640" progId="Equation.3">
                  <p:embed/>
                  <p:pic>
                    <p:nvPicPr>
                      <p:cNvPr id="0" name=""/>
                      <p:cNvPicPr/>
                      <p:nvPr/>
                    </p:nvPicPr>
                    <p:blipFill>
                      <a:blip r:embed="rId4"/>
                      <a:stretch>
                        <a:fillRect/>
                      </a:stretch>
                    </p:blipFill>
                    <p:spPr>
                      <a:xfrm>
                        <a:off x="3208338" y="4633913"/>
                        <a:ext cx="2535237" cy="428625"/>
                      </a:xfrm>
                      <a:prstGeom prst="rect">
                        <a:avLst/>
                      </a:prstGeom>
                    </p:spPr>
                  </p:pic>
                </p:oleObj>
              </mc:Fallback>
            </mc:AlternateContent>
          </a:graphicData>
        </a:graphic>
      </p:graphicFrame>
      <p:sp>
        <p:nvSpPr>
          <p:cNvPr id="2" name="Rectangle 1"/>
          <p:cNvSpPr>
            <a:spLocks noChangeArrowheads="1"/>
          </p:cNvSpPr>
          <p:nvPr/>
        </p:nvSpPr>
        <p:spPr bwMode="auto">
          <a:xfrm>
            <a:off x="923265" y="3191474"/>
            <a:ext cx="985651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mn-lt"/>
                <a:cs typeface="Arial" panose="020B0604020202020204" pitchFamily="34" charset="0"/>
              </a:rPr>
              <a:t>Одиниця сили струму </a:t>
            </a:r>
            <a:r>
              <a:rPr kumimoji="0" lang="uk-UA" b="0" i="1" u="none" strike="noStrike" cap="none" normalizeH="0" baseline="0" dirty="0" smtClean="0">
                <a:ln>
                  <a:noFill/>
                </a:ln>
                <a:solidFill>
                  <a:srgbClr val="000000"/>
                </a:solidFill>
                <a:effectLst/>
                <a:latin typeface="+mn-lt"/>
                <a:cs typeface="Arial" panose="020B0604020202020204" pitchFamily="34" charset="0"/>
              </a:rPr>
              <a:t>А</a:t>
            </a:r>
            <a:r>
              <a:rPr kumimoji="0" lang="uk-UA" b="0" i="0" u="none" strike="noStrike" cap="none" normalizeH="0" baseline="0" dirty="0" smtClean="0">
                <a:ln>
                  <a:noFill/>
                </a:ln>
                <a:solidFill>
                  <a:srgbClr val="000000"/>
                </a:solidFill>
                <a:effectLst/>
                <a:latin typeface="+mn-lt"/>
                <a:cs typeface="Arial" panose="020B0604020202020204" pitchFamily="34" charset="0"/>
              </a:rPr>
              <a:t> </a:t>
            </a:r>
            <a:r>
              <a:rPr kumimoji="0" lang="uk-UA" b="0" i="1" u="none" strike="noStrike" cap="none" normalizeH="0" baseline="0" dirty="0" smtClean="0">
                <a:ln>
                  <a:noFill/>
                </a:ln>
                <a:solidFill>
                  <a:srgbClr val="000000"/>
                </a:solidFill>
                <a:effectLst/>
                <a:latin typeface="+mn-lt"/>
                <a:cs typeface="Arial" panose="020B0604020202020204" pitchFamily="34" charset="0"/>
              </a:rPr>
              <a:t>(Ампер) </a:t>
            </a:r>
            <a:r>
              <a:rPr kumimoji="0" lang="uk-UA" b="0" i="0" u="none" strike="noStrike" cap="none" normalizeH="0" baseline="0" dirty="0" smtClean="0">
                <a:ln>
                  <a:noFill/>
                </a:ln>
                <a:solidFill>
                  <a:srgbClr val="000000"/>
                </a:solidFill>
                <a:effectLst/>
                <a:latin typeface="+mn-lt"/>
                <a:cs typeface="Arial" panose="020B0604020202020204" pitchFamily="34" charset="0"/>
              </a:rPr>
              <a:t>в системі СІ є основною одиницею, тобто </a:t>
            </a:r>
            <a:r>
              <a:rPr kumimoji="0" lang="uk-UA" b="0" i="0" u="none" strike="noStrike" cap="none" normalizeH="0" baseline="-30000" dirty="0" smtClean="0">
                <a:ln>
                  <a:noFill/>
                </a:ln>
                <a:solidFill>
                  <a:srgbClr val="000000"/>
                </a:solidFill>
                <a:effectLst/>
                <a:latin typeface="+mn-lt"/>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uk-UA" baseline="-30000" dirty="0">
              <a:solidFill>
                <a:srgbClr val="000000"/>
              </a:solidFill>
              <a:latin typeface="+mn-lt"/>
              <a:cs typeface="Arial" panose="020B0604020202020204" pitchFamily="34" charset="0"/>
            </a:endParaRPr>
          </a:p>
        </p:txBody>
      </p:sp>
      <p:graphicFrame>
        <p:nvGraphicFramePr>
          <p:cNvPr id="14" name="Объект 13"/>
          <p:cNvGraphicFramePr>
            <a:graphicFrameLocks noChangeAspect="1"/>
          </p:cNvGraphicFramePr>
          <p:nvPr>
            <p:extLst>
              <p:ext uri="{D42A27DB-BD31-4B8C-83A1-F6EECF244321}">
                <p14:modId xmlns:p14="http://schemas.microsoft.com/office/powerpoint/2010/main" val="767623396"/>
              </p:ext>
            </p:extLst>
          </p:nvPr>
        </p:nvGraphicFramePr>
        <p:xfrm>
          <a:off x="8106649" y="3171726"/>
          <a:ext cx="754063" cy="327025"/>
        </p:xfrm>
        <a:graphic>
          <a:graphicData uri="http://schemas.openxmlformats.org/presentationml/2006/ole">
            <mc:AlternateContent xmlns:mc="http://schemas.openxmlformats.org/markup-compatibility/2006">
              <mc:Choice xmlns:v="urn:schemas-microsoft-com:vml" Requires="v">
                <p:oleObj spid="_x0000_s4287" name="Уравнение" r:id="rId5" imgW="380880" imgH="164880" progId="Equation.3">
                  <p:embed/>
                </p:oleObj>
              </mc:Choice>
              <mc:Fallback>
                <p:oleObj name="Уравнение" r:id="rId5" imgW="380880" imgH="164880" progId="Equation.3">
                  <p:embed/>
                  <p:pic>
                    <p:nvPicPr>
                      <p:cNvPr id="0" name=""/>
                      <p:cNvPicPr/>
                      <p:nvPr/>
                    </p:nvPicPr>
                    <p:blipFill>
                      <a:blip r:embed="rId6"/>
                      <a:stretch>
                        <a:fillRect/>
                      </a:stretch>
                    </p:blipFill>
                    <p:spPr>
                      <a:xfrm>
                        <a:off x="8106649" y="3171726"/>
                        <a:ext cx="754063" cy="327025"/>
                      </a:xfrm>
                      <a:prstGeom prst="rect">
                        <a:avLst/>
                      </a:prstGeom>
                    </p:spPr>
                  </p:pic>
                </p:oleObj>
              </mc:Fallback>
            </mc:AlternateContent>
          </a:graphicData>
        </a:graphic>
      </p:graphicFrame>
      <p:sp>
        <p:nvSpPr>
          <p:cNvPr id="3" name="Прямоугольник 2"/>
          <p:cNvSpPr/>
          <p:nvPr/>
        </p:nvSpPr>
        <p:spPr>
          <a:xfrm>
            <a:off x="991758" y="3875646"/>
            <a:ext cx="10098487" cy="646331"/>
          </a:xfrm>
          <a:prstGeom prst="rect">
            <a:avLst/>
          </a:prstGeom>
        </p:spPr>
        <p:txBody>
          <a:bodyPr wrap="square">
            <a:spAutoFit/>
          </a:bodyPr>
          <a:lstStyle/>
          <a:p>
            <a:pPr lvl="0" algn="just" defTabSz="914400" eaLnBrk="0" fontAlgn="base" hangingPunct="0">
              <a:spcBef>
                <a:spcPct val="0"/>
              </a:spcBef>
              <a:spcAft>
                <a:spcPct val="0"/>
              </a:spcAft>
            </a:pPr>
            <a:r>
              <a:rPr lang="uk-UA" dirty="0">
                <a:solidFill>
                  <a:srgbClr val="000000"/>
                </a:solidFill>
                <a:cs typeface="Arial" panose="020B0604020202020204" pitchFamily="34" charset="0"/>
              </a:rPr>
              <a:t>Тоді з формули (</a:t>
            </a:r>
            <a:r>
              <a:rPr lang="uk-UA" dirty="0" smtClean="0">
                <a:solidFill>
                  <a:srgbClr val="000000"/>
                </a:solidFill>
                <a:cs typeface="Arial" panose="020B0604020202020204" pitchFamily="34" charset="0"/>
              </a:rPr>
              <a:t>2) </a:t>
            </a:r>
            <a:r>
              <a:rPr lang="uk-UA" dirty="0">
                <a:solidFill>
                  <a:srgbClr val="000000"/>
                </a:solidFill>
                <a:cs typeface="Arial" panose="020B0604020202020204" pitchFamily="34" charset="0"/>
              </a:rPr>
              <a:t>можна визначити одиницю </a:t>
            </a:r>
            <a:r>
              <a:rPr lang="uk-UA" dirty="0" smtClean="0">
                <a:solidFill>
                  <a:srgbClr val="000000"/>
                </a:solidFill>
                <a:cs typeface="Arial" panose="020B0604020202020204" pitchFamily="34" charset="0"/>
              </a:rPr>
              <a:t>кількості </a:t>
            </a:r>
            <a:r>
              <a:rPr lang="uk-UA" dirty="0">
                <a:solidFill>
                  <a:srgbClr val="000000"/>
                </a:solidFill>
                <a:cs typeface="Arial" panose="020B0604020202020204" pitchFamily="34" charset="0"/>
              </a:rPr>
              <a:t>електрики (Кулон): це такий за­ряд, що проходить за 1 с через провідник при силі струму 1 Ампер</a:t>
            </a:r>
            <a:r>
              <a:rPr lang="uk-UA" dirty="0" smtClean="0">
                <a:solidFill>
                  <a:srgbClr val="000000"/>
                </a:solidFill>
                <a:cs typeface="Arial" panose="020B0604020202020204" pitchFamily="34" charset="0"/>
              </a:rPr>
              <a:t>:</a:t>
            </a:r>
            <a:endParaRPr lang="uk-UA" dirty="0">
              <a:solidFill>
                <a:srgbClr val="000000"/>
              </a:solidFill>
              <a:cs typeface="Arial" panose="020B0604020202020204" pitchFamily="34" charset="0"/>
            </a:endParaRPr>
          </a:p>
        </p:txBody>
      </p:sp>
      <p:graphicFrame>
        <p:nvGraphicFramePr>
          <p:cNvPr id="15" name="Объект 14"/>
          <p:cNvGraphicFramePr>
            <a:graphicFrameLocks noChangeAspect="1"/>
          </p:cNvGraphicFramePr>
          <p:nvPr>
            <p:extLst>
              <p:ext uri="{D42A27DB-BD31-4B8C-83A1-F6EECF244321}">
                <p14:modId xmlns:p14="http://schemas.microsoft.com/office/powerpoint/2010/main" val="3527118706"/>
              </p:ext>
            </p:extLst>
          </p:nvPr>
        </p:nvGraphicFramePr>
        <p:xfrm>
          <a:off x="3867150" y="2565400"/>
          <a:ext cx="1455738" cy="779463"/>
        </p:xfrm>
        <a:graphic>
          <a:graphicData uri="http://schemas.openxmlformats.org/presentationml/2006/ole">
            <mc:AlternateContent xmlns:mc="http://schemas.openxmlformats.org/markup-compatibility/2006">
              <mc:Choice xmlns:v="urn:schemas-microsoft-com:vml" Requires="v">
                <p:oleObj spid="_x0000_s4288" name="Уравнение" r:id="rId7" imgW="736560" imgH="393480" progId="Equation.3">
                  <p:embed/>
                </p:oleObj>
              </mc:Choice>
              <mc:Fallback>
                <p:oleObj name="Уравнение" r:id="rId7" imgW="736560" imgH="393480" progId="Equation.3">
                  <p:embed/>
                  <p:pic>
                    <p:nvPicPr>
                      <p:cNvPr id="0" name=""/>
                      <p:cNvPicPr/>
                      <p:nvPr/>
                    </p:nvPicPr>
                    <p:blipFill>
                      <a:blip r:embed="rId8"/>
                      <a:stretch>
                        <a:fillRect/>
                      </a:stretch>
                    </p:blipFill>
                    <p:spPr>
                      <a:xfrm>
                        <a:off x="3867150" y="2565400"/>
                        <a:ext cx="1455738" cy="779463"/>
                      </a:xfrm>
                      <a:prstGeom prst="rect">
                        <a:avLst/>
                      </a:prstGeom>
                    </p:spPr>
                  </p:pic>
                </p:oleObj>
              </mc:Fallback>
            </mc:AlternateContent>
          </a:graphicData>
        </a:graphic>
      </p:graphicFrame>
    </p:spTree>
    <p:extLst>
      <p:ext uri="{BB962C8B-B14F-4D97-AF65-F5344CB8AC3E}">
        <p14:creationId xmlns:p14="http://schemas.microsoft.com/office/powerpoint/2010/main" val="21939312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Іонна поляризація</a:t>
            </a:r>
            <a:endParaRPr lang="ru-RU" dirty="0"/>
          </a:p>
        </p:txBody>
      </p:sp>
      <p:sp>
        <p:nvSpPr>
          <p:cNvPr id="3" name="Объект 2"/>
          <p:cNvSpPr>
            <a:spLocks noGrp="1"/>
          </p:cNvSpPr>
          <p:nvPr>
            <p:ph idx="1"/>
          </p:nvPr>
        </p:nvSpPr>
        <p:spPr/>
        <p:txBody>
          <a:bodyPr>
            <a:normAutofit/>
          </a:bodyPr>
          <a:lstStyle/>
          <a:p>
            <a:r>
              <a:rPr lang="ru-RU" sz="2800" dirty="0" err="1"/>
              <a:t>Третій</a:t>
            </a:r>
            <a:r>
              <a:rPr lang="ru-RU" sz="2800" dirty="0"/>
              <a:t> вид </a:t>
            </a:r>
            <a:r>
              <a:rPr lang="ru-RU" sz="2800" dirty="0" err="1"/>
              <a:t>поляризації</a:t>
            </a:r>
            <a:r>
              <a:rPr lang="ru-RU" sz="2800" dirty="0"/>
              <a:t> — </a:t>
            </a:r>
            <a:r>
              <a:rPr lang="ru-RU" sz="2800" b="1" i="1" dirty="0" err="1"/>
              <a:t>іонна</a:t>
            </a:r>
            <a:r>
              <a:rPr lang="ru-RU" sz="2800" dirty="0"/>
              <a:t> </a:t>
            </a:r>
            <a:r>
              <a:rPr lang="ru-RU" sz="2800" dirty="0" err="1"/>
              <a:t>поляризація</a:t>
            </a:r>
            <a:r>
              <a:rPr lang="ru-RU" sz="2800" dirty="0"/>
              <a:t> </a:t>
            </a:r>
            <a:r>
              <a:rPr lang="ru-RU" sz="2800" dirty="0" err="1"/>
              <a:t>діелектриків</a:t>
            </a:r>
            <a:r>
              <a:rPr lang="ru-RU" sz="2800" dirty="0" smtClean="0"/>
              <a:t>.</a:t>
            </a:r>
          </a:p>
          <a:p>
            <a:r>
              <a:rPr lang="ru-RU" sz="2800" dirty="0" smtClean="0"/>
              <a:t> </a:t>
            </a:r>
            <a:r>
              <a:rPr lang="ru-RU" sz="2800" dirty="0" err="1"/>
              <a:t>Іонна</a:t>
            </a:r>
            <a:r>
              <a:rPr lang="ru-RU" sz="2800" dirty="0"/>
              <a:t> </a:t>
            </a:r>
            <a:r>
              <a:rPr lang="ru-RU" sz="2800" dirty="0" err="1"/>
              <a:t>поляризація</a:t>
            </a:r>
            <a:r>
              <a:rPr lang="ru-RU" sz="2800" dirty="0"/>
              <a:t> </a:t>
            </a:r>
            <a:r>
              <a:rPr lang="ru-RU" sz="2800" dirty="0" err="1"/>
              <a:t>властива</a:t>
            </a:r>
            <a:r>
              <a:rPr lang="ru-RU" sz="2800" dirty="0"/>
              <a:t> </a:t>
            </a:r>
            <a:r>
              <a:rPr lang="ru-RU" sz="2800" dirty="0" err="1"/>
              <a:t>речовинам</a:t>
            </a:r>
            <a:r>
              <a:rPr lang="ru-RU" sz="2800" dirty="0"/>
              <a:t>, </a:t>
            </a:r>
            <a:r>
              <a:rPr lang="ru-RU" sz="2800" dirty="0" err="1"/>
              <a:t>молекули</a:t>
            </a:r>
            <a:r>
              <a:rPr lang="ru-RU" sz="2800" dirty="0"/>
              <a:t> </a:t>
            </a:r>
            <a:r>
              <a:rPr lang="ru-RU" sz="2800" dirty="0" err="1"/>
              <a:t>яких</a:t>
            </a:r>
            <a:r>
              <a:rPr lang="ru-RU" sz="2800" dirty="0"/>
              <a:t> </a:t>
            </a:r>
            <a:r>
              <a:rPr lang="ru-RU" sz="2800" dirty="0" err="1"/>
              <a:t>мають</a:t>
            </a:r>
            <a:r>
              <a:rPr lang="ru-RU" sz="2800" dirty="0"/>
              <a:t> </a:t>
            </a:r>
            <a:r>
              <a:rPr lang="ru-RU" sz="2800" dirty="0" err="1"/>
              <a:t>іонну</a:t>
            </a:r>
            <a:r>
              <a:rPr lang="ru-RU" sz="2800" dirty="0"/>
              <a:t> </a:t>
            </a:r>
            <a:r>
              <a:rPr lang="ru-RU" sz="2800" dirty="0" err="1"/>
              <a:t>будову</a:t>
            </a:r>
            <a:r>
              <a:rPr lang="ru-RU" sz="2800" dirty="0"/>
              <a:t> (</a:t>
            </a:r>
            <a:r>
              <a:rPr lang="en-US" sz="2800" dirty="0"/>
              <a:t>N</a:t>
            </a:r>
            <a:r>
              <a:rPr lang="ru-RU" sz="2800" dirty="0" err="1"/>
              <a:t>аС</a:t>
            </a:r>
            <a:r>
              <a:rPr lang="en-US" sz="2800" dirty="0"/>
              <a:t>l, </a:t>
            </a:r>
            <a:r>
              <a:rPr lang="ru-RU" sz="2800" dirty="0"/>
              <a:t>КС</a:t>
            </a:r>
            <a:r>
              <a:rPr lang="en-US" sz="2800" dirty="0"/>
              <a:t>l). </a:t>
            </a:r>
            <a:r>
              <a:rPr lang="ru-RU" sz="2800" dirty="0" err="1"/>
              <a:t>Якщо</a:t>
            </a:r>
            <a:r>
              <a:rPr lang="ru-RU" sz="2800" dirty="0"/>
              <a:t> </a:t>
            </a:r>
            <a:r>
              <a:rPr lang="ru-RU" sz="2800" dirty="0" err="1"/>
              <a:t>кристал</a:t>
            </a:r>
            <a:r>
              <a:rPr lang="ru-RU" sz="2800" dirty="0"/>
              <a:t> </a:t>
            </a:r>
            <a:r>
              <a:rPr lang="ru-RU" sz="2800" dirty="0" err="1"/>
              <a:t>розмістити</a:t>
            </a:r>
            <a:r>
              <a:rPr lang="ru-RU" sz="2800" dirty="0"/>
              <a:t> в </a:t>
            </a:r>
            <a:r>
              <a:rPr lang="ru-RU" sz="2800" dirty="0" err="1"/>
              <a:t>електричному</a:t>
            </a:r>
            <a:r>
              <a:rPr lang="ru-RU" sz="2800" dirty="0"/>
              <a:t> </a:t>
            </a:r>
            <a:r>
              <a:rPr lang="ru-RU" sz="2800" dirty="0" err="1"/>
              <a:t>полі</a:t>
            </a:r>
            <a:r>
              <a:rPr lang="ru-RU" sz="2800" dirty="0"/>
              <a:t>, то </a:t>
            </a:r>
            <a:r>
              <a:rPr lang="ru-RU" sz="2800" dirty="0" err="1"/>
              <a:t>відбувається</a:t>
            </a:r>
            <a:r>
              <a:rPr lang="ru-RU" sz="2800" dirty="0"/>
              <a:t> </a:t>
            </a:r>
            <a:r>
              <a:rPr lang="ru-RU" sz="2800" dirty="0" err="1"/>
              <a:t>деяка</a:t>
            </a:r>
            <a:r>
              <a:rPr lang="ru-RU" sz="2800" dirty="0"/>
              <a:t> </a:t>
            </a:r>
            <a:r>
              <a:rPr lang="ru-RU" sz="2800" dirty="0" err="1"/>
              <a:t>деформація</a:t>
            </a:r>
            <a:r>
              <a:rPr lang="ru-RU" sz="2800" dirty="0"/>
              <a:t> </a:t>
            </a:r>
            <a:r>
              <a:rPr lang="ru-RU" sz="2800" dirty="0" err="1"/>
              <a:t>кристалічної</a:t>
            </a:r>
            <a:r>
              <a:rPr lang="ru-RU" sz="2800" dirty="0"/>
              <a:t> </a:t>
            </a:r>
            <a:r>
              <a:rPr lang="ru-RU" sz="2800" dirty="0" err="1"/>
              <a:t>гратки</a:t>
            </a:r>
            <a:r>
              <a:rPr lang="ru-RU" sz="2800" dirty="0"/>
              <a:t> </a:t>
            </a:r>
            <a:r>
              <a:rPr lang="ru-RU" sz="2800" dirty="0" err="1"/>
              <a:t>або</a:t>
            </a:r>
            <a:r>
              <a:rPr lang="ru-RU" sz="2800" dirty="0"/>
              <a:t> </a:t>
            </a:r>
            <a:r>
              <a:rPr lang="ru-RU" sz="2800" dirty="0" err="1"/>
              <a:t>відносне</a:t>
            </a:r>
            <a:r>
              <a:rPr lang="ru-RU" sz="2800" dirty="0"/>
              <a:t> </a:t>
            </a:r>
            <a:r>
              <a:rPr lang="ru-RU" sz="2800" dirty="0" err="1"/>
              <a:t>зміщення</a:t>
            </a:r>
            <a:r>
              <a:rPr lang="ru-RU" sz="2800" dirty="0"/>
              <a:t> </a:t>
            </a:r>
            <a:r>
              <a:rPr lang="ru-RU" sz="2800" dirty="0" err="1"/>
              <a:t>підграток</a:t>
            </a:r>
            <a:r>
              <a:rPr lang="ru-RU" sz="2800" dirty="0"/>
              <a:t>, </a:t>
            </a:r>
            <a:r>
              <a:rPr lang="ru-RU" sz="2800" dirty="0" err="1"/>
              <a:t>що</a:t>
            </a:r>
            <a:r>
              <a:rPr lang="ru-RU" sz="2800" dirty="0"/>
              <a:t> і </a:t>
            </a:r>
            <a:r>
              <a:rPr lang="ru-RU" sz="2800" dirty="0" err="1"/>
              <a:t>зумовлює</a:t>
            </a:r>
            <a:r>
              <a:rPr lang="ru-RU" sz="2800" dirty="0"/>
              <a:t> </a:t>
            </a:r>
            <a:r>
              <a:rPr lang="ru-RU" sz="2800" dirty="0" err="1"/>
              <a:t>виникнення</a:t>
            </a:r>
            <a:r>
              <a:rPr lang="ru-RU" sz="2800" dirty="0"/>
              <a:t> </a:t>
            </a:r>
            <a:r>
              <a:rPr lang="ru-RU" sz="2800" dirty="0" err="1"/>
              <a:t>дипольних</a:t>
            </a:r>
            <a:r>
              <a:rPr lang="ru-RU" sz="2800" dirty="0"/>
              <a:t> </a:t>
            </a:r>
            <a:r>
              <a:rPr lang="ru-RU" sz="2800" dirty="0" err="1"/>
              <a:t>моментів</a:t>
            </a:r>
            <a:r>
              <a:rPr lang="ru-RU" sz="2800" dirty="0"/>
              <a:t>.</a:t>
            </a:r>
          </a:p>
        </p:txBody>
      </p:sp>
    </p:spTree>
    <p:extLst>
      <p:ext uri="{BB962C8B-B14F-4D97-AF65-F5344CB8AC3E}">
        <p14:creationId xmlns:p14="http://schemas.microsoft.com/office/powerpoint/2010/main" val="40027188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Макроструктурна</a:t>
            </a:r>
            <a:r>
              <a:rPr lang="ru-RU" dirty="0"/>
              <a:t> </a:t>
            </a:r>
            <a:r>
              <a:rPr lang="ru-RU" dirty="0" err="1"/>
              <a:t>поляризація</a:t>
            </a:r>
            <a:endParaRPr lang="ru-RU" dirty="0"/>
          </a:p>
        </p:txBody>
      </p:sp>
      <p:sp>
        <p:nvSpPr>
          <p:cNvPr id="3" name="Объект 2"/>
          <p:cNvSpPr>
            <a:spLocks noGrp="1"/>
          </p:cNvSpPr>
          <p:nvPr>
            <p:ph idx="1"/>
          </p:nvPr>
        </p:nvSpPr>
        <p:spPr>
          <a:xfrm>
            <a:off x="1091822" y="2556932"/>
            <a:ext cx="10317706" cy="3489026"/>
          </a:xfrm>
        </p:spPr>
        <p:txBody>
          <a:bodyPr>
            <a:normAutofit lnSpcReduction="10000"/>
          </a:bodyPr>
          <a:lstStyle/>
          <a:p>
            <a:r>
              <a:rPr lang="ru-RU" b="1" i="1" dirty="0" err="1"/>
              <a:t>Макроструктурна</a:t>
            </a:r>
            <a:r>
              <a:rPr lang="ru-RU" b="1" i="1" dirty="0"/>
              <a:t> </a:t>
            </a:r>
            <a:r>
              <a:rPr lang="ru-RU" b="1" i="1" dirty="0" err="1"/>
              <a:t>поляризація</a:t>
            </a:r>
            <a:r>
              <a:rPr lang="ru-RU" b="1" i="1" dirty="0"/>
              <a:t> </a:t>
            </a:r>
            <a:r>
              <a:rPr lang="ru-RU" dirty="0" err="1"/>
              <a:t>виникає</a:t>
            </a:r>
            <a:r>
              <a:rPr lang="ru-RU" dirty="0"/>
              <a:t> </a:t>
            </a:r>
            <a:r>
              <a:rPr lang="ru-RU" dirty="0" err="1"/>
              <a:t>під</a:t>
            </a:r>
            <a:r>
              <a:rPr lang="ru-RU" dirty="0"/>
              <a:t> </a:t>
            </a:r>
            <a:r>
              <a:rPr lang="ru-RU" dirty="0" err="1"/>
              <a:t>дією</a:t>
            </a:r>
            <a:r>
              <a:rPr lang="ru-RU" dirty="0"/>
              <a:t> </a:t>
            </a:r>
            <a:r>
              <a:rPr lang="ru-RU" dirty="0" err="1"/>
              <a:t>електричного</a:t>
            </a:r>
            <a:r>
              <a:rPr lang="ru-RU" dirty="0"/>
              <a:t> поля за </a:t>
            </a:r>
            <a:r>
              <a:rPr lang="ru-RU" dirty="0" err="1"/>
              <a:t>наявності</a:t>
            </a:r>
            <a:r>
              <a:rPr lang="ru-RU" dirty="0"/>
              <a:t> </a:t>
            </a:r>
            <a:r>
              <a:rPr lang="ru-RU" dirty="0" err="1"/>
              <a:t>шарів</a:t>
            </a:r>
            <a:r>
              <a:rPr lang="ru-RU" dirty="0"/>
              <a:t> з </a:t>
            </a:r>
            <a:r>
              <a:rPr lang="ru-RU" dirty="0" err="1"/>
              <a:t>різною</a:t>
            </a:r>
            <a:r>
              <a:rPr lang="ru-RU" dirty="0"/>
              <a:t> </a:t>
            </a:r>
            <a:r>
              <a:rPr lang="ru-RU" dirty="0" err="1"/>
              <a:t>електропровідністю</a:t>
            </a:r>
            <a:r>
              <a:rPr lang="ru-RU" dirty="0"/>
              <a:t>. </a:t>
            </a:r>
            <a:endParaRPr lang="ru-RU" dirty="0" smtClean="0"/>
          </a:p>
          <a:p>
            <a:r>
              <a:rPr lang="ru-RU" dirty="0" err="1" smtClean="0"/>
              <a:t>Під</a:t>
            </a:r>
            <a:r>
              <a:rPr lang="ru-RU" dirty="0" smtClean="0"/>
              <a:t> </a:t>
            </a:r>
            <a:r>
              <a:rPr lang="ru-RU" dirty="0" err="1"/>
              <a:t>впливом</a:t>
            </a:r>
            <a:r>
              <a:rPr lang="ru-RU" dirty="0"/>
              <a:t> поля </a:t>
            </a:r>
            <a:r>
              <a:rPr lang="ru-RU" dirty="0" err="1"/>
              <a:t>вільні</a:t>
            </a:r>
            <a:r>
              <a:rPr lang="ru-RU" dirty="0"/>
              <a:t> </a:t>
            </a:r>
            <a:r>
              <a:rPr lang="ru-RU" dirty="0" err="1"/>
              <a:t>іони</a:t>
            </a:r>
            <a:r>
              <a:rPr lang="ru-RU" dirty="0"/>
              <a:t> </a:t>
            </a:r>
            <a:r>
              <a:rPr lang="ru-RU" dirty="0" err="1"/>
              <a:t>рухаються</a:t>
            </a:r>
            <a:r>
              <a:rPr lang="ru-RU" dirty="0"/>
              <a:t> у </a:t>
            </a:r>
            <a:r>
              <a:rPr lang="ru-RU" dirty="0" err="1"/>
              <a:t>провідному</a:t>
            </a:r>
            <a:r>
              <a:rPr lang="ru-RU" dirty="0"/>
              <a:t> </a:t>
            </a:r>
            <a:r>
              <a:rPr lang="ru-RU" dirty="0" err="1"/>
              <a:t>шарі</a:t>
            </a:r>
            <a:r>
              <a:rPr lang="ru-RU" dirty="0"/>
              <a:t> до </a:t>
            </a:r>
            <a:r>
              <a:rPr lang="ru-RU" dirty="0" err="1"/>
              <a:t>його</a:t>
            </a:r>
            <a:r>
              <a:rPr lang="ru-RU" dirty="0"/>
              <a:t> </a:t>
            </a:r>
            <a:r>
              <a:rPr lang="ru-RU" dirty="0" err="1"/>
              <a:t>межі</a:t>
            </a:r>
            <a:r>
              <a:rPr lang="ru-RU" dirty="0"/>
              <a:t>. </a:t>
            </a:r>
            <a:r>
              <a:rPr lang="ru-RU" dirty="0" err="1"/>
              <a:t>Далі</a:t>
            </a:r>
            <a:r>
              <a:rPr lang="ru-RU" dirty="0"/>
              <a:t> </a:t>
            </a:r>
            <a:r>
              <a:rPr lang="ru-RU" dirty="0" err="1"/>
              <a:t>їх</a:t>
            </a:r>
            <a:r>
              <a:rPr lang="ru-RU" dirty="0"/>
              <a:t> </a:t>
            </a:r>
            <a:r>
              <a:rPr lang="ru-RU" dirty="0" err="1"/>
              <a:t>рух</a:t>
            </a:r>
            <a:r>
              <a:rPr lang="ru-RU" dirty="0"/>
              <a:t> </a:t>
            </a:r>
            <a:r>
              <a:rPr lang="ru-RU" dirty="0" err="1"/>
              <a:t>неможливий</a:t>
            </a:r>
            <a:r>
              <a:rPr lang="ru-RU" dirty="0"/>
              <a:t> через </a:t>
            </a:r>
            <a:r>
              <a:rPr lang="ru-RU" dirty="0" err="1"/>
              <a:t>іншу</a:t>
            </a:r>
            <a:r>
              <a:rPr lang="ru-RU" dirty="0"/>
              <a:t> </a:t>
            </a:r>
            <a:r>
              <a:rPr lang="ru-RU" dirty="0" err="1"/>
              <a:t>електропровідність</a:t>
            </a:r>
            <a:r>
              <a:rPr lang="ru-RU" dirty="0"/>
              <a:t> </a:t>
            </a:r>
            <a:r>
              <a:rPr lang="ru-RU" dirty="0" err="1"/>
              <a:t>сусіднього</a:t>
            </a:r>
            <a:r>
              <a:rPr lang="ru-RU" dirty="0"/>
              <a:t> шару. </a:t>
            </a:r>
            <a:r>
              <a:rPr lang="ru-RU" dirty="0" err="1"/>
              <a:t>Внаслідок</a:t>
            </a:r>
            <a:r>
              <a:rPr lang="ru-RU" dirty="0"/>
              <a:t> </a:t>
            </a:r>
            <a:r>
              <a:rPr lang="ru-RU" dirty="0" err="1"/>
              <a:t>цього</a:t>
            </a:r>
            <a:r>
              <a:rPr lang="ru-RU" dirty="0"/>
              <a:t> </a:t>
            </a:r>
            <a:r>
              <a:rPr lang="ru-RU" dirty="0" err="1"/>
              <a:t>провідне</a:t>
            </a:r>
            <a:r>
              <a:rPr lang="ru-RU" dirty="0"/>
              <a:t> </a:t>
            </a:r>
            <a:r>
              <a:rPr lang="ru-RU" dirty="0" err="1"/>
              <a:t>середовище</a:t>
            </a:r>
            <a:r>
              <a:rPr lang="ru-RU" dirty="0"/>
              <a:t> </a:t>
            </a:r>
            <a:r>
              <a:rPr lang="ru-RU" dirty="0" err="1"/>
              <a:t>набуває</a:t>
            </a:r>
            <a:r>
              <a:rPr lang="ru-RU" dirty="0"/>
              <a:t> дипольного моменту. </a:t>
            </a:r>
            <a:endParaRPr lang="ru-RU" dirty="0" smtClean="0"/>
          </a:p>
          <a:p>
            <a:r>
              <a:rPr lang="ru-RU" dirty="0" err="1" smtClean="0"/>
              <a:t>Наприклад</a:t>
            </a:r>
            <a:r>
              <a:rPr lang="ru-RU" dirty="0"/>
              <a:t>, цитоплазма </a:t>
            </a:r>
            <a:r>
              <a:rPr lang="ru-RU" dirty="0" err="1"/>
              <a:t>клітини</a:t>
            </a:r>
            <a:r>
              <a:rPr lang="ru-RU" dirty="0"/>
              <a:t> </a:t>
            </a:r>
            <a:r>
              <a:rPr lang="ru-RU" dirty="0" err="1"/>
              <a:t>має</a:t>
            </a:r>
            <a:r>
              <a:rPr lang="ru-RU" dirty="0"/>
              <a:t> </a:t>
            </a:r>
            <a:r>
              <a:rPr lang="ru-RU" dirty="0" err="1"/>
              <a:t>малий</a:t>
            </a:r>
            <a:r>
              <a:rPr lang="ru-RU" dirty="0"/>
              <a:t> </a:t>
            </a:r>
            <a:r>
              <a:rPr lang="ru-RU" dirty="0" err="1"/>
              <a:t>опір</a:t>
            </a:r>
            <a:r>
              <a:rPr lang="ru-RU" dirty="0"/>
              <a:t> через </a:t>
            </a:r>
            <a:r>
              <a:rPr lang="ru-RU" dirty="0" err="1"/>
              <a:t>високу</a:t>
            </a:r>
            <a:r>
              <a:rPr lang="ru-RU" dirty="0"/>
              <a:t> </a:t>
            </a:r>
            <a:r>
              <a:rPr lang="ru-RU" dirty="0" err="1"/>
              <a:t>концентрацію</a:t>
            </a:r>
            <a:r>
              <a:rPr lang="ru-RU" dirty="0"/>
              <a:t> </a:t>
            </a:r>
            <a:r>
              <a:rPr lang="ru-RU" dirty="0" err="1"/>
              <a:t>вільних</a:t>
            </a:r>
            <a:r>
              <a:rPr lang="ru-RU" dirty="0"/>
              <a:t> </a:t>
            </a:r>
            <a:r>
              <a:rPr lang="ru-RU" dirty="0" err="1"/>
              <a:t>іонів</a:t>
            </a:r>
            <a:r>
              <a:rPr lang="ru-RU" dirty="0"/>
              <a:t>, а мембрана — великий </a:t>
            </a:r>
            <a:r>
              <a:rPr lang="ru-RU" dirty="0" err="1"/>
              <a:t>опір</a:t>
            </a:r>
            <a:r>
              <a:rPr lang="ru-RU" dirty="0"/>
              <a:t> (мала </a:t>
            </a:r>
            <a:r>
              <a:rPr lang="ru-RU" dirty="0" err="1"/>
              <a:t>проникність</a:t>
            </a:r>
            <a:r>
              <a:rPr lang="ru-RU" dirty="0"/>
              <a:t> для </a:t>
            </a:r>
            <a:r>
              <a:rPr lang="ru-RU" dirty="0" err="1"/>
              <a:t>іонів</a:t>
            </a:r>
            <a:r>
              <a:rPr lang="ru-RU" dirty="0"/>
              <a:t>). </a:t>
            </a:r>
            <a:r>
              <a:rPr lang="ru-RU" dirty="0" err="1"/>
              <a:t>Макроструктурна</a:t>
            </a:r>
            <a:r>
              <a:rPr lang="ru-RU" dirty="0"/>
              <a:t> </a:t>
            </a:r>
            <a:r>
              <a:rPr lang="ru-RU" dirty="0" err="1"/>
              <a:t>поляризація</a:t>
            </a:r>
            <a:r>
              <a:rPr lang="ru-RU" dirty="0"/>
              <a:t> </a:t>
            </a:r>
            <a:r>
              <a:rPr lang="ru-RU" dirty="0" err="1"/>
              <a:t>відіграє</a:t>
            </a:r>
            <a:r>
              <a:rPr lang="ru-RU" dirty="0"/>
              <a:t> </a:t>
            </a:r>
            <a:r>
              <a:rPr lang="ru-RU" dirty="0" err="1"/>
              <a:t>основну</a:t>
            </a:r>
            <a:r>
              <a:rPr lang="ru-RU" dirty="0"/>
              <a:t> роль у </a:t>
            </a:r>
            <a:r>
              <a:rPr lang="ru-RU" dirty="0" err="1"/>
              <a:t>біологічних</a:t>
            </a:r>
            <a:r>
              <a:rPr lang="ru-RU" dirty="0"/>
              <a:t> </a:t>
            </a:r>
            <a:r>
              <a:rPr lang="ru-RU" dirty="0" err="1"/>
              <a:t>об'єктах</a:t>
            </a:r>
            <a:r>
              <a:rPr lang="ru-RU" dirty="0"/>
              <a:t>, тому </a:t>
            </a:r>
            <a:r>
              <a:rPr lang="ru-RU" dirty="0" err="1"/>
              <a:t>діелектрична</a:t>
            </a:r>
            <a:r>
              <a:rPr lang="ru-RU" dirty="0"/>
              <a:t> </a:t>
            </a:r>
            <a:r>
              <a:rPr lang="ru-RU" dirty="0" err="1"/>
              <a:t>проникність</a:t>
            </a:r>
            <a:r>
              <a:rPr lang="ru-RU" dirty="0"/>
              <a:t> тканин </a:t>
            </a:r>
            <a:r>
              <a:rPr lang="ru-RU" dirty="0" err="1"/>
              <a:t>набуває</a:t>
            </a:r>
            <a:r>
              <a:rPr lang="ru-RU" dirty="0"/>
              <a:t> великих </a:t>
            </a:r>
            <a:r>
              <a:rPr lang="ru-RU" dirty="0" err="1"/>
              <a:t>значень</a:t>
            </a:r>
            <a:r>
              <a:rPr lang="ru-RU" dirty="0"/>
              <a:t>.</a:t>
            </a:r>
          </a:p>
        </p:txBody>
      </p:sp>
    </p:spTree>
    <p:extLst>
      <p:ext uri="{BB962C8B-B14F-4D97-AF65-F5344CB8AC3E}">
        <p14:creationId xmlns:p14="http://schemas.microsoft.com/office/powerpoint/2010/main" val="8358436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255594" y="1711302"/>
            <a:ext cx="9601200" cy="3317875"/>
          </a:xfrm>
        </p:spPr>
        <p:txBody>
          <a:bodyPr>
            <a:normAutofit/>
          </a:bodyPr>
          <a:lstStyle/>
          <a:p>
            <a:pPr algn="ctr"/>
            <a:r>
              <a:rPr lang="ru-RU" sz="3200" dirty="0" err="1" smtClean="0"/>
              <a:t>Усі</a:t>
            </a:r>
            <a:r>
              <a:rPr lang="ru-RU" sz="3200" dirty="0" smtClean="0"/>
              <a:t> </a:t>
            </a:r>
            <a:r>
              <a:rPr lang="ru-RU" sz="3200" dirty="0" err="1"/>
              <a:t>названі</a:t>
            </a:r>
            <a:r>
              <a:rPr lang="ru-RU" sz="3200" dirty="0"/>
              <a:t> </a:t>
            </a:r>
            <a:r>
              <a:rPr lang="ru-RU" sz="3200" dirty="0" err="1"/>
              <a:t>вище</a:t>
            </a:r>
            <a:r>
              <a:rPr lang="ru-RU" sz="3200" dirty="0"/>
              <a:t> </a:t>
            </a:r>
            <a:r>
              <a:rPr lang="ru-RU" sz="3200" dirty="0" err="1"/>
              <a:t>види</a:t>
            </a:r>
            <a:r>
              <a:rPr lang="ru-RU" sz="3200" dirty="0"/>
              <a:t> </a:t>
            </a:r>
            <a:r>
              <a:rPr lang="ru-RU" sz="3200" dirty="0" err="1"/>
              <a:t>поляризації</a:t>
            </a:r>
            <a:r>
              <a:rPr lang="ru-RU" sz="3200" dirty="0"/>
              <a:t> </a:t>
            </a:r>
            <a:r>
              <a:rPr lang="ru-RU" sz="3200" dirty="0" err="1"/>
              <a:t>властиві</a:t>
            </a:r>
            <a:r>
              <a:rPr lang="ru-RU" sz="3200" dirty="0"/>
              <a:t> </a:t>
            </a:r>
            <a:r>
              <a:rPr lang="ru-RU" sz="3200" dirty="0" err="1"/>
              <a:t>біологічним</a:t>
            </a:r>
            <a:r>
              <a:rPr lang="ru-RU" sz="3200" dirty="0"/>
              <a:t> </a:t>
            </a:r>
            <a:r>
              <a:rPr lang="ru-RU" sz="3200" dirty="0" err="1"/>
              <a:t>об'єктам</a:t>
            </a:r>
            <a:r>
              <a:rPr lang="ru-RU" sz="3200" dirty="0"/>
              <a:t>. </a:t>
            </a:r>
            <a:r>
              <a:rPr lang="ru-RU" sz="3200" dirty="0" err="1"/>
              <a:t>Під</a:t>
            </a:r>
            <a:r>
              <a:rPr lang="ru-RU" sz="3200" dirty="0"/>
              <a:t> </a:t>
            </a:r>
            <a:r>
              <a:rPr lang="ru-RU" sz="3200" dirty="0" err="1"/>
              <a:t>впливом</a:t>
            </a:r>
            <a:r>
              <a:rPr lang="ru-RU" sz="3200" dirty="0"/>
              <a:t> </a:t>
            </a:r>
            <a:r>
              <a:rPr lang="ru-RU" sz="3200" dirty="0" err="1"/>
              <a:t>електричного</a:t>
            </a:r>
            <a:r>
              <a:rPr lang="ru-RU" sz="3200" dirty="0"/>
              <a:t> поля у тканинах </a:t>
            </a:r>
            <a:r>
              <a:rPr lang="ru-RU" sz="3200" dirty="0" err="1"/>
              <a:t>виникає</a:t>
            </a:r>
            <a:r>
              <a:rPr lang="ru-RU" sz="3200" dirty="0"/>
              <a:t> </a:t>
            </a:r>
            <a:r>
              <a:rPr lang="ru-RU" sz="3200" dirty="0" err="1"/>
              <a:t>протилежно</a:t>
            </a:r>
            <a:r>
              <a:rPr lang="ru-RU" sz="3200" dirty="0"/>
              <a:t> </a:t>
            </a:r>
            <a:r>
              <a:rPr lang="ru-RU" sz="3200" dirty="0" err="1"/>
              <a:t>спрямоване</a:t>
            </a:r>
            <a:r>
              <a:rPr lang="ru-RU" sz="3200" dirty="0"/>
              <a:t> поле, яке </a:t>
            </a:r>
            <a:r>
              <a:rPr lang="ru-RU" sz="3200" dirty="0" err="1"/>
              <a:t>послаблює</a:t>
            </a:r>
            <a:r>
              <a:rPr lang="ru-RU" sz="3200" dirty="0"/>
              <a:t> </a:t>
            </a:r>
            <a:r>
              <a:rPr lang="ru-RU" sz="3200" dirty="0" err="1"/>
              <a:t>зовнішнє</a:t>
            </a:r>
            <a:r>
              <a:rPr lang="ru-RU" sz="3200" dirty="0"/>
              <a:t> поле та </a:t>
            </a:r>
            <a:r>
              <a:rPr lang="ru-RU" sz="3200" dirty="0" err="1"/>
              <a:t>створює</a:t>
            </a:r>
            <a:r>
              <a:rPr lang="ru-RU" sz="3200" dirty="0"/>
              <a:t> великий </a:t>
            </a:r>
            <a:r>
              <a:rPr lang="ru-RU" sz="3200" dirty="0" err="1"/>
              <a:t>питомий</a:t>
            </a:r>
            <a:r>
              <a:rPr lang="ru-RU" sz="3200" dirty="0"/>
              <a:t> </a:t>
            </a:r>
            <a:r>
              <a:rPr lang="ru-RU" sz="3200" dirty="0" err="1"/>
              <a:t>опір</a:t>
            </a:r>
            <a:r>
              <a:rPr lang="ru-RU" sz="3200" dirty="0"/>
              <a:t> тканин </a:t>
            </a:r>
            <a:r>
              <a:rPr lang="ru-RU" sz="3200" dirty="0" err="1"/>
              <a:t>струмові</a:t>
            </a:r>
            <a:r>
              <a:rPr lang="ru-RU" sz="3200" dirty="0"/>
              <a:t>.</a:t>
            </a:r>
          </a:p>
        </p:txBody>
      </p:sp>
    </p:spTree>
    <p:extLst>
      <p:ext uri="{BB962C8B-B14F-4D97-AF65-F5344CB8AC3E}">
        <p14:creationId xmlns:p14="http://schemas.microsoft.com/office/powerpoint/2010/main" val="14454223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Діелек­трична</a:t>
            </a:r>
            <a:r>
              <a:rPr lang="ru-RU" dirty="0" smtClean="0"/>
              <a:t> </a:t>
            </a:r>
            <a:r>
              <a:rPr lang="ru-RU" dirty="0" err="1" smtClean="0"/>
              <a:t>проникність</a:t>
            </a:r>
            <a:endParaRPr lang="ru-RU" dirty="0"/>
          </a:p>
        </p:txBody>
      </p:sp>
      <p:sp>
        <p:nvSpPr>
          <p:cNvPr id="3" name="Объект 2"/>
          <p:cNvSpPr>
            <a:spLocks noGrp="1"/>
          </p:cNvSpPr>
          <p:nvPr>
            <p:ph idx="1"/>
          </p:nvPr>
        </p:nvSpPr>
        <p:spPr>
          <a:xfrm>
            <a:off x="1295401" y="2556932"/>
            <a:ext cx="9882114" cy="1278089"/>
          </a:xfrm>
        </p:spPr>
        <p:txBody>
          <a:bodyPr>
            <a:noAutofit/>
          </a:bodyPr>
          <a:lstStyle/>
          <a:p>
            <a:r>
              <a:rPr lang="ru-RU" sz="2800" dirty="0" err="1"/>
              <a:t>Ступінь</a:t>
            </a:r>
            <a:r>
              <a:rPr lang="ru-RU" sz="2800" dirty="0"/>
              <a:t> </a:t>
            </a:r>
            <a:r>
              <a:rPr lang="ru-RU" sz="2800" dirty="0" err="1"/>
              <a:t>поляризації</a:t>
            </a:r>
            <a:r>
              <a:rPr lang="ru-RU" sz="2800" dirty="0"/>
              <a:t> </a:t>
            </a:r>
            <a:r>
              <a:rPr lang="ru-RU" sz="2800" dirty="0" err="1"/>
              <a:t>характеризується</a:t>
            </a:r>
            <a:r>
              <a:rPr lang="ru-RU" sz="2800" dirty="0"/>
              <a:t> </a:t>
            </a:r>
            <a:r>
              <a:rPr lang="ru-RU" sz="2800" dirty="0" err="1"/>
              <a:t>діелек­тричною</a:t>
            </a:r>
            <a:r>
              <a:rPr lang="ru-RU" sz="2800" dirty="0"/>
              <a:t> </a:t>
            </a:r>
            <a:r>
              <a:rPr lang="ru-RU" sz="2800" dirty="0" err="1"/>
              <a:t>проникністю</a:t>
            </a:r>
            <a:r>
              <a:rPr lang="ru-RU" sz="2800" dirty="0"/>
              <a:t> є, яка </a:t>
            </a:r>
            <a:r>
              <a:rPr lang="ru-RU" sz="2800" dirty="0" err="1"/>
              <a:t>вказує</a:t>
            </a:r>
            <a:r>
              <a:rPr lang="ru-RU" sz="2800" dirty="0"/>
              <a:t> на </a:t>
            </a:r>
            <a:r>
              <a:rPr lang="ru-RU" sz="2800" dirty="0" err="1"/>
              <a:t>послаб­лення</a:t>
            </a:r>
            <a:r>
              <a:rPr lang="ru-RU" sz="2800" dirty="0"/>
              <a:t> </a:t>
            </a:r>
            <a:r>
              <a:rPr lang="ru-RU" sz="2800" dirty="0" err="1"/>
              <a:t>електричного</a:t>
            </a:r>
            <a:r>
              <a:rPr lang="ru-RU" sz="2800" dirty="0"/>
              <a:t> поля в </a:t>
            </a:r>
            <a:r>
              <a:rPr lang="ru-RU" sz="2800" dirty="0" err="1"/>
              <a:t>речовині</a:t>
            </a:r>
            <a:r>
              <a:rPr lang="ru-RU" sz="2800" dirty="0"/>
              <a:t> </a:t>
            </a:r>
            <a:r>
              <a:rPr lang="ru-RU" sz="2800" dirty="0" err="1"/>
              <a:t>порівняно</a:t>
            </a:r>
            <a:r>
              <a:rPr lang="ru-RU" sz="2800" dirty="0"/>
              <a:t> з вакуумом</a:t>
            </a:r>
            <a:r>
              <a:rPr lang="ru-RU" sz="2800" dirty="0" smtClean="0"/>
              <a:t>:</a:t>
            </a:r>
            <a:endParaRPr lang="ru-RU" sz="2800" dirty="0"/>
          </a:p>
        </p:txBody>
      </p:sp>
      <p:sp>
        <p:nvSpPr>
          <p:cNvPr id="4" name="Прямоугольник 3"/>
          <p:cNvSpPr/>
          <p:nvPr/>
        </p:nvSpPr>
        <p:spPr>
          <a:xfrm>
            <a:off x="1110016" y="5412306"/>
            <a:ext cx="10067499" cy="830997"/>
          </a:xfrm>
          <a:prstGeom prst="rect">
            <a:avLst/>
          </a:prstGeom>
        </p:spPr>
        <p:txBody>
          <a:bodyPr wrap="square">
            <a:spAutoFit/>
          </a:bodyPr>
          <a:lstStyle/>
          <a:p>
            <a:r>
              <a:rPr lang="ru-RU" sz="2400" dirty="0"/>
              <a:t>де</a:t>
            </a:r>
            <a:r>
              <a:rPr lang="ru-RU" sz="2400" i="1" dirty="0"/>
              <a:t> Е</a:t>
            </a:r>
            <a:r>
              <a:rPr lang="ru-RU" sz="2400" i="1" baseline="-25000" dirty="0"/>
              <a:t>0</a:t>
            </a:r>
            <a:r>
              <a:rPr lang="ru-RU" sz="2400" i="1" dirty="0"/>
              <a:t> —</a:t>
            </a:r>
            <a:r>
              <a:rPr lang="ru-RU" sz="2400" dirty="0"/>
              <a:t> </a:t>
            </a:r>
            <a:r>
              <a:rPr lang="ru-RU" sz="2400" dirty="0" err="1"/>
              <a:t>напруженість</a:t>
            </a:r>
            <a:r>
              <a:rPr lang="ru-RU" sz="2400" dirty="0"/>
              <a:t> </a:t>
            </a:r>
            <a:r>
              <a:rPr lang="ru-RU" sz="2400" dirty="0" err="1"/>
              <a:t>однорідного</a:t>
            </a:r>
            <a:r>
              <a:rPr lang="ru-RU" sz="2400" dirty="0"/>
              <a:t> поля у </a:t>
            </a:r>
            <a:r>
              <a:rPr lang="ru-RU" sz="2400" dirty="0" err="1"/>
              <a:t>вакуумі</a:t>
            </a:r>
            <a:r>
              <a:rPr lang="ru-RU" sz="2400" dirty="0"/>
              <a:t>; </a:t>
            </a:r>
            <a:r>
              <a:rPr lang="ru-RU" sz="2400" i="1" dirty="0"/>
              <a:t>Е —</a:t>
            </a:r>
            <a:r>
              <a:rPr lang="ru-RU" sz="2400" dirty="0"/>
              <a:t> </a:t>
            </a:r>
            <a:r>
              <a:rPr lang="ru-RU" sz="2400" dirty="0" err="1"/>
              <a:t>напруженість</a:t>
            </a:r>
            <a:r>
              <a:rPr lang="ru-RU" sz="2400" dirty="0"/>
              <a:t> поля в </a:t>
            </a:r>
            <a:r>
              <a:rPr lang="ru-RU" sz="2400" dirty="0" err="1"/>
              <a:t>речовині</a:t>
            </a:r>
            <a:r>
              <a:rPr lang="ru-RU" dirty="0"/>
              <a:t>.</a:t>
            </a:r>
          </a:p>
        </p:txBody>
      </p:sp>
      <mc:AlternateContent xmlns:mc="http://schemas.openxmlformats.org/markup-compatibility/2006" xmlns:a14="http://schemas.microsoft.com/office/drawing/2010/main">
        <mc:Choice Requires="a14">
          <p:sp>
            <p:nvSpPr>
              <p:cNvPr id="5" name="Прямоугольник 4"/>
              <p:cNvSpPr/>
              <p:nvPr/>
            </p:nvSpPr>
            <p:spPr>
              <a:xfrm>
                <a:off x="4383203" y="4117974"/>
                <a:ext cx="3125338" cy="101111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a:ea typeface="Cambria Math"/>
                        </a:rPr>
                        <m:t>𝜀</m:t>
                      </m:r>
                      <m:r>
                        <a:rPr lang="uk-UA" sz="3200" b="0" i="1" smtClean="0">
                          <a:latin typeface="Cambria Math"/>
                          <a:ea typeface="Cambria Math"/>
                        </a:rPr>
                        <m:t>=</m:t>
                      </m:r>
                      <m:f>
                        <m:fPr>
                          <m:ctrlPr>
                            <a:rPr lang="en-US" sz="3200" b="0" i="1" smtClean="0">
                              <a:latin typeface="Cambria Math" panose="02040503050406030204" pitchFamily="18" charset="0"/>
                              <a:ea typeface="Cambria Math"/>
                            </a:rPr>
                          </m:ctrlPr>
                        </m:fPr>
                        <m:num>
                          <m:sSub>
                            <m:sSubPr>
                              <m:ctrlPr>
                                <a:rPr lang="en-US" sz="3200" b="0" i="1" smtClean="0">
                                  <a:latin typeface="Cambria Math" panose="02040503050406030204" pitchFamily="18" charset="0"/>
                                  <a:ea typeface="Cambria Math"/>
                                </a:rPr>
                              </m:ctrlPr>
                            </m:sSubPr>
                            <m:e>
                              <m:r>
                                <a:rPr lang="en-US" sz="3200" i="1">
                                  <a:latin typeface="Cambria Math"/>
                                  <a:ea typeface="Cambria Math"/>
                                </a:rPr>
                                <m:t>𝐸</m:t>
                              </m:r>
                            </m:e>
                            <m:sub>
                              <m:r>
                                <a:rPr lang="uk-UA" sz="3200" b="0" i="1" smtClean="0">
                                  <a:latin typeface="Cambria Math"/>
                                  <a:ea typeface="Cambria Math"/>
                                </a:rPr>
                                <m:t>0</m:t>
                              </m:r>
                            </m:sub>
                          </m:sSub>
                        </m:num>
                        <m:den>
                          <m:r>
                            <a:rPr lang="en-US" sz="3200" i="1">
                              <a:latin typeface="Cambria Math"/>
                              <a:ea typeface="Cambria Math"/>
                            </a:rPr>
                            <m:t>𝐸</m:t>
                          </m:r>
                        </m:den>
                      </m:f>
                      <m:r>
                        <a:rPr lang="uk-UA" sz="3200" b="0" i="0" smtClean="0">
                          <a:latin typeface="Cambria Math"/>
                          <a:ea typeface="Cambria Math"/>
                        </a:rPr>
                        <m:t>,</m:t>
                      </m:r>
                    </m:oMath>
                  </m:oMathPara>
                </a14:m>
                <a:endParaRPr lang="ru-RU" sz="3200" dirty="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4383203" y="4117974"/>
                <a:ext cx="3125338" cy="1011111"/>
              </a:xfrm>
              <a:prstGeom prst="rect">
                <a:avLst/>
              </a:prstGeom>
              <a:blipFill rotWithShape="1">
                <a:blip r:embed="rId2"/>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14568789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Гальванізація. Електрофорез</a:t>
            </a:r>
            <a:endParaRPr lang="ru-RU" b="1" dirty="0"/>
          </a:p>
        </p:txBody>
      </p:sp>
    </p:spTree>
    <p:extLst>
      <p:ext uri="{BB962C8B-B14F-4D97-AF65-F5344CB8AC3E}">
        <p14:creationId xmlns:p14="http://schemas.microsoft.com/office/powerpoint/2010/main" val="4028104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Гальванізація</a:t>
            </a:r>
            <a:endParaRPr lang="ru-RU" dirty="0"/>
          </a:p>
        </p:txBody>
      </p:sp>
      <p:sp>
        <p:nvSpPr>
          <p:cNvPr id="3" name="Объект 2"/>
          <p:cNvSpPr>
            <a:spLocks noGrp="1"/>
          </p:cNvSpPr>
          <p:nvPr>
            <p:ph idx="1"/>
          </p:nvPr>
        </p:nvSpPr>
        <p:spPr/>
        <p:txBody>
          <a:bodyPr/>
          <a:lstStyle/>
          <a:p>
            <a:r>
              <a:rPr lang="uk-UA" sz="2800" dirty="0"/>
              <a:t>Невеликі струми мають терапевтичну дію. Метод лікування невеликим постійним струмом називають </a:t>
            </a:r>
            <a:r>
              <a:rPr lang="uk-UA" sz="2800" b="1" i="1" dirty="0"/>
              <a:t>гальванізацією</a:t>
            </a:r>
            <a:r>
              <a:rPr lang="uk-UA" sz="2800" dirty="0"/>
              <a:t>.</a:t>
            </a:r>
          </a:p>
          <a:p>
            <a:endParaRPr lang="ru-RU" dirty="0"/>
          </a:p>
        </p:txBody>
      </p:sp>
    </p:spTree>
    <p:extLst>
      <p:ext uri="{BB962C8B-B14F-4D97-AF65-F5344CB8AC3E}">
        <p14:creationId xmlns:p14="http://schemas.microsoft.com/office/powerpoint/2010/main" val="9707969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230012" y="873983"/>
            <a:ext cx="4375751" cy="2412914"/>
          </a:xfrm>
          <a:prstGeom prst="rect">
            <a:avLst/>
          </a:prstGeom>
        </p:spPr>
      </p:pic>
      <p:pic>
        <p:nvPicPr>
          <p:cNvPr id="5" name="Рисунок 4"/>
          <p:cNvPicPr>
            <a:picLocks noChangeAspect="1"/>
          </p:cNvPicPr>
          <p:nvPr/>
        </p:nvPicPr>
        <p:blipFill>
          <a:blip r:embed="rId3"/>
          <a:stretch>
            <a:fillRect/>
          </a:stretch>
        </p:blipFill>
        <p:spPr>
          <a:xfrm>
            <a:off x="5162164" y="2080440"/>
            <a:ext cx="5033824" cy="2921730"/>
          </a:xfrm>
          <a:prstGeom prst="rect">
            <a:avLst/>
          </a:prstGeom>
        </p:spPr>
      </p:pic>
      <p:pic>
        <p:nvPicPr>
          <p:cNvPr id="6" name="Рисунок 5"/>
          <p:cNvPicPr>
            <a:picLocks noChangeAspect="1"/>
          </p:cNvPicPr>
          <p:nvPr/>
        </p:nvPicPr>
        <p:blipFill>
          <a:blip r:embed="rId4"/>
          <a:stretch>
            <a:fillRect/>
          </a:stretch>
        </p:blipFill>
        <p:spPr>
          <a:xfrm>
            <a:off x="1054379" y="3534033"/>
            <a:ext cx="3869403" cy="2386270"/>
          </a:xfrm>
          <a:prstGeom prst="rect">
            <a:avLst/>
          </a:prstGeom>
        </p:spPr>
      </p:pic>
    </p:spTree>
    <p:extLst>
      <p:ext uri="{BB962C8B-B14F-4D97-AF65-F5344CB8AC3E}">
        <p14:creationId xmlns:p14="http://schemas.microsoft.com/office/powerpoint/2010/main" val="11285344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253503" y="1128504"/>
            <a:ext cx="10033195" cy="4726385"/>
          </a:xfrm>
        </p:spPr>
        <p:txBody>
          <a:bodyPr>
            <a:normAutofit fontScale="40000" lnSpcReduction="20000"/>
          </a:bodyPr>
          <a:lstStyle/>
          <a:p>
            <a:pPr>
              <a:lnSpc>
                <a:spcPct val="120000"/>
              </a:lnSpc>
            </a:pPr>
            <a:r>
              <a:rPr lang="uk-UA" sz="7200" dirty="0" smtClean="0"/>
              <a:t>Залежно </a:t>
            </a:r>
            <a:r>
              <a:rPr lang="uk-UA" sz="7200" dirty="0"/>
              <a:t>від місця прикладання електродів подразнення передається нервовими клітинами зі шкіри у той чи інший орган, у якому під дією струму відбуваються зміни обмінних та функціональних властивостей. </a:t>
            </a:r>
            <a:endParaRPr lang="uk-UA" sz="7200" dirty="0" smtClean="0"/>
          </a:p>
          <a:p>
            <a:pPr>
              <a:lnSpc>
                <a:spcPct val="120000"/>
              </a:lnSpc>
            </a:pPr>
            <a:r>
              <a:rPr lang="uk-UA" sz="7200" dirty="0" smtClean="0"/>
              <a:t>У </a:t>
            </a:r>
            <a:r>
              <a:rPr lang="uk-UA" sz="7200" dirty="0"/>
              <a:t>результаті швидкої реакції на подразнення у шкірі та внутрішніх органах рефлекторно розширюються капіляри, змінюється проникність клітинних мембран. Електроліз, що відбувається в клітинах і тканинах, зумовлює виникнення нових речовин з </a:t>
            </a:r>
            <a:r>
              <a:rPr lang="uk-UA" sz="7200" dirty="0" smtClean="0"/>
              <a:t>іншою фізіологічною </a:t>
            </a:r>
            <a:r>
              <a:rPr lang="uk-UA" sz="7200" dirty="0"/>
              <a:t>активністю</a:t>
            </a:r>
            <a:r>
              <a:rPr lang="uk-UA" sz="7200" dirty="0" smtClean="0"/>
              <a:t>.</a:t>
            </a:r>
            <a:endParaRPr lang="uk-UA" sz="7200" dirty="0"/>
          </a:p>
        </p:txBody>
      </p:sp>
    </p:spTree>
    <p:extLst>
      <p:ext uri="{BB962C8B-B14F-4D97-AF65-F5344CB8AC3E}">
        <p14:creationId xmlns:p14="http://schemas.microsoft.com/office/powerpoint/2010/main" val="29655579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73458" y="767464"/>
            <a:ext cx="10345002" cy="5262979"/>
          </a:xfrm>
          <a:prstGeom prst="rect">
            <a:avLst/>
          </a:prstGeom>
        </p:spPr>
        <p:txBody>
          <a:bodyPr wrap="square">
            <a:spAutoFit/>
          </a:bodyPr>
          <a:lstStyle/>
          <a:p>
            <a:pPr indent="360000"/>
            <a:r>
              <a:rPr lang="uk-UA" sz="2400" b="1" dirty="0" smtClean="0"/>
              <a:t>НАГАДАЄМО: </a:t>
            </a:r>
          </a:p>
          <a:p>
            <a:pPr indent="360000"/>
            <a:r>
              <a:rPr lang="uk-UA" sz="2400" b="1" dirty="0" smtClean="0"/>
              <a:t>Струм </a:t>
            </a:r>
            <a:r>
              <a:rPr lang="uk-UA" sz="2400" b="1" dirty="0"/>
              <a:t>провідності</a:t>
            </a:r>
            <a:r>
              <a:rPr lang="uk-UA" sz="2400" dirty="0"/>
              <a:t> - це такий струм, який обумовлений коливаннями електронів та іонів у середовищі</a:t>
            </a:r>
            <a:r>
              <a:rPr lang="uk-UA" sz="2400" dirty="0" smtClean="0"/>
              <a:t>.</a:t>
            </a:r>
          </a:p>
          <a:p>
            <a:pPr indent="360000"/>
            <a:endParaRPr lang="uk-UA" sz="2400" dirty="0"/>
          </a:p>
          <a:p>
            <a:pPr indent="360000"/>
            <a:r>
              <a:rPr lang="uk-UA" sz="2400" b="1" dirty="0" smtClean="0"/>
              <a:t>Струм </a:t>
            </a:r>
            <a:r>
              <a:rPr lang="uk-UA" sz="2400" b="1" dirty="0"/>
              <a:t>зміщення </a:t>
            </a:r>
            <a:r>
              <a:rPr lang="uk-UA" sz="2400" dirty="0"/>
              <a:t>- це струм, який обумовлений зсувом електричних зарядів на кордоні «провідник - діелектрик» (наприклад, струм через конденсатор – клітинну мембрану).</a:t>
            </a:r>
            <a:br>
              <a:rPr lang="uk-UA" sz="2400" dirty="0"/>
            </a:br>
            <a:r>
              <a:rPr lang="uk-UA" sz="2400" dirty="0"/>
              <a:t>У середовищах, що добре проводять електричний струм (м’язова тканина, кров, інші рідкі середовища організму), внаслідок коливання заряджених частинок під дією ультрависокочастотного виникає струм провідності. У тканинах, що є діелектрики (шкіра, жирова, нервова, кісткова тканина, сухожилля, фасції), за рахунок обертання дипольних молекул в електричному полі УВЧ виникає струм зміщення. Струм зміщення переважає над струмом провідності при ультрависоких частотах.</a:t>
            </a:r>
          </a:p>
        </p:txBody>
      </p:sp>
    </p:spTree>
    <p:extLst>
      <p:ext uri="{BB962C8B-B14F-4D97-AF65-F5344CB8AC3E}">
        <p14:creationId xmlns:p14="http://schemas.microsoft.com/office/powerpoint/2010/main" val="39693201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4294967295"/>
              </p:nvPr>
            </p:nvSpPr>
            <p:spPr>
              <a:xfrm>
                <a:off x="1021491" y="951084"/>
                <a:ext cx="10374389" cy="5163113"/>
              </a:xfrm>
            </p:spPr>
            <p:txBody>
              <a:bodyPr>
                <a:noAutofit/>
              </a:bodyPr>
              <a:lstStyle/>
              <a:p>
                <a:r>
                  <a:rPr lang="uk-UA" sz="2600" dirty="0" smtClean="0"/>
                  <a:t>Тепловий </a:t>
                </a:r>
                <a:r>
                  <a:rPr lang="uk-UA" sz="2600" dirty="0"/>
                  <a:t>ефект під час гальванізації дуже незначний, тому що при терапевтичних процедурах використовують струми з густиною не більшою за </a:t>
                </a:r>
                <a:r>
                  <a:rPr lang="uk-UA" sz="2600" dirty="0" smtClean="0"/>
                  <a:t>0,5мА/</a:t>
                </a:r>
                <a14:m>
                  <m:oMath xmlns:m="http://schemas.openxmlformats.org/officeDocument/2006/math">
                    <m:sSup>
                      <m:sSupPr>
                        <m:ctrlPr>
                          <a:rPr lang="uk-UA" sz="2600" i="1" smtClean="0">
                            <a:latin typeface="Cambria Math" panose="02040503050406030204" pitchFamily="18" charset="0"/>
                          </a:rPr>
                        </m:ctrlPr>
                      </m:sSupPr>
                      <m:e>
                        <m:r>
                          <a:rPr lang="uk-UA" sz="2600" b="0" i="1" smtClean="0">
                            <a:latin typeface="Cambria Math" panose="02040503050406030204" pitchFamily="18" charset="0"/>
                          </a:rPr>
                          <m:t>см</m:t>
                        </m:r>
                      </m:e>
                      <m:sup>
                        <m:r>
                          <a:rPr lang="uk-UA" sz="2600" b="0" i="1" smtClean="0">
                            <a:latin typeface="Cambria Math" panose="02040503050406030204" pitchFamily="18" charset="0"/>
                          </a:rPr>
                          <m:t>2</m:t>
                        </m:r>
                      </m:sup>
                    </m:sSup>
                  </m:oMath>
                </a14:m>
                <a:r>
                  <a:rPr lang="uk-UA" sz="2600" dirty="0" smtClean="0"/>
                  <a:t>. </a:t>
                </a:r>
              </a:p>
              <a:p>
                <a:r>
                  <a:rPr lang="uk-UA" sz="2600" dirty="0" smtClean="0"/>
                  <a:t>Первинна </a:t>
                </a:r>
                <a:r>
                  <a:rPr lang="uk-UA" sz="2600" dirty="0"/>
                  <a:t>дія електричного струму на тканини організму пов’язана з рухом іонів електролітів та інших заряджених частинок. Рухливість цих частинок різна, тому відбувається їх перерозподіл. </a:t>
                </a:r>
                <a:r>
                  <a:rPr lang="uk-UA" sz="2600" dirty="0" smtClean="0"/>
                  <a:t>Також </a:t>
                </a:r>
                <a:r>
                  <a:rPr lang="uk-UA" sz="2600" dirty="0"/>
                  <a:t>частинки можуть затримуватись біля </a:t>
                </a:r>
                <a:r>
                  <a:rPr lang="uk-UA" sz="2600" dirty="0" err="1"/>
                  <a:t>напівпрониклих</a:t>
                </a:r>
                <a:r>
                  <a:rPr lang="uk-UA" sz="2600" dirty="0"/>
                  <a:t> перегородок у </a:t>
                </a:r>
                <a:r>
                  <a:rPr lang="uk-UA" sz="2600" dirty="0" smtClean="0"/>
                  <a:t>тканинах. Внаслідок цього змінюється </a:t>
                </a:r>
                <a:r>
                  <a:rPr lang="uk-UA" sz="2600" dirty="0"/>
                  <a:t>концентрація іонів у різних елементах </a:t>
                </a:r>
                <a:r>
                  <a:rPr lang="uk-UA" sz="2600" dirty="0" smtClean="0"/>
                  <a:t>тканин, </a:t>
                </a:r>
                <a:r>
                  <a:rPr lang="uk-UA" sz="2600" dirty="0"/>
                  <a:t>накопчуються біля мембран протилежно заряджених </a:t>
                </a:r>
                <a:r>
                  <a:rPr lang="uk-UA" sz="2600" dirty="0" err="1"/>
                  <a:t>йонів</a:t>
                </a:r>
                <a:r>
                  <a:rPr lang="uk-UA" sz="2600" dirty="0"/>
                  <a:t>. Це зумовлює утворення потенціалу дії. </a:t>
                </a:r>
                <a:endParaRPr lang="uk-UA" sz="2600" dirty="0" smtClean="0"/>
              </a:p>
            </p:txBody>
          </p:sp>
        </mc:Choice>
        <mc:Fallback xmlns="">
          <p:sp>
            <p:nvSpPr>
              <p:cNvPr id="3" name="Объект 2"/>
              <p:cNvSpPr>
                <a:spLocks noGrp="1" noRot="1" noChangeAspect="1" noMove="1" noResize="1" noEditPoints="1" noAdjustHandles="1" noChangeArrowheads="1" noChangeShapeType="1" noTextEdit="1"/>
              </p:cNvSpPr>
              <p:nvPr>
                <p:ph idx="4294967295"/>
              </p:nvPr>
            </p:nvSpPr>
            <p:spPr>
              <a:xfrm>
                <a:off x="1021491" y="951084"/>
                <a:ext cx="10374389" cy="5163113"/>
              </a:xfrm>
              <a:blipFill rotWithShape="1">
                <a:blip r:embed="rId2"/>
                <a:stretch>
                  <a:fillRect l="-1176" t="-1889" r="-294"/>
                </a:stretch>
              </a:blipFill>
            </p:spPr>
            <p:txBody>
              <a:bodyPr/>
              <a:lstStyle/>
              <a:p>
                <a:r>
                  <a:rPr lang="ru-RU">
                    <a:noFill/>
                  </a:rPr>
                  <a:t> </a:t>
                </a:r>
              </a:p>
            </p:txBody>
          </p:sp>
        </mc:Fallback>
      </mc:AlternateContent>
    </p:spTree>
    <p:extLst>
      <p:ext uri="{BB962C8B-B14F-4D97-AF65-F5344CB8AC3E}">
        <p14:creationId xmlns:p14="http://schemas.microsoft.com/office/powerpoint/2010/main" val="1673919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Густина струму</a:t>
            </a:r>
            <a:endParaRPr lang="uk-UA" dirty="0"/>
          </a:p>
        </p:txBody>
      </p:sp>
      <p:sp>
        <p:nvSpPr>
          <p:cNvPr id="3" name="Объект 2"/>
          <p:cNvSpPr>
            <a:spLocks noGrp="1"/>
          </p:cNvSpPr>
          <p:nvPr>
            <p:ph idx="1"/>
          </p:nvPr>
        </p:nvSpPr>
        <p:spPr/>
        <p:txBody>
          <a:bodyPr>
            <a:normAutofit lnSpcReduction="10000"/>
          </a:bodyPr>
          <a:lstStyle/>
          <a:p>
            <a:r>
              <a:rPr lang="uk-UA" b="1" i="1" dirty="0" smtClean="0"/>
              <a:t>Густина струму </a:t>
            </a:r>
            <a:r>
              <a:rPr lang="uk-UA" dirty="0" smtClean="0"/>
              <a:t>– це фізична величина, </a:t>
            </a:r>
            <a:r>
              <a:rPr lang="uk-UA" dirty="0" err="1" smtClean="0"/>
              <a:t>чисельно</a:t>
            </a:r>
            <a:r>
              <a:rPr lang="uk-UA" dirty="0" smtClean="0"/>
              <a:t> рівна відношенню сили струму, який проходить через малий елемент поверхні, нормальний до напряму руху заряджених частинок, до площі цього елемента</a:t>
            </a:r>
            <a:endParaRPr lang="en-US" dirty="0" smtClean="0"/>
          </a:p>
          <a:p>
            <a:endParaRPr lang="en-US" dirty="0"/>
          </a:p>
          <a:p>
            <a:r>
              <a:rPr lang="uk-UA" dirty="0" smtClean="0"/>
              <a:t>Одиницею сили струму є </a:t>
            </a:r>
          </a:p>
          <a:p>
            <a:pPr>
              <a:spcBef>
                <a:spcPts val="0"/>
              </a:spcBef>
              <a:spcAft>
                <a:spcPts val="0"/>
              </a:spcAft>
            </a:pPr>
            <a:r>
              <a:rPr lang="uk-UA" sz="1900" dirty="0" smtClean="0"/>
              <a:t>Згідно з електронною теорією провідності,</a:t>
            </a:r>
            <a:r>
              <a:rPr lang="en-US" sz="1900" dirty="0"/>
              <a:t> </a:t>
            </a:r>
            <a:endParaRPr lang="uk-UA" sz="1900" dirty="0"/>
          </a:p>
          <a:p>
            <a:pPr marL="0" indent="0">
              <a:spcBef>
                <a:spcPts val="0"/>
              </a:spcBef>
              <a:spcAft>
                <a:spcPts val="0"/>
              </a:spcAft>
              <a:buNone/>
            </a:pPr>
            <a:r>
              <a:rPr lang="uk-UA" sz="1900" dirty="0"/>
              <a:t>д</a:t>
            </a:r>
            <a:r>
              <a:rPr lang="uk-UA" sz="1900" dirty="0" smtClean="0"/>
              <a:t>е     - величина електричного заряду частинки,  </a:t>
            </a:r>
            <a:r>
              <a:rPr lang="en-US" sz="1900" dirty="0" smtClean="0"/>
              <a:t>   - </a:t>
            </a:r>
            <a:r>
              <a:rPr lang="uk-UA" sz="1900" dirty="0" smtClean="0"/>
              <a:t>концентрація,     - середня швидкість їх напрямленого</a:t>
            </a:r>
            <a:r>
              <a:rPr lang="en-US" sz="1900" dirty="0" smtClean="0"/>
              <a:t> </a:t>
            </a:r>
            <a:r>
              <a:rPr lang="uk-UA" sz="1900" dirty="0" smtClean="0"/>
              <a:t>руху в провіднику</a:t>
            </a:r>
            <a:endParaRPr lang="en-US" sz="1900" dirty="0" smtClean="0"/>
          </a:p>
        </p:txBody>
      </p:sp>
      <p:graphicFrame>
        <p:nvGraphicFramePr>
          <p:cNvPr id="4" name="Объект 3"/>
          <p:cNvGraphicFramePr>
            <a:graphicFrameLocks noChangeAspect="1"/>
          </p:cNvGraphicFramePr>
          <p:nvPr>
            <p:extLst>
              <p:ext uri="{D42A27DB-BD31-4B8C-83A1-F6EECF244321}">
                <p14:modId xmlns:p14="http://schemas.microsoft.com/office/powerpoint/2010/main" val="2255641149"/>
              </p:ext>
            </p:extLst>
          </p:nvPr>
        </p:nvGraphicFramePr>
        <p:xfrm>
          <a:off x="4866203" y="3634831"/>
          <a:ext cx="1503362" cy="706995"/>
        </p:xfrm>
        <a:graphic>
          <a:graphicData uri="http://schemas.openxmlformats.org/presentationml/2006/ole">
            <mc:AlternateContent xmlns:mc="http://schemas.openxmlformats.org/markup-compatibility/2006">
              <mc:Choice xmlns:v="urn:schemas-microsoft-com:vml" Requires="v">
                <p:oleObj spid="_x0000_s5470" name="Уравнение" r:id="rId3" imgW="799920" imgH="393480" progId="Equation.3">
                  <p:embed/>
                </p:oleObj>
              </mc:Choice>
              <mc:Fallback>
                <p:oleObj name="Уравнение" r:id="rId3" imgW="799920" imgH="393480" progId="Equation.3">
                  <p:embed/>
                  <p:pic>
                    <p:nvPicPr>
                      <p:cNvPr id="0" name=""/>
                      <p:cNvPicPr/>
                      <p:nvPr/>
                    </p:nvPicPr>
                    <p:blipFill>
                      <a:blip r:embed="rId4"/>
                      <a:stretch>
                        <a:fillRect/>
                      </a:stretch>
                    </p:blipFill>
                    <p:spPr>
                      <a:xfrm>
                        <a:off x="4866203" y="3634831"/>
                        <a:ext cx="1503362" cy="706995"/>
                      </a:xfrm>
                      <a:prstGeom prst="rect">
                        <a:avLst/>
                      </a:prstGeom>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1612993621"/>
              </p:ext>
            </p:extLst>
          </p:nvPr>
        </p:nvGraphicFramePr>
        <p:xfrm>
          <a:off x="5014805" y="4477293"/>
          <a:ext cx="858838" cy="363537"/>
        </p:xfrm>
        <a:graphic>
          <a:graphicData uri="http://schemas.openxmlformats.org/presentationml/2006/ole">
            <mc:AlternateContent xmlns:mc="http://schemas.openxmlformats.org/markup-compatibility/2006">
              <mc:Choice xmlns:v="urn:schemas-microsoft-com:vml" Requires="v">
                <p:oleObj spid="_x0000_s5471" name="Уравнение" r:id="rId5" imgW="457200" imgH="203040" progId="Equation.3">
                  <p:embed/>
                </p:oleObj>
              </mc:Choice>
              <mc:Fallback>
                <p:oleObj name="Уравнение" r:id="rId5" imgW="457200" imgH="203040" progId="Equation.3">
                  <p:embed/>
                  <p:pic>
                    <p:nvPicPr>
                      <p:cNvPr id="0" name=""/>
                      <p:cNvPicPr/>
                      <p:nvPr/>
                    </p:nvPicPr>
                    <p:blipFill>
                      <a:blip r:embed="rId6"/>
                      <a:stretch>
                        <a:fillRect/>
                      </a:stretch>
                    </p:blipFill>
                    <p:spPr>
                      <a:xfrm>
                        <a:off x="5014805" y="4477293"/>
                        <a:ext cx="858838" cy="363537"/>
                      </a:xfrm>
                      <a:prstGeom prst="rect">
                        <a:avLst/>
                      </a:prstGeom>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1605237599"/>
              </p:ext>
            </p:extLst>
          </p:nvPr>
        </p:nvGraphicFramePr>
        <p:xfrm>
          <a:off x="6285170" y="4880825"/>
          <a:ext cx="1527175" cy="365125"/>
        </p:xfrm>
        <a:graphic>
          <a:graphicData uri="http://schemas.openxmlformats.org/presentationml/2006/ole">
            <mc:AlternateContent xmlns:mc="http://schemas.openxmlformats.org/markup-compatibility/2006">
              <mc:Choice xmlns:v="urn:schemas-microsoft-com:vml" Requires="v">
                <p:oleObj spid="_x0000_s5472" name="Уравнение" r:id="rId7" imgW="812520" imgH="203040" progId="Equation.3">
                  <p:embed/>
                </p:oleObj>
              </mc:Choice>
              <mc:Fallback>
                <p:oleObj name="Уравнение" r:id="rId7" imgW="812520" imgH="203040" progId="Equation.3">
                  <p:embed/>
                  <p:pic>
                    <p:nvPicPr>
                      <p:cNvPr id="0" name=""/>
                      <p:cNvPicPr/>
                      <p:nvPr/>
                    </p:nvPicPr>
                    <p:blipFill>
                      <a:blip r:embed="rId8"/>
                      <a:stretch>
                        <a:fillRect/>
                      </a:stretch>
                    </p:blipFill>
                    <p:spPr>
                      <a:xfrm>
                        <a:off x="6285170" y="4880825"/>
                        <a:ext cx="1527175" cy="365125"/>
                      </a:xfrm>
                      <a:prstGeom prst="rect">
                        <a:avLst/>
                      </a:prstGeom>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3100378126"/>
              </p:ext>
            </p:extLst>
          </p:nvPr>
        </p:nvGraphicFramePr>
        <p:xfrm>
          <a:off x="1673744" y="5252347"/>
          <a:ext cx="238125" cy="296863"/>
        </p:xfrm>
        <a:graphic>
          <a:graphicData uri="http://schemas.openxmlformats.org/presentationml/2006/ole">
            <mc:AlternateContent xmlns:mc="http://schemas.openxmlformats.org/markup-compatibility/2006">
              <mc:Choice xmlns:v="urn:schemas-microsoft-com:vml" Requires="v">
                <p:oleObj spid="_x0000_s5473" name="Уравнение" r:id="rId9" imgW="126720" imgH="164880" progId="Equation.3">
                  <p:embed/>
                </p:oleObj>
              </mc:Choice>
              <mc:Fallback>
                <p:oleObj name="Уравнение" r:id="rId9" imgW="126720" imgH="164880" progId="Equation.3">
                  <p:embed/>
                  <p:pic>
                    <p:nvPicPr>
                      <p:cNvPr id="0" name=""/>
                      <p:cNvPicPr/>
                      <p:nvPr/>
                    </p:nvPicPr>
                    <p:blipFill>
                      <a:blip r:embed="rId10"/>
                      <a:stretch>
                        <a:fillRect/>
                      </a:stretch>
                    </p:blipFill>
                    <p:spPr>
                      <a:xfrm>
                        <a:off x="1673744" y="5252347"/>
                        <a:ext cx="238125" cy="296863"/>
                      </a:xfrm>
                      <a:prstGeom prst="rect">
                        <a:avLst/>
                      </a:prstGeom>
                    </p:spPr>
                  </p:pic>
                </p:oleObj>
              </mc:Fallback>
            </mc:AlternateContent>
          </a:graphicData>
        </a:graphic>
      </p:graphicFrame>
      <p:graphicFrame>
        <p:nvGraphicFramePr>
          <p:cNvPr id="8" name="Объект 7"/>
          <p:cNvGraphicFramePr>
            <a:graphicFrameLocks noChangeAspect="1"/>
          </p:cNvGraphicFramePr>
          <p:nvPr>
            <p:extLst>
              <p:ext uri="{D42A27DB-BD31-4B8C-83A1-F6EECF244321}">
                <p14:modId xmlns:p14="http://schemas.microsoft.com/office/powerpoint/2010/main" val="2245145816"/>
              </p:ext>
            </p:extLst>
          </p:nvPr>
        </p:nvGraphicFramePr>
        <p:xfrm>
          <a:off x="6166107" y="5266058"/>
          <a:ext cx="238125" cy="250825"/>
        </p:xfrm>
        <a:graphic>
          <a:graphicData uri="http://schemas.openxmlformats.org/presentationml/2006/ole">
            <mc:AlternateContent xmlns:mc="http://schemas.openxmlformats.org/markup-compatibility/2006">
              <mc:Choice xmlns:v="urn:schemas-microsoft-com:vml" Requires="v">
                <p:oleObj spid="_x0000_s5474" name="Уравнение" r:id="rId11" imgW="126720" imgH="139680" progId="Equation.3">
                  <p:embed/>
                </p:oleObj>
              </mc:Choice>
              <mc:Fallback>
                <p:oleObj name="Уравнение" r:id="rId11" imgW="126720" imgH="139680" progId="Equation.3">
                  <p:embed/>
                  <p:pic>
                    <p:nvPicPr>
                      <p:cNvPr id="0" name=""/>
                      <p:cNvPicPr/>
                      <p:nvPr/>
                    </p:nvPicPr>
                    <p:blipFill>
                      <a:blip r:embed="rId12"/>
                      <a:stretch>
                        <a:fillRect/>
                      </a:stretch>
                    </p:blipFill>
                    <p:spPr>
                      <a:xfrm>
                        <a:off x="6166107" y="5266058"/>
                        <a:ext cx="238125" cy="250825"/>
                      </a:xfrm>
                      <a:prstGeom prst="rect">
                        <a:avLst/>
                      </a:prstGeom>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1042687678"/>
              </p:ext>
            </p:extLst>
          </p:nvPr>
        </p:nvGraphicFramePr>
        <p:xfrm>
          <a:off x="7999413" y="5241925"/>
          <a:ext cx="214312" cy="250825"/>
        </p:xfrm>
        <a:graphic>
          <a:graphicData uri="http://schemas.openxmlformats.org/presentationml/2006/ole">
            <mc:AlternateContent xmlns:mc="http://schemas.openxmlformats.org/markup-compatibility/2006">
              <mc:Choice xmlns:v="urn:schemas-microsoft-com:vml" Requires="v">
                <p:oleObj spid="_x0000_s5475" name="Уравнение" r:id="rId13" imgW="114120" imgH="139680" progId="Equation.3">
                  <p:embed/>
                </p:oleObj>
              </mc:Choice>
              <mc:Fallback>
                <p:oleObj name="Уравнение" r:id="rId13" imgW="114120" imgH="139680" progId="Equation.3">
                  <p:embed/>
                  <p:pic>
                    <p:nvPicPr>
                      <p:cNvPr id="0" name=""/>
                      <p:cNvPicPr/>
                      <p:nvPr/>
                    </p:nvPicPr>
                    <p:blipFill>
                      <a:blip r:embed="rId14"/>
                      <a:stretch>
                        <a:fillRect/>
                      </a:stretch>
                    </p:blipFill>
                    <p:spPr>
                      <a:xfrm>
                        <a:off x="7999413" y="5241925"/>
                        <a:ext cx="214312" cy="250825"/>
                      </a:xfrm>
                      <a:prstGeom prst="rect">
                        <a:avLst/>
                      </a:prstGeom>
                    </p:spPr>
                  </p:pic>
                </p:oleObj>
              </mc:Fallback>
            </mc:AlternateContent>
          </a:graphicData>
        </a:graphic>
      </p:graphicFrame>
    </p:spTree>
    <p:extLst>
      <p:ext uri="{BB962C8B-B14F-4D97-AF65-F5344CB8AC3E}">
        <p14:creationId xmlns:p14="http://schemas.microsoft.com/office/powerpoint/2010/main" val="13121086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021491" y="951084"/>
            <a:ext cx="10374389" cy="5163113"/>
          </a:xfrm>
        </p:spPr>
        <p:txBody>
          <a:bodyPr>
            <a:noAutofit/>
          </a:bodyPr>
          <a:lstStyle/>
          <a:p>
            <a:r>
              <a:rPr lang="uk-UA" sz="2800" dirty="0" smtClean="0"/>
              <a:t>З лікувальною метою  використовують імпульсні струми, які спричиняють скорочення м'язів, наприклад, у післяопераційний період для відновлення х функціональної активності.</a:t>
            </a:r>
          </a:p>
          <a:p>
            <a:r>
              <a:rPr lang="uk-UA" sz="2800" dirty="0" smtClean="0"/>
              <a:t>Таким </a:t>
            </a:r>
            <a:r>
              <a:rPr lang="uk-UA" sz="2800" dirty="0"/>
              <a:t>чином, включаючи гальванізацію у лікувальний комплекс, можна прямо впливати на організм загалом, а також на органи і функціональні системи незалежно одна від одної</a:t>
            </a:r>
            <a:r>
              <a:rPr lang="uk-UA" sz="2800" dirty="0" smtClean="0"/>
              <a:t>.</a:t>
            </a:r>
            <a:r>
              <a:rPr lang="uk-UA" sz="2800" dirty="0"/>
              <a:t/>
            </a:r>
            <a:br>
              <a:rPr lang="uk-UA" sz="2800" dirty="0"/>
            </a:br>
            <a:endParaRPr lang="uk-UA" sz="2800" dirty="0"/>
          </a:p>
        </p:txBody>
      </p:sp>
    </p:spTree>
    <p:extLst>
      <p:ext uri="{BB962C8B-B14F-4D97-AF65-F5344CB8AC3E}">
        <p14:creationId xmlns:p14="http://schemas.microsoft.com/office/powerpoint/2010/main" val="41090196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Лікувальний електрофорез</a:t>
            </a:r>
            <a:endParaRPr lang="ru-RU" dirty="0"/>
          </a:p>
        </p:txBody>
      </p:sp>
      <p:sp>
        <p:nvSpPr>
          <p:cNvPr id="3" name="Объект 2"/>
          <p:cNvSpPr>
            <a:spLocks noGrp="1"/>
          </p:cNvSpPr>
          <p:nvPr>
            <p:ph idx="1"/>
          </p:nvPr>
        </p:nvSpPr>
        <p:spPr/>
        <p:txBody>
          <a:bodyPr>
            <a:normAutofit fontScale="47500" lnSpcReduction="20000"/>
          </a:bodyPr>
          <a:lstStyle/>
          <a:p>
            <a:r>
              <a:rPr lang="uk-UA" sz="7200" dirty="0" smtClean="0"/>
              <a:t>У </a:t>
            </a:r>
            <a:r>
              <a:rPr lang="uk-UA" sz="7200" dirty="0"/>
              <a:t>клінічній практиці використовують ще один метод лікування постійним струмом - лікувальний електрофорез. Цей метод полягає у введенні за допомогою струму лікарських речовин у живий організм через шкіру або слизову оболонку. При цьому дія струму поєднується з дією введених лікарських речовин</a:t>
            </a:r>
            <a:r>
              <a:rPr lang="uk-UA" sz="7200" dirty="0" smtClean="0"/>
              <a:t>.</a:t>
            </a:r>
            <a:endParaRPr lang="uk-UA" sz="7200" dirty="0"/>
          </a:p>
        </p:txBody>
      </p:sp>
    </p:spTree>
    <p:extLst>
      <p:ext uri="{BB962C8B-B14F-4D97-AF65-F5344CB8AC3E}">
        <p14:creationId xmlns:p14="http://schemas.microsoft.com/office/powerpoint/2010/main" val="10164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078173" y="928049"/>
            <a:ext cx="10153934" cy="5104262"/>
          </a:xfrm>
        </p:spPr>
        <p:txBody>
          <a:bodyPr>
            <a:normAutofit fontScale="32500" lnSpcReduction="20000"/>
          </a:bodyPr>
          <a:lstStyle/>
          <a:p>
            <a:pPr>
              <a:lnSpc>
                <a:spcPct val="120000"/>
              </a:lnSpc>
            </a:pPr>
            <a:r>
              <a:rPr lang="uk-UA" sz="7700" dirty="0" smtClean="0"/>
              <a:t>Проникність </a:t>
            </a:r>
            <a:r>
              <a:rPr lang="uk-UA" sz="7700" dirty="0"/>
              <a:t>шкіри невелика, тому що пори в шкірі заповнені повітрям, а стінки мають електричний заряд. Якщо шкіра перебуває в електричному полі, то рідина з підшкірних тканин під дією поля переміщується зсередини назовні, повітря з пор витісняється і вони заповнюються рідиною, а іони речовини з поверхні шкіри мають можливість дифундувати усередину. </a:t>
            </a:r>
            <a:endParaRPr lang="uk-UA" sz="7700" dirty="0" smtClean="0"/>
          </a:p>
          <a:p>
            <a:pPr>
              <a:lnSpc>
                <a:spcPct val="120000"/>
              </a:lnSpc>
            </a:pPr>
            <a:r>
              <a:rPr lang="uk-UA" sz="7700" dirty="0" smtClean="0"/>
              <a:t>Якщо </a:t>
            </a:r>
            <a:r>
              <a:rPr lang="uk-UA" sz="7700" dirty="0"/>
              <a:t>прокладки під електродами змочити розчином лікарських речовин, які дисоціюють на іони або містять заряджені колоїдні частинки, то при пропусканні струму іони і частки входять у тканину і викликають терапевтичний ефект. Одночасно з тканини в прокладку входять іони речовини, які містяться у клітинних та позаклітинних рідинах (К+, </a:t>
            </a:r>
            <a:r>
              <a:rPr lang="en-US" sz="7700" dirty="0"/>
              <a:t>Na+, </a:t>
            </a:r>
            <a:r>
              <a:rPr lang="en-US" sz="7700" dirty="0" err="1"/>
              <a:t>Cl</a:t>
            </a:r>
            <a:r>
              <a:rPr lang="en-US" sz="7700" dirty="0"/>
              <a:t>- </a:t>
            </a:r>
            <a:r>
              <a:rPr lang="uk-UA" sz="7700" dirty="0"/>
              <a:t>тощо</a:t>
            </a:r>
            <a:r>
              <a:rPr lang="uk-UA" sz="7700" dirty="0" smtClean="0"/>
              <a:t>).</a:t>
            </a:r>
            <a:r>
              <a:rPr lang="uk-UA" dirty="0"/>
              <a:t/>
            </a:r>
            <a:br>
              <a:rPr lang="uk-UA" dirty="0"/>
            </a:br>
            <a:endParaRPr lang="uk-UA" dirty="0"/>
          </a:p>
        </p:txBody>
      </p:sp>
    </p:spTree>
    <p:extLst>
      <p:ext uri="{BB962C8B-B14F-4D97-AF65-F5344CB8AC3E}">
        <p14:creationId xmlns:p14="http://schemas.microsoft.com/office/powerpoint/2010/main" val="3573128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498" y="1152880"/>
            <a:ext cx="516255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1"/>
          <p:cNvSpPr txBox="1">
            <a:spLocks/>
          </p:cNvSpPr>
          <p:nvPr/>
        </p:nvSpPr>
        <p:spPr>
          <a:xfrm>
            <a:off x="1459175" y="3916400"/>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2800" dirty="0" smtClean="0">
                <a:latin typeface="+mn-lt"/>
              </a:rPr>
              <a:t>Рис. 3 - Лікувальний електрофорез</a:t>
            </a:r>
            <a:endParaRPr lang="ru-RU" sz="2800" dirty="0">
              <a:latin typeface="+mn-lt"/>
            </a:endParaRPr>
          </a:p>
        </p:txBody>
      </p:sp>
    </p:spTree>
    <p:extLst>
      <p:ext uri="{BB962C8B-B14F-4D97-AF65-F5344CB8AC3E}">
        <p14:creationId xmlns:p14="http://schemas.microsoft.com/office/powerpoint/2010/main" val="23234521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078173" y="928049"/>
            <a:ext cx="10153934" cy="4599294"/>
          </a:xfrm>
        </p:spPr>
        <p:txBody>
          <a:bodyPr>
            <a:normAutofit fontScale="77500" lnSpcReduction="20000"/>
          </a:bodyPr>
          <a:lstStyle/>
          <a:p>
            <a:pPr>
              <a:lnSpc>
                <a:spcPct val="120000"/>
              </a:lnSpc>
              <a:spcBef>
                <a:spcPts val="0"/>
              </a:spcBef>
            </a:pPr>
            <a:r>
              <a:rPr lang="uk-UA" sz="4000" dirty="0" smtClean="0"/>
              <a:t>Рухливість </a:t>
            </a:r>
            <a:r>
              <a:rPr lang="uk-UA" sz="4000" dirty="0"/>
              <a:t>іонів і колоїдних частинок (антибіотики) невелика, проте під час введення їх шляхом електрофорезу, їх можна виявити в органах і тканинах досить швидко. </a:t>
            </a:r>
            <a:endParaRPr lang="uk-UA" sz="4000" dirty="0" smtClean="0"/>
          </a:p>
          <a:p>
            <a:pPr>
              <a:lnSpc>
                <a:spcPct val="120000"/>
              </a:lnSpc>
              <a:spcBef>
                <a:spcPts val="0"/>
              </a:spcBef>
            </a:pPr>
            <a:r>
              <a:rPr lang="uk-UA" sz="4000" dirty="0" smtClean="0"/>
              <a:t>Це </a:t>
            </a:r>
            <a:r>
              <a:rPr lang="uk-UA" sz="4000" dirty="0"/>
              <a:t>зумовлено тим, що речовини, введені у тканини постійним струмом, надходять у кровоносні судини і розносяться потоком крові і лімфи по всьому організму</a:t>
            </a:r>
            <a:r>
              <a:rPr lang="uk-UA" sz="4000" dirty="0" smtClean="0"/>
              <a:t>.</a:t>
            </a:r>
            <a:r>
              <a:rPr lang="uk-UA" dirty="0"/>
              <a:t/>
            </a:r>
            <a:br>
              <a:rPr lang="uk-UA" dirty="0"/>
            </a:br>
            <a:endParaRPr lang="uk-UA" dirty="0"/>
          </a:p>
        </p:txBody>
      </p:sp>
    </p:spTree>
    <p:extLst>
      <p:ext uri="{BB962C8B-B14F-4D97-AF65-F5344CB8AC3E}">
        <p14:creationId xmlns:p14="http://schemas.microsoft.com/office/powerpoint/2010/main" val="15006116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uk-UA" dirty="0" smtClean="0"/>
              <a:t>7. Проходження змінного струму через біологічні об'єкти </a:t>
            </a:r>
            <a:endParaRPr lang="ru-RU" dirty="0"/>
          </a:p>
        </p:txBody>
      </p:sp>
    </p:spTree>
    <p:extLst>
      <p:ext uri="{BB962C8B-B14F-4D97-AF65-F5344CB8AC3E}">
        <p14:creationId xmlns:p14="http://schemas.microsoft.com/office/powerpoint/2010/main" val="18600827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uk-UA" dirty="0" smtClean="0"/>
              <a:t>Поляризаційна ємність</a:t>
            </a:r>
            <a:endParaRPr lang="ru-RU" dirty="0"/>
          </a:p>
        </p:txBody>
      </p:sp>
      <p:sp>
        <p:nvSpPr>
          <p:cNvPr id="4" name="Объект 3"/>
          <p:cNvSpPr>
            <a:spLocks noGrp="1"/>
          </p:cNvSpPr>
          <p:nvPr>
            <p:ph idx="1"/>
          </p:nvPr>
        </p:nvSpPr>
        <p:spPr/>
        <p:txBody>
          <a:bodyPr>
            <a:normAutofit lnSpcReduction="10000"/>
          </a:bodyPr>
          <a:lstStyle/>
          <a:p>
            <a:r>
              <a:rPr lang="ru-RU" dirty="0" err="1"/>
              <a:t>Кожній</a:t>
            </a:r>
            <a:r>
              <a:rPr lang="ru-RU" dirty="0"/>
              <a:t> </a:t>
            </a:r>
            <a:r>
              <a:rPr lang="ru-RU" dirty="0" err="1"/>
              <a:t>клітині</a:t>
            </a:r>
            <a:r>
              <a:rPr lang="ru-RU" dirty="0"/>
              <a:t>, </a:t>
            </a:r>
            <a:r>
              <a:rPr lang="ru-RU" dirty="0" err="1"/>
              <a:t>окрім</a:t>
            </a:r>
            <a:r>
              <a:rPr lang="ru-RU" dirty="0"/>
              <a:t> </a:t>
            </a:r>
            <a:r>
              <a:rPr lang="ru-RU" dirty="0" err="1"/>
              <a:t>омічного</a:t>
            </a:r>
            <a:r>
              <a:rPr lang="ru-RU" dirty="0"/>
              <a:t> опору, </a:t>
            </a:r>
            <a:r>
              <a:rPr lang="ru-RU" dirty="0" err="1"/>
              <a:t>властивий</a:t>
            </a:r>
            <a:r>
              <a:rPr lang="ru-RU" dirty="0"/>
              <a:t> </a:t>
            </a:r>
            <a:r>
              <a:rPr lang="ru-RU" dirty="0" err="1"/>
              <a:t>також</a:t>
            </a:r>
            <a:r>
              <a:rPr lang="ru-RU" dirty="0"/>
              <a:t> </a:t>
            </a:r>
            <a:r>
              <a:rPr lang="ru-RU" dirty="0" err="1"/>
              <a:t>ємнісний</a:t>
            </a:r>
            <a:r>
              <a:rPr lang="ru-RU" dirty="0"/>
              <a:t>, </a:t>
            </a:r>
            <a:r>
              <a:rPr lang="ru-RU" dirty="0" err="1"/>
              <a:t>зумовлений</a:t>
            </a:r>
            <a:r>
              <a:rPr lang="ru-RU" dirty="0"/>
              <a:t> </a:t>
            </a:r>
            <a:r>
              <a:rPr lang="ru-RU" dirty="0" err="1"/>
              <a:t>накопиченням</a:t>
            </a:r>
            <a:r>
              <a:rPr lang="ru-RU" dirty="0"/>
              <a:t> </a:t>
            </a:r>
            <a:r>
              <a:rPr lang="ru-RU" dirty="0" err="1"/>
              <a:t>іонів</a:t>
            </a:r>
            <a:r>
              <a:rPr lang="ru-RU" dirty="0"/>
              <a:t> </a:t>
            </a:r>
            <a:r>
              <a:rPr lang="ru-RU" dirty="0" err="1"/>
              <a:t>протилежного</a:t>
            </a:r>
            <a:r>
              <a:rPr lang="ru-RU" dirty="0"/>
              <a:t> знаку </a:t>
            </a:r>
            <a:r>
              <a:rPr lang="ru-RU" dirty="0" err="1"/>
              <a:t>біля</a:t>
            </a:r>
            <a:r>
              <a:rPr lang="ru-RU" dirty="0"/>
              <a:t> </a:t>
            </a:r>
            <a:r>
              <a:rPr lang="ru-RU" dirty="0" err="1"/>
              <a:t>клітинних</a:t>
            </a:r>
            <a:r>
              <a:rPr lang="ru-RU" dirty="0"/>
              <a:t> мембран. </a:t>
            </a:r>
            <a:r>
              <a:rPr lang="ru-RU" dirty="0" err="1"/>
              <a:t>Поляризаційна</a:t>
            </a:r>
            <a:r>
              <a:rPr lang="ru-RU" dirty="0"/>
              <a:t> </a:t>
            </a:r>
            <a:r>
              <a:rPr lang="ru-RU" dirty="0" err="1"/>
              <a:t>ємність</a:t>
            </a:r>
            <a:r>
              <a:rPr lang="ru-RU" dirty="0"/>
              <a:t> </a:t>
            </a:r>
            <a:r>
              <a:rPr lang="ru-RU" dirty="0" err="1"/>
              <a:t>сягає</a:t>
            </a:r>
            <a:r>
              <a:rPr lang="ru-RU" dirty="0"/>
              <a:t> 10 мкФ та </a:t>
            </a:r>
            <a:r>
              <a:rPr lang="ru-RU" dirty="0" err="1"/>
              <a:t>більше</a:t>
            </a:r>
            <a:r>
              <a:rPr lang="ru-RU" dirty="0"/>
              <a:t> на </a:t>
            </a:r>
            <a:r>
              <a:rPr lang="ru-RU" dirty="0" err="1"/>
              <a:t>квадратний</a:t>
            </a:r>
            <a:r>
              <a:rPr lang="ru-RU" dirty="0"/>
              <a:t> сантиметр </a:t>
            </a:r>
            <a:r>
              <a:rPr lang="ru-RU" dirty="0" err="1"/>
              <a:t>поверхні</a:t>
            </a:r>
            <a:r>
              <a:rPr lang="ru-RU" dirty="0"/>
              <a:t> </a:t>
            </a:r>
            <a:r>
              <a:rPr lang="ru-RU" dirty="0" err="1"/>
              <a:t>мембрани</a:t>
            </a:r>
            <a:r>
              <a:rPr lang="ru-RU" dirty="0"/>
              <a:t>. </a:t>
            </a:r>
            <a:r>
              <a:rPr lang="ru-RU" dirty="0" err="1"/>
              <a:t>Наявність</a:t>
            </a:r>
            <a:r>
              <a:rPr lang="ru-RU" dirty="0"/>
              <a:t> </a:t>
            </a:r>
            <a:r>
              <a:rPr lang="ru-RU" dirty="0" err="1"/>
              <a:t>електрорушійної</a:t>
            </a:r>
            <a:r>
              <a:rPr lang="ru-RU" dirty="0"/>
              <a:t> </a:t>
            </a:r>
            <a:r>
              <a:rPr lang="ru-RU" dirty="0" err="1"/>
              <a:t>сили</a:t>
            </a:r>
            <a:r>
              <a:rPr lang="ru-RU" dirty="0"/>
              <a:t> </a:t>
            </a:r>
            <a:r>
              <a:rPr lang="ru-RU" dirty="0" err="1"/>
              <a:t>поляризації</a:t>
            </a:r>
            <a:r>
              <a:rPr lang="ru-RU" dirty="0"/>
              <a:t> та </a:t>
            </a:r>
            <a:r>
              <a:rPr lang="ru-RU" dirty="0" err="1"/>
              <a:t>поляризаційної</a:t>
            </a:r>
            <a:r>
              <a:rPr lang="ru-RU" dirty="0"/>
              <a:t> </a:t>
            </a:r>
            <a:r>
              <a:rPr lang="ru-RU" dirty="0" err="1"/>
              <a:t>ємності</a:t>
            </a:r>
            <a:r>
              <a:rPr lang="ru-RU" dirty="0"/>
              <a:t> </a:t>
            </a:r>
            <a:r>
              <a:rPr lang="ru-RU" dirty="0" err="1"/>
              <a:t>ускладнює</a:t>
            </a:r>
            <a:r>
              <a:rPr lang="ru-RU" dirty="0"/>
              <a:t> </a:t>
            </a:r>
            <a:r>
              <a:rPr lang="ru-RU" dirty="0" err="1"/>
              <a:t>вимірювання</a:t>
            </a:r>
            <a:r>
              <a:rPr lang="ru-RU" dirty="0"/>
              <a:t> </a:t>
            </a:r>
            <a:r>
              <a:rPr lang="ru-RU" dirty="0" err="1"/>
              <a:t>електропровідності</a:t>
            </a:r>
            <a:r>
              <a:rPr lang="ru-RU" dirty="0"/>
              <a:t> </a:t>
            </a:r>
            <a:r>
              <a:rPr lang="ru-RU" dirty="0" err="1"/>
              <a:t>живих</a:t>
            </a:r>
            <a:r>
              <a:rPr lang="ru-RU" dirty="0"/>
              <a:t> </a:t>
            </a:r>
            <a:r>
              <a:rPr lang="ru-RU" dirty="0" err="1"/>
              <a:t>клітин</a:t>
            </a:r>
            <a:r>
              <a:rPr lang="ru-RU" dirty="0"/>
              <a:t> при </a:t>
            </a:r>
            <a:r>
              <a:rPr lang="ru-RU" dirty="0" err="1"/>
              <a:t>постійному</a:t>
            </a:r>
            <a:r>
              <a:rPr lang="ru-RU" dirty="0"/>
              <a:t> </a:t>
            </a:r>
            <a:r>
              <a:rPr lang="ru-RU" dirty="0" err="1"/>
              <a:t>струмові</a:t>
            </a:r>
            <a:r>
              <a:rPr lang="ru-RU" dirty="0"/>
              <a:t>. </a:t>
            </a:r>
            <a:r>
              <a:rPr lang="ru-RU" dirty="0" err="1"/>
              <a:t>Окрім</a:t>
            </a:r>
            <a:r>
              <a:rPr lang="ru-RU" dirty="0"/>
              <a:t> </a:t>
            </a:r>
            <a:r>
              <a:rPr lang="ru-RU" dirty="0" err="1"/>
              <a:t>цього</a:t>
            </a:r>
            <a:r>
              <a:rPr lang="ru-RU" dirty="0"/>
              <a:t>, </a:t>
            </a:r>
            <a:r>
              <a:rPr lang="ru-RU" dirty="0" err="1"/>
              <a:t>цей</a:t>
            </a:r>
            <a:r>
              <a:rPr lang="ru-RU" dirty="0"/>
              <a:t> струм, </a:t>
            </a:r>
            <a:r>
              <a:rPr lang="ru-RU" dirty="0" err="1"/>
              <a:t>проходячи</a:t>
            </a:r>
            <a:r>
              <a:rPr lang="ru-RU" dirty="0"/>
              <a:t> через цитоплазму, </a:t>
            </a:r>
            <a:r>
              <a:rPr lang="ru-RU" dirty="0" err="1"/>
              <a:t>розкладає</a:t>
            </a:r>
            <a:r>
              <a:rPr lang="ru-RU" dirty="0"/>
              <a:t> </a:t>
            </a:r>
            <a:r>
              <a:rPr lang="ru-RU" dirty="0" err="1"/>
              <a:t>її</a:t>
            </a:r>
            <a:r>
              <a:rPr lang="ru-RU" dirty="0"/>
              <a:t>. З </a:t>
            </a:r>
            <a:r>
              <a:rPr lang="ru-RU" dirty="0" err="1"/>
              <a:t>цієї</a:t>
            </a:r>
            <a:r>
              <a:rPr lang="ru-RU" dirty="0"/>
              <a:t> причини </a:t>
            </a:r>
            <a:r>
              <a:rPr lang="ru-RU" dirty="0" err="1"/>
              <a:t>електричні</a:t>
            </a:r>
            <a:r>
              <a:rPr lang="ru-RU" dirty="0"/>
              <a:t> </a:t>
            </a:r>
            <a:r>
              <a:rPr lang="ru-RU" dirty="0" err="1"/>
              <a:t>параметри</a:t>
            </a:r>
            <a:r>
              <a:rPr lang="ru-RU" dirty="0"/>
              <a:t> </a:t>
            </a:r>
            <a:r>
              <a:rPr lang="ru-RU" dirty="0" err="1"/>
              <a:t>біологічних</a:t>
            </a:r>
            <a:r>
              <a:rPr lang="ru-RU" dirty="0"/>
              <a:t> </a:t>
            </a:r>
            <a:r>
              <a:rPr lang="ru-RU" dirty="0" err="1"/>
              <a:t>об'єктів</a:t>
            </a:r>
            <a:r>
              <a:rPr lang="ru-RU" dirty="0"/>
              <a:t> </a:t>
            </a:r>
            <a:r>
              <a:rPr lang="ru-RU" dirty="0" err="1"/>
              <a:t>зручніше</a:t>
            </a:r>
            <a:r>
              <a:rPr lang="ru-RU" dirty="0"/>
              <a:t> </a:t>
            </a:r>
            <a:r>
              <a:rPr lang="ru-RU" dirty="0" err="1"/>
              <a:t>вимірювати</a:t>
            </a:r>
            <a:r>
              <a:rPr lang="ru-RU" dirty="0"/>
              <a:t> з </a:t>
            </a:r>
            <a:r>
              <a:rPr lang="ru-RU" dirty="0" err="1"/>
              <a:t>використанням</a:t>
            </a:r>
            <a:r>
              <a:rPr lang="ru-RU" dirty="0"/>
              <a:t> </a:t>
            </a:r>
            <a:r>
              <a:rPr lang="ru-RU" dirty="0" err="1"/>
              <a:t>змінного</a:t>
            </a:r>
            <a:r>
              <a:rPr lang="ru-RU" dirty="0"/>
              <a:t> струму.</a:t>
            </a:r>
          </a:p>
        </p:txBody>
      </p:sp>
    </p:spTree>
    <p:extLst>
      <p:ext uri="{BB962C8B-B14F-4D97-AF65-F5344CB8AC3E}">
        <p14:creationId xmlns:p14="http://schemas.microsoft.com/office/powerpoint/2010/main" val="40364825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Проходження</a:t>
            </a:r>
            <a:r>
              <a:rPr lang="ru-RU" dirty="0"/>
              <a:t> </a:t>
            </a:r>
            <a:r>
              <a:rPr lang="ru-RU" dirty="0" err="1"/>
              <a:t>змінного</a:t>
            </a:r>
            <a:r>
              <a:rPr lang="ru-RU" dirty="0"/>
              <a:t> струму в </a:t>
            </a:r>
            <a:r>
              <a:rPr lang="ru-RU" dirty="0" err="1"/>
              <a:t>колі</a:t>
            </a:r>
            <a:r>
              <a:rPr lang="ru-RU" dirty="0"/>
              <a:t> </a:t>
            </a:r>
            <a:r>
              <a:rPr lang="ru-RU" dirty="0" err="1"/>
              <a:t>описується</a:t>
            </a:r>
            <a:r>
              <a:rPr lang="ru-RU" dirty="0"/>
              <a:t> законом Ома</a:t>
            </a:r>
          </a:p>
        </p:txBody>
      </p:sp>
      <mc:AlternateContent xmlns:mc="http://schemas.openxmlformats.org/markup-compatibility/2006" xmlns:a14="http://schemas.microsoft.com/office/drawing/2010/main">
        <mc:Choice Requires="a14">
          <p:sp>
            <p:nvSpPr>
              <p:cNvPr id="4" name="Объект 3"/>
              <p:cNvSpPr>
                <a:spLocks noGrp="1"/>
              </p:cNvSpPr>
              <p:nvPr>
                <p:ph idx="1"/>
              </p:nvPr>
            </p:nvSpPr>
            <p:spPr>
              <a:xfrm>
                <a:off x="1390935" y="2788944"/>
                <a:ext cx="9601196" cy="1088055"/>
              </a:xfrm>
              <a:prstGeom prst="rect">
                <a:avLst/>
              </a:prstGeom>
            </p:spPr>
            <p:txBody>
              <a:bodyPr wrap="square">
                <a:spAutoFit/>
              </a:bodyPr>
              <a:lstStyle/>
              <a:p>
                <a:pPr marL="0" indent="0">
                  <a:buNone/>
                </a:pPr>
                <a14:m>
                  <m:oMathPara xmlns:m="http://schemas.openxmlformats.org/officeDocument/2006/math">
                    <m:oMathParaPr>
                      <m:jc m:val="center"/>
                    </m:oMathParaPr>
                    <m:oMath xmlns:m="http://schemas.openxmlformats.org/officeDocument/2006/math">
                      <m:r>
                        <a:rPr lang="uk-UA" sz="3200" b="0" i="1" smtClean="0">
                          <a:latin typeface="Cambria Math"/>
                          <a:ea typeface="Cambria Math"/>
                        </a:rPr>
                        <m:t>І=</m:t>
                      </m:r>
                      <m:f>
                        <m:fPr>
                          <m:ctrlPr>
                            <a:rPr lang="en-US" sz="3200" b="0" i="1" smtClean="0">
                              <a:latin typeface="Cambria Math" panose="02040503050406030204" pitchFamily="18" charset="0"/>
                              <a:ea typeface="Cambria Math"/>
                            </a:rPr>
                          </m:ctrlPr>
                        </m:fPr>
                        <m:num>
                          <m:r>
                            <a:rPr lang="en-US" sz="3200" b="0" i="1" smtClean="0">
                              <a:latin typeface="Cambria Math"/>
                              <a:ea typeface="Cambria Math"/>
                            </a:rPr>
                            <m:t>𝑈</m:t>
                          </m:r>
                        </m:num>
                        <m:den>
                          <m:r>
                            <a:rPr lang="en-US" sz="3200" b="0" i="1" smtClean="0">
                              <a:latin typeface="Cambria Math"/>
                              <a:ea typeface="Cambria Math"/>
                            </a:rPr>
                            <m:t>𝑍</m:t>
                          </m:r>
                        </m:den>
                      </m:f>
                      <m:r>
                        <a:rPr lang="uk-UA" sz="3200" b="0" i="0" smtClean="0">
                          <a:latin typeface="Cambria Math"/>
                          <a:ea typeface="Cambria Math"/>
                        </a:rPr>
                        <m:t>,</m:t>
                      </m:r>
                    </m:oMath>
                  </m:oMathPara>
                </a14:m>
                <a:endParaRPr lang="ru-RU" sz="3200" dirty="0"/>
              </a:p>
            </p:txBody>
          </p:sp>
        </mc:Choice>
        <mc:Fallback xmlns="">
          <p:sp>
            <p:nvSpPr>
              <p:cNvPr id="4" name="Объект 3"/>
              <p:cNvSpPr>
                <a:spLocks noGrp="1" noRot="1" noChangeAspect="1" noMove="1" noResize="1" noEditPoints="1" noAdjustHandles="1" noChangeArrowheads="1" noChangeShapeType="1" noTextEdit="1"/>
              </p:cNvSpPr>
              <p:nvPr>
                <p:ph idx="1"/>
              </p:nvPr>
            </p:nvSpPr>
            <p:spPr>
              <a:xfrm>
                <a:off x="1390935" y="2788944"/>
                <a:ext cx="9601196" cy="1088055"/>
              </a:xfrm>
              <a:prstGeom prst="rect">
                <a:avLst/>
              </a:prstGeom>
              <a:blipFill rotWithShape="1">
                <a:blip r:embed="rId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Прямоугольник 4"/>
              <p:cNvSpPr/>
              <p:nvPr/>
            </p:nvSpPr>
            <p:spPr>
              <a:xfrm>
                <a:off x="1536580" y="4090495"/>
                <a:ext cx="4876143" cy="461665"/>
              </a:xfrm>
              <a:prstGeom prst="rect">
                <a:avLst/>
              </a:prstGeom>
            </p:spPr>
            <p:txBody>
              <a:bodyPr wrap="none">
                <a:spAutoFit/>
              </a:bodyPr>
              <a:lstStyle/>
              <a:p>
                <a14:m>
                  <m:oMath xmlns:m="http://schemas.openxmlformats.org/officeDocument/2006/math">
                    <m:r>
                      <a:rPr lang="uk-UA" sz="2400" b="0" i="1" smtClean="0">
                        <a:latin typeface="Cambria Math" panose="02040503050406030204" pitchFamily="18" charset="0"/>
                        <a:ea typeface="Cambria Math"/>
                      </a:rPr>
                      <m:t>де </m:t>
                    </m:r>
                    <m:r>
                      <a:rPr lang="en-US" sz="2400" i="1" smtClean="0">
                        <a:latin typeface="Cambria Math" panose="02040503050406030204" pitchFamily="18" charset="0"/>
                        <a:ea typeface="Cambria Math"/>
                      </a:rPr>
                      <m:t>𝑍</m:t>
                    </m:r>
                    <m:r>
                      <a:rPr lang="uk-UA" sz="2400" b="0" i="1" smtClean="0">
                        <a:latin typeface="Cambria Math" panose="02040503050406030204" pitchFamily="18" charset="0"/>
                        <a:ea typeface="Cambria Math"/>
                      </a:rPr>
                      <m:t>−</m:t>
                    </m:r>
                  </m:oMath>
                </a14:m>
                <a:r>
                  <a:rPr lang="ru-RU" sz="2400" dirty="0" smtClean="0"/>
                  <a:t> </a:t>
                </a:r>
                <a:r>
                  <a:rPr lang="ru-RU" sz="2400" dirty="0" err="1" smtClean="0"/>
                  <a:t>повний</a:t>
                </a:r>
                <a:r>
                  <a:rPr lang="ru-RU" sz="2400" dirty="0" smtClean="0"/>
                  <a:t> </a:t>
                </a:r>
                <a:r>
                  <a:rPr lang="ru-RU" sz="2400" dirty="0" err="1" smtClean="0"/>
                  <a:t>опір</a:t>
                </a:r>
                <a:r>
                  <a:rPr lang="ru-RU" sz="2400" dirty="0" smtClean="0"/>
                  <a:t> кола </a:t>
                </a:r>
                <a:r>
                  <a:rPr lang="ru-RU" sz="2400" b="1" i="1" dirty="0" smtClean="0"/>
                  <a:t>(</a:t>
                </a:r>
                <a:r>
                  <a:rPr lang="ru-RU" sz="2400" b="1" i="1" dirty="0" err="1" smtClean="0"/>
                  <a:t>імпеданс</a:t>
                </a:r>
                <a:r>
                  <a:rPr lang="ru-RU" sz="2400" b="1" i="1" dirty="0" smtClean="0"/>
                  <a:t>)</a:t>
                </a:r>
                <a:endParaRPr lang="ru-RU" sz="2400" b="1" i="1" dirty="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1536580" y="4090495"/>
                <a:ext cx="4876143" cy="461665"/>
              </a:xfrm>
              <a:prstGeom prst="rect">
                <a:avLst/>
              </a:prstGeom>
              <a:blipFill rotWithShape="1">
                <a:blip r:embed="rId3"/>
                <a:stretch>
                  <a:fillRect l="-125" t="-10526" r="-875" b="-28947"/>
                </a:stretch>
              </a:blipFill>
            </p:spPr>
            <p:txBody>
              <a:bodyPr/>
              <a:lstStyle/>
              <a:p>
                <a:r>
                  <a:rPr lang="ru-RU">
                    <a:noFill/>
                  </a:rPr>
                  <a:t> </a:t>
                </a:r>
              </a:p>
            </p:txBody>
          </p:sp>
        </mc:Fallback>
      </mc:AlternateContent>
    </p:spTree>
    <p:extLst>
      <p:ext uri="{BB962C8B-B14F-4D97-AF65-F5344CB8AC3E}">
        <p14:creationId xmlns:p14="http://schemas.microsoft.com/office/powerpoint/2010/main" val="30678190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smtClean="0"/>
              <a:t>Дисперсія</a:t>
            </a:r>
            <a:r>
              <a:rPr lang="ru-RU" dirty="0" smtClean="0"/>
              <a:t> </a:t>
            </a:r>
            <a:r>
              <a:rPr lang="ru-RU" dirty="0" err="1" smtClean="0"/>
              <a:t>імпендансу</a:t>
            </a:r>
            <a:r>
              <a:rPr lang="ru-RU" dirty="0" smtClean="0"/>
              <a:t>. </a:t>
            </a:r>
            <a:br>
              <a:rPr lang="ru-RU" dirty="0" smtClean="0"/>
            </a:br>
            <a:r>
              <a:rPr lang="ru-RU" dirty="0" smtClean="0"/>
              <a:t>У </a:t>
            </a:r>
            <a:r>
              <a:rPr lang="ru-RU" dirty="0" err="1"/>
              <a:t>результаті</a:t>
            </a:r>
            <a:r>
              <a:rPr lang="ru-RU" dirty="0"/>
              <a:t> </a:t>
            </a:r>
            <a:r>
              <a:rPr lang="ru-RU" dirty="0" err="1"/>
              <a:t>досліджень</a:t>
            </a:r>
            <a:r>
              <a:rPr lang="ru-RU" dirty="0"/>
              <a:t> </a:t>
            </a:r>
            <a:r>
              <a:rPr lang="ru-RU" dirty="0" err="1"/>
              <a:t>з'ясовано</a:t>
            </a:r>
            <a:r>
              <a:rPr lang="ru-RU" dirty="0"/>
              <a:t>:</a:t>
            </a:r>
          </a:p>
        </p:txBody>
      </p:sp>
      <p:sp>
        <p:nvSpPr>
          <p:cNvPr id="3" name="Объект 2"/>
          <p:cNvSpPr>
            <a:spLocks noGrp="1"/>
          </p:cNvSpPr>
          <p:nvPr>
            <p:ph idx="1"/>
          </p:nvPr>
        </p:nvSpPr>
        <p:spPr/>
        <p:txBody>
          <a:bodyPr>
            <a:normAutofit lnSpcReduction="10000"/>
          </a:bodyPr>
          <a:lstStyle/>
          <a:p>
            <a:r>
              <a:rPr lang="ru-RU" dirty="0"/>
              <a:t>1. </a:t>
            </a:r>
            <a:r>
              <a:rPr lang="ru-RU" dirty="0" err="1"/>
              <a:t>Опір</a:t>
            </a:r>
            <a:r>
              <a:rPr lang="ru-RU" dirty="0"/>
              <a:t> </a:t>
            </a:r>
            <a:r>
              <a:rPr lang="ru-RU" dirty="0" err="1"/>
              <a:t>біологічного</a:t>
            </a:r>
            <a:r>
              <a:rPr lang="ru-RU" dirty="0"/>
              <a:t> </a:t>
            </a:r>
            <a:r>
              <a:rPr lang="ru-RU" dirty="0" err="1"/>
              <a:t>об'єкта</a:t>
            </a:r>
            <a:r>
              <a:rPr lang="ru-RU" dirty="0"/>
              <a:t> при </a:t>
            </a:r>
            <a:r>
              <a:rPr lang="ru-RU" dirty="0" err="1"/>
              <a:t>змінному</a:t>
            </a:r>
            <a:r>
              <a:rPr lang="ru-RU" dirty="0"/>
              <a:t> </a:t>
            </a:r>
            <a:r>
              <a:rPr lang="ru-RU" dirty="0" err="1"/>
              <a:t>струмі</a:t>
            </a:r>
            <a:r>
              <a:rPr lang="ru-RU" dirty="0"/>
              <a:t> </a:t>
            </a:r>
            <a:r>
              <a:rPr lang="ru-RU" dirty="0" err="1"/>
              <a:t>менший</a:t>
            </a:r>
            <a:r>
              <a:rPr lang="ru-RU" dirty="0"/>
              <a:t>, </a:t>
            </a:r>
            <a:r>
              <a:rPr lang="ru-RU" dirty="0" err="1"/>
              <a:t>ніж</a:t>
            </a:r>
            <a:r>
              <a:rPr lang="ru-RU" dirty="0"/>
              <a:t> при </a:t>
            </a:r>
            <a:r>
              <a:rPr lang="ru-RU" dirty="0" err="1"/>
              <a:t>постійному</a:t>
            </a:r>
            <a:r>
              <a:rPr lang="ru-RU" dirty="0"/>
              <a:t>.</a:t>
            </a:r>
          </a:p>
          <a:p>
            <a:r>
              <a:rPr lang="ru-RU" dirty="0"/>
              <a:t>2. </a:t>
            </a:r>
            <a:r>
              <a:rPr lang="ru-RU" dirty="0" err="1"/>
              <a:t>Опір</a:t>
            </a:r>
            <a:r>
              <a:rPr lang="ru-RU" dirty="0"/>
              <a:t> </a:t>
            </a:r>
            <a:r>
              <a:rPr lang="ru-RU" dirty="0" err="1"/>
              <a:t>зменшується</a:t>
            </a:r>
            <a:r>
              <a:rPr lang="ru-RU" dirty="0"/>
              <a:t> </a:t>
            </a:r>
            <a:r>
              <a:rPr lang="ru-RU" dirty="0" err="1"/>
              <a:t>під</a:t>
            </a:r>
            <a:r>
              <a:rPr lang="ru-RU" dirty="0"/>
              <a:t> час </a:t>
            </a:r>
            <a:r>
              <a:rPr lang="ru-RU" dirty="0" err="1"/>
              <a:t>збільшення</a:t>
            </a:r>
            <a:r>
              <a:rPr lang="ru-RU" dirty="0"/>
              <a:t> </a:t>
            </a:r>
            <a:r>
              <a:rPr lang="ru-RU" dirty="0" err="1"/>
              <a:t>частоти</a:t>
            </a:r>
            <a:r>
              <a:rPr lang="ru-RU" dirty="0"/>
              <a:t> </a:t>
            </a:r>
            <a:r>
              <a:rPr lang="ru-RU" dirty="0" err="1"/>
              <a:t>змінного</a:t>
            </a:r>
            <a:r>
              <a:rPr lang="ru-RU" dirty="0"/>
              <a:t> струму до </a:t>
            </a:r>
            <a:r>
              <a:rPr lang="ru-RU" dirty="0" err="1"/>
              <a:t>деякого</a:t>
            </a:r>
            <a:r>
              <a:rPr lang="ru-RU" dirty="0"/>
              <a:t> </a:t>
            </a:r>
            <a:r>
              <a:rPr lang="ru-RU" dirty="0" err="1"/>
              <a:t>значення</a:t>
            </a:r>
            <a:r>
              <a:rPr lang="ru-RU" dirty="0"/>
              <a:t>, </a:t>
            </a:r>
            <a:r>
              <a:rPr lang="ru-RU" dirty="0" err="1"/>
              <a:t>після</a:t>
            </a:r>
            <a:r>
              <a:rPr lang="ru-RU" dirty="0"/>
              <a:t> </a:t>
            </a:r>
            <a:r>
              <a:rPr lang="ru-RU" dirty="0" err="1"/>
              <a:t>чого</a:t>
            </a:r>
            <a:r>
              <a:rPr lang="ru-RU" dirty="0"/>
              <a:t> </a:t>
            </a:r>
            <a:r>
              <a:rPr lang="ru-RU" dirty="0" err="1"/>
              <a:t>залишається</a:t>
            </a:r>
            <a:r>
              <a:rPr lang="ru-RU" dirty="0"/>
              <a:t> практично </a:t>
            </a:r>
            <a:r>
              <a:rPr lang="ru-RU" dirty="0" err="1"/>
              <a:t>сталим</a:t>
            </a:r>
            <a:r>
              <a:rPr lang="ru-RU" dirty="0"/>
              <a:t>. </a:t>
            </a:r>
            <a:r>
              <a:rPr lang="ru-RU" dirty="0" err="1"/>
              <a:t>Це</a:t>
            </a:r>
            <a:r>
              <a:rPr lang="ru-RU" dirty="0"/>
              <a:t> </a:t>
            </a:r>
            <a:r>
              <a:rPr lang="ru-RU" dirty="0" err="1"/>
              <a:t>явище</a:t>
            </a:r>
            <a:r>
              <a:rPr lang="ru-RU" dirty="0"/>
              <a:t> </a:t>
            </a:r>
            <a:r>
              <a:rPr lang="ru-RU" dirty="0" err="1"/>
              <a:t>називається</a:t>
            </a:r>
            <a:r>
              <a:rPr lang="ru-RU" dirty="0"/>
              <a:t> </a:t>
            </a:r>
            <a:r>
              <a:rPr lang="ru-RU" b="1" i="1" dirty="0" err="1"/>
              <a:t>дисперсією</a:t>
            </a:r>
            <a:r>
              <a:rPr lang="ru-RU" b="1" i="1" dirty="0"/>
              <a:t> </a:t>
            </a:r>
            <a:r>
              <a:rPr lang="ru-RU" b="1" i="1" dirty="0" err="1"/>
              <a:t>імпедансу</a:t>
            </a:r>
            <a:r>
              <a:rPr lang="ru-RU" dirty="0"/>
              <a:t>. </a:t>
            </a:r>
            <a:r>
              <a:rPr lang="ru-RU" dirty="0" err="1"/>
              <a:t>Воно</a:t>
            </a:r>
            <a:r>
              <a:rPr lang="ru-RU" dirty="0"/>
              <a:t> </a:t>
            </a:r>
            <a:r>
              <a:rPr lang="ru-RU" dirty="0" err="1"/>
              <a:t>зумовлене</a:t>
            </a:r>
            <a:r>
              <a:rPr lang="ru-RU" dirty="0"/>
              <a:t> </a:t>
            </a:r>
            <a:r>
              <a:rPr lang="ru-RU" dirty="0" err="1"/>
              <a:t>залежністю</a:t>
            </a:r>
            <a:r>
              <a:rPr lang="ru-RU" dirty="0"/>
              <a:t> </a:t>
            </a:r>
            <a:r>
              <a:rPr lang="ru-RU" dirty="0" err="1"/>
              <a:t>ємнісного</a:t>
            </a:r>
            <a:r>
              <a:rPr lang="ru-RU" dirty="0"/>
              <a:t> опору </a:t>
            </a:r>
            <a:r>
              <a:rPr lang="ru-RU" dirty="0" err="1"/>
              <a:t>від</a:t>
            </a:r>
            <a:r>
              <a:rPr lang="ru-RU" dirty="0"/>
              <a:t> </a:t>
            </a:r>
            <a:r>
              <a:rPr lang="ru-RU" dirty="0" err="1"/>
              <a:t>частоти</a:t>
            </a:r>
            <a:r>
              <a:rPr lang="ru-RU" dirty="0"/>
              <a:t>, а </a:t>
            </a:r>
            <a:r>
              <a:rPr lang="ru-RU" dirty="0" err="1"/>
              <a:t>також</a:t>
            </a:r>
            <a:r>
              <a:rPr lang="ru-RU" dirty="0"/>
              <a:t> </a:t>
            </a:r>
            <a:r>
              <a:rPr lang="ru-RU" dirty="0" err="1"/>
              <a:t>поляризаційними</a:t>
            </a:r>
            <a:r>
              <a:rPr lang="ru-RU" dirty="0"/>
              <a:t> </a:t>
            </a:r>
            <a:r>
              <a:rPr lang="ru-RU" dirty="0" err="1"/>
              <a:t>процесами</a:t>
            </a:r>
            <a:r>
              <a:rPr lang="ru-RU" dirty="0"/>
              <a:t>, </a:t>
            </a:r>
            <a:r>
              <a:rPr lang="ru-RU" dirty="0" err="1"/>
              <a:t>які</a:t>
            </a:r>
            <a:r>
              <a:rPr lang="ru-RU" dirty="0"/>
              <a:t> </a:t>
            </a:r>
            <a:r>
              <a:rPr lang="ru-RU" dirty="0" err="1"/>
              <a:t>внаслідок</a:t>
            </a:r>
            <a:r>
              <a:rPr lang="ru-RU" dirty="0"/>
              <a:t> </a:t>
            </a:r>
            <a:r>
              <a:rPr lang="ru-RU" dirty="0" err="1"/>
              <a:t>інерції</a:t>
            </a:r>
            <a:r>
              <a:rPr lang="ru-RU" dirty="0"/>
              <a:t> </a:t>
            </a:r>
            <a:r>
              <a:rPr lang="ru-RU" dirty="0" err="1"/>
              <a:t>іонів</a:t>
            </a:r>
            <a:r>
              <a:rPr lang="ru-RU" dirty="0"/>
              <a:t> </a:t>
            </a:r>
            <a:r>
              <a:rPr lang="ru-RU" dirty="0" err="1"/>
              <a:t>послаблюються</a:t>
            </a:r>
            <a:r>
              <a:rPr lang="ru-RU" dirty="0"/>
              <a:t> за </a:t>
            </a:r>
            <a:r>
              <a:rPr lang="ru-RU" dirty="0" err="1"/>
              <a:t>високих</a:t>
            </a:r>
            <a:r>
              <a:rPr lang="ru-RU" dirty="0"/>
              <a:t> частот. </a:t>
            </a:r>
            <a:r>
              <a:rPr lang="ru-RU" dirty="0" err="1"/>
              <a:t>Опір</a:t>
            </a:r>
            <a:r>
              <a:rPr lang="ru-RU" dirty="0"/>
              <a:t> </a:t>
            </a:r>
            <a:r>
              <a:rPr lang="ru-RU" dirty="0" err="1"/>
              <a:t>більшості</a:t>
            </a:r>
            <a:r>
              <a:rPr lang="ru-RU" dirty="0"/>
              <a:t> тканин </a:t>
            </a:r>
            <a:r>
              <a:rPr lang="ru-RU" dirty="0" err="1"/>
              <a:t>мінімальний</a:t>
            </a:r>
            <a:r>
              <a:rPr lang="ru-RU" dirty="0"/>
              <a:t> при частотах </a:t>
            </a:r>
            <a:r>
              <a:rPr lang="ru-RU" dirty="0" err="1"/>
              <a:t>змінного</a:t>
            </a:r>
            <a:r>
              <a:rPr lang="ru-RU" dirty="0"/>
              <a:t> струму - 10</a:t>
            </a:r>
            <a:r>
              <a:rPr lang="ru-RU" baseline="30000" dirty="0"/>
              <a:t>6 </a:t>
            </a:r>
            <a:r>
              <a:rPr lang="ru-RU" dirty="0"/>
              <a:t>Гц, а нерва </a:t>
            </a:r>
            <a:r>
              <a:rPr lang="ru-RU" dirty="0" smtClean="0"/>
              <a:t>- </a:t>
            </a:r>
            <a:r>
              <a:rPr lang="ru-RU" dirty="0"/>
              <a:t>10</a:t>
            </a:r>
            <a:r>
              <a:rPr lang="ru-RU" baseline="30000" dirty="0"/>
              <a:t>9</a:t>
            </a:r>
            <a:r>
              <a:rPr lang="ru-RU" dirty="0"/>
              <a:t> Гц.</a:t>
            </a:r>
          </a:p>
          <a:p>
            <a:endParaRPr lang="ru-RU" dirty="0"/>
          </a:p>
        </p:txBody>
      </p:sp>
    </p:spTree>
    <p:extLst>
      <p:ext uri="{BB962C8B-B14F-4D97-AF65-F5344CB8AC3E}">
        <p14:creationId xmlns:p14="http://schemas.microsoft.com/office/powerpoint/2010/main" val="583787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146412" y="919732"/>
            <a:ext cx="9601200" cy="5017044"/>
          </a:xfrm>
        </p:spPr>
        <p:txBody>
          <a:bodyPr>
            <a:normAutofit/>
          </a:bodyPr>
          <a:lstStyle/>
          <a:p>
            <a:r>
              <a:rPr lang="ru-RU" dirty="0" smtClean="0"/>
              <a:t>3. За </a:t>
            </a:r>
            <a:r>
              <a:rPr lang="ru-RU" dirty="0" err="1"/>
              <a:t>певної</a:t>
            </a:r>
            <a:r>
              <a:rPr lang="ru-RU" dirty="0"/>
              <a:t> </a:t>
            </a:r>
            <a:r>
              <a:rPr lang="ru-RU" dirty="0" err="1"/>
              <a:t>частоти</a:t>
            </a:r>
            <a:r>
              <a:rPr lang="ru-RU" dirty="0"/>
              <a:t> </a:t>
            </a:r>
            <a:r>
              <a:rPr lang="ru-RU" dirty="0" err="1"/>
              <a:t>опір</a:t>
            </a:r>
            <a:r>
              <a:rPr lang="ru-RU" dirty="0"/>
              <a:t> </a:t>
            </a:r>
            <a:r>
              <a:rPr lang="ru-RU" dirty="0" err="1"/>
              <a:t>біологічного</a:t>
            </a:r>
            <a:r>
              <a:rPr lang="ru-RU" dirty="0"/>
              <a:t> </a:t>
            </a:r>
            <a:r>
              <a:rPr lang="ru-RU" dirty="0" err="1"/>
              <a:t>об'єкта</a:t>
            </a:r>
            <a:r>
              <a:rPr lang="ru-RU" dirty="0"/>
              <a:t> </a:t>
            </a:r>
            <a:r>
              <a:rPr lang="ru-RU" dirty="0" err="1"/>
              <a:t>залишається</a:t>
            </a:r>
            <a:r>
              <a:rPr lang="ru-RU" dirty="0"/>
              <a:t> </a:t>
            </a:r>
            <a:r>
              <a:rPr lang="ru-RU" dirty="0" err="1"/>
              <a:t>сталим</a:t>
            </a:r>
            <a:r>
              <a:rPr lang="ru-RU" dirty="0"/>
              <a:t>, </a:t>
            </a:r>
            <a:r>
              <a:rPr lang="ru-RU" dirty="0" err="1"/>
              <a:t>якщо</a:t>
            </a:r>
            <a:r>
              <a:rPr lang="ru-RU" dirty="0"/>
              <a:t> не </a:t>
            </a:r>
            <a:r>
              <a:rPr lang="ru-RU" dirty="0" err="1"/>
              <a:t>змінюється</a:t>
            </a:r>
            <a:r>
              <a:rPr lang="ru-RU" dirty="0"/>
              <a:t> </a:t>
            </a:r>
            <a:r>
              <a:rPr lang="ru-RU" dirty="0" err="1"/>
              <a:t>його</a:t>
            </a:r>
            <a:r>
              <a:rPr lang="ru-RU" dirty="0"/>
              <a:t> </a:t>
            </a:r>
            <a:r>
              <a:rPr lang="ru-RU" dirty="0" err="1"/>
              <a:t>фізіологічний</a:t>
            </a:r>
            <a:r>
              <a:rPr lang="ru-RU" dirty="0"/>
              <a:t> стан. </a:t>
            </a:r>
            <a:r>
              <a:rPr lang="ru-RU" dirty="0" err="1"/>
              <a:t>Внаслідок</a:t>
            </a:r>
            <a:r>
              <a:rPr lang="ru-RU" dirty="0"/>
              <a:t> </a:t>
            </a:r>
            <a:r>
              <a:rPr lang="ru-RU" dirty="0" err="1"/>
              <a:t>ушкодження</a:t>
            </a:r>
            <a:r>
              <a:rPr lang="ru-RU" dirty="0"/>
              <a:t> </a:t>
            </a:r>
            <a:r>
              <a:rPr lang="ru-RU" dirty="0" err="1"/>
              <a:t>тканини</a:t>
            </a:r>
            <a:r>
              <a:rPr lang="ru-RU" dirty="0"/>
              <a:t> </a:t>
            </a:r>
            <a:r>
              <a:rPr lang="ru-RU" dirty="0" err="1"/>
              <a:t>опір</a:t>
            </a:r>
            <a:r>
              <a:rPr lang="ru-RU" dirty="0"/>
              <a:t> </a:t>
            </a:r>
            <a:r>
              <a:rPr lang="ru-RU" dirty="0" err="1"/>
              <a:t>її</a:t>
            </a:r>
            <a:r>
              <a:rPr lang="ru-RU" dirty="0"/>
              <a:t> </a:t>
            </a:r>
            <a:r>
              <a:rPr lang="ru-RU" dirty="0" err="1"/>
              <a:t>зменшується</a:t>
            </a:r>
            <a:r>
              <a:rPr lang="ru-RU" dirty="0"/>
              <a:t> до </a:t>
            </a:r>
            <a:r>
              <a:rPr lang="ru-RU" dirty="0" err="1"/>
              <a:t>певного</a:t>
            </a:r>
            <a:r>
              <a:rPr lang="ru-RU" dirty="0"/>
              <a:t> </a:t>
            </a:r>
            <a:r>
              <a:rPr lang="ru-RU" dirty="0" err="1"/>
              <a:t>мінімального</a:t>
            </a:r>
            <a:r>
              <a:rPr lang="ru-RU" dirty="0"/>
              <a:t> </a:t>
            </a:r>
            <a:r>
              <a:rPr lang="ru-RU" dirty="0" err="1"/>
              <a:t>значення</a:t>
            </a:r>
            <a:r>
              <a:rPr lang="ru-RU" dirty="0"/>
              <a:t>, яке буде </a:t>
            </a:r>
            <a:r>
              <a:rPr lang="ru-RU" dirty="0" err="1"/>
              <a:t>відповідати</a:t>
            </a:r>
            <a:r>
              <a:rPr lang="ru-RU" dirty="0"/>
              <a:t> </a:t>
            </a:r>
            <a:r>
              <a:rPr lang="ru-RU" dirty="0" err="1"/>
              <a:t>її</a:t>
            </a:r>
            <a:r>
              <a:rPr lang="ru-RU" dirty="0"/>
              <a:t> </a:t>
            </a:r>
            <a:r>
              <a:rPr lang="ru-RU" dirty="0" err="1"/>
              <a:t>відмиранню</a:t>
            </a:r>
            <a:r>
              <a:rPr lang="ru-RU" dirty="0"/>
              <a:t>. </a:t>
            </a:r>
            <a:r>
              <a:rPr lang="ru-RU" dirty="0" err="1"/>
              <a:t>Дисперсія</a:t>
            </a:r>
            <a:r>
              <a:rPr lang="ru-RU" dirty="0"/>
              <a:t> </a:t>
            </a:r>
            <a:r>
              <a:rPr lang="ru-RU" dirty="0" err="1"/>
              <a:t>імпедансу</a:t>
            </a:r>
            <a:r>
              <a:rPr lang="ru-RU" dirty="0"/>
              <a:t> </a:t>
            </a:r>
            <a:r>
              <a:rPr lang="ru-RU" dirty="0" err="1"/>
              <a:t>спостерігається</a:t>
            </a:r>
            <a:r>
              <a:rPr lang="ru-RU" dirty="0"/>
              <a:t> </a:t>
            </a:r>
            <a:r>
              <a:rPr lang="ru-RU" dirty="0" err="1"/>
              <a:t>лише</a:t>
            </a:r>
            <a:r>
              <a:rPr lang="ru-RU" dirty="0"/>
              <a:t> в </a:t>
            </a:r>
            <a:r>
              <a:rPr lang="ru-RU" dirty="0" err="1"/>
              <a:t>живих</a:t>
            </a:r>
            <a:r>
              <a:rPr lang="ru-RU" dirty="0"/>
              <a:t> тканинах. </a:t>
            </a:r>
            <a:r>
              <a:rPr lang="ru-RU" dirty="0" err="1"/>
              <a:t>Після</a:t>
            </a:r>
            <a:r>
              <a:rPr lang="ru-RU" dirty="0"/>
              <a:t> </a:t>
            </a:r>
            <a:r>
              <a:rPr lang="ru-RU" dirty="0" err="1"/>
              <a:t>відмирання</a:t>
            </a:r>
            <a:r>
              <a:rPr lang="ru-RU" dirty="0"/>
              <a:t> </a:t>
            </a:r>
            <a:r>
              <a:rPr lang="ru-RU" dirty="0" err="1"/>
              <a:t>тканини</a:t>
            </a:r>
            <a:r>
              <a:rPr lang="ru-RU" dirty="0"/>
              <a:t> </a:t>
            </a:r>
            <a:r>
              <a:rPr lang="ru-RU" dirty="0" err="1"/>
              <a:t>опір</a:t>
            </a:r>
            <a:r>
              <a:rPr lang="ru-RU" dirty="0"/>
              <a:t> </a:t>
            </a:r>
            <a:r>
              <a:rPr lang="ru-RU" dirty="0" err="1"/>
              <a:t>від</a:t>
            </a:r>
            <a:r>
              <a:rPr lang="ru-RU" dirty="0"/>
              <a:t> </a:t>
            </a:r>
            <a:r>
              <a:rPr lang="ru-RU" dirty="0" err="1"/>
              <a:t>частоти</a:t>
            </a:r>
            <a:r>
              <a:rPr lang="ru-RU" dirty="0"/>
              <a:t> не </a:t>
            </a:r>
            <a:r>
              <a:rPr lang="ru-RU" dirty="0" err="1" smtClean="0"/>
              <a:t>залежить</a:t>
            </a:r>
            <a:r>
              <a:rPr lang="ru-RU" dirty="0" smtClean="0"/>
              <a:t>.</a:t>
            </a:r>
          </a:p>
          <a:p>
            <a:endParaRPr lang="uk-UA" dirty="0"/>
          </a:p>
          <a:p>
            <a:r>
              <a:rPr lang="ru-RU" dirty="0" err="1"/>
              <a:t>Частотні</a:t>
            </a:r>
            <a:r>
              <a:rPr lang="ru-RU" dirty="0"/>
              <a:t> характеристики </a:t>
            </a:r>
            <a:r>
              <a:rPr lang="ru-RU" dirty="0" err="1"/>
              <a:t>електричного</a:t>
            </a:r>
            <a:r>
              <a:rPr lang="ru-RU" dirty="0"/>
              <a:t> опору </a:t>
            </a:r>
            <a:r>
              <a:rPr lang="ru-RU" dirty="0" err="1"/>
              <a:t>різних</a:t>
            </a:r>
            <a:r>
              <a:rPr lang="ru-RU" dirty="0"/>
              <a:t> тканин </a:t>
            </a:r>
            <a:r>
              <a:rPr lang="ru-RU" dirty="0" err="1"/>
              <a:t>подібні</a:t>
            </a:r>
            <a:r>
              <a:rPr lang="ru-RU" dirty="0"/>
              <a:t>, але </a:t>
            </a:r>
            <a:r>
              <a:rPr lang="ru-RU" dirty="0" err="1"/>
              <a:t>значення</a:t>
            </a:r>
            <a:r>
              <a:rPr lang="ru-RU" dirty="0"/>
              <a:t> </a:t>
            </a:r>
            <a:r>
              <a:rPr lang="ru-RU" dirty="0" err="1"/>
              <a:t>повного</a:t>
            </a:r>
            <a:r>
              <a:rPr lang="ru-RU" dirty="0"/>
              <a:t> опору (</a:t>
            </a:r>
            <a:r>
              <a:rPr lang="ru-RU" dirty="0" err="1"/>
              <a:t>імпедансу</a:t>
            </a:r>
            <a:r>
              <a:rPr lang="ru-RU" dirty="0"/>
              <a:t>) </a:t>
            </a:r>
            <a:r>
              <a:rPr lang="ru-RU" dirty="0" smtClean="0"/>
              <a:t>- </a:t>
            </a:r>
            <a:r>
              <a:rPr lang="ru-RU" dirty="0" err="1" smtClean="0"/>
              <a:t>різні</a:t>
            </a:r>
            <a:r>
              <a:rPr lang="ru-RU" dirty="0"/>
              <a:t>. </a:t>
            </a:r>
            <a:r>
              <a:rPr lang="ru-RU" dirty="0" err="1"/>
              <a:t>Наприклад</a:t>
            </a:r>
            <a:r>
              <a:rPr lang="ru-RU" dirty="0"/>
              <a:t>, </a:t>
            </a:r>
            <a:r>
              <a:rPr lang="ru-RU" dirty="0" err="1"/>
              <a:t>кісткова</a:t>
            </a:r>
            <a:r>
              <a:rPr lang="ru-RU" dirty="0"/>
              <a:t> тканина </a:t>
            </a:r>
            <a:r>
              <a:rPr lang="ru-RU" dirty="0" err="1"/>
              <a:t>містить</a:t>
            </a:r>
            <a:r>
              <a:rPr lang="ru-RU" dirty="0"/>
              <a:t> </a:t>
            </a:r>
            <a:r>
              <a:rPr lang="ru-RU" dirty="0" err="1"/>
              <a:t>багато</a:t>
            </a:r>
            <a:r>
              <a:rPr lang="ru-RU" dirty="0"/>
              <a:t> </a:t>
            </a:r>
            <a:r>
              <a:rPr lang="ru-RU" dirty="0" err="1"/>
              <a:t>кристалів</a:t>
            </a:r>
            <a:r>
              <a:rPr lang="ru-RU" dirty="0"/>
              <a:t> фосфату </a:t>
            </a:r>
            <a:r>
              <a:rPr lang="ru-RU" dirty="0" err="1"/>
              <a:t>кальцію</a:t>
            </a:r>
            <a:r>
              <a:rPr lang="ru-RU" dirty="0"/>
              <a:t>, тому </a:t>
            </a:r>
            <a:r>
              <a:rPr lang="ru-RU" dirty="0" err="1"/>
              <a:t>має</a:t>
            </a:r>
            <a:r>
              <a:rPr lang="ru-RU" dirty="0"/>
              <a:t> </a:t>
            </a:r>
            <a:r>
              <a:rPr lang="ru-RU" dirty="0" err="1"/>
              <a:t>більший</a:t>
            </a:r>
            <a:r>
              <a:rPr lang="ru-RU" dirty="0"/>
              <a:t> </a:t>
            </a:r>
            <a:r>
              <a:rPr lang="ru-RU" dirty="0" err="1"/>
              <a:t>імпеданс</a:t>
            </a:r>
            <a:r>
              <a:rPr lang="ru-RU" dirty="0"/>
              <a:t>, </a:t>
            </a:r>
            <a:r>
              <a:rPr lang="ru-RU" dirty="0" err="1"/>
              <a:t>ніж</a:t>
            </a:r>
            <a:r>
              <a:rPr lang="ru-RU" dirty="0"/>
              <a:t> </a:t>
            </a:r>
            <a:r>
              <a:rPr lang="ru-RU" dirty="0" err="1"/>
              <a:t>м'які</a:t>
            </a:r>
            <a:r>
              <a:rPr lang="ru-RU" dirty="0"/>
              <a:t> </a:t>
            </a:r>
            <a:r>
              <a:rPr lang="ru-RU" dirty="0" err="1"/>
              <a:t>тканини</a:t>
            </a:r>
            <a:r>
              <a:rPr lang="ru-RU" dirty="0"/>
              <a:t>.</a:t>
            </a:r>
          </a:p>
        </p:txBody>
      </p:sp>
    </p:spTree>
    <p:extLst>
      <p:ext uri="{BB962C8B-B14F-4D97-AF65-F5344CB8AC3E}">
        <p14:creationId xmlns:p14="http://schemas.microsoft.com/office/powerpoint/2010/main" val="17013417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Джерело струму</a:t>
            </a:r>
            <a:endParaRPr lang="uk-UA" dirty="0"/>
          </a:p>
        </p:txBody>
      </p:sp>
      <p:sp>
        <p:nvSpPr>
          <p:cNvPr id="3" name="Объект 2"/>
          <p:cNvSpPr>
            <a:spLocks noGrp="1"/>
          </p:cNvSpPr>
          <p:nvPr>
            <p:ph idx="1"/>
          </p:nvPr>
        </p:nvSpPr>
        <p:spPr/>
        <p:txBody>
          <a:bodyPr/>
          <a:lstStyle/>
          <a:p>
            <a:r>
              <a:rPr lang="uk-UA" dirty="0" smtClean="0"/>
              <a:t>Для незмінності струму необхідно весь час підтримувати сталу різницю потенціалів </a:t>
            </a:r>
          </a:p>
          <a:p>
            <a:r>
              <a:rPr lang="uk-UA" dirty="0" smtClean="0"/>
              <a:t>Для цього використовують джерело струму. Заряди в ньому розподіляються під дією сил неелектростатичного походження, які називають сторонніми.</a:t>
            </a:r>
            <a:endParaRPr lang="uk-UA"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1745290016"/>
              </p:ext>
            </p:extLst>
          </p:nvPr>
        </p:nvGraphicFramePr>
        <p:xfrm>
          <a:off x="3463925" y="2982913"/>
          <a:ext cx="1073150" cy="387350"/>
        </p:xfrm>
        <a:graphic>
          <a:graphicData uri="http://schemas.openxmlformats.org/presentationml/2006/ole">
            <mc:AlternateContent xmlns:mc="http://schemas.openxmlformats.org/markup-compatibility/2006">
              <mc:Choice xmlns:v="urn:schemas-microsoft-com:vml" Requires="v">
                <p:oleObj spid="_x0000_s6202" name="Уравнение" r:id="rId3" imgW="571320" imgH="215640" progId="Equation.3">
                  <p:embed/>
                </p:oleObj>
              </mc:Choice>
              <mc:Fallback>
                <p:oleObj name="Уравнение" r:id="rId3" imgW="571320" imgH="215640" progId="Equation.3">
                  <p:embed/>
                  <p:pic>
                    <p:nvPicPr>
                      <p:cNvPr id="0" name=""/>
                      <p:cNvPicPr/>
                      <p:nvPr/>
                    </p:nvPicPr>
                    <p:blipFill>
                      <a:blip r:embed="rId4"/>
                      <a:stretch>
                        <a:fillRect/>
                      </a:stretch>
                    </p:blipFill>
                    <p:spPr>
                      <a:xfrm>
                        <a:off x="3463925" y="2982913"/>
                        <a:ext cx="1073150" cy="387350"/>
                      </a:xfrm>
                      <a:prstGeom prst="rect">
                        <a:avLst/>
                      </a:prstGeom>
                    </p:spPr>
                  </p:pic>
                </p:oleObj>
              </mc:Fallback>
            </mc:AlternateContent>
          </a:graphicData>
        </a:graphic>
      </p:graphicFrame>
    </p:spTree>
    <p:extLst>
      <p:ext uri="{BB962C8B-B14F-4D97-AF65-F5344CB8AC3E}">
        <p14:creationId xmlns:p14="http://schemas.microsoft.com/office/powerpoint/2010/main" val="5573711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173707" y="960675"/>
            <a:ext cx="10099344" cy="5030692"/>
          </a:xfrm>
        </p:spPr>
        <p:txBody>
          <a:bodyPr>
            <a:normAutofit lnSpcReduction="10000"/>
          </a:bodyPr>
          <a:lstStyle/>
          <a:p>
            <a:pPr>
              <a:lnSpc>
                <a:spcPct val="120000"/>
              </a:lnSpc>
            </a:pPr>
            <a:r>
              <a:rPr lang="ru-RU" dirty="0"/>
              <a:t>Метод </a:t>
            </a:r>
            <a:r>
              <a:rPr lang="ru-RU" dirty="0" err="1"/>
              <a:t>вимірювання</a:t>
            </a:r>
            <a:r>
              <a:rPr lang="ru-RU" dirty="0"/>
              <a:t> </a:t>
            </a:r>
            <a:r>
              <a:rPr lang="ru-RU" dirty="0" err="1"/>
              <a:t>імпедансу</a:t>
            </a:r>
            <a:r>
              <a:rPr lang="ru-RU" dirty="0"/>
              <a:t> </a:t>
            </a:r>
            <a:r>
              <a:rPr lang="ru-RU" dirty="0" err="1"/>
              <a:t>використовують</a:t>
            </a:r>
            <a:r>
              <a:rPr lang="ru-RU" dirty="0"/>
              <a:t> у </a:t>
            </a:r>
            <a:r>
              <a:rPr lang="ru-RU" dirty="0" err="1"/>
              <a:t>медичних</a:t>
            </a:r>
            <a:r>
              <a:rPr lang="ru-RU" dirty="0"/>
              <a:t> </a:t>
            </a:r>
            <a:r>
              <a:rPr lang="ru-RU" dirty="0" err="1"/>
              <a:t>дослідженнях</a:t>
            </a:r>
            <a:r>
              <a:rPr lang="ru-RU" dirty="0"/>
              <a:t>, а </a:t>
            </a:r>
            <a:r>
              <a:rPr lang="ru-RU" dirty="0" err="1"/>
              <a:t>саме</a:t>
            </a:r>
            <a:r>
              <a:rPr lang="ru-RU" dirty="0"/>
              <a:t>: при </a:t>
            </a:r>
            <a:r>
              <a:rPr lang="ru-RU" dirty="0" err="1"/>
              <a:t>вивченні</a:t>
            </a:r>
            <a:r>
              <a:rPr lang="ru-RU" dirty="0"/>
              <a:t> </a:t>
            </a:r>
            <a:r>
              <a:rPr lang="ru-RU" dirty="0" err="1"/>
              <a:t>процесів</a:t>
            </a:r>
            <a:r>
              <a:rPr lang="ru-RU" dirty="0"/>
              <a:t> у </a:t>
            </a:r>
            <a:r>
              <a:rPr lang="ru-RU" dirty="0" err="1"/>
              <a:t>живих</a:t>
            </a:r>
            <a:r>
              <a:rPr lang="ru-RU" dirty="0"/>
              <a:t> </a:t>
            </a:r>
            <a:r>
              <a:rPr lang="ru-RU" dirty="0" err="1"/>
              <a:t>клітинах</a:t>
            </a:r>
            <a:r>
              <a:rPr lang="ru-RU" dirty="0"/>
              <a:t> і тканинах за </a:t>
            </a:r>
            <a:r>
              <a:rPr lang="ru-RU" dirty="0" err="1"/>
              <a:t>впливу</a:t>
            </a:r>
            <a:r>
              <a:rPr lang="ru-RU" dirty="0"/>
              <a:t> </a:t>
            </a:r>
            <a:r>
              <a:rPr lang="ru-RU" dirty="0" err="1"/>
              <a:t>випромінювання</a:t>
            </a:r>
            <a:r>
              <a:rPr lang="ru-RU" dirty="0"/>
              <a:t>, ультразвуку та </a:t>
            </a:r>
            <a:r>
              <a:rPr lang="ru-RU" dirty="0" err="1"/>
              <a:t>інших</a:t>
            </a:r>
            <a:r>
              <a:rPr lang="ru-RU" dirty="0"/>
              <a:t> </a:t>
            </a:r>
            <a:r>
              <a:rPr lang="ru-RU" dirty="0" err="1"/>
              <a:t>фізичних</a:t>
            </a:r>
            <a:r>
              <a:rPr lang="ru-RU" dirty="0"/>
              <a:t> </a:t>
            </a:r>
            <a:r>
              <a:rPr lang="ru-RU" dirty="0" err="1"/>
              <a:t>чинників</a:t>
            </a:r>
            <a:r>
              <a:rPr lang="ru-RU" dirty="0"/>
              <a:t>, а </a:t>
            </a:r>
            <a:r>
              <a:rPr lang="ru-RU" dirty="0" err="1"/>
              <a:t>також</a:t>
            </a:r>
            <a:r>
              <a:rPr lang="ru-RU" dirty="0"/>
              <a:t> </a:t>
            </a:r>
            <a:r>
              <a:rPr lang="ru-RU" dirty="0" err="1"/>
              <a:t>під</a:t>
            </a:r>
            <a:r>
              <a:rPr lang="ru-RU" dirty="0"/>
              <a:t> час </a:t>
            </a:r>
            <a:r>
              <a:rPr lang="ru-RU" dirty="0" err="1"/>
              <a:t>зміни</a:t>
            </a:r>
            <a:r>
              <a:rPr lang="ru-RU" dirty="0"/>
              <a:t> </a:t>
            </a:r>
            <a:r>
              <a:rPr lang="ru-RU" dirty="0" err="1" smtClean="0"/>
              <a:t>фізіологічного</a:t>
            </a:r>
            <a:r>
              <a:rPr lang="ru-RU" dirty="0" smtClean="0"/>
              <a:t> </a:t>
            </a:r>
            <a:r>
              <a:rPr lang="ru-RU" dirty="0"/>
              <a:t>стану. </a:t>
            </a:r>
            <a:r>
              <a:rPr lang="ru-RU" dirty="0" err="1"/>
              <a:t>Наприклад</a:t>
            </a:r>
            <a:r>
              <a:rPr lang="ru-RU" dirty="0"/>
              <a:t>, </a:t>
            </a:r>
            <a:r>
              <a:rPr lang="ru-RU" dirty="0" err="1"/>
              <a:t>виявлено</a:t>
            </a:r>
            <a:r>
              <a:rPr lang="ru-RU" dirty="0"/>
              <a:t>, </a:t>
            </a:r>
            <a:r>
              <a:rPr lang="ru-RU" dirty="0" err="1"/>
              <a:t>що</a:t>
            </a:r>
            <a:r>
              <a:rPr lang="ru-RU" dirty="0"/>
              <a:t> </a:t>
            </a:r>
            <a:r>
              <a:rPr lang="ru-RU" dirty="0" err="1"/>
              <a:t>внаслідок</a:t>
            </a:r>
            <a:r>
              <a:rPr lang="ru-RU" dirty="0"/>
              <a:t> </a:t>
            </a:r>
            <a:r>
              <a:rPr lang="ru-RU" dirty="0" err="1"/>
              <a:t>запальних</a:t>
            </a:r>
            <a:r>
              <a:rPr lang="ru-RU" dirty="0"/>
              <a:t> </a:t>
            </a:r>
            <a:r>
              <a:rPr lang="ru-RU" dirty="0" err="1"/>
              <a:t>процесів</a:t>
            </a:r>
            <a:r>
              <a:rPr lang="ru-RU" dirty="0"/>
              <a:t> на перших </a:t>
            </a:r>
            <a:r>
              <a:rPr lang="ru-RU" dirty="0" err="1"/>
              <a:t>стадіях</a:t>
            </a:r>
            <a:r>
              <a:rPr lang="ru-RU" dirty="0"/>
              <a:t> </a:t>
            </a:r>
            <a:r>
              <a:rPr lang="ru-RU" dirty="0" err="1"/>
              <a:t>хвороби</a:t>
            </a:r>
            <a:r>
              <a:rPr lang="ru-RU" dirty="0"/>
              <a:t> </a:t>
            </a:r>
            <a:r>
              <a:rPr lang="ru-RU" dirty="0" err="1"/>
              <a:t>збільшується</a:t>
            </a:r>
            <a:r>
              <a:rPr lang="ru-RU" dirty="0"/>
              <a:t> </a:t>
            </a:r>
            <a:r>
              <a:rPr lang="ru-RU" dirty="0" err="1"/>
              <a:t>опір</a:t>
            </a:r>
            <a:r>
              <a:rPr lang="ru-RU" dirty="0"/>
              <a:t> </a:t>
            </a:r>
            <a:r>
              <a:rPr lang="ru-RU" dirty="0" err="1"/>
              <a:t>тканини</a:t>
            </a:r>
            <a:r>
              <a:rPr lang="ru-RU" dirty="0"/>
              <a:t>. </a:t>
            </a:r>
            <a:r>
              <a:rPr lang="ru-RU" dirty="0" err="1"/>
              <a:t>Це</a:t>
            </a:r>
            <a:r>
              <a:rPr lang="ru-RU" dirty="0"/>
              <a:t> </a:t>
            </a:r>
            <a:r>
              <a:rPr lang="ru-RU" dirty="0" err="1"/>
              <a:t>пояснюється</a:t>
            </a:r>
            <a:r>
              <a:rPr lang="ru-RU" dirty="0"/>
              <a:t> </a:t>
            </a:r>
            <a:r>
              <a:rPr lang="ru-RU" dirty="0" err="1"/>
              <a:t>тим</a:t>
            </a:r>
            <a:r>
              <a:rPr lang="ru-RU" dirty="0"/>
              <a:t>, </a:t>
            </a:r>
            <a:r>
              <a:rPr lang="ru-RU" dirty="0" err="1"/>
              <a:t>що</a:t>
            </a:r>
            <a:r>
              <a:rPr lang="ru-RU" dirty="0"/>
              <a:t> </a:t>
            </a:r>
            <a:r>
              <a:rPr lang="ru-RU" dirty="0" err="1"/>
              <a:t>під</a:t>
            </a:r>
            <a:r>
              <a:rPr lang="ru-RU" dirty="0"/>
              <a:t> час </a:t>
            </a:r>
            <a:r>
              <a:rPr lang="ru-RU" dirty="0" err="1"/>
              <a:t>запалення</a:t>
            </a:r>
            <a:r>
              <a:rPr lang="ru-RU" dirty="0"/>
              <a:t> </a:t>
            </a:r>
            <a:r>
              <a:rPr lang="ru-RU" dirty="0" err="1"/>
              <a:t>клітина</a:t>
            </a:r>
            <a:r>
              <a:rPr lang="ru-RU" dirty="0"/>
              <a:t> </a:t>
            </a:r>
            <a:r>
              <a:rPr lang="ru-RU" dirty="0" err="1"/>
              <a:t>набрякає</a:t>
            </a:r>
            <a:r>
              <a:rPr lang="ru-RU" dirty="0"/>
              <a:t>, </a:t>
            </a:r>
            <a:r>
              <a:rPr lang="ru-RU" dirty="0" err="1"/>
              <a:t>міжклітинні</a:t>
            </a:r>
            <a:r>
              <a:rPr lang="ru-RU" dirty="0"/>
              <a:t> </a:t>
            </a:r>
            <a:r>
              <a:rPr lang="ru-RU" dirty="0" err="1"/>
              <a:t>проміжки</a:t>
            </a:r>
            <a:r>
              <a:rPr lang="ru-RU" dirty="0"/>
              <a:t> </a:t>
            </a:r>
            <a:r>
              <a:rPr lang="ru-RU" dirty="0" err="1"/>
              <a:t>зменшуються</a:t>
            </a:r>
            <a:r>
              <a:rPr lang="ru-RU" dirty="0"/>
              <a:t>, </a:t>
            </a:r>
            <a:r>
              <a:rPr lang="ru-RU" dirty="0" err="1"/>
              <a:t>активний</a:t>
            </a:r>
            <a:r>
              <a:rPr lang="ru-RU" dirty="0"/>
              <a:t> </a:t>
            </a:r>
            <a:r>
              <a:rPr lang="ru-RU" dirty="0" err="1"/>
              <a:t>опір</a:t>
            </a:r>
            <a:r>
              <a:rPr lang="ru-RU" dirty="0"/>
              <a:t> </a:t>
            </a:r>
            <a:r>
              <a:rPr lang="ru-RU" dirty="0" err="1"/>
              <a:t>збільшується</a:t>
            </a:r>
            <a:r>
              <a:rPr lang="ru-RU" dirty="0"/>
              <a:t>. На </a:t>
            </a:r>
            <a:r>
              <a:rPr lang="ru-RU" dirty="0" err="1"/>
              <a:t>наступних</a:t>
            </a:r>
            <a:r>
              <a:rPr lang="ru-RU" dirty="0"/>
              <a:t> </a:t>
            </a:r>
            <a:r>
              <a:rPr lang="ru-RU" dirty="0" err="1"/>
              <a:t>стадіях</a:t>
            </a:r>
            <a:r>
              <a:rPr lang="ru-RU" dirty="0"/>
              <a:t> запального </a:t>
            </a:r>
            <a:r>
              <a:rPr lang="ru-RU" dirty="0" err="1"/>
              <a:t>процесу</a:t>
            </a:r>
            <a:r>
              <a:rPr lang="ru-RU" dirty="0"/>
              <a:t> </a:t>
            </a:r>
            <a:r>
              <a:rPr lang="ru-RU" dirty="0" err="1"/>
              <a:t>змінюються</a:t>
            </a:r>
            <a:r>
              <a:rPr lang="ru-RU" dirty="0"/>
              <a:t> структура та </a:t>
            </a:r>
            <a:r>
              <a:rPr lang="ru-RU" dirty="0" err="1"/>
              <a:t>хімічний</a:t>
            </a:r>
            <a:r>
              <a:rPr lang="ru-RU" dirty="0"/>
              <a:t> склад </a:t>
            </a:r>
            <a:r>
              <a:rPr lang="ru-RU" dirty="0" err="1"/>
              <a:t>клітин</a:t>
            </a:r>
            <a:r>
              <a:rPr lang="ru-RU" dirty="0"/>
              <a:t>, </a:t>
            </a:r>
            <a:r>
              <a:rPr lang="ru-RU" dirty="0" err="1"/>
              <a:t>що</a:t>
            </a:r>
            <a:r>
              <a:rPr lang="ru-RU" dirty="0"/>
              <a:t> </a:t>
            </a:r>
            <a:r>
              <a:rPr lang="ru-RU" dirty="0" err="1"/>
              <a:t>призводить</a:t>
            </a:r>
            <a:r>
              <a:rPr lang="ru-RU" dirty="0"/>
              <a:t> до </a:t>
            </a:r>
            <a:r>
              <a:rPr lang="ru-RU" dirty="0" err="1"/>
              <a:t>зменшення</a:t>
            </a:r>
            <a:r>
              <a:rPr lang="ru-RU" dirty="0"/>
              <a:t> </a:t>
            </a:r>
            <a:r>
              <a:rPr lang="ru-RU" dirty="0" err="1"/>
              <a:t>ємності</a:t>
            </a:r>
            <a:r>
              <a:rPr lang="ru-RU" dirty="0"/>
              <a:t> та опору.</a:t>
            </a:r>
          </a:p>
          <a:p>
            <a:pPr>
              <a:lnSpc>
                <a:spcPct val="120000"/>
              </a:lnSpc>
            </a:pPr>
            <a:r>
              <a:rPr lang="ru-RU" dirty="0" err="1" smtClean="0"/>
              <a:t>Отже</a:t>
            </a:r>
            <a:r>
              <a:rPr lang="ru-RU" dirty="0"/>
              <a:t>, </a:t>
            </a:r>
            <a:r>
              <a:rPr lang="ru-RU" dirty="0" err="1"/>
              <a:t>вимірювання</a:t>
            </a:r>
            <a:r>
              <a:rPr lang="ru-RU" dirty="0"/>
              <a:t> </a:t>
            </a:r>
            <a:r>
              <a:rPr lang="ru-RU" dirty="0" err="1"/>
              <a:t>електричних</a:t>
            </a:r>
            <a:r>
              <a:rPr lang="ru-RU" dirty="0"/>
              <a:t> </a:t>
            </a:r>
            <a:r>
              <a:rPr lang="ru-RU" dirty="0" err="1"/>
              <a:t>параметрів</a:t>
            </a:r>
            <a:r>
              <a:rPr lang="ru-RU" dirty="0"/>
              <a:t> тканин </a:t>
            </a:r>
            <a:r>
              <a:rPr lang="ru-RU" dirty="0" err="1"/>
              <a:t>може</a:t>
            </a:r>
            <a:r>
              <a:rPr lang="ru-RU" dirty="0"/>
              <a:t> </a:t>
            </a:r>
            <a:r>
              <a:rPr lang="ru-RU" dirty="0" err="1"/>
              <a:t>використовуватись</a:t>
            </a:r>
            <a:r>
              <a:rPr lang="ru-RU" dirty="0"/>
              <a:t> як </a:t>
            </a:r>
            <a:r>
              <a:rPr lang="ru-RU" dirty="0" err="1"/>
              <a:t>засіб</a:t>
            </a:r>
            <a:r>
              <a:rPr lang="ru-RU" dirty="0"/>
              <a:t> </a:t>
            </a:r>
            <a:r>
              <a:rPr lang="ru-RU" dirty="0" err="1"/>
              <a:t>діагностики</a:t>
            </a:r>
            <a:r>
              <a:rPr lang="ru-RU" dirty="0"/>
              <a:t> </a:t>
            </a:r>
            <a:r>
              <a:rPr lang="ru-RU" dirty="0" err="1"/>
              <a:t>стадій</a:t>
            </a:r>
            <a:r>
              <a:rPr lang="ru-RU" dirty="0"/>
              <a:t> </a:t>
            </a:r>
            <a:r>
              <a:rPr lang="ru-RU" dirty="0" err="1"/>
              <a:t>запальних</a:t>
            </a:r>
            <a:r>
              <a:rPr lang="ru-RU" dirty="0"/>
              <a:t> </a:t>
            </a:r>
            <a:r>
              <a:rPr lang="ru-RU" dirty="0" err="1"/>
              <a:t>процесів</a:t>
            </a:r>
            <a:r>
              <a:rPr lang="ru-RU" dirty="0"/>
              <a:t>.</a:t>
            </a:r>
          </a:p>
          <a:p>
            <a:endParaRPr lang="ru-RU" dirty="0"/>
          </a:p>
        </p:txBody>
      </p:sp>
    </p:spTree>
    <p:extLst>
      <p:ext uri="{BB962C8B-B14F-4D97-AF65-F5344CB8AC3E}">
        <p14:creationId xmlns:p14="http://schemas.microsoft.com/office/powerpoint/2010/main" val="8671457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173707" y="960675"/>
            <a:ext cx="10099344" cy="5030692"/>
          </a:xfrm>
        </p:spPr>
        <p:txBody>
          <a:bodyPr>
            <a:normAutofit/>
          </a:bodyPr>
          <a:lstStyle/>
          <a:p>
            <a:r>
              <a:rPr lang="ru-RU" dirty="0" err="1"/>
              <a:t>Виявлено</a:t>
            </a:r>
            <a:r>
              <a:rPr lang="ru-RU" dirty="0"/>
              <a:t>, </a:t>
            </a:r>
            <a:r>
              <a:rPr lang="ru-RU" dirty="0" err="1"/>
              <a:t>що</a:t>
            </a:r>
            <a:r>
              <a:rPr lang="ru-RU" dirty="0"/>
              <a:t> на </a:t>
            </a:r>
            <a:r>
              <a:rPr lang="ru-RU" dirty="0" err="1"/>
              <a:t>різних</a:t>
            </a:r>
            <a:r>
              <a:rPr lang="ru-RU" dirty="0"/>
              <a:t> </a:t>
            </a:r>
            <a:r>
              <a:rPr lang="ru-RU" dirty="0" err="1"/>
              <a:t>стадіях</a:t>
            </a:r>
            <a:r>
              <a:rPr lang="ru-RU" dirty="0"/>
              <a:t> </a:t>
            </a:r>
            <a:r>
              <a:rPr lang="ru-RU" dirty="0" err="1"/>
              <a:t>утворення</a:t>
            </a:r>
            <a:r>
              <a:rPr lang="ru-RU" dirty="0"/>
              <a:t> </a:t>
            </a:r>
            <a:r>
              <a:rPr lang="ru-RU" dirty="0" err="1"/>
              <a:t>злоякісних</a:t>
            </a:r>
            <a:r>
              <a:rPr lang="ru-RU" dirty="0"/>
              <a:t> </a:t>
            </a:r>
            <a:r>
              <a:rPr lang="ru-RU" dirty="0" err="1"/>
              <a:t>пухлин</a:t>
            </a:r>
            <a:r>
              <a:rPr lang="ru-RU" dirty="0"/>
              <a:t> </a:t>
            </a:r>
            <a:r>
              <a:rPr lang="ru-RU" dirty="0" err="1"/>
              <a:t>ємнісний</a:t>
            </a:r>
            <a:r>
              <a:rPr lang="ru-RU" dirty="0"/>
              <a:t> </a:t>
            </a:r>
            <a:r>
              <a:rPr lang="ru-RU" dirty="0" err="1"/>
              <a:t>опір</a:t>
            </a:r>
            <a:r>
              <a:rPr lang="ru-RU" dirty="0"/>
              <a:t> </a:t>
            </a:r>
            <a:r>
              <a:rPr lang="ru-RU" dirty="0" err="1"/>
              <a:t>тканини</a:t>
            </a:r>
            <a:r>
              <a:rPr lang="ru-RU" dirty="0"/>
              <a:t> </a:t>
            </a:r>
            <a:r>
              <a:rPr lang="ru-RU" dirty="0" err="1"/>
              <a:t>змінюється</a:t>
            </a:r>
            <a:r>
              <a:rPr lang="ru-RU" dirty="0"/>
              <a:t>. Тому </a:t>
            </a:r>
            <a:r>
              <a:rPr lang="ru-RU" dirty="0" err="1"/>
              <a:t>цей</a:t>
            </a:r>
            <a:r>
              <a:rPr lang="ru-RU" dirty="0"/>
              <a:t> </a:t>
            </a:r>
            <a:r>
              <a:rPr lang="ru-RU" dirty="0" err="1"/>
              <a:t>показник</a:t>
            </a:r>
            <a:r>
              <a:rPr lang="ru-RU" dirty="0"/>
              <a:t> </a:t>
            </a:r>
            <a:r>
              <a:rPr lang="ru-RU" dirty="0" err="1"/>
              <a:t>можна</a:t>
            </a:r>
            <a:r>
              <a:rPr lang="ru-RU" dirty="0"/>
              <a:t> </a:t>
            </a:r>
            <a:r>
              <a:rPr lang="ru-RU" dirty="0" err="1"/>
              <a:t>використати</a:t>
            </a:r>
            <a:r>
              <a:rPr lang="ru-RU" dirty="0"/>
              <a:t> для </a:t>
            </a:r>
            <a:r>
              <a:rPr lang="ru-RU" dirty="0" err="1"/>
              <a:t>ранньої</a:t>
            </a:r>
            <a:r>
              <a:rPr lang="ru-RU" dirty="0"/>
              <a:t> </a:t>
            </a:r>
            <a:r>
              <a:rPr lang="ru-RU" dirty="0" err="1"/>
              <a:t>діагностики</a:t>
            </a:r>
            <a:r>
              <a:rPr lang="ru-RU" dirty="0"/>
              <a:t> </a:t>
            </a:r>
            <a:r>
              <a:rPr lang="ru-RU" dirty="0" err="1"/>
              <a:t>захворювання</a:t>
            </a:r>
            <a:r>
              <a:rPr lang="ru-RU" dirty="0"/>
              <a:t>. </a:t>
            </a:r>
            <a:endParaRPr lang="ru-RU" dirty="0" smtClean="0"/>
          </a:p>
          <a:p>
            <a:r>
              <a:rPr lang="ru-RU" dirty="0" err="1" smtClean="0"/>
              <a:t>Під</a:t>
            </a:r>
            <a:r>
              <a:rPr lang="ru-RU" dirty="0" smtClean="0"/>
              <a:t> </a:t>
            </a:r>
            <a:r>
              <a:rPr lang="ru-RU" dirty="0"/>
              <a:t>час </a:t>
            </a:r>
            <a:r>
              <a:rPr lang="ru-RU" dirty="0" err="1"/>
              <a:t>відмирання</a:t>
            </a:r>
            <a:r>
              <a:rPr lang="ru-RU" dirty="0"/>
              <a:t> </a:t>
            </a:r>
            <a:r>
              <a:rPr lang="ru-RU" dirty="0" err="1"/>
              <a:t>тканини</a:t>
            </a:r>
            <a:r>
              <a:rPr lang="ru-RU" dirty="0"/>
              <a:t>, а </a:t>
            </a:r>
            <a:r>
              <a:rPr lang="ru-RU" dirty="0" err="1"/>
              <a:t>також</a:t>
            </a:r>
            <a:r>
              <a:rPr lang="ru-RU" dirty="0"/>
              <a:t> </a:t>
            </a:r>
            <a:r>
              <a:rPr lang="ru-RU" dirty="0" err="1"/>
              <a:t>під</a:t>
            </a:r>
            <a:r>
              <a:rPr lang="ru-RU" dirty="0"/>
              <a:t> </a:t>
            </a:r>
            <a:r>
              <a:rPr lang="ru-RU" dirty="0" err="1"/>
              <a:t>дією</a:t>
            </a:r>
            <a:r>
              <a:rPr lang="ru-RU" dirty="0"/>
              <a:t> </a:t>
            </a:r>
            <a:r>
              <a:rPr lang="ru-RU" dirty="0" err="1"/>
              <a:t>ушкоджувальних</a:t>
            </a:r>
            <a:r>
              <a:rPr lang="ru-RU" dirty="0"/>
              <a:t> </a:t>
            </a:r>
            <a:r>
              <a:rPr lang="ru-RU" dirty="0" err="1"/>
              <a:t>чинників</a:t>
            </a:r>
            <a:r>
              <a:rPr lang="ru-RU" dirty="0"/>
              <a:t> (</a:t>
            </a:r>
            <a:r>
              <a:rPr lang="ru-RU" dirty="0" err="1"/>
              <a:t>радіація</a:t>
            </a:r>
            <a:r>
              <a:rPr lang="ru-RU" dirty="0"/>
              <a:t>, ультразвук, температура) </a:t>
            </a:r>
            <a:r>
              <a:rPr lang="ru-RU" dirty="0" err="1"/>
              <a:t>збільшується</a:t>
            </a:r>
            <a:r>
              <a:rPr lang="ru-RU" dirty="0"/>
              <a:t> </a:t>
            </a:r>
            <a:r>
              <a:rPr lang="ru-RU" dirty="0" err="1"/>
              <a:t>проникність</a:t>
            </a:r>
            <a:r>
              <a:rPr lang="ru-RU" dirty="0"/>
              <a:t> мембран і, як </a:t>
            </a:r>
            <a:r>
              <a:rPr lang="ru-RU" dirty="0" err="1"/>
              <a:t>наслідок</a:t>
            </a:r>
            <a:r>
              <a:rPr lang="ru-RU" dirty="0"/>
              <a:t>, </a:t>
            </a:r>
            <a:r>
              <a:rPr lang="ru-RU" dirty="0" err="1"/>
              <a:t>збільшуються</a:t>
            </a:r>
            <a:r>
              <a:rPr lang="ru-RU" dirty="0"/>
              <a:t> </a:t>
            </a:r>
            <a:r>
              <a:rPr lang="ru-RU" dirty="0" err="1"/>
              <a:t>іонні</a:t>
            </a:r>
            <a:r>
              <a:rPr lang="ru-RU" dirty="0"/>
              <a:t> потоки </a:t>
            </a:r>
            <a:r>
              <a:rPr lang="ru-RU" dirty="0" smtClean="0"/>
              <a:t>–  </a:t>
            </a:r>
            <a:r>
              <a:rPr lang="ru-RU" dirty="0" err="1"/>
              <a:t>послаблюється</a:t>
            </a:r>
            <a:r>
              <a:rPr lang="ru-RU" dirty="0"/>
              <a:t> </a:t>
            </a:r>
            <a:r>
              <a:rPr lang="ru-RU" dirty="0" err="1"/>
              <a:t>ефект</a:t>
            </a:r>
            <a:r>
              <a:rPr lang="ru-RU" dirty="0"/>
              <a:t> </a:t>
            </a:r>
            <a:r>
              <a:rPr lang="ru-RU" dirty="0" err="1"/>
              <a:t>поляризації</a:t>
            </a:r>
            <a:r>
              <a:rPr lang="ru-RU" dirty="0"/>
              <a:t> на </a:t>
            </a:r>
            <a:r>
              <a:rPr lang="ru-RU" dirty="0" err="1"/>
              <a:t>межі</a:t>
            </a:r>
            <a:r>
              <a:rPr lang="ru-RU" dirty="0"/>
              <a:t> </a:t>
            </a:r>
            <a:r>
              <a:rPr lang="ru-RU" dirty="0" err="1"/>
              <a:t>розділу</a:t>
            </a:r>
            <a:r>
              <a:rPr lang="ru-RU" dirty="0"/>
              <a:t>. </a:t>
            </a:r>
            <a:r>
              <a:rPr lang="ru-RU" dirty="0" err="1"/>
              <a:t>Це</a:t>
            </a:r>
            <a:r>
              <a:rPr lang="ru-RU" dirty="0"/>
              <a:t> </a:t>
            </a:r>
            <a:r>
              <a:rPr lang="ru-RU" dirty="0" err="1"/>
              <a:t>зумовлює</a:t>
            </a:r>
            <a:r>
              <a:rPr lang="ru-RU" dirty="0"/>
              <a:t> </a:t>
            </a:r>
            <a:r>
              <a:rPr lang="ru-RU" dirty="0" err="1"/>
              <a:t>зменшення</a:t>
            </a:r>
            <a:r>
              <a:rPr lang="ru-RU" dirty="0"/>
              <a:t> опору та </a:t>
            </a:r>
            <a:r>
              <a:rPr lang="ru-RU" dirty="0" err="1"/>
              <a:t>ємності</a:t>
            </a:r>
            <a:r>
              <a:rPr lang="ru-RU" dirty="0"/>
              <a:t> </a:t>
            </a:r>
            <a:r>
              <a:rPr lang="ru-RU" dirty="0" err="1"/>
              <a:t>об'єкта</a:t>
            </a:r>
            <a:r>
              <a:rPr lang="ru-RU" dirty="0"/>
              <a:t> за </a:t>
            </a:r>
            <a:r>
              <a:rPr lang="ru-RU" dirty="0" err="1"/>
              <a:t>низьких</a:t>
            </a:r>
            <a:r>
              <a:rPr lang="ru-RU" dirty="0"/>
              <a:t> частот, а за </a:t>
            </a:r>
            <a:r>
              <a:rPr lang="ru-RU" dirty="0" err="1"/>
              <a:t>високих</a:t>
            </a:r>
            <a:r>
              <a:rPr lang="ru-RU" dirty="0"/>
              <a:t> –</a:t>
            </a:r>
            <a:r>
              <a:rPr lang="ru-RU" dirty="0" smtClean="0"/>
              <a:t> </a:t>
            </a:r>
            <a:r>
              <a:rPr lang="ru-RU" dirty="0" err="1"/>
              <a:t>поляризація</a:t>
            </a:r>
            <a:r>
              <a:rPr lang="ru-RU" dirty="0"/>
              <a:t> на </a:t>
            </a:r>
            <a:r>
              <a:rPr lang="ru-RU" dirty="0" err="1"/>
              <a:t>межі</a:t>
            </a:r>
            <a:r>
              <a:rPr lang="ru-RU" dirty="0"/>
              <a:t> </a:t>
            </a:r>
            <a:r>
              <a:rPr lang="ru-RU" dirty="0" err="1"/>
              <a:t>розділу</a:t>
            </a:r>
            <a:r>
              <a:rPr lang="ru-RU" dirty="0"/>
              <a:t> практично </a:t>
            </a:r>
            <a:r>
              <a:rPr lang="ru-RU" dirty="0" err="1"/>
              <a:t>відсутня</a:t>
            </a:r>
            <a:r>
              <a:rPr lang="ru-RU" dirty="0"/>
              <a:t>, тому </a:t>
            </a:r>
            <a:r>
              <a:rPr lang="ru-RU" dirty="0" err="1"/>
              <a:t>високочастотний</a:t>
            </a:r>
            <a:r>
              <a:rPr lang="ru-RU" dirty="0"/>
              <a:t> </a:t>
            </a:r>
            <a:r>
              <a:rPr lang="ru-RU" dirty="0" err="1"/>
              <a:t>опір</a:t>
            </a:r>
            <a:r>
              <a:rPr lang="ru-RU" dirty="0"/>
              <a:t> </a:t>
            </a:r>
            <a:r>
              <a:rPr lang="ru-RU" dirty="0" err="1"/>
              <a:t>майже</a:t>
            </a:r>
            <a:r>
              <a:rPr lang="ru-RU" dirty="0"/>
              <a:t> не </a:t>
            </a:r>
            <a:r>
              <a:rPr lang="ru-RU" dirty="0" err="1"/>
              <a:t>змінюється</a:t>
            </a:r>
            <a:r>
              <a:rPr lang="ru-RU" dirty="0"/>
              <a:t>. </a:t>
            </a:r>
            <a:endParaRPr lang="ru-RU" dirty="0" smtClean="0"/>
          </a:p>
          <a:p>
            <a:r>
              <a:rPr lang="ru-RU" dirty="0" smtClean="0"/>
              <a:t>Таким </a:t>
            </a:r>
            <a:r>
              <a:rPr lang="ru-RU" dirty="0"/>
              <a:t>чином, </a:t>
            </a:r>
            <a:r>
              <a:rPr lang="ru-RU" dirty="0" err="1"/>
              <a:t>під</a:t>
            </a:r>
            <a:r>
              <a:rPr lang="ru-RU" dirty="0"/>
              <a:t> час </a:t>
            </a:r>
            <a:r>
              <a:rPr lang="ru-RU" dirty="0" err="1"/>
              <a:t>дії</a:t>
            </a:r>
            <a:r>
              <a:rPr lang="ru-RU" dirty="0"/>
              <a:t> </a:t>
            </a:r>
            <a:r>
              <a:rPr lang="ru-RU" dirty="0" err="1"/>
              <a:t>ушкоджувальних</a:t>
            </a:r>
            <a:r>
              <a:rPr lang="ru-RU" dirty="0"/>
              <a:t> </a:t>
            </a:r>
            <a:r>
              <a:rPr lang="ru-RU" dirty="0" err="1"/>
              <a:t>чинників</a:t>
            </a:r>
            <a:r>
              <a:rPr lang="ru-RU" dirty="0"/>
              <a:t> та </a:t>
            </a:r>
            <a:r>
              <a:rPr lang="ru-RU" dirty="0" err="1"/>
              <a:t>відмирання</a:t>
            </a:r>
            <a:r>
              <a:rPr lang="ru-RU" dirty="0"/>
              <a:t> </a:t>
            </a:r>
            <a:r>
              <a:rPr lang="ru-RU" dirty="0" err="1"/>
              <a:t>тканини</a:t>
            </a:r>
            <a:r>
              <a:rPr lang="ru-RU" dirty="0"/>
              <a:t> </a:t>
            </a:r>
            <a:r>
              <a:rPr lang="ru-RU" dirty="0" err="1"/>
              <a:t>дисперсія</a:t>
            </a:r>
            <a:r>
              <a:rPr lang="ru-RU" dirty="0"/>
              <a:t> </a:t>
            </a:r>
            <a:r>
              <a:rPr lang="ru-RU" dirty="0" err="1"/>
              <a:t>її</a:t>
            </a:r>
            <a:r>
              <a:rPr lang="ru-RU" dirty="0"/>
              <a:t> </a:t>
            </a:r>
            <a:r>
              <a:rPr lang="ru-RU" dirty="0" err="1"/>
              <a:t>електричних</a:t>
            </a:r>
            <a:r>
              <a:rPr lang="ru-RU" dirty="0"/>
              <a:t> </a:t>
            </a:r>
            <a:r>
              <a:rPr lang="ru-RU" dirty="0" err="1"/>
              <a:t>параметрів</a:t>
            </a:r>
            <a:r>
              <a:rPr lang="ru-RU" dirty="0"/>
              <a:t> </a:t>
            </a:r>
            <a:r>
              <a:rPr lang="ru-RU" dirty="0" err="1"/>
              <a:t>зменшується</a:t>
            </a:r>
            <a:r>
              <a:rPr lang="ru-RU" dirty="0"/>
              <a:t>. </a:t>
            </a:r>
            <a:r>
              <a:rPr lang="ru-RU" dirty="0" err="1"/>
              <a:t>Дисперсія</a:t>
            </a:r>
            <a:r>
              <a:rPr lang="ru-RU" dirty="0"/>
              <a:t> таких </a:t>
            </a:r>
            <a:r>
              <a:rPr lang="ru-RU" dirty="0" err="1"/>
              <a:t>параметрів</a:t>
            </a:r>
            <a:r>
              <a:rPr lang="ru-RU" dirty="0"/>
              <a:t> </a:t>
            </a:r>
            <a:r>
              <a:rPr lang="ru-RU" dirty="0" err="1"/>
              <a:t>мертвої</a:t>
            </a:r>
            <a:r>
              <a:rPr lang="ru-RU" dirty="0"/>
              <a:t> </a:t>
            </a:r>
            <a:r>
              <a:rPr lang="ru-RU" dirty="0" err="1"/>
              <a:t>тканини</a:t>
            </a:r>
            <a:r>
              <a:rPr lang="ru-RU" dirty="0"/>
              <a:t> </a:t>
            </a:r>
            <a:r>
              <a:rPr lang="ru-RU" dirty="0" err="1"/>
              <a:t>взагалі</a:t>
            </a:r>
            <a:r>
              <a:rPr lang="ru-RU" dirty="0"/>
              <a:t> </a:t>
            </a:r>
            <a:r>
              <a:rPr lang="ru-RU" dirty="0" err="1"/>
              <a:t>відсутня</a:t>
            </a:r>
            <a:r>
              <a:rPr lang="ru-RU" dirty="0"/>
              <a:t>.</a:t>
            </a:r>
          </a:p>
        </p:txBody>
      </p:sp>
    </p:spTree>
    <p:extLst>
      <p:ext uri="{BB962C8B-B14F-4D97-AF65-F5344CB8AC3E}">
        <p14:creationId xmlns:p14="http://schemas.microsoft.com/office/powerpoint/2010/main" val="6130231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err="1" smtClean="0"/>
              <a:t>Коефіцієнт</a:t>
            </a:r>
            <a:r>
              <a:rPr lang="ru-RU" dirty="0" smtClean="0"/>
              <a:t> </a:t>
            </a:r>
            <a:r>
              <a:rPr lang="ru-RU" dirty="0" err="1" smtClean="0"/>
              <a:t>поляризації</a:t>
            </a:r>
            <a:endParaRPr lang="ru-RU" dirty="0"/>
          </a:p>
        </p:txBody>
      </p:sp>
      <mc:AlternateContent xmlns:mc="http://schemas.openxmlformats.org/markup-compatibility/2006" xmlns:a14="http://schemas.microsoft.com/office/drawing/2010/main">
        <mc:Choice Requires="a14">
          <p:sp>
            <p:nvSpPr>
              <p:cNvPr id="4" name="Объект 3"/>
              <p:cNvSpPr>
                <a:spLocks noGrp="1"/>
              </p:cNvSpPr>
              <p:nvPr>
                <p:ph idx="1"/>
              </p:nvPr>
            </p:nvSpPr>
            <p:spPr>
              <a:xfrm>
                <a:off x="1295401" y="2556931"/>
                <a:ext cx="10086832" cy="3584561"/>
              </a:xfrm>
            </p:spPr>
            <p:txBody>
              <a:bodyPr>
                <a:normAutofit/>
              </a:bodyPr>
              <a:lstStyle/>
              <a:p>
                <a:r>
                  <a:rPr lang="ru-RU" dirty="0" smtClean="0"/>
                  <a:t>Для </a:t>
                </a:r>
                <a:r>
                  <a:rPr lang="ru-RU" dirty="0" err="1"/>
                  <a:t>оцінки</a:t>
                </a:r>
                <a:r>
                  <a:rPr lang="ru-RU" dirty="0"/>
                  <a:t> </a:t>
                </a:r>
                <a:r>
                  <a:rPr lang="ru-RU" dirty="0" err="1"/>
                  <a:t>життєздатності</a:t>
                </a:r>
                <a:r>
                  <a:rPr lang="ru-RU" dirty="0"/>
                  <a:t> тканин </a:t>
                </a:r>
                <a:r>
                  <a:rPr lang="ru-RU" dirty="0" err="1"/>
                  <a:t>вводять</a:t>
                </a:r>
                <a:r>
                  <a:rPr lang="ru-RU" b="1" dirty="0"/>
                  <a:t> </a:t>
                </a:r>
                <a:r>
                  <a:rPr lang="ru-RU" dirty="0" err="1"/>
                  <a:t>коефіцієнт</a:t>
                </a:r>
                <a:r>
                  <a:rPr lang="ru-RU" dirty="0"/>
                  <a:t> </a:t>
                </a:r>
                <a:r>
                  <a:rPr lang="ru-RU" dirty="0" err="1"/>
                  <a:t>поляризації</a:t>
                </a:r>
                <a:r>
                  <a:rPr lang="ru-RU" dirty="0"/>
                  <a:t>:</a:t>
                </a:r>
              </a:p>
              <a:p>
                <a:pPr marL="0" indent="0">
                  <a:buNone/>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𝐾</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𝑅</m:t>
                              </m:r>
                            </m:e>
                            <m:sub>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10</m:t>
                                  </m:r>
                                </m:e>
                                <m:sub/>
                                <m:sup>
                                  <m:r>
                                    <a:rPr lang="en-US" sz="2800" b="0" i="1" smtClean="0">
                                      <a:latin typeface="Cambria Math" panose="02040503050406030204" pitchFamily="18" charset="0"/>
                                    </a:rPr>
                                    <m:t>4</m:t>
                                  </m:r>
                                </m:sup>
                              </m:sSubSup>
                              <m:r>
                                <a:rPr lang="uk-UA" sz="2800" b="0" i="1" smtClean="0">
                                  <a:latin typeface="Cambria Math" panose="02040503050406030204" pitchFamily="18" charset="0"/>
                                </a:rPr>
                                <m:t>Гц</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𝑅</m:t>
                              </m:r>
                            </m:e>
                            <m:sub>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10</m:t>
                                  </m:r>
                                </m:e>
                                <m:sup>
                                  <m:r>
                                    <a:rPr lang="en-US" sz="2800" b="0" i="1" smtClean="0">
                                      <a:latin typeface="Cambria Math" panose="02040503050406030204" pitchFamily="18" charset="0"/>
                                    </a:rPr>
                                    <m:t>6</m:t>
                                  </m:r>
                                </m:sup>
                              </m:sSup>
                              <m:r>
                                <a:rPr lang="uk-UA" sz="2800" b="0" i="1" smtClean="0">
                                  <a:latin typeface="Cambria Math" panose="02040503050406030204" pitchFamily="18" charset="0"/>
                                </a:rPr>
                                <m:t>Гц</m:t>
                              </m:r>
                            </m:sub>
                          </m:sSub>
                        </m:den>
                      </m:f>
                    </m:oMath>
                  </m:oMathPara>
                </a14:m>
                <a:endParaRPr lang="uk-UA" sz="2800" b="0" dirty="0" smtClean="0"/>
              </a:p>
              <a:p>
                <a:pPr marL="0" indent="0">
                  <a:spcBef>
                    <a:spcPts val="0"/>
                  </a:spcBef>
                  <a:spcAft>
                    <a:spcPts val="0"/>
                  </a:spcAft>
                  <a:buNone/>
                </a:pPr>
                <a:r>
                  <a:rPr lang="ru-RU" dirty="0"/>
                  <a:t>де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sSubSup>
                          <m:sSubSupPr>
                            <m:ctrlPr>
                              <a:rPr lang="en-US" i="1">
                                <a:latin typeface="Cambria Math" panose="02040503050406030204" pitchFamily="18" charset="0"/>
                              </a:rPr>
                            </m:ctrlPr>
                          </m:sSubSupPr>
                          <m:e>
                            <m:r>
                              <a:rPr lang="en-US" i="1">
                                <a:latin typeface="Cambria Math" panose="02040503050406030204" pitchFamily="18" charset="0"/>
                              </a:rPr>
                              <m:t>10</m:t>
                            </m:r>
                          </m:e>
                          <m:sub/>
                          <m:sup>
                            <m:r>
                              <a:rPr lang="en-US" i="1">
                                <a:latin typeface="Cambria Math" panose="02040503050406030204" pitchFamily="18" charset="0"/>
                              </a:rPr>
                              <m:t>4</m:t>
                            </m:r>
                          </m:sup>
                        </m:sSubSup>
                        <m:r>
                          <a:rPr lang="uk-UA" i="1">
                            <a:latin typeface="Cambria Math" panose="02040503050406030204" pitchFamily="18" charset="0"/>
                          </a:rPr>
                          <m:t>Гц</m:t>
                        </m:r>
                      </m:sub>
                    </m:sSub>
                  </m:oMath>
                </a14:m>
                <a:r>
                  <a:rPr lang="ru-RU" dirty="0" smtClean="0"/>
                  <a:t> </a:t>
                </a:r>
                <a14:m>
                  <m:oMath xmlns:m="http://schemas.openxmlformats.org/officeDocument/2006/math">
                    <m:r>
                      <a:rPr lang="uk-UA" i="1">
                        <a:latin typeface="Cambria Math" panose="02040503050406030204" pitchFamily="18" charset="0"/>
                      </a:rPr>
                      <m:t>−</m:t>
                    </m:r>
                  </m:oMath>
                </a14:m>
                <a:r>
                  <a:rPr lang="ru-RU" dirty="0"/>
                  <a:t> </a:t>
                </a:r>
                <a:r>
                  <a:rPr lang="ru-RU" dirty="0" err="1"/>
                  <a:t>опір</a:t>
                </a:r>
                <a:r>
                  <a:rPr lang="ru-RU" dirty="0"/>
                  <a:t> </a:t>
                </a:r>
                <a:r>
                  <a:rPr lang="ru-RU" dirty="0" err="1"/>
                  <a:t>тканини</a:t>
                </a:r>
                <a:r>
                  <a:rPr lang="ru-RU" dirty="0"/>
                  <a:t> за </a:t>
                </a:r>
                <a:r>
                  <a:rPr lang="ru-RU" dirty="0" err="1"/>
                  <a:t>низьких</a:t>
                </a:r>
                <a:r>
                  <a:rPr lang="ru-RU" dirty="0"/>
                  <a:t> частот струму;  </a:t>
                </a:r>
                <a:endParaRPr lang="ru-RU" dirty="0" smtClean="0"/>
              </a:p>
              <a:p>
                <a:pPr marL="0" indent="0">
                  <a:spcBef>
                    <a:spcPts val="0"/>
                  </a:spcBef>
                  <a:spcAft>
                    <a:spcPts val="0"/>
                  </a:spcAft>
                  <a:buNone/>
                </a:pPr>
                <a14:m>
                  <m:oMath xmlns:m="http://schemas.openxmlformats.org/officeDocument/2006/math">
                    <m:sSub>
                      <m:sSubPr>
                        <m:ctrlPr>
                          <a:rPr lang="en-US" i="1">
                            <a:latin typeface="Cambria Math" panose="02040503050406030204" pitchFamily="18" charset="0"/>
                          </a:rPr>
                        </m:ctrlPr>
                      </m:sSubPr>
                      <m:e>
                        <m:r>
                          <a:rPr lang="uk-UA" b="0" i="1" smtClean="0">
                            <a:latin typeface="Cambria Math" panose="02040503050406030204" pitchFamily="18" charset="0"/>
                          </a:rPr>
                          <m:t>   </m:t>
                        </m:r>
                        <m:r>
                          <a:rPr lang="en-US" i="1">
                            <a:latin typeface="Cambria Math" panose="02040503050406030204" pitchFamily="18" charset="0"/>
                          </a:rPr>
                          <m:t>𝑅</m:t>
                        </m:r>
                      </m:e>
                      <m:sub>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6</m:t>
                            </m:r>
                          </m:sup>
                        </m:sSup>
                        <m:r>
                          <a:rPr lang="uk-UA" i="1">
                            <a:latin typeface="Cambria Math" panose="02040503050406030204" pitchFamily="18" charset="0"/>
                          </a:rPr>
                          <m:t>Гц</m:t>
                        </m:r>
                      </m:sub>
                    </m:sSub>
                    <m:r>
                      <a:rPr lang="uk-UA" b="0" i="1" smtClean="0">
                        <a:latin typeface="Cambria Math" panose="02040503050406030204" pitchFamily="18" charset="0"/>
                      </a:rPr>
                      <m:t>− </m:t>
                    </m:r>
                  </m:oMath>
                </a14:m>
                <a:r>
                  <a:rPr lang="ru-RU" dirty="0" err="1" smtClean="0"/>
                  <a:t>опір</a:t>
                </a:r>
                <a:r>
                  <a:rPr lang="ru-RU" dirty="0" smtClean="0"/>
                  <a:t> </a:t>
                </a:r>
                <a:r>
                  <a:rPr lang="ru-RU" dirty="0" err="1"/>
                  <a:t>тканини</a:t>
                </a:r>
                <a:r>
                  <a:rPr lang="ru-RU" dirty="0"/>
                  <a:t> за </a:t>
                </a:r>
                <a:r>
                  <a:rPr lang="ru-RU" dirty="0" err="1"/>
                  <a:t>високих</a:t>
                </a:r>
                <a:r>
                  <a:rPr lang="ru-RU" dirty="0"/>
                  <a:t> частот.</a:t>
                </a:r>
              </a:p>
              <a:p>
                <a:r>
                  <a:rPr lang="ru-RU" sz="2000" dirty="0" err="1"/>
                  <a:t>Наприклад</a:t>
                </a:r>
                <a:r>
                  <a:rPr lang="ru-RU" sz="2000" dirty="0"/>
                  <a:t>, для </a:t>
                </a:r>
                <a:r>
                  <a:rPr lang="ru-RU" sz="2000" dirty="0" err="1"/>
                  <a:t>печінки</a:t>
                </a:r>
                <a:r>
                  <a:rPr lang="ru-RU" sz="2000" dirty="0"/>
                  <a:t> </a:t>
                </a:r>
                <a:r>
                  <a:rPr lang="ru-RU" sz="2000" dirty="0" err="1"/>
                  <a:t>ссавців</a:t>
                </a:r>
                <a:r>
                  <a:rPr lang="ru-RU" sz="2000" dirty="0"/>
                  <a:t> К= 9-10, а </a:t>
                </a:r>
                <a:r>
                  <a:rPr lang="ru-RU" sz="2000" dirty="0" err="1"/>
                  <a:t>печінки</a:t>
                </a:r>
                <a:r>
                  <a:rPr lang="ru-RU" sz="2000" dirty="0"/>
                  <a:t> </a:t>
                </a:r>
                <a:r>
                  <a:rPr lang="ru-RU" sz="2000" dirty="0" err="1"/>
                  <a:t>жаби</a:t>
                </a:r>
                <a:r>
                  <a:rPr lang="ru-RU" sz="2000" dirty="0"/>
                  <a:t> </a:t>
                </a:r>
                <a:r>
                  <a:rPr lang="ru-RU" sz="2000" dirty="0" smtClean="0"/>
                  <a:t>- </a:t>
                </a:r>
                <a:r>
                  <a:rPr lang="ru-RU" sz="2000" dirty="0"/>
                  <a:t>2-3.</a:t>
                </a:r>
                <a:r>
                  <a:rPr lang="ru-RU" sz="2000" i="1" dirty="0"/>
                  <a:t> К</a:t>
                </a:r>
                <a:r>
                  <a:rPr lang="ru-RU" sz="2000" dirty="0"/>
                  <a:t> </a:t>
                </a:r>
                <a:r>
                  <a:rPr lang="ru-RU" sz="2000" dirty="0" err="1"/>
                  <a:t>залежить</a:t>
                </a:r>
                <a:r>
                  <a:rPr lang="ru-RU" sz="2000" dirty="0"/>
                  <a:t> </a:t>
                </a:r>
                <a:r>
                  <a:rPr lang="ru-RU" sz="2000" dirty="0" err="1"/>
                  <a:t>від</a:t>
                </a:r>
                <a:r>
                  <a:rPr lang="ru-RU" sz="2000" dirty="0"/>
                  <a:t> </a:t>
                </a:r>
                <a:r>
                  <a:rPr lang="ru-RU" sz="2000" dirty="0" err="1"/>
                  <a:t>інтенсивності</a:t>
                </a:r>
                <a:r>
                  <a:rPr lang="ru-RU" sz="2000" dirty="0"/>
                  <a:t> </a:t>
                </a:r>
                <a:r>
                  <a:rPr lang="ru-RU" sz="2000" dirty="0" err="1"/>
                  <a:t>обміну</a:t>
                </a:r>
                <a:r>
                  <a:rPr lang="ru-RU" sz="2000" dirty="0"/>
                  <a:t> </a:t>
                </a:r>
                <a:r>
                  <a:rPr lang="ru-RU" sz="2000" dirty="0" smtClean="0"/>
                  <a:t>-</a:t>
                </a:r>
                <a:r>
                  <a:rPr lang="ru-RU" sz="2000" dirty="0" err="1" smtClean="0"/>
                  <a:t>речовин</a:t>
                </a:r>
                <a:r>
                  <a:rPr lang="ru-RU" sz="2000" dirty="0" smtClean="0"/>
                  <a:t> </a:t>
                </a:r>
                <a:r>
                  <a:rPr lang="ru-RU" sz="2000" dirty="0"/>
                  <a:t>у тканинах. </a:t>
                </a:r>
                <a:r>
                  <a:rPr lang="ru-RU" sz="2000" dirty="0" err="1"/>
                  <a:t>Під</a:t>
                </a:r>
                <a:r>
                  <a:rPr lang="ru-RU" sz="2000" dirty="0"/>
                  <a:t> час </a:t>
                </a:r>
                <a:r>
                  <a:rPr lang="ru-RU" sz="2000" dirty="0" err="1"/>
                  <a:t>відмирання</a:t>
                </a:r>
                <a:r>
                  <a:rPr lang="ru-RU" sz="2000" dirty="0"/>
                  <a:t> тканин </a:t>
                </a:r>
                <a:r>
                  <a:rPr lang="ru-RU" sz="2000" dirty="0" err="1"/>
                  <a:t>коефіцієнт</a:t>
                </a:r>
                <a:r>
                  <a:rPr lang="ru-RU" sz="2000" dirty="0"/>
                  <a:t> </a:t>
                </a:r>
                <a:r>
                  <a:rPr lang="ru-RU" sz="2000" dirty="0" err="1"/>
                  <a:t>поляризації</a:t>
                </a:r>
                <a:r>
                  <a:rPr lang="ru-RU" sz="2000" dirty="0"/>
                  <a:t> </a:t>
                </a:r>
                <a:r>
                  <a:rPr lang="ru-RU" sz="2000" dirty="0" err="1"/>
                  <a:t>зменшується</a:t>
                </a:r>
                <a:r>
                  <a:rPr lang="ru-RU" sz="2000" dirty="0"/>
                  <a:t>, а для </a:t>
                </a:r>
                <a:r>
                  <a:rPr lang="ru-RU" sz="2000" dirty="0" err="1"/>
                  <a:t>мертвої</a:t>
                </a:r>
                <a:r>
                  <a:rPr lang="ru-RU" sz="2000" dirty="0"/>
                  <a:t> </a:t>
                </a:r>
                <a:r>
                  <a:rPr lang="ru-RU" sz="2000" dirty="0" smtClean="0"/>
                  <a:t>-  </a:t>
                </a:r>
                <a:r>
                  <a:rPr lang="ru-RU" sz="2000" dirty="0" err="1"/>
                  <a:t>наближається</a:t>
                </a:r>
                <a:r>
                  <a:rPr lang="ru-RU" sz="2000" dirty="0"/>
                  <a:t> до </a:t>
                </a:r>
                <a:r>
                  <a:rPr lang="ru-RU" sz="2000" dirty="0" err="1"/>
                  <a:t>одиниці</a:t>
                </a:r>
                <a:r>
                  <a:rPr lang="ru-RU" sz="2000" dirty="0"/>
                  <a:t>.</a:t>
                </a:r>
              </a:p>
            </p:txBody>
          </p:sp>
        </mc:Choice>
        <mc:Fallback xmlns="">
          <p:sp>
            <p:nvSpPr>
              <p:cNvPr id="4" name="Объект 3"/>
              <p:cNvSpPr>
                <a:spLocks noGrp="1" noRot="1" noChangeAspect="1" noMove="1" noResize="1" noEditPoints="1" noAdjustHandles="1" noChangeArrowheads="1" noChangeShapeType="1" noTextEdit="1"/>
              </p:cNvSpPr>
              <p:nvPr>
                <p:ph idx="1"/>
              </p:nvPr>
            </p:nvSpPr>
            <p:spPr>
              <a:xfrm>
                <a:off x="1295401" y="2556931"/>
                <a:ext cx="10086832" cy="3584561"/>
              </a:xfrm>
              <a:blipFill rotWithShape="1">
                <a:blip r:embed="rId2"/>
                <a:stretch>
                  <a:fillRect l="-1088" t="-2721" r="-242" b="-850"/>
                </a:stretch>
              </a:blipFill>
            </p:spPr>
            <p:txBody>
              <a:bodyPr/>
              <a:lstStyle/>
              <a:p>
                <a:r>
                  <a:rPr lang="ru-RU">
                    <a:noFill/>
                  </a:rPr>
                  <a:t> </a:t>
                </a:r>
              </a:p>
            </p:txBody>
          </p:sp>
        </mc:Fallback>
      </mc:AlternateContent>
    </p:spTree>
    <p:extLst>
      <p:ext uri="{BB962C8B-B14F-4D97-AF65-F5344CB8AC3E}">
        <p14:creationId xmlns:p14="http://schemas.microsoft.com/office/powerpoint/2010/main" val="41111541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Реографія</a:t>
            </a:r>
            <a:endParaRPr lang="ru-RU" dirty="0"/>
          </a:p>
        </p:txBody>
      </p:sp>
      <p:sp>
        <p:nvSpPr>
          <p:cNvPr id="3" name="Объект 2"/>
          <p:cNvSpPr>
            <a:spLocks noGrp="1"/>
          </p:cNvSpPr>
          <p:nvPr>
            <p:ph idx="1"/>
          </p:nvPr>
        </p:nvSpPr>
        <p:spPr>
          <a:xfrm>
            <a:off x="1295401" y="2556932"/>
            <a:ext cx="7731153" cy="3318936"/>
          </a:xfrm>
        </p:spPr>
        <p:txBody>
          <a:bodyPr/>
          <a:lstStyle/>
          <a:p>
            <a:r>
              <a:rPr lang="ru-RU" dirty="0"/>
              <a:t>У </a:t>
            </a:r>
            <a:r>
              <a:rPr lang="ru-RU" dirty="0" err="1"/>
              <a:t>клінічній</a:t>
            </a:r>
            <a:r>
              <a:rPr lang="ru-RU" dirty="0"/>
              <a:t> </a:t>
            </a:r>
            <a:r>
              <a:rPr lang="ru-RU" dirty="0" err="1"/>
              <a:t>практиці</a:t>
            </a:r>
            <a:r>
              <a:rPr lang="ru-RU" dirty="0"/>
              <a:t> </a:t>
            </a:r>
            <a:r>
              <a:rPr lang="ru-RU" dirty="0" err="1"/>
              <a:t>вимірювання</a:t>
            </a:r>
            <a:r>
              <a:rPr lang="ru-RU" dirty="0"/>
              <a:t> </a:t>
            </a:r>
            <a:r>
              <a:rPr lang="ru-RU" dirty="0" err="1"/>
              <a:t>імпедансу</a:t>
            </a:r>
            <a:r>
              <a:rPr lang="ru-RU" dirty="0"/>
              <a:t> </a:t>
            </a:r>
            <a:r>
              <a:rPr lang="ru-RU" dirty="0" err="1"/>
              <a:t>використовують</a:t>
            </a:r>
            <a:r>
              <a:rPr lang="ru-RU" dirty="0"/>
              <a:t> для </a:t>
            </a:r>
            <a:r>
              <a:rPr lang="ru-RU" dirty="0" err="1"/>
              <a:t>дослідження</a:t>
            </a:r>
            <a:r>
              <a:rPr lang="ru-RU" dirty="0"/>
              <a:t> </a:t>
            </a:r>
            <a:r>
              <a:rPr lang="ru-RU" dirty="0" err="1"/>
              <a:t>кровонаповнення</a:t>
            </a:r>
            <a:r>
              <a:rPr lang="ru-RU" dirty="0"/>
              <a:t> </a:t>
            </a:r>
            <a:r>
              <a:rPr lang="ru-RU" dirty="0" err="1"/>
              <a:t>органів</a:t>
            </a:r>
            <a:r>
              <a:rPr lang="ru-RU" dirty="0"/>
              <a:t>. Метод </a:t>
            </a:r>
            <a:r>
              <a:rPr lang="ru-RU" dirty="0" err="1"/>
              <a:t>реєстрації</a:t>
            </a:r>
            <a:r>
              <a:rPr lang="ru-RU" dirty="0"/>
              <a:t> </a:t>
            </a:r>
            <a:r>
              <a:rPr lang="ru-RU" dirty="0" err="1"/>
              <a:t>зміни</a:t>
            </a:r>
            <a:r>
              <a:rPr lang="ru-RU" dirty="0"/>
              <a:t> </a:t>
            </a:r>
            <a:r>
              <a:rPr lang="ru-RU" dirty="0" err="1"/>
              <a:t>імпедансу</a:t>
            </a:r>
            <a:r>
              <a:rPr lang="ru-RU" dirty="0"/>
              <a:t> </a:t>
            </a:r>
            <a:r>
              <a:rPr lang="ru-RU" dirty="0" err="1"/>
              <a:t>органів</a:t>
            </a:r>
            <a:r>
              <a:rPr lang="ru-RU" dirty="0"/>
              <a:t> </a:t>
            </a:r>
            <a:r>
              <a:rPr lang="ru-RU" dirty="0" err="1"/>
              <a:t>під</a:t>
            </a:r>
            <a:r>
              <a:rPr lang="ru-RU" dirty="0"/>
              <a:t> час </a:t>
            </a:r>
            <a:r>
              <a:rPr lang="ru-RU" dirty="0" err="1"/>
              <a:t>їх</a:t>
            </a:r>
            <a:r>
              <a:rPr lang="ru-RU" dirty="0"/>
              <a:t> </a:t>
            </a:r>
            <a:r>
              <a:rPr lang="ru-RU" dirty="0" err="1"/>
              <a:t>кровонаповнення</a:t>
            </a:r>
            <a:r>
              <a:rPr lang="ru-RU" dirty="0"/>
              <a:t> </a:t>
            </a:r>
            <a:r>
              <a:rPr lang="ru-RU" dirty="0" err="1"/>
              <a:t>називають</a:t>
            </a:r>
            <a:r>
              <a:rPr lang="ru-RU" dirty="0"/>
              <a:t> </a:t>
            </a:r>
            <a:r>
              <a:rPr lang="ru-RU" b="1" i="1" dirty="0" err="1"/>
              <a:t>реографією</a:t>
            </a:r>
            <a:r>
              <a:rPr lang="ru-RU" dirty="0" smtClean="0"/>
              <a:t>.</a:t>
            </a:r>
          </a:p>
          <a:p>
            <a:r>
              <a:rPr lang="ru-RU" dirty="0" smtClean="0"/>
              <a:t> </a:t>
            </a:r>
            <a:r>
              <a:rPr lang="ru-RU" dirty="0" err="1"/>
              <a:t>Використовуючи</a:t>
            </a:r>
            <a:r>
              <a:rPr lang="ru-RU" dirty="0"/>
              <a:t> </a:t>
            </a:r>
            <a:r>
              <a:rPr lang="ru-RU" dirty="0" err="1"/>
              <a:t>багатоканальні</a:t>
            </a:r>
            <a:r>
              <a:rPr lang="ru-RU" dirty="0"/>
              <a:t> </a:t>
            </a:r>
            <a:r>
              <a:rPr lang="ru-RU" dirty="0" err="1"/>
              <a:t>реографи</a:t>
            </a:r>
            <a:r>
              <a:rPr lang="ru-RU" dirty="0"/>
              <a:t>, </a:t>
            </a:r>
            <a:r>
              <a:rPr lang="ru-RU" dirty="0" err="1"/>
              <a:t>можна</a:t>
            </a:r>
            <a:r>
              <a:rPr lang="ru-RU" dirty="0"/>
              <a:t> </a:t>
            </a:r>
            <a:r>
              <a:rPr lang="ru-RU" dirty="0" err="1"/>
              <a:t>досліджувати</a:t>
            </a:r>
            <a:r>
              <a:rPr lang="ru-RU" dirty="0"/>
              <a:t> </a:t>
            </a:r>
            <a:r>
              <a:rPr lang="ru-RU" dirty="0" err="1"/>
              <a:t>перерозподіл</a:t>
            </a:r>
            <a:r>
              <a:rPr lang="ru-RU" dirty="0"/>
              <a:t> </a:t>
            </a:r>
            <a:r>
              <a:rPr lang="ru-RU" dirty="0" err="1"/>
              <a:t>крові</a:t>
            </a:r>
            <a:r>
              <a:rPr lang="ru-RU" dirty="0"/>
              <a:t> </a:t>
            </a:r>
            <a:r>
              <a:rPr lang="ru-RU" dirty="0" err="1"/>
              <a:t>між</a:t>
            </a:r>
            <a:r>
              <a:rPr lang="ru-RU" dirty="0"/>
              <a:t> органами в </a:t>
            </a:r>
            <a:r>
              <a:rPr lang="ru-RU" dirty="0" err="1"/>
              <a:t>нормі</a:t>
            </a:r>
            <a:r>
              <a:rPr lang="ru-RU" dirty="0"/>
              <a:t> і </a:t>
            </a:r>
            <a:r>
              <a:rPr lang="ru-RU" dirty="0" err="1"/>
              <a:t>патології</a:t>
            </a:r>
            <a:r>
              <a:rPr lang="ru-RU" dirty="0"/>
              <a:t>.</a:t>
            </a:r>
          </a:p>
        </p:txBody>
      </p:sp>
      <p:sp>
        <p:nvSpPr>
          <p:cNvPr id="4" name="Прямоугольник 3"/>
          <p:cNvSpPr/>
          <p:nvPr/>
        </p:nvSpPr>
        <p:spPr>
          <a:xfrm>
            <a:off x="4201298" y="4876970"/>
            <a:ext cx="6096000" cy="369332"/>
          </a:xfrm>
          <a:prstGeom prst="rect">
            <a:avLst/>
          </a:prstGeom>
        </p:spPr>
        <p:txBody>
          <a:bodyPr>
            <a:spAutoFit/>
          </a:bodyPr>
          <a:lstStyle/>
          <a:p>
            <a:r>
              <a:rPr lang="ru-RU" i="1" dirty="0" smtClean="0">
                <a:solidFill>
                  <a:srgbClr val="000000"/>
                </a:solidFill>
                <a:latin typeface="Arial" panose="020B0604020202020204" pitchFamily="34" charset="0"/>
              </a:rPr>
              <a:t>«</a:t>
            </a:r>
            <a:r>
              <a:rPr lang="ru-RU" i="1" dirty="0" err="1" smtClean="0">
                <a:solidFill>
                  <a:srgbClr val="000000"/>
                </a:solidFill>
                <a:latin typeface="Arial" panose="020B0604020202020204" pitchFamily="34" charset="0"/>
              </a:rPr>
              <a:t>рео</a:t>
            </a:r>
            <a:r>
              <a:rPr lang="ru-RU" i="1" dirty="0">
                <a:solidFill>
                  <a:srgbClr val="000000"/>
                </a:solidFill>
                <a:latin typeface="Arial" panose="020B0604020202020204" pitchFamily="34" charset="0"/>
              </a:rPr>
              <a:t>» — </a:t>
            </a:r>
            <a:r>
              <a:rPr lang="ru-RU" i="1" dirty="0" err="1">
                <a:solidFill>
                  <a:srgbClr val="000000"/>
                </a:solidFill>
                <a:latin typeface="Arial" panose="020B0604020202020204" pitchFamily="34" charset="0"/>
              </a:rPr>
              <a:t>течу</a:t>
            </a:r>
            <a:r>
              <a:rPr lang="ru-RU" i="1" dirty="0">
                <a:solidFill>
                  <a:srgbClr val="000000"/>
                </a:solidFill>
                <a:latin typeface="Arial" panose="020B0604020202020204" pitchFamily="34" charset="0"/>
              </a:rPr>
              <a:t>, «графо» — </a:t>
            </a:r>
            <a:r>
              <a:rPr lang="ru-RU" i="1" dirty="0" smtClean="0">
                <a:solidFill>
                  <a:srgbClr val="000000"/>
                </a:solidFill>
                <a:latin typeface="Arial" panose="020B0604020202020204" pitchFamily="34" charset="0"/>
              </a:rPr>
              <a:t>пишу</a:t>
            </a:r>
            <a:endParaRPr lang="uk-UA" dirty="0"/>
          </a:p>
        </p:txBody>
      </p:sp>
      <p:pic>
        <p:nvPicPr>
          <p:cNvPr id="5" name="Рисунок 4"/>
          <p:cNvPicPr>
            <a:picLocks noChangeAspect="1"/>
          </p:cNvPicPr>
          <p:nvPr/>
        </p:nvPicPr>
        <p:blipFill>
          <a:blip r:embed="rId2"/>
          <a:stretch>
            <a:fillRect/>
          </a:stretch>
        </p:blipFill>
        <p:spPr>
          <a:xfrm>
            <a:off x="8388255" y="769579"/>
            <a:ext cx="2857500" cy="2647950"/>
          </a:xfrm>
          <a:prstGeom prst="rect">
            <a:avLst/>
          </a:prstGeom>
        </p:spPr>
      </p:pic>
    </p:spTree>
    <p:extLst>
      <p:ext uri="{BB962C8B-B14F-4D97-AF65-F5344CB8AC3E}">
        <p14:creationId xmlns:p14="http://schemas.microsoft.com/office/powerpoint/2010/main" val="17650645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89441" y="839745"/>
            <a:ext cx="3705225" cy="2476500"/>
          </a:xfrm>
          <a:prstGeom prst="rect">
            <a:avLst/>
          </a:prstGeom>
        </p:spPr>
      </p:pic>
      <p:sp>
        <p:nvSpPr>
          <p:cNvPr id="5" name="Прямоугольник 4"/>
          <p:cNvSpPr/>
          <p:nvPr/>
        </p:nvSpPr>
        <p:spPr>
          <a:xfrm>
            <a:off x="6096000" y="1540645"/>
            <a:ext cx="6096000" cy="646331"/>
          </a:xfrm>
          <a:prstGeom prst="rect">
            <a:avLst/>
          </a:prstGeom>
        </p:spPr>
        <p:txBody>
          <a:bodyPr>
            <a:spAutoFit/>
          </a:bodyPr>
          <a:lstStyle/>
          <a:p>
            <a:r>
              <a:rPr lang="uk-UA" dirty="0"/>
              <a:t>https://foramed.com.ua/funkcionalna-diagnostika/reografiya/reograf-kardio.html</a:t>
            </a:r>
          </a:p>
        </p:txBody>
      </p:sp>
      <p:sp>
        <p:nvSpPr>
          <p:cNvPr id="6" name="Прямоугольник 5"/>
          <p:cNvSpPr/>
          <p:nvPr/>
        </p:nvSpPr>
        <p:spPr>
          <a:xfrm>
            <a:off x="5206485" y="839745"/>
            <a:ext cx="2190921" cy="369332"/>
          </a:xfrm>
          <a:prstGeom prst="rect">
            <a:avLst/>
          </a:prstGeom>
        </p:spPr>
        <p:txBody>
          <a:bodyPr wrap="none">
            <a:spAutoFit/>
          </a:bodyPr>
          <a:lstStyle/>
          <a:p>
            <a:r>
              <a:rPr lang="uk-UA" b="1" dirty="0">
                <a:solidFill>
                  <a:srgbClr val="333333"/>
                </a:solidFill>
                <a:latin typeface="Roboto"/>
              </a:rPr>
              <a:t>Реограф </a:t>
            </a:r>
            <a:r>
              <a:rPr lang="uk-UA" b="1" dirty="0" err="1">
                <a:solidFill>
                  <a:srgbClr val="333333"/>
                </a:solidFill>
                <a:latin typeface="Roboto"/>
              </a:rPr>
              <a:t>Кардіо</a:t>
            </a:r>
            <a:r>
              <a:rPr lang="uk-UA" b="1" dirty="0">
                <a:solidFill>
                  <a:srgbClr val="333333"/>
                </a:solidFill>
                <a:latin typeface="Roboto"/>
              </a:rPr>
              <a:t> +</a:t>
            </a:r>
            <a:endParaRPr lang="uk-UA" b="1" i="0" dirty="0">
              <a:solidFill>
                <a:srgbClr val="333333"/>
              </a:solidFill>
              <a:effectLst/>
              <a:latin typeface="Roboto"/>
            </a:endParaRPr>
          </a:p>
        </p:txBody>
      </p:sp>
      <p:pic>
        <p:nvPicPr>
          <p:cNvPr id="7" name="Рисунок 6"/>
          <p:cNvPicPr>
            <a:picLocks noChangeAspect="1"/>
          </p:cNvPicPr>
          <p:nvPr/>
        </p:nvPicPr>
        <p:blipFill>
          <a:blip r:embed="rId3"/>
          <a:stretch>
            <a:fillRect/>
          </a:stretch>
        </p:blipFill>
        <p:spPr>
          <a:xfrm>
            <a:off x="3574320" y="2945284"/>
            <a:ext cx="7365529" cy="3192662"/>
          </a:xfrm>
          <a:prstGeom prst="rect">
            <a:avLst/>
          </a:prstGeom>
        </p:spPr>
      </p:pic>
    </p:spTree>
    <p:extLst>
      <p:ext uri="{BB962C8B-B14F-4D97-AF65-F5344CB8AC3E}">
        <p14:creationId xmlns:p14="http://schemas.microsoft.com/office/powerpoint/2010/main" val="1776837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1236" y="1031710"/>
            <a:ext cx="6202391" cy="1303867"/>
          </a:xfrm>
        </p:spPr>
        <p:txBody>
          <a:bodyPr/>
          <a:lstStyle/>
          <a:p>
            <a:r>
              <a:rPr lang="ru-RU" dirty="0" err="1"/>
              <a:t>Реоенцефалографія</a:t>
            </a:r>
            <a:endParaRPr lang="ru-RU" dirty="0"/>
          </a:p>
        </p:txBody>
      </p:sp>
      <p:sp>
        <p:nvSpPr>
          <p:cNvPr id="3" name="Объект 2"/>
          <p:cNvSpPr>
            <a:spLocks noGrp="1"/>
          </p:cNvSpPr>
          <p:nvPr>
            <p:ph idx="1"/>
          </p:nvPr>
        </p:nvSpPr>
        <p:spPr/>
        <p:txBody>
          <a:bodyPr/>
          <a:lstStyle/>
          <a:p>
            <a:r>
              <a:rPr lang="ru-RU" b="1" i="1" dirty="0" err="1" smtClean="0"/>
              <a:t>Реоенцефалографія</a:t>
            </a:r>
            <a:r>
              <a:rPr lang="ru-RU" dirty="0"/>
              <a:t> </a:t>
            </a:r>
            <a:r>
              <a:rPr lang="ru-RU" dirty="0" smtClean="0"/>
              <a:t>–  </a:t>
            </a:r>
            <a:r>
              <a:rPr lang="ru-RU" dirty="0" err="1"/>
              <a:t>це</a:t>
            </a:r>
            <a:r>
              <a:rPr lang="ru-RU" dirty="0"/>
              <a:t> метод </a:t>
            </a:r>
            <a:r>
              <a:rPr lang="ru-RU" dirty="0" err="1"/>
              <a:t>дослідження</a:t>
            </a:r>
            <a:r>
              <a:rPr lang="ru-RU" dirty="0"/>
              <a:t> </a:t>
            </a:r>
            <a:r>
              <a:rPr lang="ru-RU" dirty="0" err="1"/>
              <a:t>мозкового</a:t>
            </a:r>
            <a:r>
              <a:rPr lang="ru-RU" dirty="0"/>
              <a:t> </a:t>
            </a:r>
            <a:r>
              <a:rPr lang="ru-RU" dirty="0" err="1"/>
              <a:t>кровообігу</a:t>
            </a:r>
            <a:r>
              <a:rPr lang="ru-RU" dirty="0"/>
              <a:t>, </a:t>
            </a:r>
            <a:r>
              <a:rPr lang="ru-RU" dirty="0" err="1"/>
              <a:t>який</a:t>
            </a:r>
            <a:r>
              <a:rPr lang="ru-RU" dirty="0"/>
              <a:t> </a:t>
            </a:r>
            <a:r>
              <a:rPr lang="ru-RU" dirty="0" err="1"/>
              <a:t>грунтується</a:t>
            </a:r>
            <a:r>
              <a:rPr lang="ru-RU" dirty="0"/>
              <a:t> на </a:t>
            </a:r>
            <a:r>
              <a:rPr lang="ru-RU" dirty="0" err="1"/>
              <a:t>реєстрації</a:t>
            </a:r>
            <a:r>
              <a:rPr lang="ru-RU" dirty="0"/>
              <a:t> </a:t>
            </a:r>
            <a:r>
              <a:rPr lang="ru-RU" dirty="0" err="1"/>
              <a:t>пульсових</a:t>
            </a:r>
            <a:r>
              <a:rPr lang="ru-RU" dirty="0"/>
              <a:t> </a:t>
            </a:r>
            <a:r>
              <a:rPr lang="ru-RU" dirty="0" err="1"/>
              <a:t>коливань</a:t>
            </a:r>
            <a:r>
              <a:rPr lang="ru-RU" dirty="0"/>
              <a:t> </a:t>
            </a:r>
            <a:r>
              <a:rPr lang="ru-RU" dirty="0" err="1"/>
              <a:t>імпедансу</a:t>
            </a:r>
            <a:r>
              <a:rPr lang="ru-RU" dirty="0"/>
              <a:t> головного </a:t>
            </a:r>
            <a:r>
              <a:rPr lang="ru-RU" dirty="0" err="1"/>
              <a:t>мозку</a:t>
            </a:r>
            <a:r>
              <a:rPr lang="ru-RU" dirty="0"/>
              <a:t> </a:t>
            </a:r>
            <a:r>
              <a:rPr lang="ru-RU" dirty="0" err="1"/>
              <a:t>під</a:t>
            </a:r>
            <a:r>
              <a:rPr lang="ru-RU" dirty="0"/>
              <a:t> час </a:t>
            </a:r>
            <a:r>
              <a:rPr lang="ru-RU" dirty="0" err="1"/>
              <a:t>проходження</a:t>
            </a:r>
            <a:r>
              <a:rPr lang="ru-RU" dirty="0"/>
              <a:t> через </a:t>
            </a:r>
            <a:r>
              <a:rPr lang="ru-RU" dirty="0" err="1"/>
              <a:t>нього</a:t>
            </a:r>
            <a:r>
              <a:rPr lang="ru-RU" dirty="0"/>
              <a:t> струму </a:t>
            </a:r>
            <a:r>
              <a:rPr lang="ru-RU" dirty="0" err="1"/>
              <a:t>високої</a:t>
            </a:r>
            <a:r>
              <a:rPr lang="ru-RU" dirty="0"/>
              <a:t> </a:t>
            </a:r>
            <a:r>
              <a:rPr lang="ru-RU" dirty="0" err="1"/>
              <a:t>частоти</a:t>
            </a:r>
            <a:r>
              <a:rPr lang="ru-RU" dirty="0"/>
              <a:t>, але </a:t>
            </a:r>
            <a:r>
              <a:rPr lang="ru-RU" dirty="0" err="1"/>
              <a:t>малої</a:t>
            </a:r>
            <a:r>
              <a:rPr lang="ru-RU" dirty="0"/>
              <a:t> </a:t>
            </a:r>
            <a:r>
              <a:rPr lang="ru-RU" dirty="0" err="1"/>
              <a:t>сили</a:t>
            </a:r>
            <a:r>
              <a:rPr lang="ru-RU" dirty="0"/>
              <a:t> та </a:t>
            </a:r>
            <a:r>
              <a:rPr lang="ru-RU" dirty="0" err="1"/>
              <a:t>напруги</a:t>
            </a:r>
            <a:r>
              <a:rPr lang="ru-RU" dirty="0"/>
              <a:t>. </a:t>
            </a:r>
            <a:endParaRPr lang="ru-RU" dirty="0" smtClean="0"/>
          </a:p>
          <a:p>
            <a:r>
              <a:rPr lang="ru-RU" dirty="0" err="1" smtClean="0"/>
              <a:t>Цим</a:t>
            </a:r>
            <a:r>
              <a:rPr lang="ru-RU" dirty="0" smtClean="0"/>
              <a:t> </a:t>
            </a:r>
            <a:r>
              <a:rPr lang="ru-RU" dirty="0"/>
              <a:t>методом </a:t>
            </a:r>
            <a:r>
              <a:rPr lang="ru-RU" dirty="0" err="1"/>
              <a:t>визначають</a:t>
            </a:r>
            <a:r>
              <a:rPr lang="ru-RU" dirty="0"/>
              <a:t> стан </a:t>
            </a:r>
            <a:r>
              <a:rPr lang="ru-RU" dirty="0" err="1"/>
              <a:t>гемодинаміки</a:t>
            </a:r>
            <a:r>
              <a:rPr lang="ru-RU" dirty="0"/>
              <a:t>, характер пульсового </a:t>
            </a:r>
            <a:r>
              <a:rPr lang="ru-RU" dirty="0" err="1"/>
              <a:t>кровонаповнення</a:t>
            </a:r>
            <a:r>
              <a:rPr lang="ru-RU" dirty="0"/>
              <a:t> </a:t>
            </a:r>
            <a:r>
              <a:rPr lang="ru-RU" dirty="0" err="1"/>
              <a:t>окремих</a:t>
            </a:r>
            <a:r>
              <a:rPr lang="ru-RU" dirty="0"/>
              <a:t> </a:t>
            </a:r>
            <a:r>
              <a:rPr lang="ru-RU" dirty="0" err="1"/>
              <a:t>ділянок</a:t>
            </a:r>
            <a:r>
              <a:rPr lang="ru-RU" dirty="0"/>
              <a:t> головного </a:t>
            </a:r>
            <a:r>
              <a:rPr lang="ru-RU" dirty="0" err="1"/>
              <a:t>мозку</a:t>
            </a:r>
            <a:r>
              <a:rPr lang="ru-RU" dirty="0"/>
              <a:t>, стан </a:t>
            </a:r>
            <a:r>
              <a:rPr lang="ru-RU" dirty="0" err="1"/>
              <a:t>стінок</a:t>
            </a:r>
            <a:r>
              <a:rPr lang="ru-RU" dirty="0"/>
              <a:t> </a:t>
            </a:r>
            <a:r>
              <a:rPr lang="ru-RU" dirty="0" err="1"/>
              <a:t>судин</a:t>
            </a:r>
            <a:r>
              <a:rPr lang="ru-RU" dirty="0"/>
              <a:t> та венозного </a:t>
            </a:r>
            <a:r>
              <a:rPr lang="ru-RU" dirty="0" err="1"/>
              <a:t>кровообігу</a:t>
            </a:r>
            <a:r>
              <a:rPr lang="ru-RU" dirty="0"/>
              <a:t>.</a:t>
            </a:r>
          </a:p>
        </p:txBody>
      </p:sp>
      <p:pic>
        <p:nvPicPr>
          <p:cNvPr id="4" name="Рисунок 3"/>
          <p:cNvPicPr>
            <a:picLocks noChangeAspect="1"/>
          </p:cNvPicPr>
          <p:nvPr/>
        </p:nvPicPr>
        <p:blipFill>
          <a:blip r:embed="rId2"/>
          <a:stretch>
            <a:fillRect/>
          </a:stretch>
        </p:blipFill>
        <p:spPr>
          <a:xfrm>
            <a:off x="7829035" y="676790"/>
            <a:ext cx="3581529" cy="2387686"/>
          </a:xfrm>
          <a:prstGeom prst="rect">
            <a:avLst/>
          </a:prstGeom>
        </p:spPr>
      </p:pic>
    </p:spTree>
    <p:extLst>
      <p:ext uri="{BB962C8B-B14F-4D97-AF65-F5344CB8AC3E}">
        <p14:creationId xmlns:p14="http://schemas.microsoft.com/office/powerpoint/2010/main" val="10887543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Ультрависокочастотні електричні поля</a:t>
            </a:r>
            <a:endParaRPr lang="ru-RU" dirty="0"/>
          </a:p>
        </p:txBody>
      </p:sp>
      <p:sp>
        <p:nvSpPr>
          <p:cNvPr id="3" name="Объект 2"/>
          <p:cNvSpPr>
            <a:spLocks noGrp="1"/>
          </p:cNvSpPr>
          <p:nvPr>
            <p:ph idx="1"/>
          </p:nvPr>
        </p:nvSpPr>
        <p:spPr>
          <a:xfrm>
            <a:off x="1295401" y="2556931"/>
            <a:ext cx="9991298" cy="3543617"/>
          </a:xfrm>
        </p:spPr>
        <p:txBody>
          <a:bodyPr>
            <a:normAutofit/>
          </a:bodyPr>
          <a:lstStyle/>
          <a:p>
            <a:r>
              <a:rPr lang="ru-RU" dirty="0"/>
              <a:t>У </a:t>
            </a:r>
            <a:r>
              <a:rPr lang="ru-RU" dirty="0" err="1"/>
              <a:t>фізіотерапії</a:t>
            </a:r>
            <a:r>
              <a:rPr lang="ru-RU" dirty="0"/>
              <a:t> </a:t>
            </a:r>
            <a:r>
              <a:rPr lang="ru-RU" dirty="0" err="1"/>
              <a:t>використовують</a:t>
            </a:r>
            <a:r>
              <a:rPr lang="ru-RU" dirty="0"/>
              <a:t> </a:t>
            </a:r>
            <a:r>
              <a:rPr lang="ru-RU" dirty="0" err="1"/>
              <a:t>ультрависокочастотні</a:t>
            </a:r>
            <a:r>
              <a:rPr lang="ru-RU" dirty="0"/>
              <a:t> </a:t>
            </a:r>
            <a:r>
              <a:rPr lang="ru-RU" dirty="0" err="1"/>
              <a:t>електричні</a:t>
            </a:r>
            <a:r>
              <a:rPr lang="ru-RU" dirty="0"/>
              <a:t> поля. </a:t>
            </a:r>
            <a:r>
              <a:rPr lang="ru-RU" dirty="0" err="1"/>
              <a:t>Ці</a:t>
            </a:r>
            <a:r>
              <a:rPr lang="ru-RU" dirty="0"/>
              <a:t> поля </a:t>
            </a:r>
            <a:r>
              <a:rPr lang="ru-RU" dirty="0" err="1"/>
              <a:t>зумовлюють</a:t>
            </a:r>
            <a:r>
              <a:rPr lang="ru-RU" dirty="0"/>
              <a:t> </a:t>
            </a:r>
            <a:r>
              <a:rPr lang="ru-RU" dirty="0" err="1"/>
              <a:t>поляризаційні</a:t>
            </a:r>
            <a:r>
              <a:rPr lang="ru-RU" dirty="0"/>
              <a:t> </a:t>
            </a:r>
            <a:r>
              <a:rPr lang="ru-RU" dirty="0" err="1"/>
              <a:t>явища</a:t>
            </a:r>
            <a:r>
              <a:rPr lang="ru-RU" dirty="0"/>
              <a:t> у тканинах, і, як </a:t>
            </a:r>
            <a:r>
              <a:rPr lang="ru-RU" dirty="0" err="1"/>
              <a:t>наслідок</a:t>
            </a:r>
            <a:r>
              <a:rPr lang="ru-RU" dirty="0"/>
              <a:t>, </a:t>
            </a:r>
            <a:r>
              <a:rPr lang="ru-RU" dirty="0" err="1"/>
              <a:t>виникає</a:t>
            </a:r>
            <a:r>
              <a:rPr lang="ru-RU" dirty="0"/>
              <a:t> </a:t>
            </a:r>
            <a:r>
              <a:rPr lang="ru-RU" dirty="0" err="1"/>
              <a:t>тепловий</a:t>
            </a:r>
            <a:r>
              <a:rPr lang="ru-RU" dirty="0"/>
              <a:t> </a:t>
            </a:r>
            <a:r>
              <a:rPr lang="ru-RU" dirty="0" err="1"/>
              <a:t>ефект</a:t>
            </a:r>
            <a:r>
              <a:rPr lang="ru-RU" dirty="0"/>
              <a:t>, </a:t>
            </a:r>
            <a:r>
              <a:rPr lang="ru-RU" dirty="0" err="1"/>
              <a:t>який</a:t>
            </a:r>
            <a:r>
              <a:rPr lang="ru-RU" dirty="0"/>
              <a:t> </a:t>
            </a:r>
            <a:r>
              <a:rPr lang="ru-RU" dirty="0" err="1"/>
              <a:t>залежить</a:t>
            </a:r>
            <a:r>
              <a:rPr lang="ru-RU" dirty="0"/>
              <a:t> </a:t>
            </a:r>
            <a:r>
              <a:rPr lang="ru-RU" dirty="0" err="1"/>
              <a:t>від</a:t>
            </a:r>
            <a:r>
              <a:rPr lang="ru-RU" dirty="0"/>
              <a:t> </a:t>
            </a:r>
            <a:r>
              <a:rPr lang="ru-RU" dirty="0" err="1"/>
              <a:t>діелектричної</a:t>
            </a:r>
            <a:r>
              <a:rPr lang="ru-RU" dirty="0"/>
              <a:t> </a:t>
            </a:r>
            <a:r>
              <a:rPr lang="ru-RU" dirty="0" err="1"/>
              <a:t>проникності</a:t>
            </a:r>
            <a:r>
              <a:rPr lang="ru-RU" dirty="0"/>
              <a:t> та опору тканин, </a:t>
            </a:r>
            <a:r>
              <a:rPr lang="ru-RU" dirty="0" err="1"/>
              <a:t>частотних</a:t>
            </a:r>
            <a:r>
              <a:rPr lang="ru-RU" dirty="0"/>
              <a:t> характеристик поля. </a:t>
            </a:r>
            <a:endParaRPr lang="ru-RU" dirty="0" smtClean="0"/>
          </a:p>
          <a:p>
            <a:r>
              <a:rPr lang="ru-RU" dirty="0" err="1" smtClean="0"/>
              <a:t>Максимальне</a:t>
            </a:r>
            <a:r>
              <a:rPr lang="ru-RU" dirty="0" smtClean="0"/>
              <a:t> </a:t>
            </a:r>
            <a:r>
              <a:rPr lang="ru-RU" dirty="0" err="1"/>
              <a:t>нагрівання</a:t>
            </a:r>
            <a:r>
              <a:rPr lang="ru-RU" dirty="0"/>
              <a:t> тканин </a:t>
            </a:r>
            <a:r>
              <a:rPr lang="ru-RU" dirty="0" err="1"/>
              <a:t>спостерігається</a:t>
            </a:r>
            <a:r>
              <a:rPr lang="ru-RU" dirty="0"/>
              <a:t> в </a:t>
            </a:r>
            <a:r>
              <a:rPr lang="ru-RU" dirty="0" err="1"/>
              <a:t>області</a:t>
            </a:r>
            <a:r>
              <a:rPr lang="ru-RU" dirty="0"/>
              <a:t> </a:t>
            </a:r>
            <a:r>
              <a:rPr lang="ru-RU" dirty="0" err="1"/>
              <a:t>дисперсії</a:t>
            </a:r>
            <a:r>
              <a:rPr lang="ru-RU" dirty="0"/>
              <a:t> </a:t>
            </a:r>
            <a:r>
              <a:rPr lang="ru-RU" dirty="0" err="1"/>
              <a:t>електропровідності</a:t>
            </a:r>
            <a:r>
              <a:rPr lang="ru-RU" dirty="0"/>
              <a:t>, </a:t>
            </a:r>
            <a:r>
              <a:rPr lang="ru-RU" dirty="0" err="1"/>
              <a:t>тобто</a:t>
            </a:r>
            <a:r>
              <a:rPr lang="ru-RU" dirty="0"/>
              <a:t> </a:t>
            </a:r>
            <a:r>
              <a:rPr lang="ru-RU" dirty="0" err="1"/>
              <a:t>під</a:t>
            </a:r>
            <a:r>
              <a:rPr lang="ru-RU" dirty="0"/>
              <a:t> час </a:t>
            </a:r>
            <a:r>
              <a:rPr lang="ru-RU" dirty="0" err="1"/>
              <a:t>інтенсивної</a:t>
            </a:r>
            <a:r>
              <a:rPr lang="ru-RU" dirty="0"/>
              <a:t> </a:t>
            </a:r>
            <a:r>
              <a:rPr lang="ru-RU" dirty="0" err="1"/>
              <a:t>поляризації</a:t>
            </a:r>
            <a:r>
              <a:rPr lang="ru-RU" dirty="0"/>
              <a:t>. Тому </a:t>
            </a:r>
            <a:r>
              <a:rPr lang="ru-RU" dirty="0" err="1"/>
              <a:t>важливим</a:t>
            </a:r>
            <a:r>
              <a:rPr lang="ru-RU" dirty="0"/>
              <a:t> </a:t>
            </a:r>
            <a:r>
              <a:rPr lang="ru-RU" dirty="0" err="1"/>
              <a:t>напрямом</a:t>
            </a:r>
            <a:r>
              <a:rPr lang="ru-RU" dirty="0"/>
              <a:t> </a:t>
            </a:r>
            <a:r>
              <a:rPr lang="ru-RU" dirty="0" err="1"/>
              <a:t>розвитку</a:t>
            </a:r>
            <a:r>
              <a:rPr lang="ru-RU" dirty="0"/>
              <a:t> </a:t>
            </a:r>
            <a:r>
              <a:rPr lang="ru-RU" dirty="0" err="1"/>
              <a:t>фізіотерапії</a:t>
            </a:r>
            <a:r>
              <a:rPr lang="ru-RU" dirty="0"/>
              <a:t> є </a:t>
            </a:r>
            <a:r>
              <a:rPr lang="ru-RU" dirty="0" err="1"/>
              <a:t>дослідження</a:t>
            </a:r>
            <a:r>
              <a:rPr lang="ru-RU" dirty="0"/>
              <a:t> </a:t>
            </a:r>
            <a:r>
              <a:rPr lang="ru-RU" dirty="0" err="1"/>
              <a:t>електричних</a:t>
            </a:r>
            <a:r>
              <a:rPr lang="ru-RU" dirty="0"/>
              <a:t> </a:t>
            </a:r>
            <a:r>
              <a:rPr lang="ru-RU" dirty="0" err="1"/>
              <a:t>властивостей</a:t>
            </a:r>
            <a:r>
              <a:rPr lang="ru-RU" dirty="0"/>
              <a:t> тканин у </a:t>
            </a:r>
            <a:r>
              <a:rPr lang="ru-RU" dirty="0" err="1"/>
              <a:t>діапазонах</a:t>
            </a:r>
            <a:r>
              <a:rPr lang="ru-RU" dirty="0"/>
              <a:t> частот, </a:t>
            </a:r>
            <a:r>
              <a:rPr lang="ru-RU" dirty="0" err="1"/>
              <a:t>що</a:t>
            </a:r>
            <a:r>
              <a:rPr lang="ru-RU" dirty="0"/>
              <a:t> </a:t>
            </a:r>
            <a:r>
              <a:rPr lang="ru-RU" dirty="0" err="1"/>
              <a:t>зумовлюють</a:t>
            </a:r>
            <a:r>
              <a:rPr lang="ru-RU" dirty="0"/>
              <a:t> </a:t>
            </a:r>
            <a:r>
              <a:rPr lang="ru-RU" dirty="0" err="1"/>
              <a:t>лікувальний</a:t>
            </a:r>
            <a:r>
              <a:rPr lang="ru-RU" dirty="0"/>
              <a:t> </a:t>
            </a:r>
            <a:r>
              <a:rPr lang="ru-RU" dirty="0" err="1"/>
              <a:t>ефект</a:t>
            </a:r>
            <a:r>
              <a:rPr lang="ru-RU" dirty="0"/>
              <a:t> </a:t>
            </a:r>
            <a:r>
              <a:rPr lang="ru-RU" dirty="0" err="1"/>
              <a:t>під</a:t>
            </a:r>
            <a:r>
              <a:rPr lang="ru-RU" dirty="0"/>
              <a:t> час </a:t>
            </a:r>
            <a:r>
              <a:rPr lang="ru-RU" dirty="0" err="1"/>
              <a:t>фізіопроцедур</a:t>
            </a:r>
            <a:r>
              <a:rPr lang="ru-RU" dirty="0"/>
              <a:t>.</a:t>
            </a:r>
          </a:p>
        </p:txBody>
      </p:sp>
    </p:spTree>
    <p:extLst>
      <p:ext uri="{BB962C8B-B14F-4D97-AF65-F5344CB8AC3E}">
        <p14:creationId xmlns:p14="http://schemas.microsoft.com/office/powerpoint/2010/main" val="7946701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8. </a:t>
            </a:r>
            <a:r>
              <a:rPr lang="ru-RU" b="1" dirty="0" err="1" smtClean="0"/>
              <a:t>Дія</a:t>
            </a:r>
            <a:r>
              <a:rPr lang="ru-RU" b="1" dirty="0" smtClean="0"/>
              <a:t> </a:t>
            </a:r>
            <a:r>
              <a:rPr lang="ru-RU" b="1" dirty="0" err="1" smtClean="0"/>
              <a:t>електричного</a:t>
            </a:r>
            <a:r>
              <a:rPr lang="ru-RU" b="1" dirty="0" smtClean="0"/>
              <a:t> струму на </a:t>
            </a:r>
            <a:r>
              <a:rPr lang="ru-RU" b="1" dirty="0" err="1" smtClean="0"/>
              <a:t>живі</a:t>
            </a:r>
            <a:r>
              <a:rPr lang="ru-RU" b="1" dirty="0" smtClean="0"/>
              <a:t> </a:t>
            </a:r>
            <a:r>
              <a:rPr lang="ru-RU" b="1" dirty="0" err="1" smtClean="0"/>
              <a:t>організми</a:t>
            </a:r>
            <a:endParaRPr lang="ru-RU" dirty="0"/>
          </a:p>
        </p:txBody>
      </p:sp>
    </p:spTree>
    <p:extLst>
      <p:ext uri="{BB962C8B-B14F-4D97-AF65-F5344CB8AC3E}">
        <p14:creationId xmlns:p14="http://schemas.microsoft.com/office/powerpoint/2010/main" val="9916973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Вплив</a:t>
            </a:r>
            <a:r>
              <a:rPr lang="ru-RU" dirty="0"/>
              <a:t> </a:t>
            </a:r>
            <a:r>
              <a:rPr lang="ru-RU" dirty="0" err="1"/>
              <a:t>електричного</a:t>
            </a:r>
            <a:r>
              <a:rPr lang="ru-RU" dirty="0"/>
              <a:t> струму на </a:t>
            </a:r>
            <a:r>
              <a:rPr lang="ru-RU" dirty="0" err="1"/>
              <a:t>живі</a:t>
            </a:r>
            <a:r>
              <a:rPr lang="ru-RU" dirty="0"/>
              <a:t> </a:t>
            </a:r>
            <a:r>
              <a:rPr lang="ru-RU" dirty="0" err="1"/>
              <a:t>організми</a:t>
            </a:r>
            <a:endParaRPr lang="ru-RU" dirty="0"/>
          </a:p>
        </p:txBody>
      </p:sp>
      <p:sp>
        <p:nvSpPr>
          <p:cNvPr id="3" name="Объект 2"/>
          <p:cNvSpPr>
            <a:spLocks noGrp="1"/>
          </p:cNvSpPr>
          <p:nvPr>
            <p:ph idx="1"/>
          </p:nvPr>
        </p:nvSpPr>
        <p:spPr/>
        <p:txBody>
          <a:bodyPr>
            <a:normAutofit/>
          </a:bodyPr>
          <a:lstStyle/>
          <a:p>
            <a:r>
              <a:rPr lang="ru-RU" sz="3200" dirty="0" err="1" smtClean="0"/>
              <a:t>Існує</a:t>
            </a:r>
            <a:r>
              <a:rPr lang="ru-RU" sz="3200" dirty="0" smtClean="0"/>
              <a:t> </a:t>
            </a:r>
            <a:r>
              <a:rPr lang="ru-RU" sz="3200" dirty="0" err="1"/>
              <a:t>певне</a:t>
            </a:r>
            <a:r>
              <a:rPr lang="ru-RU" sz="3200" dirty="0"/>
              <a:t> </a:t>
            </a:r>
            <a:r>
              <a:rPr lang="ru-RU" sz="3200" dirty="0" err="1"/>
              <a:t>порогове</a:t>
            </a:r>
            <a:r>
              <a:rPr lang="ru-RU" sz="3200" dirty="0"/>
              <a:t> </a:t>
            </a:r>
            <a:r>
              <a:rPr lang="ru-RU" sz="3200" dirty="0" err="1"/>
              <a:t>значення</a:t>
            </a:r>
            <a:r>
              <a:rPr lang="ru-RU" sz="3200" dirty="0"/>
              <a:t> </a:t>
            </a:r>
            <a:r>
              <a:rPr lang="ru-RU" sz="3200" dirty="0" err="1"/>
              <a:t>сили</a:t>
            </a:r>
            <a:r>
              <a:rPr lang="ru-RU" sz="3200" dirty="0"/>
              <a:t> струму, </a:t>
            </a:r>
            <a:r>
              <a:rPr lang="ru-RU" sz="3200" dirty="0" err="1"/>
              <a:t>нижче</a:t>
            </a:r>
            <a:r>
              <a:rPr lang="ru-RU" sz="3200" dirty="0"/>
              <a:t> </a:t>
            </a:r>
            <a:r>
              <a:rPr lang="ru-RU" sz="3200" dirty="0" err="1"/>
              <a:t>від</a:t>
            </a:r>
            <a:r>
              <a:rPr lang="ru-RU" sz="3200" dirty="0"/>
              <a:t> </a:t>
            </a:r>
            <a:r>
              <a:rPr lang="ru-RU" sz="3200" dirty="0" err="1"/>
              <a:t>якого</a:t>
            </a:r>
            <a:r>
              <a:rPr lang="ru-RU" sz="3200" dirty="0"/>
              <a:t> струм не </a:t>
            </a:r>
            <a:r>
              <a:rPr lang="ru-RU" sz="3200" dirty="0" err="1"/>
              <a:t>спричиняє</a:t>
            </a:r>
            <a:r>
              <a:rPr lang="ru-RU" sz="3200" dirty="0"/>
              <a:t> </a:t>
            </a:r>
            <a:r>
              <a:rPr lang="ru-RU" sz="3200" dirty="0" err="1"/>
              <a:t>подразнення</a:t>
            </a:r>
            <a:r>
              <a:rPr lang="ru-RU" sz="3200" dirty="0"/>
              <a:t>. </a:t>
            </a:r>
            <a:r>
              <a:rPr lang="ru-RU" sz="3200" dirty="0" err="1"/>
              <a:t>Це</a:t>
            </a:r>
            <a:r>
              <a:rPr lang="ru-RU" sz="3200" dirty="0"/>
              <a:t> </a:t>
            </a:r>
            <a:r>
              <a:rPr lang="ru-RU" sz="3200" dirty="0" err="1"/>
              <a:t>порогове</a:t>
            </a:r>
            <a:r>
              <a:rPr lang="ru-RU" sz="3200" dirty="0"/>
              <a:t> </a:t>
            </a:r>
            <a:r>
              <a:rPr lang="ru-RU" sz="3200" dirty="0" err="1"/>
              <a:t>значення</a:t>
            </a:r>
            <a:r>
              <a:rPr lang="ru-RU" sz="3200" dirty="0"/>
              <a:t> </a:t>
            </a:r>
            <a:r>
              <a:rPr lang="ru-RU" sz="3200" dirty="0" err="1"/>
              <a:t>різне</a:t>
            </a:r>
            <a:r>
              <a:rPr lang="ru-RU" sz="3200" dirty="0"/>
              <a:t> для </a:t>
            </a:r>
            <a:r>
              <a:rPr lang="ru-RU" sz="3200" dirty="0" err="1"/>
              <a:t>різних</a:t>
            </a:r>
            <a:r>
              <a:rPr lang="ru-RU" sz="3200" dirty="0"/>
              <a:t> </a:t>
            </a:r>
            <a:r>
              <a:rPr lang="ru-RU" sz="3200" dirty="0" err="1"/>
              <a:t>організмів</a:t>
            </a:r>
            <a:r>
              <a:rPr lang="ru-RU" sz="3200" dirty="0"/>
              <a:t> та </a:t>
            </a:r>
            <a:r>
              <a:rPr lang="ru-RU" sz="3200" dirty="0" err="1"/>
              <a:t>залежить</a:t>
            </a:r>
            <a:r>
              <a:rPr lang="ru-RU" sz="3200" dirty="0"/>
              <a:t> </a:t>
            </a:r>
            <a:r>
              <a:rPr lang="ru-RU" sz="3200" dirty="0" err="1"/>
              <a:t>від</a:t>
            </a:r>
            <a:r>
              <a:rPr lang="ru-RU" sz="3200" dirty="0"/>
              <a:t> </a:t>
            </a:r>
            <a:r>
              <a:rPr lang="ru-RU" sz="3200" dirty="0" err="1"/>
              <a:t>їхнього</a:t>
            </a:r>
            <a:r>
              <a:rPr lang="ru-RU" sz="3200" dirty="0"/>
              <a:t> </a:t>
            </a:r>
            <a:r>
              <a:rPr lang="ru-RU" sz="3200" dirty="0" err="1"/>
              <a:t>фізіологічного</a:t>
            </a:r>
            <a:r>
              <a:rPr lang="ru-RU" sz="3200" dirty="0"/>
              <a:t> стану.</a:t>
            </a:r>
          </a:p>
          <a:p>
            <a:endParaRPr lang="ru-RU" dirty="0"/>
          </a:p>
        </p:txBody>
      </p:sp>
    </p:spTree>
    <p:extLst>
      <p:ext uri="{BB962C8B-B14F-4D97-AF65-F5344CB8AC3E}">
        <p14:creationId xmlns:p14="http://schemas.microsoft.com/office/powerpoint/2010/main" val="14962231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smtClean="0"/>
              <a:t>Вплив</a:t>
            </a:r>
            <a:r>
              <a:rPr lang="ru-RU" dirty="0" smtClean="0"/>
              <a:t> </a:t>
            </a:r>
            <a:r>
              <a:rPr lang="ru-RU" dirty="0" err="1" smtClean="0"/>
              <a:t>електричного</a:t>
            </a:r>
            <a:r>
              <a:rPr lang="ru-RU" dirty="0" smtClean="0"/>
              <a:t> струму на </a:t>
            </a:r>
            <a:r>
              <a:rPr lang="ru-RU" dirty="0" err="1" smtClean="0"/>
              <a:t>живі</a:t>
            </a:r>
            <a:r>
              <a:rPr lang="ru-RU" dirty="0" smtClean="0"/>
              <a:t> </a:t>
            </a:r>
            <a:r>
              <a:rPr lang="ru-RU" dirty="0" err="1" smtClean="0"/>
              <a:t>організми</a:t>
            </a:r>
            <a:endParaRPr lang="ru-RU" dirty="0"/>
          </a:p>
        </p:txBody>
      </p:sp>
      <p:sp>
        <p:nvSpPr>
          <p:cNvPr id="3" name="Объект 2"/>
          <p:cNvSpPr>
            <a:spLocks noGrp="1"/>
          </p:cNvSpPr>
          <p:nvPr>
            <p:ph idx="1"/>
          </p:nvPr>
        </p:nvSpPr>
        <p:spPr/>
        <p:txBody>
          <a:bodyPr>
            <a:normAutofit fontScale="92500"/>
          </a:bodyPr>
          <a:lstStyle/>
          <a:p>
            <a:r>
              <a:rPr lang="ru-RU" dirty="0" err="1" smtClean="0"/>
              <a:t>Можна</a:t>
            </a:r>
            <a:r>
              <a:rPr lang="ru-RU" dirty="0" smtClean="0"/>
              <a:t> </a:t>
            </a:r>
            <a:r>
              <a:rPr lang="ru-RU" dirty="0" err="1"/>
              <a:t>вважати</a:t>
            </a:r>
            <a:r>
              <a:rPr lang="ru-RU" dirty="0"/>
              <a:t>, </a:t>
            </a:r>
            <a:r>
              <a:rPr lang="ru-RU" dirty="0" err="1"/>
              <a:t>що</a:t>
            </a:r>
            <a:r>
              <a:rPr lang="ru-RU" dirty="0"/>
              <a:t> в </a:t>
            </a:r>
            <a:r>
              <a:rPr lang="ru-RU" dirty="0" err="1"/>
              <a:t>людини</a:t>
            </a:r>
            <a:r>
              <a:rPr lang="ru-RU" dirty="0"/>
              <a:t> струм з </a:t>
            </a:r>
            <a:r>
              <a:rPr lang="ru-RU" dirty="0" err="1"/>
              <a:t>густиною</a:t>
            </a:r>
            <a:r>
              <a:rPr lang="ru-RU" dirty="0"/>
              <a:t> 1,0...1,5 А/м</a:t>
            </a:r>
            <a:r>
              <a:rPr lang="ru-RU" baseline="30000" dirty="0"/>
              <a:t>2</a:t>
            </a:r>
            <a:r>
              <a:rPr lang="ru-RU" dirty="0"/>
              <a:t> не </a:t>
            </a:r>
            <a:r>
              <a:rPr lang="ru-RU" dirty="0" err="1"/>
              <a:t>зумовлює</a:t>
            </a:r>
            <a:r>
              <a:rPr lang="ru-RU" dirty="0"/>
              <a:t> </a:t>
            </a:r>
            <a:r>
              <a:rPr lang="ru-RU" dirty="0" err="1"/>
              <a:t>подразнення</a:t>
            </a:r>
            <a:r>
              <a:rPr lang="ru-RU" dirty="0"/>
              <a:t>. </a:t>
            </a:r>
            <a:r>
              <a:rPr lang="ru-RU" dirty="0" err="1"/>
              <a:t>Подразнення</a:t>
            </a:r>
            <a:r>
              <a:rPr lang="ru-RU" dirty="0"/>
              <a:t> </a:t>
            </a:r>
            <a:r>
              <a:rPr lang="ru-RU" dirty="0" err="1"/>
              <a:t>стає</a:t>
            </a:r>
            <a:r>
              <a:rPr lang="ru-RU" dirty="0"/>
              <a:t> </a:t>
            </a:r>
            <a:r>
              <a:rPr lang="ru-RU" dirty="0" err="1"/>
              <a:t>відчутним</a:t>
            </a:r>
            <a:r>
              <a:rPr lang="ru-RU" dirty="0"/>
              <a:t> при </a:t>
            </a:r>
            <a:r>
              <a:rPr lang="ru-RU" dirty="0" err="1"/>
              <a:t>густині</a:t>
            </a:r>
            <a:r>
              <a:rPr lang="ru-RU" dirty="0"/>
              <a:t> струму 2,0...3,0 А/м</a:t>
            </a:r>
            <a:r>
              <a:rPr lang="ru-RU" baseline="30000" dirty="0"/>
              <a:t>2</a:t>
            </a:r>
            <a:r>
              <a:rPr lang="ru-RU" dirty="0"/>
              <a:t>. При </a:t>
            </a:r>
            <a:r>
              <a:rPr lang="ru-RU" dirty="0" err="1"/>
              <a:t>густині</a:t>
            </a:r>
            <a:r>
              <a:rPr lang="ru-RU" dirty="0"/>
              <a:t> струму </a:t>
            </a:r>
            <a:r>
              <a:rPr lang="ru-RU" dirty="0" err="1"/>
              <a:t>понад</a:t>
            </a:r>
            <a:r>
              <a:rPr lang="ru-RU" dirty="0"/>
              <a:t> 5 А/м</a:t>
            </a:r>
            <a:r>
              <a:rPr lang="ru-RU" baseline="30000" dirty="0"/>
              <a:t>2 </a:t>
            </a:r>
            <a:r>
              <a:rPr lang="ru-RU" dirty="0" err="1"/>
              <a:t>спостерігається</a:t>
            </a:r>
            <a:r>
              <a:rPr lang="ru-RU" dirty="0"/>
              <a:t> </a:t>
            </a:r>
            <a:r>
              <a:rPr lang="ru-RU" dirty="0" err="1"/>
              <a:t>ушкодження</a:t>
            </a:r>
            <a:r>
              <a:rPr lang="ru-RU" dirty="0"/>
              <a:t> тканин та </a:t>
            </a:r>
            <a:r>
              <a:rPr lang="ru-RU" dirty="0" err="1"/>
              <a:t>органів</a:t>
            </a:r>
            <a:r>
              <a:rPr lang="ru-RU" dirty="0"/>
              <a:t>, </a:t>
            </a:r>
            <a:r>
              <a:rPr lang="ru-RU" dirty="0" err="1"/>
              <a:t>що</a:t>
            </a:r>
            <a:r>
              <a:rPr lang="ru-RU" dirty="0"/>
              <a:t> </a:t>
            </a:r>
            <a:r>
              <a:rPr lang="ru-RU" dirty="0" err="1"/>
              <a:t>може</a:t>
            </a:r>
            <a:r>
              <a:rPr lang="ru-RU" dirty="0"/>
              <a:t> </a:t>
            </a:r>
            <a:r>
              <a:rPr lang="ru-RU" dirty="0" err="1"/>
              <a:t>призвести</a:t>
            </a:r>
            <a:r>
              <a:rPr lang="ru-RU" dirty="0"/>
              <a:t> до </a:t>
            </a:r>
            <a:r>
              <a:rPr lang="ru-RU" dirty="0" err="1"/>
              <a:t>смерті</a:t>
            </a:r>
            <a:r>
              <a:rPr lang="ru-RU" dirty="0"/>
              <a:t> </a:t>
            </a:r>
            <a:r>
              <a:rPr lang="ru-RU" dirty="0" err="1"/>
              <a:t>внаслідок</a:t>
            </a:r>
            <a:r>
              <a:rPr lang="ru-RU" dirty="0"/>
              <a:t> </a:t>
            </a:r>
            <a:r>
              <a:rPr lang="ru-RU" dirty="0" err="1"/>
              <a:t>подразнення</a:t>
            </a:r>
            <a:r>
              <a:rPr lang="ru-RU" dirty="0"/>
              <a:t> </a:t>
            </a:r>
            <a:r>
              <a:rPr lang="ru-RU" dirty="0" err="1"/>
              <a:t>нервів</a:t>
            </a:r>
            <a:r>
              <a:rPr lang="ru-RU" dirty="0"/>
              <a:t> та </a:t>
            </a:r>
            <a:r>
              <a:rPr lang="ru-RU" dirty="0" err="1"/>
              <a:t>нервових</a:t>
            </a:r>
            <a:r>
              <a:rPr lang="ru-RU" dirty="0"/>
              <a:t> </a:t>
            </a:r>
            <a:r>
              <a:rPr lang="ru-RU" dirty="0" err="1"/>
              <a:t>центрів</a:t>
            </a:r>
            <a:r>
              <a:rPr lang="ru-RU" dirty="0"/>
              <a:t>, </a:t>
            </a:r>
            <a:r>
              <a:rPr lang="ru-RU" dirty="0" err="1"/>
              <a:t>які</a:t>
            </a:r>
            <a:r>
              <a:rPr lang="ru-RU" dirty="0"/>
              <a:t> </a:t>
            </a:r>
            <a:r>
              <a:rPr lang="ru-RU" dirty="0" err="1"/>
              <a:t>керують</a:t>
            </a:r>
            <a:r>
              <a:rPr lang="ru-RU" dirty="0"/>
              <a:t> </a:t>
            </a:r>
            <a:r>
              <a:rPr lang="ru-RU" dirty="0" err="1"/>
              <a:t>процесами</a:t>
            </a:r>
            <a:r>
              <a:rPr lang="ru-RU" dirty="0"/>
              <a:t> </a:t>
            </a:r>
            <a:r>
              <a:rPr lang="ru-RU" dirty="0" err="1"/>
              <a:t>дихання</a:t>
            </a:r>
            <a:r>
              <a:rPr lang="ru-RU" dirty="0" smtClean="0"/>
              <a:t>.</a:t>
            </a:r>
          </a:p>
          <a:p>
            <a:r>
              <a:rPr lang="ru-RU" dirty="0" err="1"/>
              <a:t>Подразнення</a:t>
            </a:r>
            <a:r>
              <a:rPr lang="ru-RU" dirty="0"/>
              <a:t> </a:t>
            </a:r>
            <a:r>
              <a:rPr lang="ru-RU" dirty="0" err="1"/>
              <a:t>змінним</a:t>
            </a:r>
            <a:r>
              <a:rPr lang="ru-RU" dirty="0"/>
              <a:t> </a:t>
            </a:r>
            <a:r>
              <a:rPr lang="ru-RU" dirty="0" err="1"/>
              <a:t>струмом</a:t>
            </a:r>
            <a:r>
              <a:rPr lang="ru-RU" dirty="0"/>
              <a:t> </a:t>
            </a:r>
            <a:r>
              <a:rPr lang="ru-RU" dirty="0" err="1"/>
              <a:t>послаблюється</a:t>
            </a:r>
            <a:r>
              <a:rPr lang="ru-RU" dirty="0"/>
              <a:t> </a:t>
            </a:r>
            <a:r>
              <a:rPr lang="ru-RU" dirty="0" err="1"/>
              <a:t>зі</a:t>
            </a:r>
            <a:r>
              <a:rPr lang="ru-RU" dirty="0"/>
              <a:t> </a:t>
            </a:r>
            <a:r>
              <a:rPr lang="ru-RU" dirty="0" err="1"/>
              <a:t>збільшенням</a:t>
            </a:r>
            <a:r>
              <a:rPr lang="ru-RU" dirty="0"/>
              <a:t> </a:t>
            </a:r>
            <a:r>
              <a:rPr lang="ru-RU" dirty="0" err="1"/>
              <a:t>його</a:t>
            </a:r>
            <a:r>
              <a:rPr lang="ru-RU" dirty="0"/>
              <a:t> </a:t>
            </a:r>
            <a:r>
              <a:rPr lang="ru-RU" dirty="0" err="1"/>
              <a:t>частоти</a:t>
            </a:r>
            <a:r>
              <a:rPr lang="ru-RU" dirty="0"/>
              <a:t>, а за частот </a:t>
            </a:r>
            <a:r>
              <a:rPr lang="ru-RU" dirty="0" err="1"/>
              <a:t>понад</a:t>
            </a:r>
            <a:r>
              <a:rPr lang="ru-RU" dirty="0"/>
              <a:t> 500 кГц </a:t>
            </a:r>
            <a:r>
              <a:rPr lang="ru-RU" dirty="0" err="1"/>
              <a:t>майже</a:t>
            </a:r>
            <a:r>
              <a:rPr lang="ru-RU" dirty="0"/>
              <a:t> </a:t>
            </a:r>
            <a:r>
              <a:rPr lang="ru-RU" dirty="0" err="1"/>
              <a:t>зникає</a:t>
            </a:r>
            <a:r>
              <a:rPr lang="ru-RU" dirty="0"/>
              <a:t>. </a:t>
            </a:r>
            <a:r>
              <a:rPr lang="ru-RU" dirty="0" err="1"/>
              <a:t>Однак</a:t>
            </a:r>
            <a:r>
              <a:rPr lang="ru-RU" dirty="0"/>
              <a:t> за великих </a:t>
            </a:r>
            <a:r>
              <a:rPr lang="ru-RU" dirty="0" err="1"/>
              <a:t>напруг</a:t>
            </a:r>
            <a:r>
              <a:rPr lang="ru-RU" dirty="0"/>
              <a:t> (~1000 В) </a:t>
            </a:r>
            <a:r>
              <a:rPr lang="ru-RU" dirty="0" err="1"/>
              <a:t>високочастотний</a:t>
            </a:r>
            <a:r>
              <a:rPr lang="ru-RU" dirty="0"/>
              <a:t> струм </a:t>
            </a:r>
            <a:r>
              <a:rPr lang="ru-RU" dirty="0" err="1"/>
              <a:t>може</a:t>
            </a:r>
            <a:r>
              <a:rPr lang="ru-RU" dirty="0"/>
              <a:t> </a:t>
            </a:r>
            <a:r>
              <a:rPr lang="ru-RU" dirty="0" err="1"/>
              <a:t>спричинити</a:t>
            </a:r>
            <a:r>
              <a:rPr lang="ru-RU" dirty="0"/>
              <a:t> </a:t>
            </a:r>
            <a:r>
              <a:rPr lang="ru-RU" dirty="0" err="1"/>
              <a:t>сильні</a:t>
            </a:r>
            <a:r>
              <a:rPr lang="ru-RU" dirty="0"/>
              <a:t> </a:t>
            </a:r>
            <a:r>
              <a:rPr lang="ru-RU" dirty="0" err="1"/>
              <a:t>опіки</a:t>
            </a:r>
            <a:r>
              <a:rPr lang="ru-RU" dirty="0"/>
              <a:t> </a:t>
            </a:r>
            <a:r>
              <a:rPr lang="ru-RU" dirty="0" err="1"/>
              <a:t>шкіри</a:t>
            </a:r>
            <a:r>
              <a:rPr lang="ru-RU" dirty="0"/>
              <a:t>.</a:t>
            </a:r>
          </a:p>
          <a:p>
            <a:endParaRPr lang="ru-RU" dirty="0"/>
          </a:p>
        </p:txBody>
      </p:sp>
    </p:spTree>
    <p:extLst>
      <p:ext uri="{BB962C8B-B14F-4D97-AF65-F5344CB8AC3E}">
        <p14:creationId xmlns:p14="http://schemas.microsoft.com/office/powerpoint/2010/main" val="5454380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	</a:t>
            </a:r>
            <a:r>
              <a:rPr lang="uk-UA" dirty="0" smtClean="0"/>
              <a:t>Робота сторонніх сил</a:t>
            </a:r>
            <a:endParaRPr lang="uk-UA" dirty="0"/>
          </a:p>
        </p:txBody>
      </p:sp>
      <p:sp>
        <p:nvSpPr>
          <p:cNvPr id="3" name="Объект 2"/>
          <p:cNvSpPr>
            <a:spLocks noGrp="1"/>
          </p:cNvSpPr>
          <p:nvPr>
            <p:ph idx="1"/>
          </p:nvPr>
        </p:nvSpPr>
        <p:spPr>
          <a:xfrm>
            <a:off x="1295402" y="2556932"/>
            <a:ext cx="9601196" cy="3318936"/>
          </a:xfrm>
        </p:spPr>
        <p:txBody>
          <a:bodyPr/>
          <a:lstStyle/>
          <a:p>
            <a:r>
              <a:rPr lang="uk-UA" dirty="0" smtClean="0"/>
              <a:t>Робота сторонніх сил складається з 2 компонент: робота, яка виконується проти сил електричного поля всередині джерела    , і роботи з подоланням сил опору середовища всередині джерела</a:t>
            </a:r>
          </a:p>
          <a:p>
            <a:r>
              <a:rPr lang="uk-UA" dirty="0" smtClean="0"/>
              <a:t>Тоді робота сторонніх сил</a:t>
            </a:r>
            <a:endParaRPr lang="uk-UA"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1546348898"/>
              </p:ext>
            </p:extLst>
          </p:nvPr>
        </p:nvGraphicFramePr>
        <p:xfrm>
          <a:off x="9404565" y="2976264"/>
          <a:ext cx="398462" cy="346760"/>
        </p:xfrm>
        <a:graphic>
          <a:graphicData uri="http://schemas.openxmlformats.org/presentationml/2006/ole">
            <mc:AlternateContent xmlns:mc="http://schemas.openxmlformats.org/markup-compatibility/2006">
              <mc:Choice xmlns:v="urn:schemas-microsoft-com:vml" Requires="v">
                <p:oleObj spid="_x0000_s7341" name="Уравнение" r:id="rId3" imgW="177480" imgH="215640" progId="Equation.3">
                  <p:embed/>
                </p:oleObj>
              </mc:Choice>
              <mc:Fallback>
                <p:oleObj name="Уравнение" r:id="rId3" imgW="177480" imgH="215640" progId="Equation.3">
                  <p:embed/>
                  <p:pic>
                    <p:nvPicPr>
                      <p:cNvPr id="0" name=""/>
                      <p:cNvPicPr/>
                      <p:nvPr/>
                    </p:nvPicPr>
                    <p:blipFill>
                      <a:blip r:embed="rId4"/>
                      <a:stretch>
                        <a:fillRect/>
                      </a:stretch>
                    </p:blipFill>
                    <p:spPr>
                      <a:xfrm>
                        <a:off x="9404565" y="2976264"/>
                        <a:ext cx="398462" cy="346760"/>
                      </a:xfrm>
                      <a:prstGeom prst="rect">
                        <a:avLst/>
                      </a:prstGeom>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3168462737"/>
              </p:ext>
            </p:extLst>
          </p:nvPr>
        </p:nvGraphicFramePr>
        <p:xfrm>
          <a:off x="9599613" y="3375025"/>
          <a:ext cx="425450" cy="347663"/>
        </p:xfrm>
        <a:graphic>
          <a:graphicData uri="http://schemas.openxmlformats.org/presentationml/2006/ole">
            <mc:AlternateContent xmlns:mc="http://schemas.openxmlformats.org/markup-compatibility/2006">
              <mc:Choice xmlns:v="urn:schemas-microsoft-com:vml" Requires="v">
                <p:oleObj spid="_x0000_s7342" name="Уравнение" r:id="rId5" imgW="190440" imgH="215640" progId="Equation.3">
                  <p:embed/>
                </p:oleObj>
              </mc:Choice>
              <mc:Fallback>
                <p:oleObj name="Уравнение" r:id="rId5" imgW="190440" imgH="215640" progId="Equation.3">
                  <p:embed/>
                  <p:pic>
                    <p:nvPicPr>
                      <p:cNvPr id="0" name=""/>
                      <p:cNvPicPr/>
                      <p:nvPr/>
                    </p:nvPicPr>
                    <p:blipFill>
                      <a:blip r:embed="rId6"/>
                      <a:stretch>
                        <a:fillRect/>
                      </a:stretch>
                    </p:blipFill>
                    <p:spPr>
                      <a:xfrm>
                        <a:off x="9599613" y="3375025"/>
                        <a:ext cx="425450" cy="347663"/>
                      </a:xfrm>
                      <a:prstGeom prst="rect">
                        <a:avLst/>
                      </a:prstGeom>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1298723334"/>
              </p:ext>
            </p:extLst>
          </p:nvPr>
        </p:nvGraphicFramePr>
        <p:xfrm>
          <a:off x="3036888" y="4275138"/>
          <a:ext cx="4137025" cy="455612"/>
        </p:xfrm>
        <a:graphic>
          <a:graphicData uri="http://schemas.openxmlformats.org/presentationml/2006/ole">
            <mc:AlternateContent xmlns:mc="http://schemas.openxmlformats.org/markup-compatibility/2006">
              <mc:Choice xmlns:v="urn:schemas-microsoft-com:vml" Requires="v">
                <p:oleObj spid="_x0000_s7343" name="Уравнение" r:id="rId7" imgW="1562040" imgH="241200" progId="Equation.3">
                  <p:embed/>
                </p:oleObj>
              </mc:Choice>
              <mc:Fallback>
                <p:oleObj name="Уравнение" r:id="rId7" imgW="1562040" imgH="241200" progId="Equation.3">
                  <p:embed/>
                  <p:pic>
                    <p:nvPicPr>
                      <p:cNvPr id="0" name=""/>
                      <p:cNvPicPr/>
                      <p:nvPr/>
                    </p:nvPicPr>
                    <p:blipFill>
                      <a:blip r:embed="rId8"/>
                      <a:stretch>
                        <a:fillRect/>
                      </a:stretch>
                    </p:blipFill>
                    <p:spPr>
                      <a:xfrm>
                        <a:off x="3036888" y="4275138"/>
                        <a:ext cx="4137025" cy="455612"/>
                      </a:xfrm>
                      <a:prstGeom prst="rect">
                        <a:avLst/>
                      </a:prstGeom>
                    </p:spPr>
                  </p:pic>
                </p:oleObj>
              </mc:Fallback>
            </mc:AlternateContent>
          </a:graphicData>
        </a:graphic>
      </p:graphicFrame>
    </p:spTree>
    <p:extLst>
      <p:ext uri="{BB962C8B-B14F-4D97-AF65-F5344CB8AC3E}">
        <p14:creationId xmlns:p14="http://schemas.microsoft.com/office/powerpoint/2010/main" val="41285085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Фібриляція шлуночків</a:t>
            </a:r>
            <a:endParaRPr lang="ru-RU" dirty="0"/>
          </a:p>
        </p:txBody>
      </p:sp>
      <p:sp>
        <p:nvSpPr>
          <p:cNvPr id="3" name="Объект 2"/>
          <p:cNvSpPr>
            <a:spLocks noGrp="1"/>
          </p:cNvSpPr>
          <p:nvPr>
            <p:ph idx="1"/>
          </p:nvPr>
        </p:nvSpPr>
        <p:spPr/>
        <p:txBody>
          <a:bodyPr>
            <a:normAutofit fontScale="92500" lnSpcReduction="10000"/>
          </a:bodyPr>
          <a:lstStyle/>
          <a:p>
            <a:r>
              <a:rPr lang="ru-RU" sz="2800" dirty="0" err="1"/>
              <a:t>Ураження</a:t>
            </a:r>
            <a:r>
              <a:rPr lang="ru-RU" sz="2800" dirty="0"/>
              <a:t> </a:t>
            </a:r>
            <a:r>
              <a:rPr lang="ru-RU" sz="2800" dirty="0" err="1"/>
              <a:t>струмом</a:t>
            </a:r>
            <a:r>
              <a:rPr lang="ru-RU" sz="2800" dirty="0"/>
              <a:t> </a:t>
            </a:r>
            <a:r>
              <a:rPr lang="ru-RU" sz="2800" dirty="0" err="1"/>
              <a:t>зумовлене</a:t>
            </a:r>
            <a:r>
              <a:rPr lang="ru-RU" sz="2800" dirty="0"/>
              <a:t> </a:t>
            </a:r>
            <a:r>
              <a:rPr lang="ru-RU" sz="2800" dirty="0" err="1"/>
              <a:t>двома</a:t>
            </a:r>
            <a:r>
              <a:rPr lang="ru-RU" sz="2800" dirty="0"/>
              <a:t> причинами: </a:t>
            </a:r>
            <a:endParaRPr lang="ru-RU" sz="2800" dirty="0" smtClean="0"/>
          </a:p>
          <a:p>
            <a:pPr marL="0" indent="0">
              <a:buNone/>
            </a:pPr>
            <a:r>
              <a:rPr lang="ru-RU" sz="2800" dirty="0" smtClean="0"/>
              <a:t>а</a:t>
            </a:r>
            <a:r>
              <a:rPr lang="ru-RU" sz="2800" dirty="0"/>
              <a:t>) </a:t>
            </a:r>
            <a:r>
              <a:rPr lang="ru-RU" sz="2800" dirty="0" err="1"/>
              <a:t>дією</a:t>
            </a:r>
            <a:r>
              <a:rPr lang="ru-RU" sz="2800" dirty="0"/>
              <a:t> струму на </a:t>
            </a:r>
            <a:r>
              <a:rPr lang="ru-RU" sz="2800" dirty="0" err="1"/>
              <a:t>нервові</a:t>
            </a:r>
            <a:r>
              <a:rPr lang="ru-RU" sz="2800" dirty="0"/>
              <a:t> </a:t>
            </a:r>
            <a:r>
              <a:rPr lang="ru-RU" sz="2800" dirty="0" err="1"/>
              <a:t>центри</a:t>
            </a:r>
            <a:r>
              <a:rPr lang="ru-RU" sz="2800" dirty="0"/>
              <a:t>, </a:t>
            </a:r>
            <a:r>
              <a:rPr lang="ru-RU" sz="2800" dirty="0" err="1"/>
              <a:t>наслідком</a:t>
            </a:r>
            <a:r>
              <a:rPr lang="ru-RU" sz="2800" dirty="0"/>
              <a:t> </a:t>
            </a:r>
            <a:r>
              <a:rPr lang="ru-RU" sz="2800" dirty="0" err="1"/>
              <a:t>чого</a:t>
            </a:r>
            <a:r>
              <a:rPr lang="ru-RU" sz="2800" dirty="0"/>
              <a:t> є </a:t>
            </a:r>
            <a:r>
              <a:rPr lang="ru-RU" sz="2800" dirty="0" err="1"/>
              <a:t>зупинка</a:t>
            </a:r>
            <a:r>
              <a:rPr lang="ru-RU" sz="2800" dirty="0"/>
              <a:t> </a:t>
            </a:r>
            <a:r>
              <a:rPr lang="ru-RU" sz="2800" dirty="0" err="1"/>
              <a:t>дихання</a:t>
            </a:r>
            <a:r>
              <a:rPr lang="ru-RU" sz="2800" dirty="0"/>
              <a:t>; </a:t>
            </a:r>
            <a:endParaRPr lang="ru-RU" sz="2800" dirty="0" smtClean="0"/>
          </a:p>
          <a:p>
            <a:pPr marL="0" indent="0">
              <a:buNone/>
            </a:pPr>
            <a:r>
              <a:rPr lang="ru-RU" sz="2800" dirty="0" smtClean="0"/>
              <a:t>б</a:t>
            </a:r>
            <a:r>
              <a:rPr lang="ru-RU" sz="2800" dirty="0"/>
              <a:t>) </a:t>
            </a:r>
            <a:r>
              <a:rPr lang="ru-RU" sz="2800" dirty="0" err="1"/>
              <a:t>фібриляцією</a:t>
            </a:r>
            <a:r>
              <a:rPr lang="ru-RU" sz="2800" dirty="0"/>
              <a:t> </a:t>
            </a:r>
            <a:r>
              <a:rPr lang="ru-RU" sz="2800" dirty="0" err="1"/>
              <a:t>шлуночків</a:t>
            </a:r>
            <a:r>
              <a:rPr lang="ru-RU" sz="2800" dirty="0"/>
              <a:t> </a:t>
            </a:r>
            <a:r>
              <a:rPr lang="ru-RU" sz="2800" dirty="0" err="1"/>
              <a:t>серця</a:t>
            </a:r>
            <a:r>
              <a:rPr lang="ru-RU" sz="2800" dirty="0"/>
              <a:t>, яка </a:t>
            </a:r>
            <a:r>
              <a:rPr lang="ru-RU" sz="2800" dirty="0" err="1"/>
              <a:t>виникає</a:t>
            </a:r>
            <a:r>
              <a:rPr lang="ru-RU" sz="2800" dirty="0"/>
              <a:t> через </a:t>
            </a:r>
            <a:r>
              <a:rPr lang="ru-RU" sz="2800" dirty="0" err="1"/>
              <a:t>проходження</a:t>
            </a:r>
            <a:r>
              <a:rPr lang="ru-RU" sz="2800" dirty="0"/>
              <a:t> струму по </a:t>
            </a:r>
            <a:r>
              <a:rPr lang="ru-RU" sz="2800" dirty="0" err="1"/>
              <a:t>серцевому</a:t>
            </a:r>
            <a:r>
              <a:rPr lang="ru-RU" sz="2800" dirty="0"/>
              <a:t> </a:t>
            </a:r>
            <a:r>
              <a:rPr lang="ru-RU" sz="2800" dirty="0" err="1"/>
              <a:t>м'язу</a:t>
            </a:r>
            <a:r>
              <a:rPr lang="ru-RU" sz="2800" dirty="0"/>
              <a:t>. </a:t>
            </a:r>
            <a:endParaRPr lang="ru-RU" sz="2800" dirty="0" smtClean="0"/>
          </a:p>
          <a:p>
            <a:r>
              <a:rPr lang="ru-RU" sz="2800" dirty="0" err="1" smtClean="0"/>
              <a:t>Внаслідок</a:t>
            </a:r>
            <a:r>
              <a:rPr lang="ru-RU" sz="2800" dirty="0" smtClean="0"/>
              <a:t> </a:t>
            </a:r>
            <a:r>
              <a:rPr lang="ru-RU" sz="2800" dirty="0" err="1"/>
              <a:t>фібриляції</a:t>
            </a:r>
            <a:r>
              <a:rPr lang="ru-RU" sz="2800" dirty="0"/>
              <a:t> волокна </a:t>
            </a:r>
            <a:r>
              <a:rPr lang="ru-RU" sz="2800" dirty="0" err="1"/>
              <a:t>серцевого</a:t>
            </a:r>
            <a:r>
              <a:rPr lang="ru-RU" sz="2800" dirty="0"/>
              <a:t> </a:t>
            </a:r>
            <a:r>
              <a:rPr lang="ru-RU" sz="2800" dirty="0" err="1"/>
              <a:t>м'яза</a:t>
            </a:r>
            <a:r>
              <a:rPr lang="ru-RU" sz="2800" dirty="0"/>
              <a:t> </a:t>
            </a:r>
            <a:r>
              <a:rPr lang="ru-RU" sz="2800" dirty="0" err="1"/>
              <a:t>скорочуються</a:t>
            </a:r>
            <a:r>
              <a:rPr lang="ru-RU" sz="2800" dirty="0"/>
              <a:t> асинхронно, </a:t>
            </a:r>
            <a:r>
              <a:rPr lang="ru-RU" sz="2800" dirty="0" err="1"/>
              <a:t>серце</a:t>
            </a:r>
            <a:r>
              <a:rPr lang="ru-RU" sz="2800" dirty="0"/>
              <a:t> </a:t>
            </a:r>
            <a:r>
              <a:rPr lang="ru-RU" sz="2800" dirty="0" err="1"/>
              <a:t>перестає</a:t>
            </a:r>
            <a:r>
              <a:rPr lang="ru-RU" sz="2800" dirty="0"/>
              <a:t> </a:t>
            </a:r>
            <a:r>
              <a:rPr lang="ru-RU" sz="2800" dirty="0" err="1"/>
              <a:t>скорочуватись</a:t>
            </a:r>
            <a:r>
              <a:rPr lang="ru-RU" sz="2800" dirty="0"/>
              <a:t> як </a:t>
            </a:r>
            <a:r>
              <a:rPr lang="ru-RU" sz="2800" dirty="0" err="1"/>
              <a:t>єдине</a:t>
            </a:r>
            <a:r>
              <a:rPr lang="ru-RU" sz="2800" dirty="0"/>
              <a:t> </a:t>
            </a:r>
            <a:r>
              <a:rPr lang="ru-RU" sz="2800" dirty="0" err="1"/>
              <a:t>ціле</a:t>
            </a:r>
            <a:r>
              <a:rPr lang="ru-RU" sz="2800" dirty="0"/>
              <a:t>, </a:t>
            </a:r>
            <a:r>
              <a:rPr lang="ru-RU" sz="2800" dirty="0" err="1"/>
              <a:t>порушується</a:t>
            </a:r>
            <a:r>
              <a:rPr lang="ru-RU" sz="2800" dirty="0"/>
              <a:t> </a:t>
            </a:r>
            <a:r>
              <a:rPr lang="ru-RU" sz="2800" dirty="0" err="1"/>
              <a:t>його</a:t>
            </a:r>
            <a:r>
              <a:rPr lang="ru-RU" sz="2800" dirty="0"/>
              <a:t> </a:t>
            </a:r>
            <a:r>
              <a:rPr lang="ru-RU" sz="2800" dirty="0" err="1"/>
              <a:t>ритмічна</a:t>
            </a:r>
            <a:r>
              <a:rPr lang="ru-RU" sz="2800" dirty="0"/>
              <a:t> </a:t>
            </a:r>
            <a:r>
              <a:rPr lang="ru-RU" sz="2800" dirty="0" err="1"/>
              <a:t>діяльність</a:t>
            </a:r>
            <a:r>
              <a:rPr lang="ru-RU" sz="2800" dirty="0" smtClean="0"/>
              <a:t>.</a:t>
            </a:r>
            <a:endParaRPr lang="ru-RU" sz="2800" dirty="0"/>
          </a:p>
        </p:txBody>
      </p:sp>
    </p:spTree>
    <p:extLst>
      <p:ext uri="{BB962C8B-B14F-4D97-AF65-F5344CB8AC3E}">
        <p14:creationId xmlns:p14="http://schemas.microsoft.com/office/powerpoint/2010/main" val="24916577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Електричні</a:t>
            </a:r>
            <a:r>
              <a:rPr lang="ru-RU" dirty="0"/>
              <a:t> </a:t>
            </a:r>
            <a:r>
              <a:rPr lang="ru-RU" dirty="0" err="1"/>
              <a:t>дефібрилятори</a:t>
            </a:r>
            <a:endParaRPr lang="ru-RU" dirty="0"/>
          </a:p>
        </p:txBody>
      </p:sp>
      <p:sp>
        <p:nvSpPr>
          <p:cNvPr id="3" name="Объект 2"/>
          <p:cNvSpPr>
            <a:spLocks noGrp="1"/>
          </p:cNvSpPr>
          <p:nvPr>
            <p:ph idx="1"/>
          </p:nvPr>
        </p:nvSpPr>
        <p:spPr/>
        <p:txBody>
          <a:bodyPr>
            <a:normAutofit/>
          </a:bodyPr>
          <a:lstStyle/>
          <a:p>
            <a:r>
              <a:rPr lang="ru-RU" sz="2800" dirty="0" err="1" smtClean="0"/>
              <a:t>Фібриляція</a:t>
            </a:r>
            <a:r>
              <a:rPr lang="ru-RU" sz="2800" dirty="0" smtClean="0"/>
              <a:t> </a:t>
            </a:r>
            <a:r>
              <a:rPr lang="ru-RU" sz="2800" dirty="0" err="1"/>
              <a:t>може</a:t>
            </a:r>
            <a:r>
              <a:rPr lang="ru-RU" sz="2800" dirty="0"/>
              <a:t> </a:t>
            </a:r>
            <a:r>
              <a:rPr lang="ru-RU" sz="2800" dirty="0" err="1"/>
              <a:t>виникати</a:t>
            </a:r>
            <a:r>
              <a:rPr lang="ru-RU" sz="2800" dirty="0"/>
              <a:t> </a:t>
            </a:r>
            <a:r>
              <a:rPr lang="ru-RU" sz="2800" dirty="0" err="1"/>
              <a:t>також</a:t>
            </a:r>
            <a:r>
              <a:rPr lang="ru-RU" sz="2800" dirty="0"/>
              <a:t> з </a:t>
            </a:r>
            <a:r>
              <a:rPr lang="ru-RU" sz="2800" dirty="0" err="1"/>
              <a:t>інших</a:t>
            </a:r>
            <a:r>
              <a:rPr lang="ru-RU" sz="2800" dirty="0"/>
              <a:t> причин, у </a:t>
            </a:r>
            <a:r>
              <a:rPr lang="ru-RU" sz="2800" dirty="0" err="1"/>
              <a:t>цьому</a:t>
            </a:r>
            <a:r>
              <a:rPr lang="ru-RU" sz="2800" dirty="0"/>
              <a:t> </a:t>
            </a:r>
            <a:r>
              <a:rPr lang="ru-RU" sz="2800" dirty="0" err="1"/>
              <a:t>випадку</a:t>
            </a:r>
            <a:r>
              <a:rPr lang="ru-RU" sz="2800" dirty="0"/>
              <a:t> </a:t>
            </a:r>
            <a:r>
              <a:rPr lang="ru-RU" sz="2800" dirty="0" err="1"/>
              <a:t>використовують</a:t>
            </a:r>
            <a:r>
              <a:rPr lang="ru-RU" sz="2800" dirty="0"/>
              <a:t> </a:t>
            </a:r>
            <a:r>
              <a:rPr lang="ru-RU" sz="2800" dirty="0" err="1"/>
              <a:t>електричний</a:t>
            </a:r>
            <a:r>
              <a:rPr lang="ru-RU" sz="2800" dirty="0"/>
              <a:t> струм </a:t>
            </a:r>
            <a:r>
              <a:rPr lang="ru-RU" sz="2800" dirty="0" err="1"/>
              <a:t>певної</a:t>
            </a:r>
            <a:r>
              <a:rPr lang="ru-RU" sz="2800" dirty="0"/>
              <a:t> </a:t>
            </a:r>
            <a:r>
              <a:rPr lang="ru-RU" sz="2800" dirty="0" err="1"/>
              <a:t>сили</a:t>
            </a:r>
            <a:r>
              <a:rPr lang="ru-RU" sz="2800" dirty="0"/>
              <a:t> та </a:t>
            </a:r>
            <a:r>
              <a:rPr lang="ru-RU" sz="2800" dirty="0" err="1"/>
              <a:t>частоти</a:t>
            </a:r>
            <a:r>
              <a:rPr lang="ru-RU" sz="2800" dirty="0"/>
              <a:t> для </a:t>
            </a:r>
            <a:r>
              <a:rPr lang="ru-RU" sz="2800" dirty="0" err="1"/>
              <a:t>відновлення</a:t>
            </a:r>
            <a:r>
              <a:rPr lang="ru-RU" sz="2800" dirty="0"/>
              <a:t> </a:t>
            </a:r>
            <a:r>
              <a:rPr lang="ru-RU" sz="2800" dirty="0" err="1"/>
              <a:t>серцевої</a:t>
            </a:r>
            <a:r>
              <a:rPr lang="ru-RU" sz="2800" dirty="0"/>
              <a:t> </a:t>
            </a:r>
            <a:r>
              <a:rPr lang="ru-RU" sz="2800" dirty="0" err="1"/>
              <a:t>діяльності</a:t>
            </a:r>
            <a:r>
              <a:rPr lang="ru-RU" sz="2800" dirty="0"/>
              <a:t>. </a:t>
            </a:r>
            <a:endParaRPr lang="ru-RU" sz="2800" dirty="0" smtClean="0"/>
          </a:p>
          <a:p>
            <a:r>
              <a:rPr lang="ru-RU" sz="2800" b="1" i="1" dirty="0" err="1" smtClean="0"/>
              <a:t>Електричні</a:t>
            </a:r>
            <a:r>
              <a:rPr lang="ru-RU" sz="2800" b="1" i="1" dirty="0" smtClean="0"/>
              <a:t> </a:t>
            </a:r>
            <a:r>
              <a:rPr lang="ru-RU" sz="2800" b="1" i="1" dirty="0" err="1"/>
              <a:t>дефібрилятори</a:t>
            </a:r>
            <a:r>
              <a:rPr lang="ru-RU" sz="2800" dirty="0"/>
              <a:t> </a:t>
            </a:r>
            <a:r>
              <a:rPr lang="ru-RU" sz="2800" dirty="0" err="1"/>
              <a:t>успішно</a:t>
            </a:r>
            <a:r>
              <a:rPr lang="ru-RU" sz="2800" dirty="0"/>
              <a:t> </a:t>
            </a:r>
            <a:r>
              <a:rPr lang="ru-RU" sz="2800" dirty="0" err="1"/>
              <a:t>використовують</a:t>
            </a:r>
            <a:r>
              <a:rPr lang="ru-RU" sz="2800" dirty="0"/>
              <a:t> у </a:t>
            </a:r>
            <a:r>
              <a:rPr lang="ru-RU" sz="2800" dirty="0" err="1"/>
              <a:t>клінічній</a:t>
            </a:r>
            <a:r>
              <a:rPr lang="ru-RU" sz="2800" dirty="0"/>
              <a:t> </a:t>
            </a:r>
            <a:r>
              <a:rPr lang="ru-RU" sz="2800" dirty="0" err="1"/>
              <a:t>практиці</a:t>
            </a:r>
            <a:r>
              <a:rPr lang="ru-RU" sz="2800" dirty="0"/>
              <a:t>.</a:t>
            </a:r>
          </a:p>
          <a:p>
            <a:endParaRPr lang="ru-RU" dirty="0"/>
          </a:p>
        </p:txBody>
      </p:sp>
    </p:spTree>
    <p:extLst>
      <p:ext uri="{BB962C8B-B14F-4D97-AF65-F5344CB8AC3E}">
        <p14:creationId xmlns:p14="http://schemas.microsoft.com/office/powerpoint/2010/main" val="40244100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22698" y="1433015"/>
            <a:ext cx="9601196" cy="3275462"/>
          </a:xfrm>
        </p:spPr>
        <p:txBody>
          <a:bodyPr>
            <a:normAutofit/>
          </a:bodyPr>
          <a:lstStyle/>
          <a:p>
            <a:r>
              <a:rPr lang="uk-UA" b="1" dirty="0"/>
              <a:t>Постійне електричне поле високої </a:t>
            </a:r>
            <a:r>
              <a:rPr lang="uk-UA" b="1" dirty="0" smtClean="0"/>
              <a:t>напруги. </a:t>
            </a:r>
            <a:br>
              <a:rPr lang="uk-UA" b="1" dirty="0" smtClean="0"/>
            </a:br>
            <a:r>
              <a:rPr lang="uk-UA" b="1" dirty="0" smtClean="0"/>
              <a:t>Франклінізація та </a:t>
            </a:r>
            <a:r>
              <a:rPr lang="uk-UA" b="1" dirty="0"/>
              <a:t>аероіонотерапія.</a:t>
            </a:r>
            <a:br>
              <a:rPr lang="uk-UA" b="1" dirty="0"/>
            </a:br>
            <a:endParaRPr lang="ru-RU" b="1" dirty="0"/>
          </a:p>
        </p:txBody>
      </p:sp>
    </p:spTree>
    <p:extLst>
      <p:ext uri="{BB962C8B-B14F-4D97-AF65-F5344CB8AC3E}">
        <p14:creationId xmlns:p14="http://schemas.microsoft.com/office/powerpoint/2010/main" val="38402963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uk-UA" dirty="0" smtClean="0"/>
              <a:t>Франклінізація</a:t>
            </a:r>
            <a:endParaRPr lang="ru-RU" dirty="0"/>
          </a:p>
        </p:txBody>
      </p:sp>
      <p:sp>
        <p:nvSpPr>
          <p:cNvPr id="4" name="Объект 3"/>
          <p:cNvSpPr>
            <a:spLocks noGrp="1"/>
          </p:cNvSpPr>
          <p:nvPr>
            <p:ph idx="1"/>
          </p:nvPr>
        </p:nvSpPr>
        <p:spPr>
          <a:xfrm>
            <a:off x="1295400" y="2556932"/>
            <a:ext cx="9895763" cy="3598208"/>
          </a:xfrm>
        </p:spPr>
        <p:txBody>
          <a:bodyPr>
            <a:normAutofit fontScale="92500"/>
          </a:bodyPr>
          <a:lstStyle/>
          <a:p>
            <a:pPr>
              <a:spcBef>
                <a:spcPts val="0"/>
              </a:spcBef>
              <a:spcAft>
                <a:spcPts val="0"/>
              </a:spcAft>
            </a:pPr>
            <a:r>
              <a:rPr lang="uk-UA" b="1" i="1" dirty="0"/>
              <a:t>Франклінізація</a:t>
            </a:r>
            <a:r>
              <a:rPr lang="uk-UA" dirty="0"/>
              <a:t> - метод електротерапії постійним електричним полем високої напруги. </a:t>
            </a:r>
            <a:endParaRPr lang="uk-UA" dirty="0" smtClean="0"/>
          </a:p>
          <a:p>
            <a:pPr>
              <a:spcBef>
                <a:spcPts val="0"/>
              </a:spcBef>
              <a:spcAft>
                <a:spcPts val="0"/>
              </a:spcAft>
            </a:pPr>
            <a:r>
              <a:rPr lang="uk-UA" dirty="0" smtClean="0"/>
              <a:t>Вплив </a:t>
            </a:r>
            <a:r>
              <a:rPr lang="uk-UA" dirty="0"/>
              <a:t>проводять голчатими електродами спеціальної конструкції, які розташовують над головою або над ділянкою </a:t>
            </a:r>
            <a:r>
              <a:rPr lang="uk-UA" dirty="0" smtClean="0"/>
              <a:t>ураження. Під </a:t>
            </a:r>
            <a:r>
              <a:rPr lang="uk-UA" dirty="0"/>
              <a:t>час виконання процедури на організм людини діє не лише постійне електричне поле високої напруги, а й рухомий потік </a:t>
            </a:r>
            <a:r>
              <a:rPr lang="uk-UA" dirty="0" err="1" smtClean="0"/>
              <a:t>аероонів</a:t>
            </a:r>
            <a:r>
              <a:rPr lang="uk-UA" dirty="0"/>
              <a:t>, що утворилися внаслідок </a:t>
            </a:r>
            <a:r>
              <a:rPr lang="uk-UA" dirty="0" err="1"/>
              <a:t>йонізації</a:t>
            </a:r>
            <a:r>
              <a:rPr lang="uk-UA" dirty="0"/>
              <a:t> повітря під впливом електричного поля, а також невелика кількість </a:t>
            </a:r>
            <a:r>
              <a:rPr lang="uk-UA" dirty="0" smtClean="0"/>
              <a:t>озону. Повітря </a:t>
            </a:r>
            <a:r>
              <a:rPr lang="uk-UA" dirty="0"/>
              <a:t>стає струмопровідним, з'являється «тихий» розряд, при цьому у хворого виникає відчуття «</a:t>
            </a:r>
            <a:r>
              <a:rPr lang="uk-UA" dirty="0" err="1"/>
              <a:t>вітерця</a:t>
            </a:r>
            <a:r>
              <a:rPr lang="uk-UA" dirty="0"/>
              <a:t>» над головою. Під час процедури виникає тихий електричний розряд, створюється підвищена концентрація аерофонів, озону. </a:t>
            </a:r>
            <a:endParaRPr lang="ru-RU" dirty="0"/>
          </a:p>
        </p:txBody>
      </p:sp>
    </p:spTree>
    <p:extLst>
      <p:ext uri="{BB962C8B-B14F-4D97-AF65-F5344CB8AC3E}">
        <p14:creationId xmlns:p14="http://schemas.microsoft.com/office/powerpoint/2010/main" val="6938678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4294967295"/>
          </p:nvPr>
        </p:nvSpPr>
        <p:spPr>
          <a:xfrm>
            <a:off x="764275" y="919400"/>
            <a:ext cx="10617958" cy="5140206"/>
          </a:xfrm>
        </p:spPr>
        <p:txBody>
          <a:bodyPr>
            <a:normAutofit/>
          </a:bodyPr>
          <a:lstStyle/>
          <a:p>
            <a:r>
              <a:rPr lang="uk-UA" dirty="0" smtClean="0"/>
              <a:t>Внаслідок цього позитивно заряджені </a:t>
            </a:r>
            <a:r>
              <a:rPr lang="uk-UA" dirty="0" err="1" smtClean="0"/>
              <a:t>аероіони</a:t>
            </a:r>
            <a:r>
              <a:rPr lang="uk-UA" dirty="0" smtClean="0"/>
              <a:t> нейтралізуються на головному електроді, а негативні, відштовхуючись від електрода, потоком рухаються на хворого. </a:t>
            </a:r>
          </a:p>
          <a:p>
            <a:r>
              <a:rPr lang="uk-UA" dirty="0" err="1" smtClean="0"/>
              <a:t>Аероіони</a:t>
            </a:r>
            <a:r>
              <a:rPr lang="uk-UA" dirty="0" smtClean="0"/>
              <a:t>, що утворились, діють на шкіру, слизові оболонки дихальних шляхів, зумовлюють первинні фізико-хімічні зміни в тканинах. Подразнюються численні рецептори шкіри, слизових оболонок обличчя, верхніх дихальних шляхів і дихального апарату. </a:t>
            </a:r>
          </a:p>
          <a:p>
            <a:r>
              <a:rPr lang="uk-UA" dirty="0" smtClean="0"/>
              <a:t>В альвеолах </a:t>
            </a:r>
            <a:r>
              <a:rPr lang="uk-UA" dirty="0" err="1" smtClean="0"/>
              <a:t>аероіони</a:t>
            </a:r>
            <a:r>
              <a:rPr lang="uk-UA" dirty="0" smtClean="0"/>
              <a:t> віддають негативні заряди клітинам крові, які розносяться по організму, і здійснюють таким чином своєрідний </a:t>
            </a:r>
            <a:r>
              <a:rPr lang="uk-UA" dirty="0" err="1" smtClean="0"/>
              <a:t>електро-гуморальний</a:t>
            </a:r>
            <a:r>
              <a:rPr lang="uk-UA" dirty="0" smtClean="0"/>
              <a:t> вплив на всі тканини та органи. </a:t>
            </a:r>
          </a:p>
          <a:p>
            <a:r>
              <a:rPr lang="uk-UA" dirty="0" smtClean="0"/>
              <a:t>Під впливом лікування цим методом відзначається поліпшення стану нервової системи, сну та загального самопочуття.</a:t>
            </a:r>
          </a:p>
          <a:p>
            <a:endParaRPr lang="ru-RU" dirty="0"/>
          </a:p>
        </p:txBody>
      </p:sp>
    </p:spTree>
    <p:extLst>
      <p:ext uri="{BB962C8B-B14F-4D97-AF65-F5344CB8AC3E}">
        <p14:creationId xmlns:p14="http://schemas.microsoft.com/office/powerpoint/2010/main" val="324962275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Аероіонотерапія</a:t>
            </a:r>
            <a:endParaRPr lang="ru-RU" dirty="0"/>
          </a:p>
        </p:txBody>
      </p:sp>
      <p:sp>
        <p:nvSpPr>
          <p:cNvPr id="3" name="Объект 2"/>
          <p:cNvSpPr>
            <a:spLocks noGrp="1"/>
          </p:cNvSpPr>
          <p:nvPr>
            <p:ph idx="1"/>
          </p:nvPr>
        </p:nvSpPr>
        <p:spPr/>
        <p:txBody>
          <a:bodyPr>
            <a:normAutofit lnSpcReduction="10000"/>
          </a:bodyPr>
          <a:lstStyle/>
          <a:p>
            <a:r>
              <a:rPr lang="uk-UA" b="1" dirty="0" err="1"/>
              <a:t>аерозольінгаляція</a:t>
            </a:r>
            <a:r>
              <a:rPr lang="uk-UA" dirty="0"/>
              <a:t> - вдихання дрібно роздроблених (</a:t>
            </a:r>
            <a:r>
              <a:rPr lang="uk-UA" dirty="0" err="1"/>
              <a:t>діспертірованних</a:t>
            </a:r>
            <a:r>
              <a:rPr lang="uk-UA" dirty="0"/>
              <a:t>) часток лікарських речовин - аерозолів, які перебувають або розчиненими у воді, або в підвішеному стані;</a:t>
            </a:r>
          </a:p>
          <a:p>
            <a:r>
              <a:rPr lang="uk-UA" b="1" dirty="0" err="1"/>
              <a:t>електроаерозольінгаляція</a:t>
            </a:r>
            <a:r>
              <a:rPr lang="uk-UA" dirty="0"/>
              <a:t> (</a:t>
            </a:r>
            <a:r>
              <a:rPr lang="uk-UA" dirty="0" err="1"/>
              <a:t>електроаерозольтерапія</a:t>
            </a:r>
            <a:r>
              <a:rPr lang="uk-UA" dirty="0"/>
              <a:t>) - вдихання негативно або позитивно заряджених аерозолів;</a:t>
            </a:r>
          </a:p>
          <a:p>
            <a:r>
              <a:rPr lang="uk-UA" b="1" dirty="0" err="1"/>
              <a:t>аероіоноінгаляція</a:t>
            </a:r>
            <a:r>
              <a:rPr lang="uk-UA" dirty="0"/>
              <a:t> - вдихання несучих негативний або позитивний електричний заряд частинок атмосферного повітря - </a:t>
            </a:r>
            <a:r>
              <a:rPr lang="uk-UA" dirty="0" err="1"/>
              <a:t>аероіонів</a:t>
            </a:r>
            <a:r>
              <a:rPr lang="uk-UA" dirty="0"/>
              <a:t> (частіше негативних частинок кисню)</a:t>
            </a:r>
          </a:p>
          <a:p>
            <a:endParaRPr lang="ru-RU" dirty="0"/>
          </a:p>
        </p:txBody>
      </p:sp>
    </p:spTree>
    <p:extLst>
      <p:ext uri="{BB962C8B-B14F-4D97-AF65-F5344CB8AC3E}">
        <p14:creationId xmlns:p14="http://schemas.microsoft.com/office/powerpoint/2010/main" val="42553690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7289" y="982639"/>
            <a:ext cx="9601196" cy="3657600"/>
          </a:xfrm>
        </p:spPr>
        <p:txBody>
          <a:bodyPr>
            <a:normAutofit fontScale="90000"/>
          </a:bodyPr>
          <a:lstStyle/>
          <a:p>
            <a:pPr lvl="0"/>
            <a:r>
              <a:rPr lang="uk-UA" b="1" dirty="0">
                <a:ln>
                  <a:noFill/>
                </a:ln>
                <a:solidFill>
                  <a:srgbClr val="424242"/>
                </a:solidFill>
              </a:rPr>
              <a:t> Фізичні характеристики імпульсного струму. Дія імпульсного електричного струму на живий організм. </a:t>
            </a:r>
            <a:r>
              <a:rPr lang="uk-UA" b="1" dirty="0" smtClean="0">
                <a:ln>
                  <a:noFill/>
                </a:ln>
                <a:solidFill>
                  <a:srgbClr val="424242"/>
                </a:solidFill>
              </a:rPr>
              <a:t/>
            </a:r>
            <a:br>
              <a:rPr lang="uk-UA" b="1" dirty="0" smtClean="0">
                <a:ln>
                  <a:noFill/>
                </a:ln>
                <a:solidFill>
                  <a:srgbClr val="424242"/>
                </a:solidFill>
              </a:rPr>
            </a:br>
            <a:r>
              <a:rPr lang="uk-UA" b="1" dirty="0" smtClean="0">
                <a:ln>
                  <a:noFill/>
                </a:ln>
                <a:solidFill>
                  <a:srgbClr val="424242"/>
                </a:solidFill>
              </a:rPr>
              <a:t>Електросон</a:t>
            </a:r>
            <a:r>
              <a:rPr lang="uk-UA" b="1" dirty="0">
                <a:ln>
                  <a:noFill/>
                </a:ln>
                <a:solidFill>
                  <a:srgbClr val="424242"/>
                </a:solidFill>
              </a:rPr>
              <a:t>. </a:t>
            </a:r>
            <a:r>
              <a:rPr lang="uk-UA" b="1" dirty="0" smtClean="0">
                <a:ln>
                  <a:noFill/>
                </a:ln>
                <a:solidFill>
                  <a:srgbClr val="424242"/>
                </a:solidFill>
              </a:rPr>
              <a:t/>
            </a:r>
            <a:br>
              <a:rPr lang="uk-UA" b="1" dirty="0" smtClean="0">
                <a:ln>
                  <a:noFill/>
                </a:ln>
                <a:solidFill>
                  <a:srgbClr val="424242"/>
                </a:solidFill>
              </a:rPr>
            </a:br>
            <a:r>
              <a:rPr lang="uk-UA" b="1" dirty="0" smtClean="0">
                <a:ln>
                  <a:noFill/>
                </a:ln>
                <a:solidFill>
                  <a:srgbClr val="424242"/>
                </a:solidFill>
              </a:rPr>
              <a:t>Електростимулятори</a:t>
            </a:r>
            <a:r>
              <a:rPr lang="uk-UA" b="1" dirty="0">
                <a:ln>
                  <a:noFill/>
                </a:ln>
                <a:solidFill>
                  <a:srgbClr val="424242"/>
                </a:solidFill>
              </a:rPr>
              <a:t>. </a:t>
            </a:r>
            <a:r>
              <a:rPr lang="uk-UA" b="1" dirty="0" smtClean="0">
                <a:ln>
                  <a:noFill/>
                </a:ln>
                <a:solidFill>
                  <a:srgbClr val="424242"/>
                </a:solidFill>
              </a:rPr>
              <a:t/>
            </a:r>
            <a:br>
              <a:rPr lang="uk-UA" b="1" dirty="0" smtClean="0">
                <a:ln>
                  <a:noFill/>
                </a:ln>
                <a:solidFill>
                  <a:srgbClr val="424242"/>
                </a:solidFill>
              </a:rPr>
            </a:br>
            <a:r>
              <a:rPr lang="uk-UA" b="1" dirty="0" smtClean="0">
                <a:ln>
                  <a:noFill/>
                </a:ln>
                <a:solidFill>
                  <a:srgbClr val="424242"/>
                </a:solidFill>
              </a:rPr>
              <a:t>Дефібрилятори</a:t>
            </a:r>
            <a:r>
              <a:rPr lang="uk-UA" dirty="0">
                <a:ln>
                  <a:noFill/>
                </a:ln>
                <a:solidFill>
                  <a:srgbClr val="424242"/>
                </a:solidFill>
              </a:rPr>
              <a:t>.</a:t>
            </a:r>
            <a:r>
              <a:rPr lang="uk-UA" sz="2400" dirty="0">
                <a:ln>
                  <a:noFill/>
                </a:ln>
                <a:solidFill>
                  <a:schemeClr val="tx1"/>
                </a:solidFill>
              </a:rPr>
              <a:t/>
            </a:r>
            <a:br>
              <a:rPr lang="uk-UA" sz="2400" dirty="0">
                <a:ln>
                  <a:noFill/>
                </a:ln>
                <a:solidFill>
                  <a:schemeClr val="tx1"/>
                </a:solidFill>
              </a:rPr>
            </a:br>
            <a:endParaRPr lang="ru-RU" dirty="0"/>
          </a:p>
        </p:txBody>
      </p:sp>
    </p:spTree>
    <p:extLst>
      <p:ext uri="{BB962C8B-B14F-4D97-AF65-F5344CB8AC3E}">
        <p14:creationId xmlns:p14="http://schemas.microsoft.com/office/powerpoint/2010/main" val="41493875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solidFill>
                  <a:srgbClr val="424242"/>
                </a:solidFill>
              </a:rPr>
              <a:t>Імпульсний струм</a:t>
            </a:r>
            <a:endParaRPr lang="ru-RU" dirty="0"/>
          </a:p>
        </p:txBody>
      </p:sp>
      <p:sp>
        <p:nvSpPr>
          <p:cNvPr id="3" name="Объект 2"/>
          <p:cNvSpPr>
            <a:spLocks noGrp="1"/>
          </p:cNvSpPr>
          <p:nvPr>
            <p:ph idx="1"/>
          </p:nvPr>
        </p:nvSpPr>
        <p:spPr/>
        <p:txBody>
          <a:bodyPr/>
          <a:lstStyle/>
          <a:p>
            <a:r>
              <a:rPr lang="uk-UA" b="1" i="1" dirty="0">
                <a:solidFill>
                  <a:srgbClr val="424242"/>
                </a:solidFill>
              </a:rPr>
              <a:t>Імпульсний струм </a:t>
            </a:r>
            <a:r>
              <a:rPr lang="uk-UA" dirty="0">
                <a:solidFill>
                  <a:srgbClr val="424242"/>
                </a:solidFill>
              </a:rPr>
              <a:t>- це електричний струм, періодично повторюваний короткочасними порціями (імпульсами). У медицині частіше використовують імпульсний струм, що складається з ритмічно повторюваних імпульсів струму постійного спрямування і різної форми - прямокутної, трапецієподібної, трикутної, </a:t>
            </a:r>
            <a:r>
              <a:rPr lang="uk-UA" dirty="0" err="1">
                <a:solidFill>
                  <a:srgbClr val="424242"/>
                </a:solidFill>
              </a:rPr>
              <a:t>експоненційної</a:t>
            </a:r>
            <a:r>
              <a:rPr lang="uk-UA" dirty="0">
                <a:solidFill>
                  <a:srgbClr val="424242"/>
                </a:solidFill>
              </a:rPr>
              <a:t> (струми </a:t>
            </a:r>
            <a:r>
              <a:rPr lang="uk-UA" dirty="0" err="1">
                <a:solidFill>
                  <a:srgbClr val="424242"/>
                </a:solidFill>
              </a:rPr>
              <a:t>Лапіка</a:t>
            </a:r>
            <a:r>
              <a:rPr lang="uk-UA" dirty="0">
                <a:solidFill>
                  <a:srgbClr val="424242"/>
                </a:solidFill>
              </a:rPr>
              <a:t>) або імпульсів синусоїдального струму.</a:t>
            </a:r>
            <a:endParaRPr lang="ru-RU" dirty="0"/>
          </a:p>
        </p:txBody>
      </p:sp>
    </p:spTree>
    <p:extLst>
      <p:ext uri="{BB962C8B-B14F-4D97-AF65-F5344CB8AC3E}">
        <p14:creationId xmlns:p14="http://schemas.microsoft.com/office/powerpoint/2010/main" val="25071503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solidFill>
                  <a:srgbClr val="424242"/>
                </a:solidFill>
              </a:rPr>
              <a:t>Характеристики </a:t>
            </a:r>
            <a:r>
              <a:rPr lang="uk-UA" dirty="0">
                <a:solidFill>
                  <a:srgbClr val="424242"/>
                </a:solidFill>
              </a:rPr>
              <a:t>імпульсного струму</a:t>
            </a:r>
            <a:endParaRPr lang="ru-RU" dirty="0"/>
          </a:p>
        </p:txBody>
      </p:sp>
      <p:sp>
        <p:nvSpPr>
          <p:cNvPr id="3" name="Объект 2"/>
          <p:cNvSpPr>
            <a:spLocks noGrp="1"/>
          </p:cNvSpPr>
          <p:nvPr>
            <p:ph idx="1"/>
          </p:nvPr>
        </p:nvSpPr>
        <p:spPr>
          <a:xfrm>
            <a:off x="941696" y="2556932"/>
            <a:ext cx="10440537" cy="3611856"/>
          </a:xfrm>
        </p:spPr>
        <p:txBody>
          <a:bodyPr>
            <a:normAutofit fontScale="92500" lnSpcReduction="20000"/>
          </a:bodyPr>
          <a:lstStyle/>
          <a:p>
            <a:pPr lvl="0" defTabSz="914400" eaLnBrk="0" fontAlgn="base" hangingPunct="0">
              <a:spcBef>
                <a:spcPct val="0"/>
              </a:spcBef>
              <a:spcAft>
                <a:spcPct val="0"/>
              </a:spcAft>
              <a:buClrTx/>
              <a:buSzTx/>
              <a:buFont typeface="Wingdings" panose="05000000000000000000" pitchFamily="2" charset="2"/>
              <a:buChar char="§"/>
            </a:pPr>
            <a:r>
              <a:rPr lang="uk-UA" b="1" dirty="0" smtClean="0">
                <a:solidFill>
                  <a:srgbClr val="424242"/>
                </a:solidFill>
              </a:rPr>
              <a:t>амплітуда</a:t>
            </a:r>
            <a:r>
              <a:rPr lang="uk-UA" b="1" i="1" dirty="0" smtClean="0">
                <a:solidFill>
                  <a:srgbClr val="424242"/>
                </a:solidFill>
              </a:rPr>
              <a:t> a</a:t>
            </a:r>
          </a:p>
          <a:p>
            <a:pPr lvl="0" defTabSz="914400" eaLnBrk="0" fontAlgn="base" hangingPunct="0">
              <a:spcBef>
                <a:spcPct val="0"/>
              </a:spcBef>
              <a:spcAft>
                <a:spcPct val="0"/>
              </a:spcAft>
              <a:buClrTx/>
              <a:buSzTx/>
              <a:buFont typeface="Wingdings" panose="05000000000000000000" pitchFamily="2" charset="2"/>
              <a:buChar char="§"/>
            </a:pPr>
            <a:r>
              <a:rPr lang="uk-UA" b="1" dirty="0" smtClean="0">
                <a:solidFill>
                  <a:srgbClr val="424242"/>
                </a:solidFill>
              </a:rPr>
              <a:t>тривалість</a:t>
            </a:r>
            <a:r>
              <a:rPr lang="uk-UA" b="1" i="1" dirty="0" smtClean="0">
                <a:solidFill>
                  <a:srgbClr val="424242"/>
                </a:solidFill>
              </a:rPr>
              <a:t> </a:t>
            </a:r>
            <a:r>
              <a:rPr lang="uk-UA" b="1" i="1" dirty="0">
                <a:solidFill>
                  <a:srgbClr val="424242"/>
                </a:solidFill>
              </a:rPr>
              <a:t>t </a:t>
            </a:r>
            <a:endParaRPr lang="uk-UA" b="1" dirty="0" smtClean="0">
              <a:solidFill>
                <a:srgbClr val="424242"/>
              </a:solidFill>
            </a:endParaRPr>
          </a:p>
          <a:p>
            <a:pPr defTabSz="914400" eaLnBrk="0" fontAlgn="base" hangingPunct="0">
              <a:spcBef>
                <a:spcPct val="0"/>
              </a:spcBef>
              <a:spcAft>
                <a:spcPct val="0"/>
              </a:spcAft>
              <a:buClrTx/>
              <a:buSzTx/>
              <a:buFont typeface="Wingdings" panose="05000000000000000000" pitchFamily="2" charset="2"/>
              <a:buChar char="§"/>
            </a:pPr>
            <a:r>
              <a:rPr lang="uk-UA" b="1" dirty="0" smtClean="0">
                <a:solidFill>
                  <a:srgbClr val="424242"/>
                </a:solidFill>
              </a:rPr>
              <a:t>період </a:t>
            </a:r>
            <a:r>
              <a:rPr lang="uk-UA" b="1" i="1" dirty="0">
                <a:solidFill>
                  <a:srgbClr val="424242"/>
                </a:solidFill>
              </a:rPr>
              <a:t>Т</a:t>
            </a:r>
            <a:r>
              <a:rPr lang="uk-UA" b="1" dirty="0">
                <a:solidFill>
                  <a:srgbClr val="424242"/>
                </a:solidFill>
              </a:rPr>
              <a:t>,</a:t>
            </a:r>
            <a:r>
              <a:rPr lang="uk-UA" b="1" i="1" dirty="0">
                <a:solidFill>
                  <a:srgbClr val="424242"/>
                </a:solidFill>
              </a:rPr>
              <a:t> </a:t>
            </a:r>
            <a:r>
              <a:rPr lang="uk-UA" b="1" dirty="0">
                <a:solidFill>
                  <a:srgbClr val="424242"/>
                </a:solidFill>
              </a:rPr>
              <a:t>або частота </a:t>
            </a:r>
            <a:r>
              <a:rPr lang="uk-UA" b="1" dirty="0" smtClean="0">
                <a:solidFill>
                  <a:srgbClr val="424242"/>
                </a:solidFill>
              </a:rPr>
              <a:t>повторення</a:t>
            </a:r>
          </a:p>
          <a:p>
            <a:pPr defTabSz="914400" eaLnBrk="0" fontAlgn="base" hangingPunct="0">
              <a:spcBef>
                <a:spcPct val="0"/>
              </a:spcBef>
              <a:spcAft>
                <a:spcPct val="0"/>
              </a:spcAft>
              <a:buClrTx/>
              <a:buSzTx/>
              <a:buFont typeface="Wingdings" panose="05000000000000000000" pitchFamily="2" charset="2"/>
              <a:buChar char="§"/>
            </a:pPr>
            <a:r>
              <a:rPr lang="uk-UA" b="1" dirty="0" smtClean="0">
                <a:solidFill>
                  <a:srgbClr val="424242"/>
                </a:solidFill>
              </a:rPr>
              <a:t>форма імпульсів</a:t>
            </a:r>
            <a:endParaRPr lang="uk-UA" b="1" i="1" dirty="0">
              <a:solidFill>
                <a:srgbClr val="424242"/>
              </a:solidFill>
              <a:cs typeface="Tahoma" panose="020B0604030504040204" pitchFamily="34" charset="0"/>
            </a:endParaRPr>
          </a:p>
          <a:p>
            <a:pPr marL="0" lvl="0" indent="0" defTabSz="914400" eaLnBrk="0" fontAlgn="base" hangingPunct="0">
              <a:spcBef>
                <a:spcPct val="0"/>
              </a:spcBef>
              <a:spcAft>
                <a:spcPct val="0"/>
              </a:spcAft>
              <a:buClrTx/>
              <a:buSzTx/>
              <a:buNone/>
            </a:pPr>
            <a:r>
              <a:rPr lang="uk-UA" dirty="0">
                <a:solidFill>
                  <a:srgbClr val="424242"/>
                </a:solidFill>
              </a:rPr>
              <a:t>Діючи на нормальний руховий нерв або на м'яз, одиночний імпульс вже при невеликій тривалості і інтенсивності викликає швидке і короткочасне скорочення м'яза. </a:t>
            </a:r>
            <a:endParaRPr lang="uk-UA" dirty="0" smtClean="0">
              <a:solidFill>
                <a:srgbClr val="424242"/>
              </a:solidFill>
            </a:endParaRPr>
          </a:p>
          <a:p>
            <a:pPr marL="0" lvl="0" indent="0" defTabSz="914400" eaLnBrk="0" fontAlgn="base" hangingPunct="0">
              <a:spcBef>
                <a:spcPct val="0"/>
              </a:spcBef>
              <a:spcAft>
                <a:spcPct val="0"/>
              </a:spcAft>
              <a:buClrTx/>
              <a:buSzTx/>
              <a:buNone/>
            </a:pPr>
            <a:r>
              <a:rPr lang="uk-UA" dirty="0" smtClean="0">
                <a:solidFill>
                  <a:srgbClr val="424242"/>
                </a:solidFill>
              </a:rPr>
              <a:t>При </a:t>
            </a:r>
            <a:r>
              <a:rPr lang="uk-UA" dirty="0">
                <a:solidFill>
                  <a:srgbClr val="424242"/>
                </a:solidFill>
              </a:rPr>
              <a:t>частково </a:t>
            </a:r>
            <a:r>
              <a:rPr lang="uk-UA" dirty="0" smtClean="0">
                <a:solidFill>
                  <a:srgbClr val="424242"/>
                </a:solidFill>
              </a:rPr>
              <a:t>порушеній </a:t>
            </a:r>
            <a:r>
              <a:rPr lang="uk-UA" dirty="0">
                <a:solidFill>
                  <a:srgbClr val="424242"/>
                </a:solidFill>
              </a:rPr>
              <a:t>іннервації імпульси навіть у десятки разів більшої тривалості і в кілька разів більшої інтенсивності викликають лише </a:t>
            </a:r>
            <a:r>
              <a:rPr lang="uk-UA" dirty="0" smtClean="0">
                <a:solidFill>
                  <a:srgbClr val="424242"/>
                </a:solidFill>
              </a:rPr>
              <a:t>«мляве» </a:t>
            </a:r>
            <a:r>
              <a:rPr lang="uk-UA" dirty="0">
                <a:solidFill>
                  <a:srgbClr val="424242"/>
                </a:solidFill>
              </a:rPr>
              <a:t>скорочення м'яза. В таких випадках застосовують імпульси з поступово наростаючою інтенсивністю (експоненціальні). Часті імпульси - більше 20 в 1 </a:t>
            </a:r>
            <a:r>
              <a:rPr lang="uk-UA" dirty="0" err="1">
                <a:solidFill>
                  <a:srgbClr val="424242"/>
                </a:solidFill>
              </a:rPr>
              <a:t>сек</a:t>
            </a:r>
            <a:r>
              <a:rPr lang="uk-UA" dirty="0" smtClean="0">
                <a:solidFill>
                  <a:srgbClr val="424242"/>
                </a:solidFill>
              </a:rPr>
              <a:t>. - </a:t>
            </a:r>
            <a:r>
              <a:rPr lang="uk-UA" dirty="0">
                <a:solidFill>
                  <a:srgbClr val="424242"/>
                </a:solidFill>
              </a:rPr>
              <a:t>викликають </a:t>
            </a:r>
            <a:r>
              <a:rPr lang="uk-UA" dirty="0" smtClean="0">
                <a:solidFill>
                  <a:srgbClr val="424242"/>
                </a:solidFill>
              </a:rPr>
              <a:t>тетанічне </a:t>
            </a:r>
            <a:r>
              <a:rPr lang="uk-UA" dirty="0">
                <a:solidFill>
                  <a:srgbClr val="424242"/>
                </a:solidFill>
              </a:rPr>
              <a:t>скорочення м'язів. </a:t>
            </a:r>
            <a:endParaRPr lang="uk-UA" dirty="0" smtClean="0">
              <a:solidFill>
                <a:srgbClr val="424242"/>
              </a:solidFill>
            </a:endParaRPr>
          </a:p>
          <a:p>
            <a:pPr marL="0" lvl="0" indent="0" defTabSz="914400" eaLnBrk="0" fontAlgn="base" hangingPunct="0">
              <a:spcBef>
                <a:spcPct val="0"/>
              </a:spcBef>
              <a:spcAft>
                <a:spcPct val="0"/>
              </a:spcAft>
              <a:buClrTx/>
              <a:buSzTx/>
              <a:buNone/>
            </a:pPr>
            <a:r>
              <a:rPr lang="uk-UA" dirty="0" smtClean="0">
                <a:solidFill>
                  <a:srgbClr val="424242"/>
                </a:solidFill>
              </a:rPr>
              <a:t>Ці </a:t>
            </a:r>
            <a:r>
              <a:rPr lang="uk-UA" dirty="0">
                <a:solidFill>
                  <a:srgbClr val="424242"/>
                </a:solidFill>
              </a:rPr>
              <a:t>особливості реакцій нервово-м'язової системи на дію імпульсного струму лягли в основу електродіагностики </a:t>
            </a:r>
            <a:r>
              <a:rPr lang="uk-UA" dirty="0" smtClean="0">
                <a:solidFill>
                  <a:srgbClr val="424242"/>
                </a:solidFill>
              </a:rPr>
              <a:t>та електростимуляції</a:t>
            </a:r>
            <a:r>
              <a:rPr lang="uk-UA" dirty="0">
                <a:solidFill>
                  <a:srgbClr val="424242"/>
                </a:solidFill>
              </a:rPr>
              <a:t>. </a:t>
            </a:r>
            <a:endParaRPr lang="ru-RU" dirty="0"/>
          </a:p>
        </p:txBody>
      </p:sp>
    </p:spTree>
    <p:extLst>
      <p:ext uri="{BB962C8B-B14F-4D97-AF65-F5344CB8AC3E}">
        <p14:creationId xmlns:p14="http://schemas.microsoft.com/office/powerpoint/2010/main" val="41385240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solidFill>
                  <a:srgbClr val="424242"/>
                </a:solidFill>
              </a:rPr>
              <a:t>Характеристики </a:t>
            </a:r>
            <a:r>
              <a:rPr lang="uk-UA" dirty="0">
                <a:solidFill>
                  <a:srgbClr val="424242"/>
                </a:solidFill>
              </a:rPr>
              <a:t>імпульсного струму</a:t>
            </a:r>
            <a:endParaRPr lang="ru-RU" dirty="0"/>
          </a:p>
        </p:txBody>
      </p:sp>
      <p:sp>
        <p:nvSpPr>
          <p:cNvPr id="3" name="Объект 2"/>
          <p:cNvSpPr>
            <a:spLocks noGrp="1"/>
          </p:cNvSpPr>
          <p:nvPr>
            <p:ph idx="1"/>
          </p:nvPr>
        </p:nvSpPr>
        <p:spPr>
          <a:xfrm>
            <a:off x="941696" y="2556932"/>
            <a:ext cx="10440537" cy="3611856"/>
          </a:xfrm>
        </p:spPr>
        <p:txBody>
          <a:bodyPr>
            <a:normAutofit fontScale="92500" lnSpcReduction="20000"/>
          </a:bodyPr>
          <a:lstStyle/>
          <a:p>
            <a:pPr lvl="0" defTabSz="914400" eaLnBrk="0" fontAlgn="base" hangingPunct="0">
              <a:spcBef>
                <a:spcPct val="0"/>
              </a:spcBef>
              <a:spcAft>
                <a:spcPct val="0"/>
              </a:spcAft>
              <a:buClrTx/>
              <a:buSzTx/>
              <a:buFont typeface="Wingdings" panose="05000000000000000000" pitchFamily="2" charset="2"/>
              <a:buChar char="§"/>
            </a:pPr>
            <a:r>
              <a:rPr lang="uk-UA" b="1" dirty="0" smtClean="0">
                <a:solidFill>
                  <a:srgbClr val="424242"/>
                </a:solidFill>
              </a:rPr>
              <a:t>амплітуда</a:t>
            </a:r>
            <a:r>
              <a:rPr lang="uk-UA" b="1" i="1" dirty="0" smtClean="0">
                <a:solidFill>
                  <a:srgbClr val="424242"/>
                </a:solidFill>
              </a:rPr>
              <a:t> a</a:t>
            </a:r>
          </a:p>
          <a:p>
            <a:pPr lvl="0" defTabSz="914400" eaLnBrk="0" fontAlgn="base" hangingPunct="0">
              <a:spcBef>
                <a:spcPct val="0"/>
              </a:spcBef>
              <a:spcAft>
                <a:spcPct val="0"/>
              </a:spcAft>
              <a:buClrTx/>
              <a:buSzTx/>
              <a:buFont typeface="Wingdings" panose="05000000000000000000" pitchFamily="2" charset="2"/>
              <a:buChar char="§"/>
            </a:pPr>
            <a:r>
              <a:rPr lang="uk-UA" b="1" dirty="0" smtClean="0">
                <a:solidFill>
                  <a:srgbClr val="424242"/>
                </a:solidFill>
              </a:rPr>
              <a:t>тривалість</a:t>
            </a:r>
            <a:r>
              <a:rPr lang="uk-UA" b="1" i="1" dirty="0" smtClean="0">
                <a:solidFill>
                  <a:srgbClr val="424242"/>
                </a:solidFill>
              </a:rPr>
              <a:t> </a:t>
            </a:r>
            <a:r>
              <a:rPr lang="uk-UA" b="1" i="1" dirty="0">
                <a:solidFill>
                  <a:srgbClr val="424242"/>
                </a:solidFill>
              </a:rPr>
              <a:t>t </a:t>
            </a:r>
            <a:endParaRPr lang="uk-UA" b="1" dirty="0" smtClean="0">
              <a:solidFill>
                <a:srgbClr val="424242"/>
              </a:solidFill>
            </a:endParaRPr>
          </a:p>
          <a:p>
            <a:pPr defTabSz="914400" eaLnBrk="0" fontAlgn="base" hangingPunct="0">
              <a:spcBef>
                <a:spcPct val="0"/>
              </a:spcBef>
              <a:spcAft>
                <a:spcPct val="0"/>
              </a:spcAft>
              <a:buClrTx/>
              <a:buSzTx/>
              <a:buFont typeface="Wingdings" panose="05000000000000000000" pitchFamily="2" charset="2"/>
              <a:buChar char="§"/>
            </a:pPr>
            <a:r>
              <a:rPr lang="uk-UA" b="1" dirty="0" smtClean="0">
                <a:solidFill>
                  <a:srgbClr val="424242"/>
                </a:solidFill>
              </a:rPr>
              <a:t>період </a:t>
            </a:r>
            <a:r>
              <a:rPr lang="uk-UA" b="1" i="1" dirty="0">
                <a:solidFill>
                  <a:srgbClr val="424242"/>
                </a:solidFill>
              </a:rPr>
              <a:t>Т</a:t>
            </a:r>
            <a:r>
              <a:rPr lang="uk-UA" b="1" dirty="0">
                <a:solidFill>
                  <a:srgbClr val="424242"/>
                </a:solidFill>
              </a:rPr>
              <a:t>,</a:t>
            </a:r>
            <a:r>
              <a:rPr lang="uk-UA" b="1" i="1" dirty="0">
                <a:solidFill>
                  <a:srgbClr val="424242"/>
                </a:solidFill>
              </a:rPr>
              <a:t> </a:t>
            </a:r>
            <a:r>
              <a:rPr lang="uk-UA" b="1" dirty="0">
                <a:solidFill>
                  <a:srgbClr val="424242"/>
                </a:solidFill>
              </a:rPr>
              <a:t>або частота </a:t>
            </a:r>
            <a:r>
              <a:rPr lang="uk-UA" b="1" dirty="0" smtClean="0">
                <a:solidFill>
                  <a:srgbClr val="424242"/>
                </a:solidFill>
              </a:rPr>
              <a:t>повторення</a:t>
            </a:r>
          </a:p>
          <a:p>
            <a:pPr defTabSz="914400" eaLnBrk="0" fontAlgn="base" hangingPunct="0">
              <a:spcBef>
                <a:spcPct val="0"/>
              </a:spcBef>
              <a:spcAft>
                <a:spcPct val="0"/>
              </a:spcAft>
              <a:buClrTx/>
              <a:buSzTx/>
              <a:buFont typeface="Wingdings" panose="05000000000000000000" pitchFamily="2" charset="2"/>
              <a:buChar char="§"/>
            </a:pPr>
            <a:r>
              <a:rPr lang="uk-UA" b="1" dirty="0" smtClean="0">
                <a:solidFill>
                  <a:srgbClr val="424242"/>
                </a:solidFill>
              </a:rPr>
              <a:t>форма імпульсів</a:t>
            </a:r>
            <a:endParaRPr lang="uk-UA" b="1" i="1" dirty="0">
              <a:solidFill>
                <a:srgbClr val="424242"/>
              </a:solidFill>
              <a:cs typeface="Tahoma" panose="020B0604030504040204" pitchFamily="34" charset="0"/>
            </a:endParaRPr>
          </a:p>
          <a:p>
            <a:pPr marL="0" lvl="0" indent="0" defTabSz="914400" eaLnBrk="0" fontAlgn="base" hangingPunct="0">
              <a:spcBef>
                <a:spcPct val="0"/>
              </a:spcBef>
              <a:spcAft>
                <a:spcPct val="0"/>
              </a:spcAft>
              <a:buClrTx/>
              <a:buSzTx/>
              <a:buNone/>
            </a:pPr>
            <a:r>
              <a:rPr lang="uk-UA" dirty="0">
                <a:solidFill>
                  <a:srgbClr val="424242"/>
                </a:solidFill>
              </a:rPr>
              <a:t>Діючи на нормальний руховий нерв або на м'яз, одиночний імпульс вже при невеликій тривалості і інтенсивності викликає швидке і короткочасне скорочення м'яза. </a:t>
            </a:r>
            <a:endParaRPr lang="uk-UA" dirty="0" smtClean="0">
              <a:solidFill>
                <a:srgbClr val="424242"/>
              </a:solidFill>
            </a:endParaRPr>
          </a:p>
          <a:p>
            <a:pPr marL="0" lvl="0" indent="0" defTabSz="914400" eaLnBrk="0" fontAlgn="base" hangingPunct="0">
              <a:spcBef>
                <a:spcPct val="0"/>
              </a:spcBef>
              <a:spcAft>
                <a:spcPct val="0"/>
              </a:spcAft>
              <a:buClrTx/>
              <a:buSzTx/>
              <a:buNone/>
            </a:pPr>
            <a:r>
              <a:rPr lang="uk-UA" dirty="0" smtClean="0">
                <a:solidFill>
                  <a:srgbClr val="424242"/>
                </a:solidFill>
              </a:rPr>
              <a:t>При </a:t>
            </a:r>
            <a:r>
              <a:rPr lang="uk-UA" dirty="0">
                <a:solidFill>
                  <a:srgbClr val="424242"/>
                </a:solidFill>
              </a:rPr>
              <a:t>частково </a:t>
            </a:r>
            <a:r>
              <a:rPr lang="uk-UA" dirty="0" smtClean="0">
                <a:solidFill>
                  <a:srgbClr val="424242"/>
                </a:solidFill>
              </a:rPr>
              <a:t>порушеній </a:t>
            </a:r>
            <a:r>
              <a:rPr lang="uk-UA" dirty="0">
                <a:solidFill>
                  <a:srgbClr val="424242"/>
                </a:solidFill>
              </a:rPr>
              <a:t>іннервації імпульси навіть у десятки разів більшої тривалості і в кілька разів більшої інтенсивності викликають лише </a:t>
            </a:r>
            <a:r>
              <a:rPr lang="uk-UA" dirty="0" smtClean="0">
                <a:solidFill>
                  <a:srgbClr val="424242"/>
                </a:solidFill>
              </a:rPr>
              <a:t>«мляве» </a:t>
            </a:r>
            <a:r>
              <a:rPr lang="uk-UA" dirty="0">
                <a:solidFill>
                  <a:srgbClr val="424242"/>
                </a:solidFill>
              </a:rPr>
              <a:t>скорочення м'яза. В таких випадках застосовують імпульси з поступово наростаючою інтенсивністю (експоненціальні). Часті імпульси - більше 20 в 1 </a:t>
            </a:r>
            <a:r>
              <a:rPr lang="uk-UA" dirty="0" err="1">
                <a:solidFill>
                  <a:srgbClr val="424242"/>
                </a:solidFill>
              </a:rPr>
              <a:t>сек</a:t>
            </a:r>
            <a:r>
              <a:rPr lang="uk-UA" dirty="0" smtClean="0">
                <a:solidFill>
                  <a:srgbClr val="424242"/>
                </a:solidFill>
              </a:rPr>
              <a:t>. - </a:t>
            </a:r>
            <a:r>
              <a:rPr lang="uk-UA" dirty="0">
                <a:solidFill>
                  <a:srgbClr val="424242"/>
                </a:solidFill>
              </a:rPr>
              <a:t>викликають </a:t>
            </a:r>
            <a:r>
              <a:rPr lang="uk-UA" dirty="0" smtClean="0">
                <a:solidFill>
                  <a:srgbClr val="424242"/>
                </a:solidFill>
              </a:rPr>
              <a:t>тетанічне </a:t>
            </a:r>
            <a:r>
              <a:rPr lang="uk-UA" dirty="0">
                <a:solidFill>
                  <a:srgbClr val="424242"/>
                </a:solidFill>
              </a:rPr>
              <a:t>скорочення м'язів. </a:t>
            </a:r>
            <a:endParaRPr lang="uk-UA" dirty="0" smtClean="0">
              <a:solidFill>
                <a:srgbClr val="424242"/>
              </a:solidFill>
            </a:endParaRPr>
          </a:p>
          <a:p>
            <a:pPr marL="0" lvl="0" indent="0" defTabSz="914400" eaLnBrk="0" fontAlgn="base" hangingPunct="0">
              <a:spcBef>
                <a:spcPct val="0"/>
              </a:spcBef>
              <a:spcAft>
                <a:spcPct val="0"/>
              </a:spcAft>
              <a:buClrTx/>
              <a:buSzTx/>
              <a:buNone/>
            </a:pPr>
            <a:r>
              <a:rPr lang="uk-UA" dirty="0" smtClean="0">
                <a:solidFill>
                  <a:srgbClr val="424242"/>
                </a:solidFill>
              </a:rPr>
              <a:t>Ці </a:t>
            </a:r>
            <a:r>
              <a:rPr lang="uk-UA" dirty="0">
                <a:solidFill>
                  <a:srgbClr val="424242"/>
                </a:solidFill>
              </a:rPr>
              <a:t>особливості реакцій нервово-м'язової системи на дію імпульсного струму лягли в основу електродіагностики </a:t>
            </a:r>
            <a:r>
              <a:rPr lang="uk-UA" dirty="0" smtClean="0">
                <a:solidFill>
                  <a:srgbClr val="424242"/>
                </a:solidFill>
              </a:rPr>
              <a:t>та електростимуляції</a:t>
            </a:r>
            <a:r>
              <a:rPr lang="uk-UA" dirty="0">
                <a:solidFill>
                  <a:srgbClr val="424242"/>
                </a:solidFill>
              </a:rPr>
              <a:t>. </a:t>
            </a:r>
            <a:endParaRPr lang="ru-RU" dirty="0"/>
          </a:p>
        </p:txBody>
      </p:sp>
    </p:spTree>
    <p:extLst>
      <p:ext uri="{BB962C8B-B14F-4D97-AF65-F5344CB8AC3E}">
        <p14:creationId xmlns:p14="http://schemas.microsoft.com/office/powerpoint/2010/main" val="1778361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Електрорушійна сила джерела</a:t>
            </a:r>
            <a:endParaRPr lang="uk-UA" dirty="0"/>
          </a:p>
        </p:txBody>
      </p:sp>
      <p:sp>
        <p:nvSpPr>
          <p:cNvPr id="3" name="Объект 2"/>
          <p:cNvSpPr>
            <a:spLocks noGrp="1"/>
          </p:cNvSpPr>
          <p:nvPr>
            <p:ph idx="1"/>
          </p:nvPr>
        </p:nvSpPr>
        <p:spPr/>
        <p:txBody>
          <a:bodyPr/>
          <a:lstStyle/>
          <a:p>
            <a:r>
              <a:rPr lang="uk-UA" dirty="0" smtClean="0"/>
              <a:t>Електрорушійна сила джерела визначається відношенням роботи сторонніх сил до величини додатного заряду   , який </a:t>
            </a:r>
            <a:r>
              <a:rPr lang="uk-UA" dirty="0" err="1" smtClean="0"/>
              <a:t>переміщуюють</a:t>
            </a:r>
            <a:r>
              <a:rPr lang="uk-UA" dirty="0" smtClean="0"/>
              <a:t> сторонні сили між полюсами джерела</a:t>
            </a:r>
          </a:p>
          <a:p>
            <a:pPr marL="0" indent="0">
              <a:buNone/>
            </a:pPr>
            <a:endParaRPr lang="uk-UA"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3163867171"/>
              </p:ext>
            </p:extLst>
          </p:nvPr>
        </p:nvGraphicFramePr>
        <p:xfrm>
          <a:off x="7399041" y="3061082"/>
          <a:ext cx="238125" cy="296863"/>
        </p:xfrm>
        <a:graphic>
          <a:graphicData uri="http://schemas.openxmlformats.org/presentationml/2006/ole">
            <mc:AlternateContent xmlns:mc="http://schemas.openxmlformats.org/markup-compatibility/2006">
              <mc:Choice xmlns:v="urn:schemas-microsoft-com:vml" Requires="v">
                <p:oleObj spid="_x0000_s8304" name="Уравнение" r:id="rId3" imgW="126720" imgH="164880" progId="Equation.3">
                  <p:embed/>
                </p:oleObj>
              </mc:Choice>
              <mc:Fallback>
                <p:oleObj name="Уравнение" r:id="rId3" imgW="126720" imgH="164880" progId="Equation.3">
                  <p:embed/>
                  <p:pic>
                    <p:nvPicPr>
                      <p:cNvPr id="0" name=""/>
                      <p:cNvPicPr/>
                      <p:nvPr/>
                    </p:nvPicPr>
                    <p:blipFill>
                      <a:blip r:embed="rId4"/>
                      <a:stretch>
                        <a:fillRect/>
                      </a:stretch>
                    </p:blipFill>
                    <p:spPr>
                      <a:xfrm>
                        <a:off x="7399041" y="3061082"/>
                        <a:ext cx="238125" cy="296863"/>
                      </a:xfrm>
                      <a:prstGeom prst="rect">
                        <a:avLst/>
                      </a:prstGeom>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1529906493"/>
              </p:ext>
            </p:extLst>
          </p:nvPr>
        </p:nvGraphicFramePr>
        <p:xfrm>
          <a:off x="4200525" y="3773488"/>
          <a:ext cx="2667000" cy="754062"/>
        </p:xfrm>
        <a:graphic>
          <a:graphicData uri="http://schemas.openxmlformats.org/presentationml/2006/ole">
            <mc:AlternateContent xmlns:mc="http://schemas.openxmlformats.org/markup-compatibility/2006">
              <mc:Choice xmlns:v="urn:schemas-microsoft-com:vml" Requires="v">
                <p:oleObj spid="_x0000_s8305" name="Уравнение" r:id="rId5" imgW="1422360" imgH="419040" progId="Equation.3">
                  <p:embed/>
                </p:oleObj>
              </mc:Choice>
              <mc:Fallback>
                <p:oleObj name="Уравнение" r:id="rId5" imgW="1422360" imgH="419040" progId="Equation.3">
                  <p:embed/>
                  <p:pic>
                    <p:nvPicPr>
                      <p:cNvPr id="0" name=""/>
                      <p:cNvPicPr/>
                      <p:nvPr/>
                    </p:nvPicPr>
                    <p:blipFill>
                      <a:blip r:embed="rId6"/>
                      <a:stretch>
                        <a:fillRect/>
                      </a:stretch>
                    </p:blipFill>
                    <p:spPr>
                      <a:xfrm>
                        <a:off x="4200525" y="3773488"/>
                        <a:ext cx="2667000" cy="754062"/>
                      </a:xfrm>
                      <a:prstGeom prst="rect">
                        <a:avLst/>
                      </a:prstGeom>
                    </p:spPr>
                  </p:pic>
                </p:oleObj>
              </mc:Fallback>
            </mc:AlternateContent>
          </a:graphicData>
        </a:graphic>
      </p:graphicFrame>
    </p:spTree>
    <p:extLst>
      <p:ext uri="{BB962C8B-B14F-4D97-AF65-F5344CB8AC3E}">
        <p14:creationId xmlns:p14="http://schemas.microsoft.com/office/powerpoint/2010/main" val="29661550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496065" y="903458"/>
            <a:ext cx="7375567" cy="5002898"/>
          </a:xfrm>
          <a:prstGeom prst="rect">
            <a:avLst/>
          </a:prstGeom>
        </p:spPr>
      </p:pic>
    </p:spTree>
    <p:extLst>
      <p:ext uri="{BB962C8B-B14F-4D97-AF65-F5344CB8AC3E}">
        <p14:creationId xmlns:p14="http://schemas.microsoft.com/office/powerpoint/2010/main" val="26428266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384236" y="847338"/>
            <a:ext cx="7115922" cy="5174521"/>
          </a:xfrm>
          <a:prstGeom prst="rect">
            <a:avLst/>
          </a:prstGeom>
        </p:spPr>
      </p:pic>
    </p:spTree>
    <p:extLst>
      <p:ext uri="{BB962C8B-B14F-4D97-AF65-F5344CB8AC3E}">
        <p14:creationId xmlns:p14="http://schemas.microsoft.com/office/powerpoint/2010/main" val="15191622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73643" y="898182"/>
            <a:ext cx="7927889" cy="5246397"/>
          </a:xfrm>
          <a:prstGeom prst="rect">
            <a:avLst/>
          </a:prstGeom>
        </p:spPr>
      </p:pic>
    </p:spTree>
    <p:extLst>
      <p:ext uri="{BB962C8B-B14F-4D97-AF65-F5344CB8AC3E}">
        <p14:creationId xmlns:p14="http://schemas.microsoft.com/office/powerpoint/2010/main" val="24567981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743200" y="773456"/>
            <a:ext cx="7220593" cy="5171184"/>
          </a:xfrm>
          <a:prstGeom prst="rect">
            <a:avLst/>
          </a:prstGeom>
        </p:spPr>
      </p:pic>
    </p:spTree>
    <p:extLst>
      <p:ext uri="{BB962C8B-B14F-4D97-AF65-F5344CB8AC3E}">
        <p14:creationId xmlns:p14="http://schemas.microsoft.com/office/powerpoint/2010/main" val="20524203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578443" y="711673"/>
            <a:ext cx="7249426" cy="5261804"/>
          </a:xfrm>
          <a:prstGeom prst="rect">
            <a:avLst/>
          </a:prstGeom>
        </p:spPr>
      </p:pic>
    </p:spTree>
    <p:extLst>
      <p:ext uri="{BB962C8B-B14F-4D97-AF65-F5344CB8AC3E}">
        <p14:creationId xmlns:p14="http://schemas.microsoft.com/office/powerpoint/2010/main" val="17194415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solidFill>
                  <a:srgbClr val="424242"/>
                </a:solidFill>
              </a:rPr>
              <a:t>Електростимуляція</a:t>
            </a:r>
            <a:endParaRPr lang="ru-RU" dirty="0"/>
          </a:p>
        </p:txBody>
      </p:sp>
      <p:pic>
        <p:nvPicPr>
          <p:cNvPr id="4" name="Рисунок 3"/>
          <p:cNvPicPr>
            <a:picLocks noChangeAspect="1"/>
          </p:cNvPicPr>
          <p:nvPr/>
        </p:nvPicPr>
        <p:blipFill>
          <a:blip r:embed="rId2"/>
          <a:stretch>
            <a:fillRect/>
          </a:stretch>
        </p:blipFill>
        <p:spPr>
          <a:xfrm>
            <a:off x="8188410" y="3875692"/>
            <a:ext cx="3023288" cy="2199156"/>
          </a:xfrm>
          <a:prstGeom prst="rect">
            <a:avLst/>
          </a:prstGeom>
        </p:spPr>
      </p:pic>
      <p:sp>
        <p:nvSpPr>
          <p:cNvPr id="3" name="Объект 2"/>
          <p:cNvSpPr>
            <a:spLocks noGrp="1"/>
          </p:cNvSpPr>
          <p:nvPr>
            <p:ph idx="1"/>
          </p:nvPr>
        </p:nvSpPr>
        <p:spPr/>
        <p:txBody>
          <a:bodyPr>
            <a:normAutofit/>
          </a:bodyPr>
          <a:lstStyle/>
          <a:p>
            <a:r>
              <a:rPr lang="uk-UA" sz="3200" b="1" i="1" dirty="0">
                <a:solidFill>
                  <a:srgbClr val="424242"/>
                </a:solidFill>
              </a:rPr>
              <a:t>Електростимуляція</a:t>
            </a:r>
            <a:r>
              <a:rPr lang="uk-UA" sz="3200" dirty="0">
                <a:solidFill>
                  <a:srgbClr val="424242"/>
                </a:solidFill>
              </a:rPr>
              <a:t> </a:t>
            </a:r>
            <a:r>
              <a:rPr lang="uk-UA" sz="3200" dirty="0" smtClean="0">
                <a:solidFill>
                  <a:srgbClr val="424242"/>
                </a:solidFill>
              </a:rPr>
              <a:t>- </a:t>
            </a:r>
            <a:r>
              <a:rPr lang="uk-UA" dirty="0" smtClean="0">
                <a:solidFill>
                  <a:srgbClr val="424242"/>
                </a:solidFill>
              </a:rPr>
              <a:t>лікувальне застосування імпульсних струмів для збудження або посилення діяльності </a:t>
            </a:r>
            <a:r>
              <a:rPr lang="uk-UA" dirty="0" err="1" smtClean="0">
                <a:solidFill>
                  <a:srgbClr val="424242"/>
                </a:solidFill>
              </a:rPr>
              <a:t>оргнав</a:t>
            </a:r>
            <a:r>
              <a:rPr lang="uk-UA" dirty="0" smtClean="0">
                <a:solidFill>
                  <a:srgbClr val="424242"/>
                </a:solidFill>
              </a:rPr>
              <a:t> і систем, для </a:t>
            </a:r>
            <a:r>
              <a:rPr lang="uk-UA" dirty="0">
                <a:solidFill>
                  <a:srgbClr val="424242"/>
                </a:solidFill>
              </a:rPr>
              <a:t>підтримання </a:t>
            </a:r>
            <a:r>
              <a:rPr lang="uk-UA" dirty="0" smtClean="0">
                <a:solidFill>
                  <a:srgbClr val="424242"/>
                </a:solidFill>
              </a:rPr>
              <a:t>живлення </a:t>
            </a:r>
            <a:r>
              <a:rPr lang="uk-UA" dirty="0">
                <a:solidFill>
                  <a:srgbClr val="424242"/>
                </a:solidFill>
              </a:rPr>
              <a:t>та </a:t>
            </a:r>
            <a:r>
              <a:rPr lang="uk-UA" dirty="0" smtClean="0">
                <a:solidFill>
                  <a:srgbClr val="424242"/>
                </a:solidFill>
              </a:rPr>
              <a:t>функцій м'язів </a:t>
            </a:r>
            <a:r>
              <a:rPr lang="uk-UA" dirty="0">
                <a:solidFill>
                  <a:srgbClr val="424242"/>
                </a:solidFill>
              </a:rPr>
              <a:t>на період відновлення пошкодженого нерва або </a:t>
            </a:r>
            <a:r>
              <a:rPr lang="uk-UA" dirty="0" smtClean="0">
                <a:solidFill>
                  <a:srgbClr val="424242"/>
                </a:solidFill>
              </a:rPr>
              <a:t>тимчасової бездіяльності м'язів.</a:t>
            </a:r>
            <a:r>
              <a:rPr lang="uk-UA" dirty="0">
                <a:solidFill>
                  <a:srgbClr val="424242"/>
                </a:solidFill>
              </a:rPr>
              <a:t/>
            </a:r>
            <a:br>
              <a:rPr lang="uk-UA" dirty="0">
                <a:solidFill>
                  <a:srgbClr val="424242"/>
                </a:solidFill>
              </a:rPr>
            </a:br>
            <a:endParaRPr lang="ru-RU" dirty="0"/>
          </a:p>
        </p:txBody>
      </p:sp>
      <p:pic>
        <p:nvPicPr>
          <p:cNvPr id="5" name="Рисунок 4"/>
          <p:cNvPicPr>
            <a:picLocks noChangeAspect="1"/>
          </p:cNvPicPr>
          <p:nvPr/>
        </p:nvPicPr>
        <p:blipFill>
          <a:blip r:embed="rId3"/>
          <a:stretch>
            <a:fillRect/>
          </a:stretch>
        </p:blipFill>
        <p:spPr>
          <a:xfrm>
            <a:off x="9370927" y="803833"/>
            <a:ext cx="2066925" cy="1685925"/>
          </a:xfrm>
          <a:prstGeom prst="rect">
            <a:avLst/>
          </a:prstGeom>
        </p:spPr>
      </p:pic>
      <p:pic>
        <p:nvPicPr>
          <p:cNvPr id="6" name="Рисунок 5"/>
          <p:cNvPicPr>
            <a:picLocks noChangeAspect="1"/>
          </p:cNvPicPr>
          <p:nvPr/>
        </p:nvPicPr>
        <p:blipFill>
          <a:blip r:embed="rId4"/>
          <a:stretch>
            <a:fillRect/>
          </a:stretch>
        </p:blipFill>
        <p:spPr>
          <a:xfrm>
            <a:off x="4861354" y="4342842"/>
            <a:ext cx="2667000" cy="1600200"/>
          </a:xfrm>
          <a:prstGeom prst="rect">
            <a:avLst/>
          </a:prstGeom>
        </p:spPr>
      </p:pic>
    </p:spTree>
    <p:extLst>
      <p:ext uri="{BB962C8B-B14F-4D97-AF65-F5344CB8AC3E}">
        <p14:creationId xmlns:p14="http://schemas.microsoft.com/office/powerpoint/2010/main" val="24103347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524423" y="695711"/>
            <a:ext cx="6998518" cy="5252668"/>
          </a:xfrm>
          <a:prstGeom prst="rect">
            <a:avLst/>
          </a:prstGeom>
        </p:spPr>
      </p:pic>
    </p:spTree>
    <p:extLst>
      <p:ext uri="{BB962C8B-B14F-4D97-AF65-F5344CB8AC3E}">
        <p14:creationId xmlns:p14="http://schemas.microsoft.com/office/powerpoint/2010/main" val="35324071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err="1" smtClean="0"/>
              <a:t>Діадинамотерапія</a:t>
            </a:r>
            <a:r>
              <a:rPr lang="uk-UA" dirty="0" smtClean="0"/>
              <a:t> </a:t>
            </a:r>
            <a:endParaRPr lang="uk-UA" dirty="0"/>
          </a:p>
        </p:txBody>
      </p:sp>
      <p:sp>
        <p:nvSpPr>
          <p:cNvPr id="3" name="Объект 2"/>
          <p:cNvSpPr>
            <a:spLocks noGrp="1"/>
          </p:cNvSpPr>
          <p:nvPr>
            <p:ph idx="1"/>
          </p:nvPr>
        </p:nvSpPr>
        <p:spPr/>
        <p:txBody>
          <a:bodyPr/>
          <a:lstStyle/>
          <a:p>
            <a:r>
              <a:rPr lang="uk-UA" dirty="0" err="1"/>
              <a:t>Діадинамотерапія</a:t>
            </a:r>
            <a:r>
              <a:rPr lang="uk-UA" dirty="0"/>
              <a:t> </a:t>
            </a:r>
            <a:r>
              <a:rPr lang="uk-UA" dirty="0" smtClean="0"/>
              <a:t>- </a:t>
            </a:r>
            <a:r>
              <a:rPr lang="uk-UA" dirty="0"/>
              <a:t>це спосіб імпульсної терапії, заснований на лікувальних і профілактичних властивостях </a:t>
            </a:r>
            <a:r>
              <a:rPr lang="uk-UA" dirty="0" err="1"/>
              <a:t>діадинамічних</a:t>
            </a:r>
            <a:r>
              <a:rPr lang="uk-UA" dirty="0"/>
              <a:t> струмів (струму </a:t>
            </a:r>
            <a:r>
              <a:rPr lang="uk-UA" dirty="0" err="1"/>
              <a:t>Бернара</a:t>
            </a:r>
            <a:r>
              <a:rPr lang="uk-UA" dirty="0"/>
              <a:t>, який має частоту в 50 і 100 </a:t>
            </a:r>
            <a:r>
              <a:rPr lang="uk-UA" dirty="0" err="1"/>
              <a:t>Гц</a:t>
            </a:r>
            <a:r>
              <a:rPr lang="uk-UA" dirty="0"/>
              <a:t>). </a:t>
            </a:r>
            <a:endParaRPr lang="uk-UA" dirty="0" smtClean="0"/>
          </a:p>
        </p:txBody>
      </p:sp>
      <p:pic>
        <p:nvPicPr>
          <p:cNvPr id="5" name="Рисунок 4"/>
          <p:cNvPicPr>
            <a:picLocks noChangeAspect="1"/>
          </p:cNvPicPr>
          <p:nvPr/>
        </p:nvPicPr>
        <p:blipFill>
          <a:blip r:embed="rId2"/>
          <a:stretch>
            <a:fillRect/>
          </a:stretch>
        </p:blipFill>
        <p:spPr>
          <a:xfrm>
            <a:off x="8859923" y="982132"/>
            <a:ext cx="2314575" cy="1590675"/>
          </a:xfrm>
          <a:prstGeom prst="rect">
            <a:avLst/>
          </a:prstGeom>
        </p:spPr>
      </p:pic>
      <p:pic>
        <p:nvPicPr>
          <p:cNvPr id="6" name="Рисунок 5"/>
          <p:cNvPicPr>
            <a:picLocks noChangeAspect="1"/>
          </p:cNvPicPr>
          <p:nvPr/>
        </p:nvPicPr>
        <p:blipFill>
          <a:blip r:embed="rId3"/>
          <a:stretch>
            <a:fillRect/>
          </a:stretch>
        </p:blipFill>
        <p:spPr>
          <a:xfrm>
            <a:off x="7797242" y="4030105"/>
            <a:ext cx="3377256" cy="1959642"/>
          </a:xfrm>
          <a:prstGeom prst="rect">
            <a:avLst/>
          </a:prstGeom>
        </p:spPr>
      </p:pic>
      <p:sp>
        <p:nvSpPr>
          <p:cNvPr id="7" name="Объект 2"/>
          <p:cNvSpPr txBox="1">
            <a:spLocks/>
          </p:cNvSpPr>
          <p:nvPr/>
        </p:nvSpPr>
        <p:spPr>
          <a:xfrm>
            <a:off x="1115779" y="3822357"/>
            <a:ext cx="6613179" cy="2225055"/>
          </a:xfrm>
          <a:prstGeom prst="rect">
            <a:avLst/>
          </a:prstGeom>
        </p:spPr>
        <p:txBody>
          <a:bodyPr vert="horz" lIns="91440" tIns="45720" rIns="91440" bIns="45720" rtlCol="0" anchor="t">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uk-UA" dirty="0" smtClean="0"/>
              <a:t>Така терапія здатна дуже швидко знеболити уражену ділянку тіла, тому її часто називають "струмом швидкої допомоги". Суть методу полягає в тому, що на організм пацієнта впливає 2 постійних імпульсних струмів низької частоти, які підводяться до організму або окремо, або постійно чергуються між собою на різних електродах.</a:t>
            </a:r>
            <a:endParaRPr lang="uk-UA" dirty="0"/>
          </a:p>
        </p:txBody>
      </p:sp>
    </p:spTree>
    <p:extLst>
      <p:ext uri="{BB962C8B-B14F-4D97-AF65-F5344CB8AC3E}">
        <p14:creationId xmlns:p14="http://schemas.microsoft.com/office/powerpoint/2010/main" val="863344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err="1" smtClean="0"/>
              <a:t>Ампліпульстерапія</a:t>
            </a:r>
            <a:r>
              <a:rPr lang="uk-UA" dirty="0" smtClean="0"/>
              <a:t> </a:t>
            </a:r>
            <a:endParaRPr lang="uk-UA" dirty="0"/>
          </a:p>
        </p:txBody>
      </p:sp>
      <p:pic>
        <p:nvPicPr>
          <p:cNvPr id="3" name="Рисунок 2"/>
          <p:cNvPicPr>
            <a:picLocks noChangeAspect="1"/>
          </p:cNvPicPr>
          <p:nvPr/>
        </p:nvPicPr>
        <p:blipFill>
          <a:blip r:embed="rId2"/>
          <a:stretch>
            <a:fillRect/>
          </a:stretch>
        </p:blipFill>
        <p:spPr>
          <a:xfrm>
            <a:off x="8701634" y="688172"/>
            <a:ext cx="2764148" cy="1695813"/>
          </a:xfrm>
          <a:prstGeom prst="rect">
            <a:avLst/>
          </a:prstGeom>
        </p:spPr>
      </p:pic>
      <p:sp>
        <p:nvSpPr>
          <p:cNvPr id="4" name="Прямоугольник 3"/>
          <p:cNvSpPr/>
          <p:nvPr/>
        </p:nvSpPr>
        <p:spPr>
          <a:xfrm>
            <a:off x="957651" y="2481972"/>
            <a:ext cx="10088002" cy="3416320"/>
          </a:xfrm>
          <a:prstGeom prst="rect">
            <a:avLst/>
          </a:prstGeom>
        </p:spPr>
        <p:txBody>
          <a:bodyPr wrap="square">
            <a:spAutoFit/>
          </a:bodyPr>
          <a:lstStyle/>
          <a:p>
            <a:r>
              <a:rPr lang="uk-UA" dirty="0">
                <a:solidFill>
                  <a:srgbClr val="222222"/>
                </a:solidFill>
                <a:latin typeface="Helvetica" panose="020B0604020202020204" pitchFamily="34" charset="0"/>
              </a:rPr>
              <a:t>При </a:t>
            </a:r>
            <a:r>
              <a:rPr lang="uk-UA" b="1" dirty="0" err="1">
                <a:solidFill>
                  <a:srgbClr val="222222"/>
                </a:solidFill>
                <a:latin typeface="Helvetica" panose="020B0604020202020204" pitchFamily="34" charset="0"/>
              </a:rPr>
              <a:t>Ампліпульстерапії</a:t>
            </a:r>
            <a:r>
              <a:rPr lang="uk-UA" dirty="0">
                <a:solidFill>
                  <a:srgbClr val="222222"/>
                </a:solidFill>
                <a:latin typeface="Helvetica" panose="020B0604020202020204" pitchFamily="34" charset="0"/>
              </a:rPr>
              <a:t> апарат </a:t>
            </a:r>
            <a:r>
              <a:rPr lang="uk-UA" b="1" dirty="0">
                <a:solidFill>
                  <a:srgbClr val="222222"/>
                </a:solidFill>
                <a:latin typeface="Helvetica" panose="020B0604020202020204" pitchFamily="34" charset="0"/>
              </a:rPr>
              <a:t>"</a:t>
            </a:r>
            <a:r>
              <a:rPr lang="uk-UA" b="1" dirty="0" err="1" smtClean="0">
                <a:solidFill>
                  <a:srgbClr val="222222"/>
                </a:solidFill>
                <a:latin typeface="Helvetica" panose="020B0604020202020204" pitchFamily="34" charset="0"/>
              </a:rPr>
              <a:t>Ампліпульс</a:t>
            </a:r>
            <a:r>
              <a:rPr lang="uk-UA" b="1" dirty="0" smtClean="0">
                <a:solidFill>
                  <a:srgbClr val="222222"/>
                </a:solidFill>
                <a:latin typeface="Helvetica" panose="020B0604020202020204" pitchFamily="34" charset="0"/>
              </a:rPr>
              <a:t>"</a:t>
            </a:r>
            <a:r>
              <a:rPr lang="uk-UA" b="1" dirty="0">
                <a:solidFill>
                  <a:srgbClr val="222222"/>
                </a:solidFill>
                <a:latin typeface="Helvetica" panose="020B0604020202020204" pitchFamily="34" charset="0"/>
              </a:rPr>
              <a:t> </a:t>
            </a:r>
            <a:r>
              <a:rPr lang="uk-UA" dirty="0">
                <a:solidFill>
                  <a:srgbClr val="222222"/>
                </a:solidFill>
                <a:latin typeface="Helvetica" panose="020B0604020202020204" pitchFamily="34" charset="0"/>
              </a:rPr>
              <a:t>генерує змінний синусоїдальний струм частотою 5000 </a:t>
            </a:r>
            <a:r>
              <a:rPr lang="uk-UA" dirty="0" err="1">
                <a:solidFill>
                  <a:srgbClr val="222222"/>
                </a:solidFill>
                <a:latin typeface="Helvetica" panose="020B0604020202020204" pitchFamily="34" charset="0"/>
              </a:rPr>
              <a:t>Гц</a:t>
            </a:r>
            <a:r>
              <a:rPr lang="uk-UA" dirty="0">
                <a:solidFill>
                  <a:srgbClr val="222222"/>
                </a:solidFill>
                <a:latin typeface="Helvetica" panose="020B0604020202020204" pitchFamily="34" charset="0"/>
              </a:rPr>
              <a:t>, який модулюється струмом низької частоти в межах від 10 до 150 </a:t>
            </a:r>
            <a:r>
              <a:rPr lang="uk-UA" dirty="0" err="1">
                <a:solidFill>
                  <a:srgbClr val="222222"/>
                </a:solidFill>
                <a:latin typeface="Helvetica" panose="020B0604020202020204" pitchFamily="34" charset="0"/>
              </a:rPr>
              <a:t>Гц</a:t>
            </a:r>
            <a:r>
              <a:rPr lang="uk-UA" dirty="0">
                <a:solidFill>
                  <a:srgbClr val="222222"/>
                </a:solidFill>
                <a:latin typeface="Helvetica" panose="020B0604020202020204" pitchFamily="34" charset="0"/>
              </a:rPr>
              <a:t>, в результаті чого утворюються серії імпульсів частотою 5000 </a:t>
            </a:r>
            <a:r>
              <a:rPr lang="uk-UA" dirty="0" err="1">
                <a:solidFill>
                  <a:srgbClr val="222222"/>
                </a:solidFill>
                <a:latin typeface="Helvetica" panose="020B0604020202020204" pitchFamily="34" charset="0"/>
              </a:rPr>
              <a:t>Гц</a:t>
            </a:r>
            <a:r>
              <a:rPr lang="uk-UA" dirty="0">
                <a:solidFill>
                  <a:srgbClr val="222222"/>
                </a:solidFill>
                <a:latin typeface="Helvetica" panose="020B0604020202020204" pitchFamily="34" charset="0"/>
              </a:rPr>
              <a:t> з хвилеподібним збільшенням і зменшенням амплітуди. Такі серії імпульсів (модуляції) позначаються як </a:t>
            </a:r>
            <a:r>
              <a:rPr lang="uk-UA" b="1" dirty="0">
                <a:solidFill>
                  <a:srgbClr val="222222"/>
                </a:solidFill>
                <a:latin typeface="Helvetica" panose="020B0604020202020204" pitchFamily="34" charset="0"/>
              </a:rPr>
              <a:t>синусоїдальний модульований струм (СМС)</a:t>
            </a:r>
            <a:r>
              <a:rPr lang="uk-UA" dirty="0">
                <a:solidFill>
                  <a:srgbClr val="222222"/>
                </a:solidFill>
                <a:latin typeface="Helvetica" panose="020B0604020202020204" pitchFamily="34" charset="0"/>
              </a:rPr>
              <a:t>.</a:t>
            </a:r>
          </a:p>
          <a:p>
            <a:r>
              <a:rPr lang="uk-UA" dirty="0">
                <a:solidFill>
                  <a:srgbClr val="222222"/>
                </a:solidFill>
                <a:latin typeface="Helvetica" panose="020B0604020202020204" pitchFamily="34" charset="0"/>
              </a:rPr>
              <a:t>За рахунок частоти 5000 </a:t>
            </a:r>
            <a:r>
              <a:rPr lang="uk-UA" dirty="0" err="1">
                <a:solidFill>
                  <a:srgbClr val="222222"/>
                </a:solidFill>
                <a:latin typeface="Helvetica" panose="020B0604020202020204" pitchFamily="34" charset="0"/>
              </a:rPr>
              <a:t>Гц</a:t>
            </a:r>
            <a:r>
              <a:rPr lang="uk-UA" dirty="0">
                <a:solidFill>
                  <a:srgbClr val="222222"/>
                </a:solidFill>
                <a:latin typeface="Helvetica" panose="020B0604020202020204" pitchFamily="34" charset="0"/>
              </a:rPr>
              <a:t> </a:t>
            </a:r>
            <a:r>
              <a:rPr lang="uk-UA" b="1" dirty="0">
                <a:solidFill>
                  <a:srgbClr val="222222"/>
                </a:solidFill>
                <a:latin typeface="Helvetica" panose="020B0604020202020204" pitchFamily="34" charset="0"/>
              </a:rPr>
              <a:t>СМС</a:t>
            </a:r>
            <a:r>
              <a:rPr lang="uk-UA" dirty="0">
                <a:solidFill>
                  <a:srgbClr val="222222"/>
                </a:solidFill>
                <a:latin typeface="Helvetica" panose="020B0604020202020204" pitchFamily="34" charset="0"/>
              </a:rPr>
              <a:t> легко і вільно проникає через шкіру і глибоко поширюється в тканинах. Тому при проходженні </a:t>
            </a:r>
            <a:r>
              <a:rPr lang="uk-UA" b="1" dirty="0">
                <a:solidFill>
                  <a:srgbClr val="222222"/>
                </a:solidFill>
                <a:latin typeface="Helvetica" panose="020B0604020202020204" pitchFamily="34" charset="0"/>
              </a:rPr>
              <a:t>СМС</a:t>
            </a:r>
            <a:r>
              <a:rPr lang="uk-UA" dirty="0">
                <a:solidFill>
                  <a:srgbClr val="222222"/>
                </a:solidFill>
                <a:latin typeface="Helvetica" panose="020B0604020202020204" pitchFamily="34" charset="0"/>
              </a:rPr>
              <a:t> відсутні неприємні відчуття печії і поколювання під електродами, яке характерне для </a:t>
            </a:r>
            <a:r>
              <a:rPr lang="uk-UA" b="1" dirty="0" err="1">
                <a:solidFill>
                  <a:srgbClr val="222222"/>
                </a:solidFill>
                <a:latin typeface="Helvetica" panose="020B0604020202020204" pitchFamily="34" charset="0"/>
              </a:rPr>
              <a:t>діадинамотерапії</a:t>
            </a:r>
            <a:r>
              <a:rPr lang="uk-UA" dirty="0">
                <a:solidFill>
                  <a:srgbClr val="222222"/>
                </a:solidFill>
                <a:latin typeface="Helvetica" panose="020B0604020202020204" pitchFamily="34" charset="0"/>
              </a:rPr>
              <a:t>. Пояснюється це тим, що </a:t>
            </a:r>
            <a:r>
              <a:rPr lang="uk-UA" b="1" dirty="0">
                <a:solidFill>
                  <a:srgbClr val="222222"/>
                </a:solidFill>
                <a:latin typeface="Helvetica" panose="020B0604020202020204" pitchFamily="34" charset="0"/>
              </a:rPr>
              <a:t>СМС</a:t>
            </a:r>
            <a:r>
              <a:rPr lang="uk-UA" dirty="0">
                <a:solidFill>
                  <a:srgbClr val="222222"/>
                </a:solidFill>
                <a:latin typeface="Helvetica" panose="020B0604020202020204" pitchFamily="34" charset="0"/>
              </a:rPr>
              <a:t> є змінним струмом і при його проходженні в тканинах не виникає явищ електролізу, різкої </a:t>
            </a:r>
            <a:r>
              <a:rPr lang="uk-UA" dirty="0" err="1">
                <a:solidFill>
                  <a:srgbClr val="222222"/>
                </a:solidFill>
                <a:latin typeface="Helvetica" panose="020B0604020202020204" pitchFamily="34" charset="0"/>
              </a:rPr>
              <a:t>дизіонії</a:t>
            </a:r>
            <a:r>
              <a:rPr lang="uk-UA" dirty="0">
                <a:solidFill>
                  <a:srgbClr val="222222"/>
                </a:solidFill>
                <a:latin typeface="Helvetica" panose="020B0604020202020204" pitchFamily="34" charset="0"/>
              </a:rPr>
              <a:t> та змін </a:t>
            </a:r>
            <a:r>
              <a:rPr lang="uk-UA" dirty="0" err="1">
                <a:solidFill>
                  <a:srgbClr val="222222"/>
                </a:solidFill>
                <a:latin typeface="Helvetica" panose="020B0604020202020204" pitchFamily="34" charset="0"/>
              </a:rPr>
              <a:t>рН</a:t>
            </a:r>
            <a:r>
              <a:rPr lang="uk-UA" dirty="0">
                <a:solidFill>
                  <a:srgbClr val="222222"/>
                </a:solidFill>
                <a:latin typeface="Helvetica" panose="020B0604020202020204" pitchFamily="34" charset="0"/>
              </a:rPr>
              <a:t> під електродами, які викликають зазначені вище відчуття. Не модульований струм викликає лише відчуття дрібної вібрації в результаті безпосереднього збудження електричним струмом </a:t>
            </a:r>
            <a:r>
              <a:rPr lang="uk-UA" dirty="0" err="1">
                <a:solidFill>
                  <a:srgbClr val="222222"/>
                </a:solidFill>
                <a:latin typeface="Helvetica" panose="020B0604020202020204" pitchFamily="34" charset="0"/>
              </a:rPr>
              <a:t>екстерорецепторів</a:t>
            </a:r>
            <a:r>
              <a:rPr lang="uk-UA" dirty="0">
                <a:solidFill>
                  <a:srgbClr val="222222"/>
                </a:solidFill>
                <a:latin typeface="Helvetica" panose="020B0604020202020204" pitchFamily="34" charset="0"/>
              </a:rPr>
              <a:t>. Гіперемії не викликає.</a:t>
            </a:r>
            <a:endParaRPr lang="uk-UA" b="0" i="0" dirty="0">
              <a:solidFill>
                <a:srgbClr val="222222"/>
              </a:solidFill>
              <a:effectLst/>
              <a:latin typeface="Helvetica" panose="020B0604020202020204" pitchFamily="34" charset="0"/>
            </a:endParaRPr>
          </a:p>
        </p:txBody>
      </p:sp>
    </p:spTree>
    <p:extLst>
      <p:ext uri="{BB962C8B-B14F-4D97-AF65-F5344CB8AC3E}">
        <p14:creationId xmlns:p14="http://schemas.microsoft.com/office/powerpoint/2010/main" val="33478213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solidFill>
                  <a:srgbClr val="424242"/>
                </a:solidFill>
              </a:rPr>
              <a:t>Електросон</a:t>
            </a:r>
            <a:endParaRPr lang="ru-RU" dirty="0"/>
          </a:p>
        </p:txBody>
      </p:sp>
      <p:sp>
        <p:nvSpPr>
          <p:cNvPr id="3" name="Объект 2"/>
          <p:cNvSpPr>
            <a:spLocks noGrp="1"/>
          </p:cNvSpPr>
          <p:nvPr>
            <p:ph idx="1"/>
          </p:nvPr>
        </p:nvSpPr>
        <p:spPr>
          <a:xfrm>
            <a:off x="1295401" y="2556931"/>
            <a:ext cx="8029831" cy="3407263"/>
          </a:xfrm>
        </p:spPr>
        <p:txBody>
          <a:bodyPr>
            <a:normAutofit/>
          </a:bodyPr>
          <a:lstStyle/>
          <a:p>
            <a:pPr marL="0" lvl="0" indent="0" defTabSz="914400" eaLnBrk="0" fontAlgn="base" hangingPunct="0">
              <a:spcBef>
                <a:spcPct val="0"/>
              </a:spcBef>
              <a:spcAft>
                <a:spcPct val="0"/>
              </a:spcAft>
              <a:buClrTx/>
              <a:buSzTx/>
              <a:buNone/>
            </a:pPr>
            <a:r>
              <a:rPr lang="uk-UA" sz="2800" dirty="0" smtClean="0">
                <a:solidFill>
                  <a:srgbClr val="424242"/>
                </a:solidFill>
              </a:rPr>
              <a:t>Імпульсний </a:t>
            </a:r>
            <a:r>
              <a:rPr lang="uk-UA" sz="2800" dirty="0">
                <a:solidFill>
                  <a:srgbClr val="424242"/>
                </a:solidFill>
              </a:rPr>
              <a:t>струм з прямокутними імпульсами застосовуються в терапії як електросон. </a:t>
            </a:r>
            <a:endParaRPr lang="uk-UA" sz="2800" dirty="0" smtClean="0">
              <a:solidFill>
                <a:srgbClr val="424242"/>
              </a:solidFill>
            </a:endParaRPr>
          </a:p>
          <a:p>
            <a:pPr marL="0" lvl="0" indent="0" defTabSz="914400" eaLnBrk="0" fontAlgn="base" hangingPunct="0">
              <a:spcBef>
                <a:spcPct val="0"/>
              </a:spcBef>
              <a:spcAft>
                <a:spcPct val="0"/>
              </a:spcAft>
              <a:buClrTx/>
              <a:buSzTx/>
              <a:buNone/>
            </a:pPr>
            <a:r>
              <a:rPr lang="uk-UA" sz="2800" b="1" i="1" dirty="0" smtClean="0">
                <a:solidFill>
                  <a:srgbClr val="424242"/>
                </a:solidFill>
              </a:rPr>
              <a:t>Електросон</a:t>
            </a:r>
            <a:r>
              <a:rPr lang="uk-UA" sz="2800" dirty="0" smtClean="0">
                <a:solidFill>
                  <a:srgbClr val="424242"/>
                </a:solidFill>
              </a:rPr>
              <a:t> </a:t>
            </a:r>
            <a:r>
              <a:rPr lang="uk-UA" sz="2800" dirty="0">
                <a:solidFill>
                  <a:srgbClr val="424242"/>
                </a:solidFill>
              </a:rPr>
              <a:t>- це метод гальмування центральної нервової системи імпульсним струмом прямокутної форми </a:t>
            </a:r>
            <a:r>
              <a:rPr lang="uk-UA" sz="2800" dirty="0" smtClean="0">
                <a:solidFill>
                  <a:srgbClr val="424242"/>
                </a:solidFill>
              </a:rPr>
              <a:t>низької частоти (5-160 </a:t>
            </a:r>
            <a:r>
              <a:rPr lang="uk-UA" sz="2800" dirty="0" err="1" smtClean="0">
                <a:solidFill>
                  <a:srgbClr val="424242"/>
                </a:solidFill>
              </a:rPr>
              <a:t>Гц</a:t>
            </a:r>
            <a:r>
              <a:rPr lang="uk-UA" sz="2800" dirty="0" smtClean="0">
                <a:solidFill>
                  <a:srgbClr val="424242"/>
                </a:solidFill>
              </a:rPr>
              <a:t>), малої сили (до 10 </a:t>
            </a:r>
            <a:r>
              <a:rPr lang="uk-UA" sz="2800" dirty="0" err="1" smtClean="0">
                <a:solidFill>
                  <a:srgbClr val="424242"/>
                </a:solidFill>
              </a:rPr>
              <a:t>мА</a:t>
            </a:r>
            <a:r>
              <a:rPr lang="uk-UA" sz="2800" dirty="0" smtClean="0">
                <a:solidFill>
                  <a:srgbClr val="424242"/>
                </a:solidFill>
              </a:rPr>
              <a:t>) з </a:t>
            </a:r>
            <a:r>
              <a:rPr lang="uk-UA" sz="2800" dirty="0">
                <a:solidFill>
                  <a:srgbClr val="424242"/>
                </a:solidFill>
              </a:rPr>
              <a:t>тривалістю імпульсів </a:t>
            </a:r>
            <a:r>
              <a:rPr lang="uk-UA" sz="2800" dirty="0" smtClean="0">
                <a:solidFill>
                  <a:srgbClr val="424242"/>
                </a:solidFill>
              </a:rPr>
              <a:t>від 0,1...2 мс</a:t>
            </a:r>
            <a:endParaRPr lang="uk-UA" sz="2800" dirty="0">
              <a:solidFill>
                <a:schemeClr val="tx1"/>
              </a:solidFill>
            </a:endParaRPr>
          </a:p>
        </p:txBody>
      </p:sp>
      <p:pic>
        <p:nvPicPr>
          <p:cNvPr id="6" name="Рисунок 5"/>
          <p:cNvPicPr>
            <a:picLocks noChangeAspect="1"/>
          </p:cNvPicPr>
          <p:nvPr/>
        </p:nvPicPr>
        <p:blipFill>
          <a:blip r:embed="rId2"/>
          <a:stretch>
            <a:fillRect/>
          </a:stretch>
        </p:blipFill>
        <p:spPr>
          <a:xfrm>
            <a:off x="8486131" y="680507"/>
            <a:ext cx="2847975" cy="1876425"/>
          </a:xfrm>
          <a:prstGeom prst="rect">
            <a:avLst/>
          </a:prstGeom>
        </p:spPr>
      </p:pic>
      <p:pic>
        <p:nvPicPr>
          <p:cNvPr id="7" name="Рисунок 6"/>
          <p:cNvPicPr>
            <a:picLocks noChangeAspect="1"/>
          </p:cNvPicPr>
          <p:nvPr/>
        </p:nvPicPr>
        <p:blipFill>
          <a:blip r:embed="rId3"/>
          <a:stretch>
            <a:fillRect/>
          </a:stretch>
        </p:blipFill>
        <p:spPr>
          <a:xfrm>
            <a:off x="9059495" y="3072714"/>
            <a:ext cx="2121629" cy="2174145"/>
          </a:xfrm>
          <a:prstGeom prst="rect">
            <a:avLst/>
          </a:prstGeom>
        </p:spPr>
      </p:pic>
      <p:pic>
        <p:nvPicPr>
          <p:cNvPr id="8" name="Рисунок 7"/>
          <p:cNvPicPr>
            <a:picLocks noChangeAspect="1"/>
          </p:cNvPicPr>
          <p:nvPr/>
        </p:nvPicPr>
        <p:blipFill>
          <a:blip r:embed="rId4"/>
          <a:stretch>
            <a:fillRect/>
          </a:stretch>
        </p:blipFill>
        <p:spPr>
          <a:xfrm>
            <a:off x="5502876" y="5248396"/>
            <a:ext cx="5615244" cy="954016"/>
          </a:xfrm>
          <a:prstGeom prst="rect">
            <a:avLst/>
          </a:prstGeom>
        </p:spPr>
      </p:pic>
    </p:spTree>
    <p:extLst>
      <p:ext uri="{BB962C8B-B14F-4D97-AF65-F5344CB8AC3E}">
        <p14:creationId xmlns:p14="http://schemas.microsoft.com/office/powerpoint/2010/main" val="40155058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1231</TotalTime>
  <Words>4070</Words>
  <Application>Microsoft Office PowerPoint</Application>
  <PresentationFormat>Широкоэкранный</PresentationFormat>
  <Paragraphs>305</Paragraphs>
  <Slides>109</Slides>
  <Notes>0</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109</vt:i4>
      </vt:variant>
    </vt:vector>
  </HeadingPairs>
  <TitlesOfParts>
    <vt:vector size="119" baseType="lpstr">
      <vt:lpstr>Arial</vt:lpstr>
      <vt:lpstr>Cambria Math</vt:lpstr>
      <vt:lpstr>Garamond</vt:lpstr>
      <vt:lpstr>Helvetica</vt:lpstr>
      <vt:lpstr>Open Sans</vt:lpstr>
      <vt:lpstr>Roboto</vt:lpstr>
      <vt:lpstr>Tahoma</vt:lpstr>
      <vt:lpstr>Wingdings</vt:lpstr>
      <vt:lpstr>Натуральные материалы</vt:lpstr>
      <vt:lpstr>Уравнение</vt:lpstr>
      <vt:lpstr>Електропровідність клітин і тканин. </vt:lpstr>
      <vt:lpstr>1. Постійний струм</vt:lpstr>
      <vt:lpstr>Постійний струм.  Електропровідність біологічних тканин</vt:lpstr>
      <vt:lpstr>Сила струму</vt:lpstr>
      <vt:lpstr>Презентация PowerPoint</vt:lpstr>
      <vt:lpstr>Густина струму</vt:lpstr>
      <vt:lpstr>Джерело струму</vt:lpstr>
      <vt:lpstr> Робота сторонніх сил</vt:lpstr>
      <vt:lpstr>Електрорушійна сила джерела</vt:lpstr>
      <vt:lpstr>Напруга </vt:lpstr>
      <vt:lpstr>Електропровідність</vt:lpstr>
      <vt:lpstr>Електричний опір</vt:lpstr>
      <vt:lpstr>Закон Ома для ділянки кола</vt:lpstr>
      <vt:lpstr>Питома електропровідність</vt:lpstr>
      <vt:lpstr>Презентация PowerPoint</vt:lpstr>
      <vt:lpstr>Іонізація. Аероіони</vt:lpstr>
      <vt:lpstr>Аероіони. Аероіонотерапія </vt:lpstr>
      <vt:lpstr>2. Змінний струм </vt:lpstr>
      <vt:lpstr>Презентация PowerPoint</vt:lpstr>
      <vt:lpstr>Презентация PowerPoint</vt:lpstr>
      <vt:lpstr>Презентация PowerPoint</vt:lpstr>
      <vt:lpstr>Презентация PowerPoint</vt:lpstr>
      <vt:lpstr>Презентация PowerPoint</vt:lpstr>
      <vt:lpstr>Змінна напруга</vt:lpstr>
      <vt:lpstr>Частота зміни напруги</vt:lpstr>
      <vt:lpstr>Індуктивний опір</vt:lpstr>
      <vt:lpstr>Ємнісний опір</vt:lpstr>
      <vt:lpstr>Імпеданс </vt:lpstr>
      <vt:lpstr>Явище резонансу</vt:lpstr>
      <vt:lpstr>3. Електричні властивості біологічних систем</vt:lpstr>
      <vt:lpstr>Електричні властивості біологічних систем</vt:lpstr>
      <vt:lpstr>Кров, цитоплазма та різні тканинні рідини – це розчини електролітів</vt:lpstr>
      <vt:lpstr>Презентация PowerPoint</vt:lpstr>
      <vt:lpstr>Презентация PowerPoint</vt:lpstr>
      <vt:lpstr>Презентация PowerPoint</vt:lpstr>
      <vt:lpstr>Презентация PowerPoint</vt:lpstr>
      <vt:lpstr>Презентация PowerPoint</vt:lpstr>
      <vt:lpstr>4. Електропровідність клітин і тканин при постійному струмі</vt:lpstr>
      <vt:lpstr>Електрична провідність біоматеріалів</vt:lpstr>
      <vt:lpstr>Презентация PowerPoint</vt:lpstr>
      <vt:lpstr>Презентация PowerPoint</vt:lpstr>
      <vt:lpstr>Презентация PowerPoint</vt:lpstr>
      <vt:lpstr>Презентация PowerPoint</vt:lpstr>
      <vt:lpstr>Презентация PowerPoint</vt:lpstr>
      <vt:lpstr>Закон Ома для біологічних систем</vt:lpstr>
      <vt:lpstr>5. Види поляризації</vt:lpstr>
      <vt:lpstr>Поляризація </vt:lpstr>
      <vt:lpstr>Електронна (деформаційна) поляризація</vt:lpstr>
      <vt:lpstr>Дипольна (орієнтаційна) поляризація</vt:lpstr>
      <vt:lpstr>Іонна поляризація</vt:lpstr>
      <vt:lpstr>Макроструктурна поляризація</vt:lpstr>
      <vt:lpstr>Презентация PowerPoint</vt:lpstr>
      <vt:lpstr>Діелек­трична проникність</vt:lpstr>
      <vt:lpstr>Гальванізація. Електрофорез</vt:lpstr>
      <vt:lpstr>Гальванізація</vt:lpstr>
      <vt:lpstr>Презентация PowerPoint</vt:lpstr>
      <vt:lpstr>Презентация PowerPoint</vt:lpstr>
      <vt:lpstr>Презентация PowerPoint</vt:lpstr>
      <vt:lpstr>Презентация PowerPoint</vt:lpstr>
      <vt:lpstr>Презентация PowerPoint</vt:lpstr>
      <vt:lpstr>Лікувальний електрофорез</vt:lpstr>
      <vt:lpstr>Презентация PowerPoint</vt:lpstr>
      <vt:lpstr>Презентация PowerPoint</vt:lpstr>
      <vt:lpstr>Презентация PowerPoint</vt:lpstr>
      <vt:lpstr>7. Проходження змінного струму через біологічні об'єкти </vt:lpstr>
      <vt:lpstr>Поляризаційна ємність</vt:lpstr>
      <vt:lpstr>Проходження змінного струму в колі описується законом Ома</vt:lpstr>
      <vt:lpstr>Дисперсія імпендансу.  У результаті досліджень з'ясовано:</vt:lpstr>
      <vt:lpstr>Презентация PowerPoint</vt:lpstr>
      <vt:lpstr>Презентация PowerPoint</vt:lpstr>
      <vt:lpstr>Презентация PowerPoint</vt:lpstr>
      <vt:lpstr>Коефіцієнт поляризації</vt:lpstr>
      <vt:lpstr>Реографія</vt:lpstr>
      <vt:lpstr>Презентация PowerPoint</vt:lpstr>
      <vt:lpstr>Реоенцефалографія</vt:lpstr>
      <vt:lpstr>Ультрависокочастотні електричні поля</vt:lpstr>
      <vt:lpstr>8. Дія електричного струму на живі організми</vt:lpstr>
      <vt:lpstr>Вплив електричного струму на живі організми</vt:lpstr>
      <vt:lpstr>Вплив електричного струму на живі організми</vt:lpstr>
      <vt:lpstr>Фібриляція шлуночків</vt:lpstr>
      <vt:lpstr>Електричні дефібрилятори</vt:lpstr>
      <vt:lpstr>Постійне електричне поле високої напруги.  Франклінізація та аероіонотерапія. </vt:lpstr>
      <vt:lpstr>Франклінізація</vt:lpstr>
      <vt:lpstr>Презентация PowerPoint</vt:lpstr>
      <vt:lpstr>Аероіонотерапія</vt:lpstr>
      <vt:lpstr> Фізичні характеристики імпульсного струму. Дія імпульсного електричного струму на живий організм.  Електросон.  Електростимулятори.  Дефібрилятори. </vt:lpstr>
      <vt:lpstr>Імпульсний струм</vt:lpstr>
      <vt:lpstr>Характеристики імпульсного струму</vt:lpstr>
      <vt:lpstr>Характеристики імпульсного струму</vt:lpstr>
      <vt:lpstr>Презентация PowerPoint</vt:lpstr>
      <vt:lpstr>Презентация PowerPoint</vt:lpstr>
      <vt:lpstr>Презентация PowerPoint</vt:lpstr>
      <vt:lpstr>Презентация PowerPoint</vt:lpstr>
      <vt:lpstr>Презентация PowerPoint</vt:lpstr>
      <vt:lpstr>Електростимуляція</vt:lpstr>
      <vt:lpstr>Презентация PowerPoint</vt:lpstr>
      <vt:lpstr>Діадинамотерапія </vt:lpstr>
      <vt:lpstr>Ампліпульстерапія </vt:lpstr>
      <vt:lpstr>Електросон</vt:lpstr>
      <vt:lpstr>Дефібриляція</vt:lpstr>
      <vt:lpstr>Презентация PowerPoint</vt:lpstr>
      <vt:lpstr>Електрокардіостимулятор</vt:lpstr>
      <vt:lpstr>Кардіовертер-дефібрилятор</vt:lpstr>
      <vt:lpstr>Презентация PowerPoint</vt:lpstr>
      <vt:lpstr>Презентация PowerPoint</vt:lpstr>
      <vt:lpstr>Презентация PowerPoint</vt:lpstr>
      <vt:lpstr>Презентация PowerPoint</vt:lpstr>
      <vt:lpstr>Презентация PowerPoint</vt:lpstr>
      <vt:lpstr>Література</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Електропровідність клітин і тканин.</dc:title>
  <dc:creator>Нікітчук Тетяна Миколаївна</dc:creator>
  <cp:lastModifiedBy>Нікітчук Тетяна Миколаївна</cp:lastModifiedBy>
  <cp:revision>79</cp:revision>
  <dcterms:created xsi:type="dcterms:W3CDTF">2021-04-20T10:36:56Z</dcterms:created>
  <dcterms:modified xsi:type="dcterms:W3CDTF">2022-05-23T12:08:30Z</dcterms:modified>
</cp:coreProperties>
</file>