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D85C-D36C-474B-9B45-62BC1A231D8F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D39-4207-450A-B7DC-D77469F8DC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6028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D85C-D36C-474B-9B45-62BC1A231D8F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D39-4207-450A-B7DC-D77469F8DC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1442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D85C-D36C-474B-9B45-62BC1A231D8F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D39-4207-450A-B7DC-D77469F8DC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022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D85C-D36C-474B-9B45-62BC1A231D8F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D39-4207-450A-B7DC-D77469F8DC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612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D85C-D36C-474B-9B45-62BC1A231D8F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D39-4207-450A-B7DC-D77469F8DC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6737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D85C-D36C-474B-9B45-62BC1A231D8F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D39-4207-450A-B7DC-D77469F8DC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116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D85C-D36C-474B-9B45-62BC1A231D8F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D39-4207-450A-B7DC-D77469F8DC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5296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D85C-D36C-474B-9B45-62BC1A231D8F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D39-4207-450A-B7DC-D77469F8DC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470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D85C-D36C-474B-9B45-62BC1A231D8F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D39-4207-450A-B7DC-D77469F8DC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0718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D85C-D36C-474B-9B45-62BC1A231D8F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D39-4207-450A-B7DC-D77469F8DC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5506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BD85C-D36C-474B-9B45-62BC1A231D8F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33D39-4207-450A-B7DC-D77469F8DC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474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BD85C-D36C-474B-9B45-62BC1A231D8F}" type="datetimeFigureOut">
              <a:rPr lang="uk-UA" smtClean="0"/>
              <a:t>09.11.2020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33D39-4207-450A-B7DC-D77469F8DC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43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4%D0%B2%D1%96%D0%B9%D0%BA%D0%BE%D0%B2%D0%B0_%D1%81%D0%B8%D1%81%D1%82%D0%B5%D0%BC%D0%B0_%D1%87%D0%B8%D1%81%D0%BB%D0%B5%D0%BD%D0%BD%D1%8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ОБРОБКА ІНФОРМАЦІЇ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Практичні навички обробки даних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406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7887" y="259604"/>
            <a:ext cx="9053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none" strike="noStrike" baseline="0" dirty="0" err="1" smtClean="0">
                <a:latin typeface="TimesNewRomanPS-BoldItalicMT"/>
              </a:rPr>
              <a:t>Фрагменти</a:t>
            </a:r>
            <a:r>
              <a:rPr lang="ru-RU" sz="2400" b="1" i="1" u="none" strike="noStrike" baseline="0" dirty="0" smtClean="0">
                <a:latin typeface="TimesNewRomanPS-BoldItalicMT"/>
              </a:rPr>
              <a:t> </a:t>
            </a:r>
            <a:r>
              <a:rPr lang="ru-RU" sz="2400" b="1" i="1" u="none" strike="noStrike" baseline="0" dirty="0" err="1" smtClean="0">
                <a:latin typeface="TimesNewRomanPS-BoldItalicMT"/>
              </a:rPr>
              <a:t>програм</a:t>
            </a:r>
            <a:r>
              <a:rPr lang="ru-RU" sz="2400" b="1" i="1" u="none" strike="noStrike" baseline="0" dirty="0" smtClean="0">
                <a:latin typeface="TimesNewRomanPS-BoldItalicMT"/>
              </a:rPr>
              <a:t> з </a:t>
            </a:r>
            <a:r>
              <a:rPr lang="ru-RU" sz="2400" b="1" i="1" u="none" strike="noStrike" baseline="0" dirty="0" err="1" smtClean="0">
                <a:latin typeface="TimesNewRomanPS-BoldItalicMT"/>
              </a:rPr>
              <a:t>використанням</a:t>
            </a:r>
            <a:r>
              <a:rPr lang="ru-RU" sz="2400" b="1" i="1" u="none" strike="noStrike" baseline="0" dirty="0" smtClean="0">
                <a:latin typeface="TimesNewRomanPS-BoldItalicMT"/>
              </a:rPr>
              <a:t> </a:t>
            </a:r>
            <a:r>
              <a:rPr lang="ru-RU" sz="2400" b="1" i="1" u="none" strike="noStrike" baseline="0" dirty="0" err="1" smtClean="0">
                <a:latin typeface="TimesNewRomanPS-BoldItalicMT"/>
              </a:rPr>
              <a:t>логічних</a:t>
            </a:r>
            <a:r>
              <a:rPr lang="ru-RU" sz="2400" b="1" i="1" u="none" strike="noStrike" baseline="0" dirty="0" smtClean="0">
                <a:latin typeface="TimesNewRomanPS-BoldItalicMT"/>
              </a:rPr>
              <a:t> команд.</a:t>
            </a:r>
            <a:endParaRPr lang="uk-UA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71222" y="903134"/>
            <a:ext cx="785611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b="0" i="1" u="none" strike="noStrike" baseline="0" dirty="0" smtClean="0">
                <a:latin typeface="TimesNewRomanPS-ItalicMT"/>
              </a:rPr>
              <a:t>Логічне „І”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MOV R1, #01010101B ; </a:t>
            </a:r>
            <a:r>
              <a:rPr lang="ru-RU" b="0" i="0" u="none" strike="noStrike" baseline="0" dirty="0" err="1" smtClean="0">
                <a:latin typeface="TimesNewRomanPSMT"/>
              </a:rPr>
              <a:t>запис</a:t>
            </a:r>
            <a:r>
              <a:rPr lang="ru-RU" b="0" i="0" u="none" strike="noStrike" baseline="0" dirty="0" smtClean="0">
                <a:latin typeface="TimesNewRomanPSMT"/>
              </a:rPr>
              <a:t> числа в </a:t>
            </a:r>
            <a:r>
              <a:rPr lang="ru-RU" b="0" i="0" u="none" strike="noStrike" baseline="0" dirty="0" err="1" smtClean="0">
                <a:latin typeface="TimesNewRomanPSMT"/>
              </a:rPr>
              <a:t>регістр</a:t>
            </a:r>
            <a:endParaRPr lang="ru-RU" b="0" i="0" u="none" strike="noStrike" baseline="0" dirty="0" smtClean="0">
              <a:latin typeface="TimesNewRomanPSMT"/>
            </a:endParaRPr>
          </a:p>
          <a:p>
            <a:r>
              <a:rPr lang="ru-RU" b="0" i="0" u="none" strike="noStrike" baseline="0" dirty="0" smtClean="0">
                <a:latin typeface="TimesNewRomanPSMT"/>
              </a:rPr>
              <a:t>MOV A, #10101010B ; </a:t>
            </a:r>
            <a:r>
              <a:rPr lang="ru-RU" b="0" i="0" u="none" strike="noStrike" baseline="0" dirty="0" err="1" smtClean="0">
                <a:latin typeface="TimesNewRomanPSMT"/>
              </a:rPr>
              <a:t>запис</a:t>
            </a:r>
            <a:r>
              <a:rPr lang="ru-RU" b="0" i="0" u="none" strike="noStrike" baseline="0" dirty="0" smtClean="0">
                <a:latin typeface="TimesNewRomanPSMT"/>
              </a:rPr>
              <a:t> числа в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</a:t>
            </a:r>
            <a:endParaRPr lang="ru-RU" b="0" i="0" u="none" strike="noStrike" baseline="0" dirty="0" smtClean="0">
              <a:latin typeface="TimesNewRomanPSMT"/>
            </a:endParaRPr>
          </a:p>
          <a:p>
            <a:r>
              <a:rPr lang="ru-RU" b="0" i="0" u="none" strike="noStrike" baseline="0" dirty="0" smtClean="0">
                <a:latin typeface="TimesNewRomanPSMT"/>
              </a:rPr>
              <a:t>ANL A, R1 ; </a:t>
            </a:r>
            <a:r>
              <a:rPr lang="ru-RU" b="0" i="0" u="none" strike="noStrike" baseline="0" dirty="0" err="1" smtClean="0">
                <a:latin typeface="TimesNewRomanPSMT"/>
              </a:rPr>
              <a:t>логічне</a:t>
            </a:r>
            <a:r>
              <a:rPr lang="ru-RU" b="0" i="0" u="none" strike="noStrike" baseline="0" dirty="0" smtClean="0">
                <a:latin typeface="TimesNewRomanPSMT"/>
              </a:rPr>
              <a:t> „і”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акумулятора</a:t>
            </a:r>
            <a:r>
              <a:rPr lang="ru-RU" b="0" i="0" u="none" strike="noStrike" baseline="0" dirty="0" smtClean="0">
                <a:latin typeface="TimesNewRomanPSMT"/>
              </a:rPr>
              <a:t> і </a:t>
            </a:r>
            <a:r>
              <a:rPr lang="ru-RU" b="0" i="0" u="none" strike="noStrike" baseline="0" dirty="0" err="1" smtClean="0">
                <a:latin typeface="TimesNewRomanPSMT"/>
              </a:rPr>
              <a:t>регістра</a:t>
            </a:r>
            <a:r>
              <a:rPr lang="ru-RU" b="0" i="0" u="none" strike="noStrike" baseline="0" dirty="0" smtClean="0">
                <a:latin typeface="TimesNewRomanPSMT"/>
              </a:rPr>
              <a:t>. Результат 00000000В.</a:t>
            </a:r>
          </a:p>
          <a:p>
            <a:endParaRPr lang="ru-RU" dirty="0">
              <a:latin typeface="TimesNewRomanPSMT"/>
            </a:endParaRPr>
          </a:p>
          <a:p>
            <a:r>
              <a:rPr lang="uk-UA" b="0" i="1" u="none" strike="noStrike" baseline="0" dirty="0" smtClean="0">
                <a:latin typeface="TimesNewRomanPS-ItalicMT"/>
              </a:rPr>
              <a:t>2. Логічне „</a:t>
            </a:r>
            <a:r>
              <a:rPr lang="uk-UA" b="0" i="1" u="none" strike="noStrike" baseline="0" dirty="0" err="1" smtClean="0">
                <a:latin typeface="TimesNewRomanPS-ItalicMT"/>
              </a:rPr>
              <a:t>виключаюче</a:t>
            </a:r>
            <a:r>
              <a:rPr lang="uk-UA" b="0" i="1" u="none" strike="noStrike" baseline="0" dirty="0" smtClean="0">
                <a:latin typeface="TimesNewRomanPS-ItalicMT"/>
              </a:rPr>
              <a:t> або”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MOV R1, #01010101B ; </a:t>
            </a:r>
            <a:r>
              <a:rPr lang="ru-RU" b="0" i="0" u="none" strike="noStrike" baseline="0" dirty="0" err="1" smtClean="0">
                <a:latin typeface="TimesNewRomanPSMT"/>
              </a:rPr>
              <a:t>запис</a:t>
            </a:r>
            <a:r>
              <a:rPr lang="ru-RU" b="0" i="0" u="none" strike="noStrike" baseline="0" dirty="0" smtClean="0">
                <a:latin typeface="TimesNewRomanPSMT"/>
              </a:rPr>
              <a:t> числа в </a:t>
            </a:r>
            <a:r>
              <a:rPr lang="ru-RU" b="0" i="0" u="none" strike="noStrike" baseline="0" dirty="0" err="1" smtClean="0">
                <a:latin typeface="TimesNewRomanPSMT"/>
              </a:rPr>
              <a:t>регістр</a:t>
            </a:r>
            <a:endParaRPr lang="ru-RU" b="0" i="0" u="none" strike="noStrike" baseline="0" dirty="0" smtClean="0">
              <a:latin typeface="TimesNewRomanPSMT"/>
            </a:endParaRPr>
          </a:p>
          <a:p>
            <a:r>
              <a:rPr lang="ru-RU" b="0" i="0" u="none" strike="noStrike" baseline="0" dirty="0" smtClean="0">
                <a:latin typeface="TimesNewRomanPSMT"/>
              </a:rPr>
              <a:t>MOV A, #10101010B ; </a:t>
            </a:r>
            <a:r>
              <a:rPr lang="ru-RU" b="0" i="0" u="none" strike="noStrike" baseline="0" dirty="0" err="1" smtClean="0">
                <a:latin typeface="TimesNewRomanPSMT"/>
              </a:rPr>
              <a:t>запис</a:t>
            </a:r>
            <a:r>
              <a:rPr lang="ru-RU" b="0" i="0" u="none" strike="noStrike" baseline="0" dirty="0" smtClean="0">
                <a:latin typeface="TimesNewRomanPSMT"/>
              </a:rPr>
              <a:t> числа в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</a:t>
            </a:r>
            <a:endParaRPr lang="ru-RU" b="0" i="0" u="none" strike="noStrike" baseline="0" dirty="0" smtClean="0">
              <a:latin typeface="TimesNewRomanPSMT"/>
            </a:endParaRPr>
          </a:p>
          <a:p>
            <a:r>
              <a:rPr lang="ru-RU" b="0" i="0" u="none" strike="noStrike" baseline="0" dirty="0" smtClean="0">
                <a:latin typeface="TimesNewRomanPSMT"/>
              </a:rPr>
              <a:t>ХRL A, R1 ; </a:t>
            </a:r>
            <a:r>
              <a:rPr lang="ru-RU" b="0" i="0" u="none" strike="noStrike" baseline="0" dirty="0" err="1" smtClean="0">
                <a:latin typeface="TimesNewRomanPSMT"/>
              </a:rPr>
              <a:t>логічне</a:t>
            </a:r>
            <a:r>
              <a:rPr lang="ru-RU" b="0" i="0" u="none" strike="noStrike" baseline="0" dirty="0" smtClean="0">
                <a:latin typeface="TimesNewRomanPSMT"/>
              </a:rPr>
              <a:t> „ </a:t>
            </a:r>
            <a:r>
              <a:rPr lang="ru-RU" b="0" i="0" u="none" strike="noStrike" baseline="0" dirty="0" err="1" smtClean="0">
                <a:latin typeface="TimesNewRomanPSMT"/>
              </a:rPr>
              <a:t>виключаюче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або</a:t>
            </a:r>
            <a:r>
              <a:rPr lang="ru-RU" b="0" i="0" u="none" strike="noStrike" baseline="0" dirty="0" smtClean="0">
                <a:latin typeface="TimesNewRomanPSMT"/>
              </a:rPr>
              <a:t>”. Результат 11111111В.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7887" y="3784259"/>
            <a:ext cx="85923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none" strike="noStrike" baseline="0" dirty="0" err="1" smtClean="0">
                <a:latin typeface="TimesNewRomanPS-BoldItalicMT"/>
              </a:rPr>
              <a:t>Фрагменти</a:t>
            </a:r>
            <a:r>
              <a:rPr lang="ru-RU" sz="2400" b="1" i="1" u="none" strike="noStrike" baseline="0" dirty="0" smtClean="0">
                <a:latin typeface="TimesNewRomanPS-BoldItalicMT"/>
              </a:rPr>
              <a:t> </a:t>
            </a:r>
            <a:r>
              <a:rPr lang="ru-RU" sz="2400" b="1" i="1" u="none" strike="noStrike" baseline="0" dirty="0" err="1" smtClean="0">
                <a:latin typeface="TimesNewRomanPS-BoldItalicMT"/>
              </a:rPr>
              <a:t>програм</a:t>
            </a:r>
            <a:r>
              <a:rPr lang="ru-RU" sz="2400" b="1" i="1" u="none" strike="noStrike" baseline="0" dirty="0" smtClean="0">
                <a:latin typeface="TimesNewRomanPS-BoldItalicMT"/>
              </a:rPr>
              <a:t> з </a:t>
            </a:r>
            <a:r>
              <a:rPr lang="ru-RU" sz="2400" b="1" i="1" u="none" strike="noStrike" baseline="0" dirty="0" err="1" smtClean="0">
                <a:latin typeface="TimesNewRomanPS-BoldItalicMT"/>
              </a:rPr>
              <a:t>використанням</a:t>
            </a:r>
            <a:r>
              <a:rPr lang="ru-RU" sz="2400" b="1" i="1" u="none" strike="noStrike" baseline="0" dirty="0" smtClean="0">
                <a:latin typeface="TimesNewRomanPS-BoldItalicMT"/>
              </a:rPr>
              <a:t> команд </a:t>
            </a:r>
            <a:r>
              <a:rPr lang="ru-RU" sz="2400" b="1" i="1" u="none" strike="noStrike" baseline="0" dirty="0" err="1" smtClean="0">
                <a:latin typeface="TimesNewRomanPS-BoldItalicMT"/>
              </a:rPr>
              <a:t>зсуву</a:t>
            </a:r>
            <a:r>
              <a:rPr lang="ru-RU" sz="2400" b="1" i="1" u="none" strike="noStrike" baseline="0" dirty="0" smtClean="0">
                <a:latin typeface="TimesNewRomanPS-BoldItalicMT"/>
              </a:rPr>
              <a:t>: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71222" y="454172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u="none" strike="noStrike" baseline="0" dirty="0" smtClean="0">
                <a:latin typeface="TimesNewRomanPSMT"/>
              </a:rPr>
              <a:t>MOV A, #00001111B ; </a:t>
            </a:r>
            <a:r>
              <a:rPr lang="ru-RU" b="0" i="0" u="none" strike="noStrike" baseline="0" dirty="0" err="1" smtClean="0">
                <a:latin typeface="TimesNewRomanPSMT"/>
              </a:rPr>
              <a:t>запис</a:t>
            </a:r>
            <a:r>
              <a:rPr lang="ru-RU" b="0" i="0" u="none" strike="noStrike" baseline="0" dirty="0" smtClean="0">
                <a:latin typeface="TimesNewRomanPSMT"/>
              </a:rPr>
              <a:t> числа в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</a:t>
            </a:r>
            <a:endParaRPr lang="ru-RU" b="0" i="0" u="none" strike="noStrike" baseline="0" dirty="0" smtClean="0">
              <a:latin typeface="TimesNewRomanPSMT"/>
            </a:endParaRPr>
          </a:p>
          <a:p>
            <a:r>
              <a:rPr lang="ru-RU" b="0" i="0" u="none" strike="noStrike" baseline="0" dirty="0" smtClean="0">
                <a:latin typeface="TimesNewRomanPSMT"/>
              </a:rPr>
              <a:t>SWAP A ; </a:t>
            </a:r>
            <a:r>
              <a:rPr lang="ru-RU" b="0" i="0" u="none" strike="noStrike" baseline="0" dirty="0" err="1" smtClean="0">
                <a:latin typeface="TimesNewRomanPSMT"/>
              </a:rPr>
              <a:t>обмін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тетрадами</a:t>
            </a:r>
            <a:r>
              <a:rPr lang="ru-RU" b="0" i="0" u="none" strike="noStrike" baseline="0" dirty="0" smtClean="0">
                <a:latin typeface="TimesNewRomanPSMT"/>
              </a:rPr>
              <a:t> в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акумуляторі</a:t>
            </a:r>
            <a:r>
              <a:rPr lang="ru-RU" b="0" i="0" u="none" strike="noStrike" baseline="0" dirty="0" smtClean="0">
                <a:latin typeface="TimesNewRomanPSMT"/>
              </a:rPr>
              <a:t>. </a:t>
            </a:r>
            <a:r>
              <a:rPr lang="ru-RU" b="0" i="0" u="none" strike="noStrike" baseline="0" dirty="0" err="1" smtClean="0">
                <a:latin typeface="TimesNewRomanPSMT"/>
              </a:rPr>
              <a:t>Результ</a:t>
            </a:r>
            <a:r>
              <a:rPr lang="ru-RU" b="0" i="0" u="none" strike="noStrike" baseline="0" dirty="0" smtClean="0">
                <a:latin typeface="TimesNewRomanPSMT"/>
              </a:rPr>
              <a:t> 11110000В.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RL A ; </a:t>
            </a:r>
            <a:r>
              <a:rPr lang="ru-RU" b="0" i="0" u="none" strike="noStrike" baseline="0" dirty="0" err="1" smtClean="0">
                <a:latin typeface="TimesNewRomanPSMT"/>
              </a:rPr>
              <a:t>зсув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вліво</a:t>
            </a:r>
            <a:r>
              <a:rPr lang="ru-RU" b="0" i="0" u="none" strike="noStrike" baseline="0" dirty="0" smtClean="0">
                <a:latin typeface="TimesNewRomanPSMT"/>
              </a:rPr>
              <a:t>. Результат 1110001.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4282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946" y="182181"/>
            <a:ext cx="7707719" cy="3964815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40913" y="4370949"/>
            <a:ext cx="11436439" cy="158695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53920" tIns="31740" rIns="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Приклад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роботи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операції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зсуву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Нехай у нас є число 11111010b = -6 (в 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 tooltip="Двійкова система числення"/>
              </a:rPr>
              <a:t>двійковій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 tooltip="Двійкова система числення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0B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 tooltip="Двійкова система числення"/>
              </a:rPr>
              <a:t>системі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зробити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зрушення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вліво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1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біт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то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отримаємо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число 11110100b = -12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зробити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зрушення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вихідного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числа вправо на 1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біт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то </a:t>
            </a: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отримаємо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число 11111101b = -3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6975" y="5610466"/>
            <a:ext cx="109985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Схемотехнічна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реалізація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операцій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зсуву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дуже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проста.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Саме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тому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ці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операції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рекомендують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використовувати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операцій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множення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ділення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цілих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чисел на числа,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рівні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ступеня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2 (2, 4, 8, 16, 32, 64 і т. д.) -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якщо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звичайно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таке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округлення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негативних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чисел не </a:t>
            </a:r>
            <a:r>
              <a:rPr lang="ru-RU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заважає</a:t>
            </a:r>
            <a:r>
              <a:rPr lang="ru-RU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8483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3944" y="889844"/>
            <a:ext cx="101227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u="none" strike="noStrike" baseline="0" dirty="0" smtClean="0">
                <a:latin typeface="TimesNewRomanPSMT"/>
              </a:rPr>
              <a:t>	Система команд </a:t>
            </a:r>
            <a:r>
              <a:rPr lang="ru-RU" b="0" i="0" u="none" strike="noStrike" baseline="0" dirty="0" err="1" smtClean="0">
                <a:latin typeface="TimesNewRomanPSMT"/>
              </a:rPr>
              <a:t>мікроконтролера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надає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великі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можливості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обробки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даних</a:t>
            </a:r>
            <a:r>
              <a:rPr lang="ru-RU" b="0" i="0" u="none" strike="noStrike" baseline="0" dirty="0" smtClean="0">
                <a:latin typeface="TimesNewRomanPSMT"/>
              </a:rPr>
              <a:t>, </a:t>
            </a:r>
            <a:r>
              <a:rPr lang="ru-RU" b="0" i="0" u="none" strike="noStrike" baseline="0" dirty="0" err="1" smtClean="0">
                <a:latin typeface="TimesNewRomanPSMT"/>
              </a:rPr>
              <a:t>забезпечує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реалізацію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логічних</a:t>
            </a:r>
            <a:r>
              <a:rPr lang="ru-RU" b="0" i="0" u="none" strike="noStrike" baseline="0" dirty="0" smtClean="0">
                <a:latin typeface="TimesNewRomanPSMT"/>
              </a:rPr>
              <a:t> і </a:t>
            </a:r>
            <a:r>
              <a:rPr lang="ru-RU" b="0" i="0" u="none" strike="noStrike" baseline="0" dirty="0" err="1" smtClean="0">
                <a:latin typeface="TimesNewRomanPSMT"/>
              </a:rPr>
              <a:t>арифметичних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операцій</a:t>
            </a:r>
            <a:r>
              <a:rPr lang="ru-RU" b="0" i="0" u="none" strike="noStrike" baseline="0" dirty="0" smtClean="0">
                <a:latin typeface="TimesNewRomanPSMT"/>
              </a:rPr>
              <a:t>.</a:t>
            </a:r>
          </a:p>
          <a:p>
            <a:endParaRPr lang="ru-RU" b="0" i="0" u="none" strike="noStrike" baseline="0" dirty="0" smtClean="0">
              <a:latin typeface="TimesNewRomanPSMT"/>
            </a:endParaRPr>
          </a:p>
          <a:p>
            <a:pPr algn="just"/>
            <a:r>
              <a:rPr lang="ru-RU" b="0" i="0" u="none" strike="noStrike" baseline="0" dirty="0" smtClean="0">
                <a:latin typeface="TimesNewRomanPSMT"/>
              </a:rPr>
              <a:t>	</a:t>
            </a:r>
            <a:r>
              <a:rPr lang="ru-RU" b="0" i="0" u="none" strike="noStrike" baseline="0" dirty="0" err="1" smtClean="0">
                <a:latin typeface="TimesNewRomanPSMT"/>
              </a:rPr>
              <a:t>Команди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цієї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групи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дозволяють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виконувати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наступні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операції</a:t>
            </a:r>
            <a:r>
              <a:rPr lang="ru-RU" b="0" i="0" u="none" strike="noStrike" baseline="0" dirty="0" smtClean="0">
                <a:latin typeface="TimesNewRomanPSMT"/>
              </a:rPr>
              <a:t> над 8-бітними </a:t>
            </a:r>
            <a:r>
              <a:rPr lang="ru-RU" b="0" i="0" u="none" strike="noStrike" baseline="0" dirty="0" err="1" smtClean="0">
                <a:latin typeface="TimesNewRomanPSMT"/>
              </a:rPr>
              <a:t>цілими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двійковими</a:t>
            </a:r>
            <a:r>
              <a:rPr lang="ru-RU" b="0" i="0" u="none" strike="noStrike" baseline="0" dirty="0" smtClean="0">
                <a:latin typeface="TimesNewRomanPSMT"/>
              </a:rPr>
              <a:t> числами: </a:t>
            </a:r>
            <a:r>
              <a:rPr lang="ru-RU" b="0" i="0" u="none" strike="noStrike" baseline="0" dirty="0" err="1" smtClean="0">
                <a:latin typeface="TimesNewRomanPSMT"/>
              </a:rPr>
              <a:t>додавання</a:t>
            </a:r>
            <a:r>
              <a:rPr lang="ru-RU" b="0" i="0" u="none" strike="noStrike" baseline="0" dirty="0" smtClean="0">
                <a:latin typeface="TimesNewRomanPSMT"/>
              </a:rPr>
              <a:t>, </a:t>
            </a:r>
            <a:r>
              <a:rPr lang="ru-RU" b="0" i="0" u="none" strike="noStrike" baseline="0" dirty="0" err="1" smtClean="0">
                <a:latin typeface="TimesNewRomanPSMT"/>
              </a:rPr>
              <a:t>додавання</a:t>
            </a:r>
            <a:r>
              <a:rPr lang="ru-RU" b="0" i="0" u="none" strike="noStrike" baseline="0" dirty="0" smtClean="0">
                <a:latin typeface="TimesNewRomanPSMT"/>
              </a:rPr>
              <a:t> з </a:t>
            </a:r>
            <a:r>
              <a:rPr lang="ru-RU" b="0" i="0" u="none" strike="noStrike" baseline="0" dirty="0" err="1" smtClean="0">
                <a:latin typeface="TimesNewRomanPSMT"/>
              </a:rPr>
              <a:t>урахуванням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перенесення</a:t>
            </a:r>
            <a:r>
              <a:rPr lang="ru-RU" b="0" i="0" u="none" strike="noStrike" baseline="0" dirty="0" smtClean="0">
                <a:latin typeface="TimesNewRomanPSMT"/>
              </a:rPr>
              <a:t>, </a:t>
            </a:r>
            <a:r>
              <a:rPr lang="ru-RU" b="0" i="0" u="none" strike="noStrike" baseline="0" dirty="0" err="1" smtClean="0">
                <a:latin typeface="TimesNewRomanPSMT"/>
              </a:rPr>
              <a:t>десяткова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корекція</a:t>
            </a:r>
            <a:r>
              <a:rPr lang="ru-RU" b="0" i="0" u="none" strike="noStrike" baseline="0" dirty="0" smtClean="0">
                <a:latin typeface="TimesNewRomanPSMT"/>
              </a:rPr>
              <a:t>, </a:t>
            </a:r>
            <a:r>
              <a:rPr lang="ru-RU" b="0" i="0" u="none" strike="noStrike" baseline="0" dirty="0" err="1" smtClean="0">
                <a:latin typeface="TimesNewRomanPSMT"/>
              </a:rPr>
              <a:t>інкремент</a:t>
            </a:r>
            <a:r>
              <a:rPr lang="ru-RU" b="0" i="0" u="none" strike="noStrike" baseline="0" dirty="0" smtClean="0">
                <a:latin typeface="TimesNewRomanPSMT"/>
              </a:rPr>
              <a:t> і декремент, </a:t>
            </a:r>
            <a:r>
              <a:rPr lang="ru-RU" b="0" i="0" u="none" strike="noStrike" baseline="0" dirty="0" err="1" smtClean="0">
                <a:latin typeface="TimesNewRomanPSMT"/>
              </a:rPr>
              <a:t>віднімання</a:t>
            </a:r>
            <a:r>
              <a:rPr lang="ru-RU" b="0" i="0" u="none" strike="noStrike" baseline="0" dirty="0" smtClean="0">
                <a:latin typeface="TimesNewRomanPSMT"/>
              </a:rPr>
              <a:t>, множен</a:t>
            </a:r>
            <a:r>
              <a:rPr lang="uk-UA" b="0" i="0" u="none" strike="noStrike" baseline="0" dirty="0" smtClean="0">
                <a:latin typeface="TimesNewRomanPSMT"/>
              </a:rPr>
              <a:t>ня, ділення, диз'юнкція, кон'юнкція, </a:t>
            </a:r>
            <a:r>
              <a:rPr lang="uk-UA" b="0" i="0" u="none" strike="noStrike" baseline="0" dirty="0" err="1" smtClean="0">
                <a:latin typeface="TimesNewRomanPSMT"/>
              </a:rPr>
              <a:t>виключаюче</a:t>
            </a:r>
            <a:r>
              <a:rPr lang="uk-UA" b="0" i="0" u="none" strike="noStrike" baseline="0" dirty="0" smtClean="0">
                <a:latin typeface="TimesNewRomanPSMT"/>
              </a:rPr>
              <a:t> АБО, інверсія, скидання і </a:t>
            </a:r>
            <a:r>
              <a:rPr lang="ru-RU" b="0" i="0" u="none" strike="noStrike" baseline="0" dirty="0" err="1" smtClean="0">
                <a:latin typeface="TimesNewRomanPSMT"/>
              </a:rPr>
              <a:t>зсув</a:t>
            </a:r>
            <a:r>
              <a:rPr lang="ru-RU" b="0" i="0" u="none" strike="noStrike" baseline="0" dirty="0" smtClean="0">
                <a:latin typeface="TimesNewRomanPSMT"/>
              </a:rPr>
              <a:t>. </a:t>
            </a:r>
            <a:r>
              <a:rPr lang="ru-RU" b="0" i="0" u="none" strike="noStrike" baseline="0" dirty="0" err="1" smtClean="0">
                <a:latin typeface="TimesNewRomanPSMT"/>
              </a:rPr>
              <a:t>Опис</a:t>
            </a:r>
            <a:r>
              <a:rPr lang="ru-RU" b="0" i="0" u="none" strike="noStrike" baseline="0" dirty="0" smtClean="0">
                <a:latin typeface="TimesNewRomanPSMT"/>
              </a:rPr>
              <a:t> команд приведено в табл. 1, 2 та рис. 1. У табл. 3. </a:t>
            </a:r>
            <a:r>
              <a:rPr lang="ru-RU" b="0" i="0" u="none" strike="noStrike" baseline="0" dirty="0" err="1" smtClean="0">
                <a:latin typeface="TimesNewRomanPSMT"/>
              </a:rPr>
              <a:t>наведені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умови</a:t>
            </a:r>
            <a:r>
              <a:rPr lang="ru-RU" b="0" i="0" u="none" strike="noStrike" baseline="0" dirty="0" smtClean="0">
                <a:latin typeface="TimesNewRomanPSMT"/>
              </a:rPr>
              <a:t> установки і </a:t>
            </a:r>
            <a:r>
              <a:rPr lang="ru-RU" b="0" i="0" u="none" strike="noStrike" baseline="0" dirty="0" err="1" smtClean="0">
                <a:latin typeface="TimesNewRomanPSMT"/>
              </a:rPr>
              <a:t>скидання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прапорів</a:t>
            </a:r>
            <a:r>
              <a:rPr lang="ru-RU" b="0" i="0" u="none" strike="noStrike" baseline="0" dirty="0" smtClean="0">
                <a:latin typeface="TimesNewRomanPSMT"/>
              </a:rPr>
              <a:t>.</a:t>
            </a:r>
          </a:p>
          <a:p>
            <a:pPr algn="just"/>
            <a:endParaRPr lang="ru-RU" b="0" i="0" u="none" strike="noStrike" baseline="0" dirty="0" smtClean="0">
              <a:latin typeface="TimesNewRomanPSMT"/>
            </a:endParaRPr>
          </a:p>
          <a:p>
            <a:pPr algn="just"/>
            <a:r>
              <a:rPr lang="ru-RU" b="0" i="0" u="none" strike="noStrike" baseline="0" dirty="0" smtClean="0">
                <a:latin typeface="TimesNewRomanPSMT"/>
              </a:rPr>
              <a:t>	</a:t>
            </a:r>
            <a:r>
              <a:rPr lang="ru-RU" b="0" i="0" u="none" strike="noStrike" baseline="0" dirty="0" err="1" smtClean="0">
                <a:latin typeface="TimesNewRomanPSMT"/>
              </a:rPr>
              <a:t>Ознака</a:t>
            </a:r>
            <a:r>
              <a:rPr lang="ru-RU" b="0" i="0" u="none" strike="noStrike" baseline="0" dirty="0" smtClean="0">
                <a:latin typeface="TimesNewRomanPSMT"/>
              </a:rPr>
              <a:t> паритету Р </a:t>
            </a:r>
            <a:r>
              <a:rPr lang="ru-RU" b="0" i="0" u="none" strike="noStrike" baseline="0" dirty="0" err="1" smtClean="0">
                <a:latin typeface="TimesNewRomanPSMT"/>
              </a:rPr>
              <a:t>змінюється</a:t>
            </a:r>
            <a:r>
              <a:rPr lang="ru-RU" b="0" i="0" u="none" strike="noStrike" baseline="0" dirty="0" smtClean="0">
                <a:latin typeface="TimesNewRomanPSMT"/>
              </a:rPr>
              <a:t> будь-</a:t>
            </a:r>
            <a:r>
              <a:rPr lang="ru-RU" b="0" i="0" u="none" strike="noStrike" baseline="0" dirty="0" err="1" smtClean="0">
                <a:latin typeface="TimesNewRomanPSMT"/>
              </a:rPr>
              <a:t>якими</a:t>
            </a:r>
            <a:r>
              <a:rPr lang="ru-RU" b="0" i="0" u="none" strike="noStrike" baseline="0" dirty="0" smtClean="0">
                <a:latin typeface="TimesNewRomanPSMT"/>
              </a:rPr>
              <a:t> командами, результат </a:t>
            </a:r>
            <a:r>
              <a:rPr lang="ru-RU" b="0" i="0" u="none" strike="noStrike" baseline="0" dirty="0" err="1" smtClean="0">
                <a:latin typeface="TimesNewRomanPSMT"/>
              </a:rPr>
              <a:t>яких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змінює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</a:t>
            </a:r>
            <a:r>
              <a:rPr lang="ru-RU" b="0" i="0" u="none" strike="noStrike" baseline="0" dirty="0" smtClean="0">
                <a:latin typeface="TimesNewRomanPSMT"/>
              </a:rPr>
              <a:t> (</a:t>
            </a:r>
            <a:r>
              <a:rPr lang="ru-RU" b="0" i="0" u="none" strike="noStrike" baseline="0" dirty="0" err="1" smtClean="0">
                <a:latin typeface="TimesNewRomanPSMT"/>
              </a:rPr>
              <a:t>включаючи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команди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пересилки</a:t>
            </a:r>
            <a:r>
              <a:rPr lang="ru-RU" b="0" i="0" u="none" strike="noStrike" baseline="0" dirty="0" smtClean="0">
                <a:latin typeface="TimesNewRomanPSMT"/>
              </a:rPr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5516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708" y="173365"/>
            <a:ext cx="8242479" cy="604942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13114" y="6372759"/>
            <a:ext cx="57056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0" i="0" u="none" strike="noStrike" baseline="0" dirty="0" err="1" smtClean="0">
                <a:latin typeface="TimesNewRomanPSMT"/>
              </a:rPr>
              <a:t>Таблиця</a:t>
            </a:r>
            <a:r>
              <a:rPr lang="ru-RU" b="0" i="0" u="none" strike="noStrike" baseline="0" dirty="0" smtClean="0">
                <a:latin typeface="TimesNewRomanPSMT"/>
              </a:rPr>
              <a:t> 1. </a:t>
            </a:r>
            <a:r>
              <a:rPr lang="ru-RU" b="0" i="0" u="none" strike="noStrike" baseline="0" dirty="0" err="1" smtClean="0">
                <a:latin typeface="TimesNewRomanPSMT"/>
              </a:rPr>
              <a:t>Група</a:t>
            </a:r>
            <a:r>
              <a:rPr lang="ru-RU" b="0" i="0" u="none" strike="noStrike" baseline="0" dirty="0" smtClean="0">
                <a:latin typeface="TimesNewRomanPSMT"/>
              </a:rPr>
              <a:t> команд </a:t>
            </a:r>
            <a:r>
              <a:rPr lang="ru-RU" b="0" i="0" u="none" strike="noStrike" baseline="0" dirty="0" err="1" smtClean="0">
                <a:latin typeface="TimesNewRomanPSMT"/>
              </a:rPr>
              <a:t>арифметичних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операцій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7822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833" y="178358"/>
            <a:ext cx="8734288" cy="584895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437827" y="6206475"/>
            <a:ext cx="69788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0" i="0" u="none" strike="noStrike" baseline="0" dirty="0" err="1" smtClean="0">
                <a:latin typeface="TimesNewRomanPSMT"/>
              </a:rPr>
              <a:t>Продовження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таблиці</a:t>
            </a:r>
            <a:r>
              <a:rPr lang="ru-RU" b="0" i="0" u="none" strike="noStrike" baseline="0" dirty="0" smtClean="0">
                <a:latin typeface="TimesNewRomanPSMT"/>
              </a:rPr>
              <a:t> 1. </a:t>
            </a:r>
            <a:r>
              <a:rPr lang="ru-RU" b="0" i="0" u="none" strike="noStrike" baseline="0" dirty="0" err="1" smtClean="0">
                <a:latin typeface="TimesNewRomanPSMT"/>
              </a:rPr>
              <a:t>Група</a:t>
            </a:r>
            <a:r>
              <a:rPr lang="ru-RU" b="0" i="0" u="none" strike="noStrike" baseline="0" dirty="0" smtClean="0">
                <a:latin typeface="TimesNewRomanPSMT"/>
              </a:rPr>
              <a:t> команд </a:t>
            </a:r>
            <a:r>
              <a:rPr lang="ru-RU" b="0" i="0" u="none" strike="noStrike" baseline="0" dirty="0" err="1" smtClean="0">
                <a:latin typeface="TimesNewRomanPSMT"/>
              </a:rPr>
              <a:t>арифметичних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операцій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75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586" y="133551"/>
            <a:ext cx="8810960" cy="594542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315433" y="6283749"/>
            <a:ext cx="5020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0" i="0" u="none" strike="noStrike" baseline="0" dirty="0" err="1" smtClean="0">
                <a:latin typeface="TimesNewRomanPSMT"/>
              </a:rPr>
              <a:t>Таблиця</a:t>
            </a:r>
            <a:r>
              <a:rPr lang="ru-RU" b="0" i="0" u="none" strike="noStrike" baseline="0" dirty="0" smtClean="0">
                <a:latin typeface="TimesNewRomanPSMT"/>
              </a:rPr>
              <a:t> 2. </a:t>
            </a:r>
            <a:r>
              <a:rPr lang="ru-RU" b="0" i="0" u="none" strike="noStrike" baseline="0" dirty="0" err="1" smtClean="0">
                <a:latin typeface="TimesNewRomanPSMT"/>
              </a:rPr>
              <a:t>Група</a:t>
            </a:r>
            <a:r>
              <a:rPr lang="ru-RU" b="0" i="0" u="none" strike="noStrike" baseline="0" dirty="0" smtClean="0">
                <a:latin typeface="TimesNewRomanPSMT"/>
              </a:rPr>
              <a:t> команд </a:t>
            </a:r>
            <a:r>
              <a:rPr lang="ru-RU" b="0" i="0" u="none" strike="noStrike" baseline="0" dirty="0" err="1" smtClean="0">
                <a:latin typeface="TimesNewRomanPSMT"/>
              </a:rPr>
              <a:t>логічних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операцій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2649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2496" y="134823"/>
            <a:ext cx="6587007" cy="552497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17244" y="5910261"/>
            <a:ext cx="6357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0" i="0" u="none" strike="noStrike" baseline="0" dirty="0" err="1" smtClean="0">
                <a:latin typeface="TimesNewRomanPSMT"/>
              </a:rPr>
              <a:t>Продовження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таблиці</a:t>
            </a:r>
            <a:r>
              <a:rPr lang="ru-RU" b="0" i="0" u="none" strike="noStrike" baseline="0" dirty="0" smtClean="0">
                <a:latin typeface="TimesNewRomanPSMT"/>
              </a:rPr>
              <a:t> 2. </a:t>
            </a:r>
            <a:r>
              <a:rPr lang="ru-RU" b="0" i="0" u="none" strike="noStrike" baseline="0" dirty="0" err="1" smtClean="0">
                <a:latin typeface="TimesNewRomanPSMT"/>
              </a:rPr>
              <a:t>Група</a:t>
            </a:r>
            <a:r>
              <a:rPr lang="ru-RU" b="0" i="0" u="none" strike="noStrike" baseline="0" dirty="0" smtClean="0">
                <a:latin typeface="TimesNewRomanPSMT"/>
              </a:rPr>
              <a:t> команд </a:t>
            </a:r>
            <a:r>
              <a:rPr lang="ru-RU" b="0" i="0" u="none" strike="noStrike" baseline="0" dirty="0" err="1" smtClean="0">
                <a:latin typeface="TimesNewRomanPSMT"/>
              </a:rPr>
              <a:t>логічних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операцій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753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705" y="575122"/>
            <a:ext cx="8903250" cy="47824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65938" y="5525037"/>
            <a:ext cx="2569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Рис. 1 Організація зсувів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2533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139" y="93572"/>
            <a:ext cx="9462500" cy="527691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443998" y="5639804"/>
            <a:ext cx="34980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0" i="0" u="none" strike="noStrike" baseline="0" dirty="0" smtClean="0">
                <a:latin typeface="TimesNewRomanPSMT"/>
              </a:rPr>
              <a:t>Таблиця 3. Установка прапорів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953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7583" y="375513"/>
            <a:ext cx="101871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none" strike="noStrike" baseline="0" dirty="0" err="1" smtClean="0">
                <a:latin typeface="TimesNewRomanPS-BoldItalicMT"/>
              </a:rPr>
              <a:t>Фрагменти</a:t>
            </a:r>
            <a:r>
              <a:rPr lang="ru-RU" sz="2400" b="1" i="1" u="none" strike="noStrike" baseline="0" dirty="0" smtClean="0">
                <a:latin typeface="TimesNewRomanPS-BoldItalicMT"/>
              </a:rPr>
              <a:t> </a:t>
            </a:r>
            <a:r>
              <a:rPr lang="ru-RU" sz="2400" b="1" i="1" u="none" strike="noStrike" baseline="0" dirty="0" err="1" smtClean="0">
                <a:latin typeface="TimesNewRomanPS-BoldItalicMT"/>
              </a:rPr>
              <a:t>програм</a:t>
            </a:r>
            <a:r>
              <a:rPr lang="ru-RU" sz="2400" b="1" i="1" u="none" strike="noStrike" baseline="0" dirty="0" smtClean="0">
                <a:latin typeface="TimesNewRomanPS-BoldItalicMT"/>
              </a:rPr>
              <a:t> з </a:t>
            </a:r>
            <a:r>
              <a:rPr lang="ru-RU" sz="2400" b="1" i="1" u="none" strike="noStrike" baseline="0" dirty="0" err="1" smtClean="0">
                <a:latin typeface="TimesNewRomanPS-BoldItalicMT"/>
              </a:rPr>
              <a:t>використанням</a:t>
            </a:r>
            <a:r>
              <a:rPr lang="ru-RU" sz="2400" b="1" i="1" u="none" strike="noStrike" baseline="0" dirty="0" smtClean="0">
                <a:latin typeface="TimesNewRomanPS-BoldItalicMT"/>
              </a:rPr>
              <a:t> </a:t>
            </a:r>
            <a:r>
              <a:rPr lang="ru-RU" sz="2400" b="1" i="1" u="none" strike="noStrike" baseline="0" dirty="0" err="1" smtClean="0">
                <a:latin typeface="TimesNewRomanPS-BoldItalicMT"/>
              </a:rPr>
              <a:t>арифметичних</a:t>
            </a:r>
            <a:r>
              <a:rPr lang="ru-RU" sz="2400" b="1" i="1" u="none" strike="noStrike" baseline="0" dirty="0" smtClean="0">
                <a:latin typeface="TimesNewRomanPS-BoldItalicMT"/>
              </a:rPr>
              <a:t> команд.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66292" y="1197734"/>
            <a:ext cx="1086976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0" i="1" u="none" strike="noStrike" baseline="0" dirty="0" smtClean="0">
                <a:latin typeface="TimesNewRomanPS-ItalicMT"/>
              </a:rPr>
              <a:t>1. Операція додавання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MOV A,#34Н ; </a:t>
            </a:r>
            <a:r>
              <a:rPr lang="ru-RU" b="0" i="0" u="none" strike="noStrike" baseline="0" dirty="0" err="1" smtClean="0">
                <a:latin typeface="TimesNewRomanPSMT"/>
              </a:rPr>
              <a:t>запис</a:t>
            </a:r>
            <a:r>
              <a:rPr lang="ru-RU" b="0" i="0" u="none" strike="noStrike" baseline="0" dirty="0" smtClean="0">
                <a:latin typeface="TimesNewRomanPSMT"/>
              </a:rPr>
              <a:t> в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</a:t>
            </a:r>
            <a:r>
              <a:rPr lang="ru-RU" b="0" i="0" u="none" strike="noStrike" baseline="0" dirty="0" smtClean="0">
                <a:latin typeface="TimesNewRomanPSMT"/>
              </a:rPr>
              <a:t> числа 34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MOV R1,#2Н ; </a:t>
            </a:r>
            <a:r>
              <a:rPr lang="ru-RU" b="0" i="0" u="none" strike="noStrike" baseline="0" dirty="0" err="1" smtClean="0">
                <a:latin typeface="TimesNewRomanPSMT"/>
              </a:rPr>
              <a:t>запис</a:t>
            </a:r>
            <a:r>
              <a:rPr lang="ru-RU" b="0" i="0" u="none" strike="noStrike" baseline="0" dirty="0" smtClean="0">
                <a:latin typeface="TimesNewRomanPSMT"/>
              </a:rPr>
              <a:t> в </a:t>
            </a:r>
            <a:r>
              <a:rPr lang="ru-RU" b="0" i="0" u="none" strike="noStrike" baseline="0" dirty="0" err="1" smtClean="0">
                <a:latin typeface="TimesNewRomanPSMT"/>
              </a:rPr>
              <a:t>регістр</a:t>
            </a:r>
            <a:r>
              <a:rPr lang="ru-RU" b="0" i="0" u="none" strike="noStrike" baseline="0" dirty="0" smtClean="0">
                <a:latin typeface="TimesNewRomanPSMT"/>
              </a:rPr>
              <a:t> числа 2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ADD A, R1 ; </a:t>
            </a:r>
            <a:r>
              <a:rPr lang="ru-RU" b="0" i="0" u="none" strike="noStrike" baseline="0" dirty="0" err="1" smtClean="0">
                <a:latin typeface="TimesNewRomanPSMT"/>
              </a:rPr>
              <a:t>додавання</a:t>
            </a:r>
            <a:r>
              <a:rPr lang="ru-RU" b="0" i="0" u="none" strike="noStrike" baseline="0" dirty="0" smtClean="0">
                <a:latin typeface="TimesNewRomanPSMT"/>
              </a:rPr>
              <a:t> 34Н та 2Н. В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акумуляторі</a:t>
            </a:r>
            <a:r>
              <a:rPr lang="ru-RU" b="0" i="0" u="none" strike="noStrike" baseline="0" dirty="0" smtClean="0">
                <a:latin typeface="TimesNewRomanPSMT"/>
              </a:rPr>
              <a:t> результат - 36Н.</a:t>
            </a:r>
          </a:p>
          <a:p>
            <a:endParaRPr lang="ru-RU" b="0" i="0" u="none" strike="noStrike" baseline="0" dirty="0" smtClean="0">
              <a:latin typeface="TimesNewRomanPSMT"/>
            </a:endParaRPr>
          </a:p>
          <a:p>
            <a:r>
              <a:rPr lang="uk-UA" b="0" i="1" u="none" strike="noStrike" baseline="0" dirty="0" smtClean="0">
                <a:latin typeface="TimesNewRomanPS-ItalicMT"/>
              </a:rPr>
              <a:t>2. Операція віднімання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MOV A,#34Н ; </a:t>
            </a:r>
            <a:r>
              <a:rPr lang="ru-RU" b="0" i="0" u="none" strike="noStrike" baseline="0" dirty="0" err="1" smtClean="0">
                <a:latin typeface="TimesNewRomanPSMT"/>
              </a:rPr>
              <a:t>запис</a:t>
            </a:r>
            <a:r>
              <a:rPr lang="ru-RU" b="0" i="0" u="none" strike="noStrike" baseline="0" dirty="0" smtClean="0">
                <a:latin typeface="TimesNewRomanPSMT"/>
              </a:rPr>
              <a:t> в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</a:t>
            </a:r>
            <a:r>
              <a:rPr lang="ru-RU" b="0" i="0" u="none" strike="noStrike" baseline="0" dirty="0" smtClean="0">
                <a:latin typeface="TimesNewRomanPSMT"/>
              </a:rPr>
              <a:t> числа 34Н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MOV R1,#2Н ; </a:t>
            </a:r>
            <a:r>
              <a:rPr lang="ru-RU" b="0" i="0" u="none" strike="noStrike" baseline="0" dirty="0" err="1" smtClean="0">
                <a:latin typeface="TimesNewRomanPSMT"/>
              </a:rPr>
              <a:t>запис</a:t>
            </a:r>
            <a:r>
              <a:rPr lang="ru-RU" b="0" i="0" u="none" strike="noStrike" baseline="0" dirty="0" smtClean="0">
                <a:latin typeface="TimesNewRomanPSMT"/>
              </a:rPr>
              <a:t> в </a:t>
            </a:r>
            <a:r>
              <a:rPr lang="ru-RU" b="0" i="0" u="none" strike="noStrike" baseline="0" dirty="0" err="1" smtClean="0">
                <a:latin typeface="TimesNewRomanPSMT"/>
              </a:rPr>
              <a:t>регістр</a:t>
            </a:r>
            <a:r>
              <a:rPr lang="ru-RU" b="0" i="0" u="none" strike="noStrike" baseline="0" dirty="0" smtClean="0">
                <a:latin typeface="TimesNewRomanPSMT"/>
              </a:rPr>
              <a:t> R1 числа 2Н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SUBB A, R1 ; </a:t>
            </a:r>
            <a:r>
              <a:rPr lang="ru-RU" b="0" i="0" u="none" strike="noStrike" baseline="0" dirty="0" err="1" smtClean="0">
                <a:latin typeface="TimesNewRomanPSMT"/>
              </a:rPr>
              <a:t>віднімання</a:t>
            </a:r>
            <a:r>
              <a:rPr lang="ru-RU" b="0" i="0" u="none" strike="noStrike" baseline="0" dirty="0" smtClean="0">
                <a:latin typeface="TimesNewRomanPSMT"/>
              </a:rPr>
              <a:t> 34Н та 2Н і прапора С. В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акумуляторі</a:t>
            </a:r>
            <a:r>
              <a:rPr lang="ru-RU" b="0" i="0" u="none" strike="noStrike" baseline="0" dirty="0" smtClean="0">
                <a:latin typeface="TimesNewRomanPSMT"/>
              </a:rPr>
              <a:t> - 32Н.</a:t>
            </a:r>
          </a:p>
          <a:p>
            <a:endParaRPr lang="ru-RU" b="0" i="0" u="none" strike="noStrike" baseline="0" dirty="0" smtClean="0">
              <a:latin typeface="TimesNewRomanPSMT"/>
            </a:endParaRPr>
          </a:p>
          <a:p>
            <a:r>
              <a:rPr lang="uk-UA" b="0" i="1" u="none" strike="noStrike" baseline="0" dirty="0" smtClean="0">
                <a:latin typeface="TimesNewRomanPS-ItalicMT"/>
              </a:rPr>
              <a:t>3. Операція множення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MOV A,#34Н ; </a:t>
            </a:r>
            <a:r>
              <a:rPr lang="ru-RU" b="0" i="0" u="none" strike="noStrike" baseline="0" dirty="0" err="1" smtClean="0">
                <a:latin typeface="TimesNewRomanPSMT"/>
              </a:rPr>
              <a:t>запис</a:t>
            </a:r>
            <a:r>
              <a:rPr lang="ru-RU" b="0" i="0" u="none" strike="noStrike" baseline="0" dirty="0" smtClean="0">
                <a:latin typeface="TimesNewRomanPSMT"/>
              </a:rPr>
              <a:t> в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</a:t>
            </a:r>
            <a:r>
              <a:rPr lang="ru-RU" b="0" i="0" u="none" strike="noStrike" baseline="0" dirty="0" smtClean="0">
                <a:latin typeface="TimesNewRomanPSMT"/>
              </a:rPr>
              <a:t> числа 34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MOV В,#2Н ; </a:t>
            </a:r>
            <a:r>
              <a:rPr lang="ru-RU" b="0" i="0" u="none" strike="noStrike" baseline="0" dirty="0" err="1" smtClean="0">
                <a:latin typeface="TimesNewRomanPSMT"/>
              </a:rPr>
              <a:t>запис</a:t>
            </a:r>
            <a:r>
              <a:rPr lang="ru-RU" b="0" i="0" u="none" strike="noStrike" baseline="0" dirty="0" smtClean="0">
                <a:latin typeface="TimesNewRomanPSMT"/>
              </a:rPr>
              <a:t> в </a:t>
            </a:r>
            <a:r>
              <a:rPr lang="ru-RU" b="0" i="0" u="none" strike="noStrike" baseline="0" dirty="0" err="1" smtClean="0">
                <a:latin typeface="TimesNewRomanPSMT"/>
              </a:rPr>
              <a:t>регістр</a:t>
            </a:r>
            <a:r>
              <a:rPr lang="ru-RU" b="0" i="0" u="none" strike="noStrike" baseline="0" dirty="0" smtClean="0">
                <a:latin typeface="TimesNewRomanPSMT"/>
              </a:rPr>
              <a:t> числа 2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MUL AB ; </a:t>
            </a:r>
            <a:r>
              <a:rPr lang="ru-RU" b="0" i="0" u="none" strike="noStrike" baseline="0" dirty="0" err="1" smtClean="0">
                <a:latin typeface="TimesNewRomanPSMT"/>
              </a:rPr>
              <a:t>множення</a:t>
            </a:r>
            <a:r>
              <a:rPr lang="ru-RU" b="0" i="0" u="none" strike="noStrike" baseline="0" dirty="0" smtClean="0">
                <a:latin typeface="TimesNewRomanPSMT"/>
              </a:rPr>
              <a:t> 2Н*34Н, в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запис</a:t>
            </a:r>
            <a:r>
              <a:rPr lang="ru-RU" b="0" i="0" u="none" strike="noStrike" baseline="0" dirty="0" smtClean="0">
                <a:latin typeface="TimesNewRomanPSMT"/>
              </a:rPr>
              <a:t> результату - 68Н.</a:t>
            </a:r>
          </a:p>
          <a:p>
            <a:endParaRPr lang="uk-UA" b="0" i="1" u="none" strike="noStrike" baseline="0" dirty="0" smtClean="0">
              <a:latin typeface="TimesNewRomanPS-ItalicMT"/>
            </a:endParaRPr>
          </a:p>
          <a:p>
            <a:r>
              <a:rPr lang="uk-UA" b="0" i="1" u="none" strike="noStrike" baseline="0" dirty="0" smtClean="0">
                <a:latin typeface="TimesNewRomanPS-ItalicMT"/>
              </a:rPr>
              <a:t>4. Операція ділення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MOV A,#34 ; </a:t>
            </a:r>
            <a:r>
              <a:rPr lang="ru-RU" b="0" i="0" u="none" strike="noStrike" baseline="0" dirty="0" err="1" smtClean="0">
                <a:latin typeface="TimesNewRomanPSMT"/>
              </a:rPr>
              <a:t>запис</a:t>
            </a:r>
            <a:r>
              <a:rPr lang="ru-RU" b="0" i="0" u="none" strike="noStrike" baseline="0" dirty="0" smtClean="0">
                <a:latin typeface="TimesNewRomanPSMT"/>
              </a:rPr>
              <a:t> в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</a:t>
            </a:r>
            <a:r>
              <a:rPr lang="ru-RU" b="0" i="0" u="none" strike="noStrike" baseline="0" dirty="0" smtClean="0">
                <a:latin typeface="TimesNewRomanPSMT"/>
              </a:rPr>
              <a:t> числа 34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MOV В,#2 ; </a:t>
            </a:r>
            <a:r>
              <a:rPr lang="ru-RU" b="0" i="0" u="none" strike="noStrike" baseline="0" dirty="0" err="1" smtClean="0">
                <a:latin typeface="TimesNewRomanPSMT"/>
              </a:rPr>
              <a:t>запис</a:t>
            </a:r>
            <a:r>
              <a:rPr lang="ru-RU" b="0" i="0" u="none" strike="noStrike" baseline="0" dirty="0" smtClean="0">
                <a:latin typeface="TimesNewRomanPSMT"/>
              </a:rPr>
              <a:t> в </a:t>
            </a:r>
            <a:r>
              <a:rPr lang="ru-RU" b="0" i="0" u="none" strike="noStrike" baseline="0" dirty="0" err="1" smtClean="0">
                <a:latin typeface="TimesNewRomanPSMT"/>
              </a:rPr>
              <a:t>регістр</a:t>
            </a:r>
            <a:r>
              <a:rPr lang="ru-RU" b="0" i="0" u="none" strike="noStrike" baseline="0" dirty="0" smtClean="0">
                <a:latin typeface="TimesNewRomanPSMT"/>
              </a:rPr>
              <a:t> числа 2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DIV AB ; </a:t>
            </a:r>
            <a:r>
              <a:rPr lang="ru-RU" b="0" i="0" u="none" strike="noStrike" baseline="0" dirty="0" err="1" smtClean="0">
                <a:latin typeface="TimesNewRomanPSMT"/>
              </a:rPr>
              <a:t>ділення</a:t>
            </a:r>
            <a:r>
              <a:rPr lang="ru-RU" b="0" i="0" u="none" strike="noStrike" baseline="0" dirty="0" smtClean="0">
                <a:latin typeface="TimesNewRomanPSMT"/>
              </a:rPr>
              <a:t> 34Н + 2Н. В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запис</a:t>
            </a:r>
            <a:r>
              <a:rPr lang="ru-RU" b="0" i="0" u="none" strike="noStrike" baseline="0" dirty="0" smtClean="0">
                <a:latin typeface="TimesNewRomanPSMT"/>
              </a:rPr>
              <a:t> результату: 1А.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9028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407</Words>
  <Application>Microsoft Office PowerPoint</Application>
  <PresentationFormat>Широкоэкранный</PresentationFormat>
  <Paragraphs>54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TimesNewRomanPS-BoldItalicMT</vt:lpstr>
      <vt:lpstr>TimesNewRomanPS-ItalicMT</vt:lpstr>
      <vt:lpstr>TimesNewRomanPSMT</vt:lpstr>
      <vt:lpstr>Тема Office</vt:lpstr>
      <vt:lpstr>ОБРОБКА ІНФОРМАЦІЇ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ОБРОБКА ІНФОРМАЦІЇ</dc:title>
  <dc:creator>Шавурский Юра</dc:creator>
  <cp:lastModifiedBy>Шавурский Юра</cp:lastModifiedBy>
  <cp:revision>9</cp:revision>
  <dcterms:created xsi:type="dcterms:W3CDTF">2020-11-09T08:23:43Z</dcterms:created>
  <dcterms:modified xsi:type="dcterms:W3CDTF">2020-11-09T11:24:27Z</dcterms:modified>
</cp:coreProperties>
</file>