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0" r:id="rId4"/>
    <p:sldId id="257" r:id="rId5"/>
    <p:sldId id="258" r:id="rId6"/>
    <p:sldId id="259"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8" autoAdjust="0"/>
    <p:restoredTop sz="94660"/>
  </p:normalViewPr>
  <p:slideViewPr>
    <p:cSldViewPr snapToGrid="0">
      <p:cViewPr varScale="1">
        <p:scale>
          <a:sx n="86" d="100"/>
          <a:sy n="86" d="100"/>
        </p:scale>
        <p:origin x="4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4/27/2022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4/27/2022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4/27/2022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4/27/2022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4/27/2022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4/27/2022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2A45F5-D9B6-42D5-A3CE-9580F86A29E1}"/>
              </a:ext>
            </a:extLst>
          </p:cNvPr>
          <p:cNvSpPr>
            <a:spLocks noGrp="1"/>
          </p:cNvSpPr>
          <p:nvPr>
            <p:ph type="ctrTitle"/>
          </p:nvPr>
        </p:nvSpPr>
        <p:spPr>
          <a:xfrm>
            <a:off x="1876424" y="635980"/>
            <a:ext cx="10098325" cy="1504105"/>
          </a:xfrm>
        </p:spPr>
        <p:txBody>
          <a:bodyPr/>
          <a:lstStyle/>
          <a:p>
            <a:pPr algn="ctr"/>
            <a:r>
              <a:rPr lang="uk-UA" dirty="0"/>
              <a:t>Політична система суспільства</a:t>
            </a:r>
          </a:p>
        </p:txBody>
      </p:sp>
      <p:sp>
        <p:nvSpPr>
          <p:cNvPr id="3" name="Підзаголовок 2">
            <a:extLst>
              <a:ext uri="{FF2B5EF4-FFF2-40B4-BE49-F238E27FC236}">
                <a16:creationId xmlns:a16="http://schemas.microsoft.com/office/drawing/2014/main" id="{ED03551B-C2FD-4686-B8B7-BFE0A0A05012}"/>
              </a:ext>
            </a:extLst>
          </p:cNvPr>
          <p:cNvSpPr>
            <a:spLocks noGrp="1"/>
          </p:cNvSpPr>
          <p:nvPr>
            <p:ph type="subTitle" idx="1"/>
          </p:nvPr>
        </p:nvSpPr>
        <p:spPr>
          <a:xfrm>
            <a:off x="2133877" y="2811105"/>
            <a:ext cx="8791575" cy="2855068"/>
          </a:xfrm>
        </p:spPr>
        <p:txBody>
          <a:bodyPr/>
          <a:lstStyle/>
          <a:p>
            <a:pPr marL="342900" marR="45720" lvl="0" indent="-342900" algn="just" hangingPunct="0">
              <a:lnSpc>
                <a:spcPct val="150000"/>
              </a:lnSpc>
              <a:spcAft>
                <a:spcPts val="0"/>
              </a:spcAft>
              <a:buFont typeface="+mj-lt"/>
              <a:buAutoNum type="arabicPeriod"/>
              <a:tabLst>
                <a:tab pos="457200" algn="l"/>
              </a:tabLst>
            </a:pPr>
            <a:r>
              <a:rPr lang="uk-UA" sz="1800" b="1" spc="-10" dirty="0">
                <a:solidFill>
                  <a:srgbClr val="000000"/>
                </a:solidFill>
                <a:effectLst/>
                <a:latin typeface="Times New Roman" panose="02020603050405020304" pitchFamily="18" charset="0"/>
                <a:ea typeface="Times New Roman" panose="02020603050405020304" pitchFamily="18" charset="0"/>
              </a:rPr>
              <a:t>Сутність політичної системи. </a:t>
            </a:r>
            <a:r>
              <a:rPr lang="uk-UA" sz="1800" b="1" spc="-10" dirty="0" err="1">
                <a:solidFill>
                  <a:srgbClr val="000000"/>
                </a:solidFill>
                <a:effectLst/>
                <a:latin typeface="Times New Roman" panose="02020603050405020304" pitchFamily="18" charset="0"/>
                <a:ea typeface="Times New Roman" panose="02020603050405020304" pitchFamily="18" charset="0"/>
              </a:rPr>
              <a:t>Сучасн</a:t>
            </a:r>
            <a:r>
              <a:rPr lang="en-US" sz="1800" b="1" spc="-10" dirty="0" err="1">
                <a:solidFill>
                  <a:srgbClr val="000000"/>
                </a:solidFill>
                <a:effectLst/>
                <a:latin typeface="Times New Roman" panose="02020603050405020304" pitchFamily="18" charset="0"/>
                <a:ea typeface="Times New Roman" panose="02020603050405020304" pitchFamily="18" charset="0"/>
              </a:rPr>
              <a:t>i</a:t>
            </a:r>
            <a:r>
              <a:rPr lang="en-US" sz="1800" b="1" spc="-10" dirty="0">
                <a:solidFill>
                  <a:srgbClr val="000000"/>
                </a:solidFill>
                <a:effectLst/>
                <a:latin typeface="Times New Roman" panose="02020603050405020304" pitchFamily="18" charset="0"/>
                <a:ea typeface="Times New Roman" panose="02020603050405020304" pitchFamily="18" charset="0"/>
              </a:rPr>
              <a:t> </a:t>
            </a:r>
            <a:r>
              <a:rPr lang="uk-UA" sz="1800" b="1" spc="-10" dirty="0" err="1">
                <a:solidFill>
                  <a:srgbClr val="000000"/>
                </a:solidFill>
                <a:effectLst/>
                <a:latin typeface="Times New Roman" panose="02020603050405020304" pitchFamily="18" charset="0"/>
                <a:ea typeface="Times New Roman" panose="02020603050405020304" pitchFamily="18" charset="0"/>
              </a:rPr>
              <a:t>теор</a:t>
            </a:r>
            <a:r>
              <a:rPr lang="en-US" sz="1800" b="1" spc="-10" dirty="0" err="1">
                <a:solidFill>
                  <a:srgbClr val="000000"/>
                </a:solidFill>
                <a:effectLst/>
                <a:latin typeface="Times New Roman" panose="02020603050405020304" pitchFamily="18" charset="0"/>
                <a:ea typeface="Times New Roman" panose="02020603050405020304" pitchFamily="18" charset="0"/>
              </a:rPr>
              <a:t>i</a:t>
            </a:r>
            <a:r>
              <a:rPr lang="uk-UA" sz="1800" b="1" spc="-10" dirty="0">
                <a:solidFill>
                  <a:srgbClr val="000000"/>
                </a:solidFill>
                <a:effectLst/>
                <a:latin typeface="Times New Roman" panose="02020603050405020304" pitchFamily="18" charset="0"/>
                <a:ea typeface="Times New Roman" panose="02020603050405020304" pitchFamily="18" charset="0"/>
              </a:rPr>
              <a:t>ї </a:t>
            </a:r>
            <a:r>
              <a:rPr lang="uk-UA" sz="1800" b="1" spc="-10" dirty="0" err="1">
                <a:solidFill>
                  <a:srgbClr val="000000"/>
                </a:solidFill>
                <a:effectLst/>
                <a:latin typeface="Times New Roman" panose="02020603050405020304" pitchFamily="18" charset="0"/>
                <a:ea typeface="Times New Roman" panose="02020603050405020304" pitchFamily="18" charset="0"/>
              </a:rPr>
              <a:t>пол</a:t>
            </a:r>
            <a:r>
              <a:rPr lang="en-US" sz="1800" b="1" spc="-10" dirty="0" err="1">
                <a:solidFill>
                  <a:srgbClr val="000000"/>
                </a:solidFill>
                <a:effectLst/>
                <a:latin typeface="Times New Roman" panose="02020603050405020304" pitchFamily="18" charset="0"/>
                <a:ea typeface="Times New Roman" panose="02020603050405020304" pitchFamily="18" charset="0"/>
              </a:rPr>
              <a:t>i</a:t>
            </a:r>
            <a:r>
              <a:rPr lang="uk-UA" sz="1800" b="1" spc="-10" dirty="0" err="1">
                <a:solidFill>
                  <a:srgbClr val="000000"/>
                </a:solidFill>
                <a:effectLst/>
                <a:latin typeface="Times New Roman" panose="02020603050405020304" pitchFamily="18" charset="0"/>
                <a:ea typeface="Times New Roman" panose="02020603050405020304" pitchFamily="18" charset="0"/>
              </a:rPr>
              <a:t>тичної</a:t>
            </a:r>
            <a:r>
              <a:rPr lang="uk-UA" sz="1800" b="1" spc="-10" dirty="0">
                <a:solidFill>
                  <a:srgbClr val="000000"/>
                </a:solidFill>
                <a:effectLst/>
                <a:latin typeface="Times New Roman" panose="02020603050405020304" pitchFamily="18" charset="0"/>
                <a:ea typeface="Times New Roman" panose="02020603050405020304" pitchFamily="18" charset="0"/>
              </a:rPr>
              <a:t> системи</a:t>
            </a:r>
          </a:p>
          <a:p>
            <a:pPr marL="342900" marR="45720" lvl="0" indent="-342900" algn="just" hangingPunct="0">
              <a:lnSpc>
                <a:spcPct val="150000"/>
              </a:lnSpc>
              <a:spcAft>
                <a:spcPts val="0"/>
              </a:spcAft>
              <a:buFont typeface="+mj-lt"/>
              <a:buAutoNum type="arabicPeriod"/>
              <a:tabLst>
                <a:tab pos="457200" algn="l"/>
              </a:tabLst>
            </a:pPr>
            <a:r>
              <a:rPr lang="uk-UA" sz="1800" b="1" spc="-10" dirty="0">
                <a:solidFill>
                  <a:srgbClr val="000000"/>
                </a:solidFill>
                <a:effectLst/>
                <a:latin typeface="Times New Roman" panose="02020603050405020304" pitchFamily="18" charset="0"/>
                <a:ea typeface="Times New Roman" panose="02020603050405020304" pitchFamily="18" charset="0"/>
              </a:rPr>
              <a:t>структура та </a:t>
            </a:r>
            <a:r>
              <a:rPr lang="ru-RU" sz="1800" b="1" spc="-10" dirty="0">
                <a:solidFill>
                  <a:srgbClr val="000000"/>
                </a:solidFill>
                <a:effectLst/>
                <a:latin typeface="Times New Roman" panose="02020603050405020304" pitchFamily="18" charset="0"/>
                <a:ea typeface="Times New Roman" panose="02020603050405020304" pitchFamily="18" charset="0"/>
              </a:rPr>
              <a:t>ф</a:t>
            </a:r>
            <a:r>
              <a:rPr lang="uk-UA" sz="1800" b="1" spc="-10" dirty="0" err="1">
                <a:solidFill>
                  <a:srgbClr val="000000"/>
                </a:solidFill>
                <a:effectLst/>
                <a:latin typeface="Times New Roman" panose="02020603050405020304" pitchFamily="18" charset="0"/>
                <a:ea typeface="Times New Roman" panose="02020603050405020304" pitchFamily="18" charset="0"/>
              </a:rPr>
              <a:t>ункції</a:t>
            </a:r>
            <a:r>
              <a:rPr lang="uk-UA" sz="1800" b="1" spc="-10" dirty="0">
                <a:solidFill>
                  <a:srgbClr val="000000"/>
                </a:solidFill>
                <a:effectLst/>
                <a:latin typeface="Times New Roman" panose="02020603050405020304" pitchFamily="18" charset="0"/>
                <a:ea typeface="Times New Roman" panose="02020603050405020304" pitchFamily="18" charset="0"/>
              </a:rPr>
              <a:t> політичної системи. </a:t>
            </a:r>
          </a:p>
          <a:p>
            <a:pPr marL="342900" indent="-342900">
              <a:buFont typeface="+mj-lt"/>
              <a:buAutoNum type="arabicPeriod"/>
            </a:pPr>
            <a:r>
              <a:rPr lang="uk-UA" sz="1800" b="1" spc="-10" dirty="0">
                <a:solidFill>
                  <a:srgbClr val="000000"/>
                </a:solidFill>
                <a:effectLst/>
                <a:latin typeface="Times New Roman" panose="02020603050405020304" pitchFamily="18" charset="0"/>
                <a:ea typeface="Times New Roman" panose="02020603050405020304" pitchFamily="18" charset="0"/>
              </a:rPr>
              <a:t>Типологія політичних систем. </a:t>
            </a:r>
          </a:p>
        </p:txBody>
      </p:sp>
    </p:spTree>
    <p:extLst>
      <p:ext uri="{BB962C8B-B14F-4D97-AF65-F5344CB8AC3E}">
        <p14:creationId xmlns:p14="http://schemas.microsoft.com/office/powerpoint/2010/main" val="52833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2FC587-FA5D-456D-BA2F-B9F92E2A54B2}"/>
              </a:ext>
            </a:extLst>
          </p:cNvPr>
          <p:cNvSpPr>
            <a:spLocks noGrp="1"/>
          </p:cNvSpPr>
          <p:nvPr>
            <p:ph type="title"/>
          </p:nvPr>
        </p:nvSpPr>
        <p:spPr/>
        <p:txBody>
          <a:bodyPr/>
          <a:lstStyle/>
          <a:p>
            <a:pPr algn="ctr"/>
            <a:r>
              <a:rPr lang="uk-UA" sz="1800" b="1" dirty="0">
                <a:solidFill>
                  <a:srgbClr val="000000"/>
                </a:solidFill>
                <a:effectLst/>
                <a:latin typeface="Times New Roman" panose="02020603050405020304" pitchFamily="18" charset="0"/>
                <a:ea typeface="Times New Roman" panose="02020603050405020304" pitchFamily="18" charset="0"/>
              </a:rPr>
              <a:t>Девід </a:t>
            </a:r>
            <a:r>
              <a:rPr lang="uk-UA" sz="1800" b="1" dirty="0" err="1">
                <a:solidFill>
                  <a:srgbClr val="000000"/>
                </a:solidFill>
                <a:effectLst/>
                <a:latin typeface="Times New Roman" panose="02020603050405020304" pitchFamily="18" charset="0"/>
                <a:ea typeface="Times New Roman" panose="02020603050405020304" pitchFamily="18" charset="0"/>
              </a:rPr>
              <a:t>Істон</a:t>
            </a:r>
            <a:endParaRPr lang="uk-UA" dirty="0"/>
          </a:p>
        </p:txBody>
      </p:sp>
      <p:sp>
        <p:nvSpPr>
          <p:cNvPr id="3" name="Місце для вмісту 2">
            <a:extLst>
              <a:ext uri="{FF2B5EF4-FFF2-40B4-BE49-F238E27FC236}">
                <a16:creationId xmlns:a16="http://schemas.microsoft.com/office/drawing/2014/main" id="{FC0BB868-A871-4F0D-9DF7-7115AAAD9041}"/>
              </a:ext>
            </a:extLst>
          </p:cNvPr>
          <p:cNvSpPr>
            <a:spLocks noGrp="1"/>
          </p:cNvSpPr>
          <p:nvPr>
            <p:ph idx="1"/>
          </p:nvPr>
        </p:nvSpPr>
        <p:spPr>
          <a:xfrm>
            <a:off x="1377520" y="1766656"/>
            <a:ext cx="9905998" cy="4616389"/>
          </a:xfrm>
        </p:spPr>
        <p:txBody>
          <a:bodyPr>
            <a:normAutofit/>
          </a:bodyPr>
          <a:lstStyle/>
          <a:p>
            <a:r>
              <a:rPr lang="uk-UA" dirty="0"/>
              <a:t>Політична система» (1953), </a:t>
            </a:r>
          </a:p>
          <a:p>
            <a:r>
              <a:rPr lang="uk-UA" dirty="0"/>
              <a:t>«Концептуальна структура для політичного аналізу" (1965) </a:t>
            </a:r>
          </a:p>
          <a:p>
            <a:r>
              <a:rPr lang="uk-UA" dirty="0"/>
              <a:t>«Систем­ний аналіз політичного життя» (1965)</a:t>
            </a:r>
          </a:p>
          <a:p>
            <a:pPr algn="just"/>
            <a:r>
              <a:rPr lang="uk-UA" dirty="0"/>
              <a:t>За вихідну модель він використав біологічні системи, які, </a:t>
            </a:r>
            <a:r>
              <a:rPr lang="uk-UA" dirty="0" err="1"/>
              <a:t>взаємодіючи</a:t>
            </a:r>
            <a:r>
              <a:rPr lang="uk-UA" dirty="0"/>
              <a:t> між собою та з довкіллям, зберігаються як стабільні системи. Система зазнає впливу середовища й сама активно впливає на нього для самозбереження і розвитку. Політична система подібна до біологічних систем й існує в навколишньому середовищі, яке складають інші суспільні системи — економічна, соціальна і духовно-ідеологічна</a:t>
            </a:r>
            <a:r>
              <a:rPr lang="uk-UA" sz="1800" dirty="0">
                <a:solidFill>
                  <a:srgbClr val="000000"/>
                </a:solidFill>
                <a:effectLst/>
                <a:latin typeface="Times New Roman" panose="02020603050405020304" pitchFamily="18" charset="0"/>
                <a:ea typeface="Times New Roman" panose="02020603050405020304" pitchFamily="18" charset="0"/>
              </a:rPr>
              <a:t>.</a:t>
            </a:r>
            <a:endParaRPr lang="uk-UA" dirty="0"/>
          </a:p>
          <a:p>
            <a:endParaRPr lang="uk-UA" sz="18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107211836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3BFA1F-22DD-4603-B274-F7C23DC022B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8E0C261-529E-4933-B3B3-DCFF7C92CEC0}"/>
              </a:ext>
            </a:extLst>
          </p:cNvPr>
          <p:cNvSpPr>
            <a:spLocks noGrp="1"/>
          </p:cNvSpPr>
          <p:nvPr>
            <p:ph idx="1"/>
          </p:nvPr>
        </p:nvSpPr>
        <p:spPr/>
        <p:txBody>
          <a:bodyPr/>
          <a:lstStyle/>
          <a:p>
            <a:pPr algn="just" hangingPunct="0"/>
            <a:r>
              <a:rPr lang="uk-UA" sz="1800" dirty="0">
                <a:effectLst/>
                <a:latin typeface="Times New Roman" panose="02020603050405020304" pitchFamily="18" charset="0"/>
                <a:ea typeface="Times New Roman" panose="02020603050405020304" pitchFamily="18" charset="0"/>
              </a:rPr>
              <a:t>Головне призначення політичної систе­ми полягає у виконанні функції розподілу цінностей та примушенні більшості членів суспільства погодитися на нього на тривалий час. Невиконання системою цієї функції призводить до зростання напруження в системі і навіть до її руйнування.</a:t>
            </a:r>
          </a:p>
          <a:p>
            <a:pPr algn="just" hangingPunct="0"/>
            <a:r>
              <a:rPr lang="ru-RU" sz="1800" dirty="0">
                <a:effectLst/>
                <a:latin typeface="Times New Roman" panose="02020603050405020304" pitchFamily="18" charset="0"/>
                <a:ea typeface="Times New Roman" panose="02020603050405020304" pitchFamily="18" charset="0"/>
              </a:rPr>
              <a:t> </a:t>
            </a:r>
            <a:endParaRPr lang="uk-UA" sz="1800" dirty="0">
              <a:effectLst/>
              <a:latin typeface="Times New Roman" panose="02020603050405020304" pitchFamily="18" charset="0"/>
              <a:ea typeface="Times New Roman" panose="02020603050405020304" pitchFamily="18" charset="0"/>
            </a:endParaRPr>
          </a:p>
          <a:p>
            <a:pPr algn="just" hangingPunct="0"/>
            <a:r>
              <a:rPr lang="uk-UA" sz="1800" dirty="0">
                <a:effectLst/>
                <a:latin typeface="Times New Roman" panose="02020603050405020304" pitchFamily="18" charset="0"/>
                <a:ea typeface="Times New Roman" panose="02020603050405020304" pitchFamily="18" charset="0"/>
              </a:rPr>
              <a:t>Взаємодія політичної системи з навколишнім середовищем і всередині самої системи </a:t>
            </a:r>
            <a:r>
              <a:rPr lang="uk-UA" sz="1800" dirty="0" err="1">
                <a:effectLst/>
                <a:latin typeface="Times New Roman" panose="02020603050405020304" pitchFamily="18" charset="0"/>
                <a:ea typeface="Times New Roman" panose="02020603050405020304" pitchFamily="18" charset="0"/>
              </a:rPr>
              <a:t>відбуваться</a:t>
            </a:r>
            <a:r>
              <a:rPr lang="uk-UA" sz="1800" dirty="0">
                <a:effectLst/>
                <a:latin typeface="Times New Roman" panose="02020603050405020304" pitchFamily="18" charset="0"/>
                <a:ea typeface="Times New Roman" panose="02020603050405020304" pitchFamily="18" charset="0"/>
              </a:rPr>
              <a:t> на </a:t>
            </a:r>
            <a:r>
              <a:rPr lang="uk-UA" sz="1800" b="1" dirty="0">
                <a:effectLst/>
                <a:latin typeface="Times New Roman" panose="02020603050405020304" pitchFamily="18" charset="0"/>
                <a:ea typeface="Times New Roman" panose="02020603050405020304" pitchFamily="18" charset="0"/>
              </a:rPr>
              <a:t>вході, всередині (точка конверсії)  й на виході</a:t>
            </a:r>
            <a:r>
              <a:rPr lang="uk-UA" sz="1800" dirty="0">
                <a:effectLst/>
                <a:latin typeface="Times New Roman" panose="02020603050405020304" pitchFamily="18" charset="0"/>
                <a:ea typeface="Times New Roman" panose="02020603050405020304" pitchFamily="18" charset="0"/>
              </a:rPr>
              <a:t>. </a:t>
            </a:r>
          </a:p>
          <a:p>
            <a:endParaRPr lang="uk-UA" dirty="0"/>
          </a:p>
        </p:txBody>
      </p:sp>
    </p:spTree>
    <p:extLst>
      <p:ext uri="{BB962C8B-B14F-4D97-AF65-F5344CB8AC3E}">
        <p14:creationId xmlns:p14="http://schemas.microsoft.com/office/powerpoint/2010/main" val="443500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7FBF7D-C607-4A5B-884D-6C89D5C8CB7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039C30F-DDD7-456E-BFBE-026D458A9707}"/>
              </a:ext>
            </a:extLst>
          </p:cNvPr>
          <p:cNvSpPr>
            <a:spLocks noGrp="1"/>
          </p:cNvSpPr>
          <p:nvPr>
            <p:ph idx="1"/>
          </p:nvPr>
        </p:nvSpPr>
        <p:spPr/>
        <p:txBody>
          <a:bodyPr>
            <a:normAutofit fontScale="92500"/>
          </a:bodyPr>
          <a:lstStyle/>
          <a:p>
            <a:r>
              <a:rPr lang="uk-UA" dirty="0"/>
              <a:t>На «вхід» подаються різні (економічні, культурні та інші) вимоги громадськості або висловлювання солідарності та підтримки громадянами влади з різних питань. Далі за допомогою переробки елітарними колами цих вимог відповідно до певних цінностей виробляються ті чи інші рішення, які передаються на «вихід» системи, де вони перетворюються на різні акти державної політики (закони, укази, символи), призначені для ознайомлення (у тому числі адресного) суспільної думки або інших суб'єктів (інших держав і </a:t>
            </a:r>
            <a:r>
              <a:rPr lang="uk-UA" dirty="0" err="1"/>
              <a:t>т.д</a:t>
            </a:r>
            <a:r>
              <a:rPr lang="uk-UA" dirty="0"/>
              <a:t>.) та для реалізації.</a:t>
            </a:r>
          </a:p>
        </p:txBody>
      </p:sp>
    </p:spTree>
    <p:extLst>
      <p:ext uri="{BB962C8B-B14F-4D97-AF65-F5344CB8AC3E}">
        <p14:creationId xmlns:p14="http://schemas.microsoft.com/office/powerpoint/2010/main" val="3059998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2296E5-6C44-4876-9E96-B2CD4A9E3B5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8352860-C6D2-4E83-8EBF-ED30A1160BF5}"/>
              </a:ext>
            </a:extLst>
          </p:cNvPr>
          <p:cNvSpPr>
            <a:spLocks noGrp="1"/>
          </p:cNvSpPr>
          <p:nvPr>
            <p:ph idx="1"/>
          </p:nvPr>
        </p:nvSpPr>
        <p:spPr/>
        <p:txBody>
          <a:bodyPr/>
          <a:lstStyle/>
          <a:p>
            <a:pPr algn="just"/>
            <a:r>
              <a:rPr lang="uk-UA" dirty="0"/>
              <a:t>Останній елемент системи «включає» механізм «зворотного зв'язку», що забезпечує взаємодію «виходу» та «входу» на основі обліку владою впливу зовнішніх обставин (тобто тієї чи іншої реакції громадськості, ступеня задоволення її вимог та реалізації постанов ). Наявність такого механізму, що відображає цінність інформації, яка повертається з суспільства до влади, забезпечує самоконтроль і саморозвиток політичної системи.</a:t>
            </a:r>
          </a:p>
        </p:txBody>
      </p:sp>
    </p:spTree>
    <p:extLst>
      <p:ext uri="{BB962C8B-B14F-4D97-AF65-F5344CB8AC3E}">
        <p14:creationId xmlns:p14="http://schemas.microsoft.com/office/powerpoint/2010/main" val="3061461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23F873-DC80-4994-9543-11D655BC5D7B}"/>
              </a:ext>
            </a:extLst>
          </p:cNvPr>
          <p:cNvSpPr>
            <a:spLocks noGrp="1"/>
          </p:cNvSpPr>
          <p:nvPr>
            <p:ph type="title"/>
          </p:nvPr>
        </p:nvSpPr>
        <p:spPr/>
        <p:txBody>
          <a:bodyPr/>
          <a:lstStyle/>
          <a:p>
            <a:pPr algn="ctr"/>
            <a:r>
              <a:rPr lang="uk-UA" dirty="0">
                <a:solidFill>
                  <a:schemeClr val="bg1"/>
                </a:solidFill>
              </a:rPr>
              <a:t>Габріель </a:t>
            </a:r>
            <a:r>
              <a:rPr lang="uk-UA" dirty="0" err="1">
                <a:solidFill>
                  <a:schemeClr val="bg1"/>
                </a:solidFill>
              </a:rPr>
              <a:t>Алмонд</a:t>
            </a:r>
            <a:r>
              <a:rPr lang="uk-UA" dirty="0">
                <a:solidFill>
                  <a:schemeClr val="bg1"/>
                </a:solidFill>
              </a:rPr>
              <a:t> </a:t>
            </a:r>
          </a:p>
        </p:txBody>
      </p:sp>
      <p:sp>
        <p:nvSpPr>
          <p:cNvPr id="3" name="Місце для вмісту 2">
            <a:extLst>
              <a:ext uri="{FF2B5EF4-FFF2-40B4-BE49-F238E27FC236}">
                <a16:creationId xmlns:a16="http://schemas.microsoft.com/office/drawing/2014/main" id="{7AD61197-55F4-480D-87E7-85E93688FC1D}"/>
              </a:ext>
            </a:extLst>
          </p:cNvPr>
          <p:cNvSpPr>
            <a:spLocks noGrp="1"/>
          </p:cNvSpPr>
          <p:nvPr>
            <p:ph idx="1"/>
          </p:nvPr>
        </p:nvSpPr>
        <p:spPr/>
        <p:txBody>
          <a:bodyPr>
            <a:noAutofit/>
          </a:bodyPr>
          <a:lstStyle/>
          <a:p>
            <a:pPr algn="just"/>
            <a:r>
              <a:rPr lang="uk-UA" sz="2200" dirty="0">
                <a:effectLst/>
                <a:ea typeface="Times New Roman" panose="02020603050405020304" pitchFamily="18" charset="0"/>
              </a:rPr>
              <a:t>розглядав політику як цілісну </a:t>
            </a:r>
            <a:r>
              <a:rPr lang="uk-UA" sz="2200" spc="5" dirty="0">
                <a:effectLst/>
                <a:ea typeface="Times New Roman" panose="02020603050405020304" pitchFamily="18" charset="0"/>
              </a:rPr>
              <a:t>систему  зі складною структурою, кожен   елемент якої має певне </a:t>
            </a:r>
            <a:r>
              <a:rPr lang="uk-UA" sz="2200" spc="30" dirty="0">
                <a:effectLst/>
                <a:ea typeface="Times New Roman" panose="02020603050405020304" pitchFamily="18" charset="0"/>
              </a:rPr>
              <a:t>призначення і здійснює специфічні функції, спрямовані на задово</a:t>
            </a:r>
            <a:r>
              <a:rPr lang="uk-UA" sz="2200" dirty="0">
                <a:effectLst/>
                <a:ea typeface="Times New Roman" panose="02020603050405020304" pitchFamily="18" charset="0"/>
              </a:rPr>
              <a:t>лення потреб системи.</a:t>
            </a:r>
          </a:p>
          <a:p>
            <a:pPr algn="just"/>
            <a:r>
              <a:rPr lang="uk-UA" sz="2200" dirty="0"/>
              <a:t>Головним для політичної системи є не цільовий характер функціонування (тобто розподіл владних цінностей), а забезпечення легітимності примусу, спрямованого на стабілізацію влади та суспільства. У цьому сенсі аналізу системи недостатньо розглядати взаємодії лише інституційних структур. Принципове значення набувають неформальні (неінституційні) утворення.</a:t>
            </a:r>
          </a:p>
        </p:txBody>
      </p:sp>
    </p:spTree>
    <p:extLst>
      <p:ext uri="{BB962C8B-B14F-4D97-AF65-F5344CB8AC3E}">
        <p14:creationId xmlns:p14="http://schemas.microsoft.com/office/powerpoint/2010/main" val="662434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1115B4-1C1C-4BE6-AF00-ACDB25E4EDAA}"/>
              </a:ext>
            </a:extLst>
          </p:cNvPr>
          <p:cNvSpPr>
            <a:spLocks noGrp="1"/>
          </p:cNvSpPr>
          <p:nvPr>
            <p:ph type="title"/>
          </p:nvPr>
        </p:nvSpPr>
        <p:spPr>
          <a:xfrm>
            <a:off x="1141412" y="618518"/>
            <a:ext cx="9905999" cy="430526"/>
          </a:xfrm>
        </p:spPr>
        <p:txBody>
          <a:bodyPr>
            <a:normAutofit fontScale="90000"/>
          </a:bodyPr>
          <a:lstStyle/>
          <a:p>
            <a:endParaRPr lang="uk-UA" dirty="0"/>
          </a:p>
        </p:txBody>
      </p:sp>
      <p:sp>
        <p:nvSpPr>
          <p:cNvPr id="3" name="Місце для вмісту 2">
            <a:extLst>
              <a:ext uri="{FF2B5EF4-FFF2-40B4-BE49-F238E27FC236}">
                <a16:creationId xmlns:a16="http://schemas.microsoft.com/office/drawing/2014/main" id="{1E98FE7C-93DC-4356-A485-6BDF1227F11C}"/>
              </a:ext>
            </a:extLst>
          </p:cNvPr>
          <p:cNvSpPr>
            <a:spLocks noGrp="1"/>
          </p:cNvSpPr>
          <p:nvPr>
            <p:ph idx="1"/>
          </p:nvPr>
        </p:nvSpPr>
        <p:spPr>
          <a:xfrm>
            <a:off x="1079268" y="1322773"/>
            <a:ext cx="9905999" cy="4486183"/>
          </a:xfrm>
        </p:spPr>
        <p:txBody>
          <a:bodyPr>
            <a:normAutofit fontScale="77500" lnSpcReduction="20000"/>
          </a:bodyPr>
          <a:lstStyle/>
          <a:p>
            <a:pPr algn="just" hangingPunct="0">
              <a:spcBef>
                <a:spcPts val="0"/>
              </a:spcBef>
            </a:pPr>
            <a:r>
              <a:rPr lang="uk-UA" sz="2300" dirty="0">
                <a:effectLst/>
                <a:ea typeface="Times New Roman" panose="02020603050405020304" pitchFamily="18" charset="0"/>
              </a:rPr>
              <a:t>Як і будь-яка інша система політична система виконує два базових набори функцій — входу і виходу. Є чотири функції входу і три виходу. </a:t>
            </a:r>
          </a:p>
          <a:p>
            <a:pPr algn="just" hangingPunct="0">
              <a:spcBef>
                <a:spcPts val="0"/>
              </a:spcBef>
            </a:pPr>
            <a:r>
              <a:rPr lang="uk-UA" sz="2300" dirty="0">
                <a:effectLst/>
                <a:ea typeface="Times New Roman" panose="02020603050405020304" pitchFamily="18" charset="0"/>
              </a:rPr>
              <a:t> Функції входу здійснюються недержав­ними формуваннями: політичними партіями, групами тиску, засобами масової інформації, а функції виходу — державними органами.</a:t>
            </a:r>
          </a:p>
          <a:p>
            <a:pPr marL="0" indent="0" algn="just" hangingPunct="0">
              <a:spcBef>
                <a:spcPts val="0"/>
              </a:spcBef>
              <a:buNone/>
            </a:pPr>
            <a:r>
              <a:rPr lang="uk-UA" sz="2300" b="1" u="sng" dirty="0">
                <a:effectLst/>
                <a:ea typeface="Times New Roman" panose="02020603050405020304" pitchFamily="18" charset="0"/>
              </a:rPr>
              <a:t>Функції входу:</a:t>
            </a:r>
            <a:endParaRPr lang="uk-UA" sz="2300" u="sng" dirty="0">
              <a:effectLst/>
              <a:ea typeface="Times New Roman" panose="02020603050405020304" pitchFamily="18" charset="0"/>
            </a:endParaRP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політична соціалізація й залучення до участі в політичному житті;</a:t>
            </a: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артикуляція інтересів, тобто формування вимог, які відповідають реальним або уявним інтересам;</a:t>
            </a: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агрегування, тобто поєднання інтересів;</a:t>
            </a: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політична комунікація.</a:t>
            </a:r>
          </a:p>
          <a:p>
            <a:pPr algn="just" hangingPunct="0">
              <a:spcBef>
                <a:spcPts val="0"/>
              </a:spcBef>
            </a:pPr>
            <a:r>
              <a:rPr lang="uk-UA" sz="2300" dirty="0">
                <a:effectLst/>
                <a:ea typeface="Times New Roman" panose="02020603050405020304" pitchFamily="18" charset="0"/>
              </a:rPr>
              <a:t>Дві функції входу — політична соціалізація і політична комунікація — перед­бачають наявність сфери політичної діяльності.</a:t>
            </a:r>
          </a:p>
          <a:p>
            <a:pPr marL="0" indent="0" algn="just" hangingPunct="0">
              <a:spcBef>
                <a:spcPts val="0"/>
              </a:spcBef>
              <a:buNone/>
            </a:pPr>
            <a:r>
              <a:rPr lang="uk-UA" sz="2300" dirty="0">
                <a:effectLst/>
                <a:ea typeface="Times New Roman" panose="02020603050405020304" pitchFamily="18" charset="0"/>
              </a:rPr>
              <a:t> </a:t>
            </a:r>
            <a:r>
              <a:rPr lang="uk-UA" sz="2300" b="1" u="sng" dirty="0">
                <a:effectLst/>
                <a:ea typeface="Times New Roman" panose="02020603050405020304" pitchFamily="18" charset="0"/>
              </a:rPr>
              <a:t>Функції виходу</a:t>
            </a:r>
            <a:r>
              <a:rPr lang="uk-UA" sz="2300" b="1" dirty="0">
                <a:effectLst/>
                <a:ea typeface="Times New Roman" panose="02020603050405020304" pitchFamily="18" charset="0"/>
              </a:rPr>
              <a:t>:</a:t>
            </a:r>
            <a:endParaRPr lang="uk-UA" sz="2300" dirty="0">
              <a:effectLst/>
              <a:ea typeface="Times New Roman" panose="02020603050405020304" pitchFamily="18" charset="0"/>
            </a:endParaRP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розробка норм (органи законодавчої влади);</a:t>
            </a: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застосування норм (органи виконавчої влади);</a:t>
            </a:r>
          </a:p>
          <a:p>
            <a:pPr marL="342900" lvl="0" indent="-342900" algn="just" fontAlgn="auto" hangingPunct="1">
              <a:spcBef>
                <a:spcPts val="0"/>
              </a:spcBef>
              <a:buFont typeface="+mj-lt"/>
              <a:buAutoNum type="arabicPeriod"/>
              <a:tabLst>
                <a:tab pos="457200" algn="l"/>
              </a:tabLst>
            </a:pPr>
            <a:r>
              <a:rPr lang="uk-UA" sz="2300" dirty="0">
                <a:effectLst/>
                <a:ea typeface="Times New Roman" panose="02020603050405020304" pitchFamily="18" charset="0"/>
              </a:rPr>
              <a:t>контроль за їх дотриманням (судові органи).</a:t>
            </a:r>
          </a:p>
          <a:p>
            <a:endParaRPr lang="uk-UA" dirty="0"/>
          </a:p>
        </p:txBody>
      </p:sp>
    </p:spTree>
    <p:extLst>
      <p:ext uri="{BB962C8B-B14F-4D97-AF65-F5344CB8AC3E}">
        <p14:creationId xmlns:p14="http://schemas.microsoft.com/office/powerpoint/2010/main" val="66336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71440E-7641-4F48-907C-8E78A8E83D22}"/>
              </a:ext>
            </a:extLst>
          </p:cNvPr>
          <p:cNvSpPr>
            <a:spLocks noGrp="1"/>
          </p:cNvSpPr>
          <p:nvPr>
            <p:ph type="title"/>
          </p:nvPr>
        </p:nvSpPr>
        <p:spPr>
          <a:xfrm>
            <a:off x="1141413" y="618518"/>
            <a:ext cx="9905998" cy="704255"/>
          </a:xfrm>
        </p:spPr>
        <p:txBody>
          <a:bodyPr/>
          <a:lstStyle/>
          <a:p>
            <a:pPr algn="ctr"/>
            <a:r>
              <a:rPr lang="uk-UA" dirty="0">
                <a:solidFill>
                  <a:schemeClr val="bg1"/>
                </a:solidFill>
              </a:rPr>
              <a:t>Карл </a:t>
            </a:r>
            <a:r>
              <a:rPr lang="uk-UA" dirty="0" err="1">
                <a:solidFill>
                  <a:schemeClr val="bg1"/>
                </a:solidFill>
              </a:rPr>
              <a:t>дойч</a:t>
            </a:r>
            <a:endParaRPr lang="uk-UA" dirty="0">
              <a:solidFill>
                <a:schemeClr val="bg1"/>
              </a:solidFill>
            </a:endParaRPr>
          </a:p>
        </p:txBody>
      </p:sp>
      <p:sp>
        <p:nvSpPr>
          <p:cNvPr id="3" name="Місце для вмісту 2">
            <a:extLst>
              <a:ext uri="{FF2B5EF4-FFF2-40B4-BE49-F238E27FC236}">
                <a16:creationId xmlns:a16="http://schemas.microsoft.com/office/drawing/2014/main" id="{AA611385-0F9A-4552-87A0-501DC3D1FBDD}"/>
              </a:ext>
            </a:extLst>
          </p:cNvPr>
          <p:cNvSpPr>
            <a:spLocks noGrp="1"/>
          </p:cNvSpPr>
          <p:nvPr>
            <p:ph idx="1"/>
          </p:nvPr>
        </p:nvSpPr>
        <p:spPr>
          <a:xfrm>
            <a:off x="1216240" y="1597981"/>
            <a:ext cx="10022889" cy="4829452"/>
          </a:xfrm>
        </p:spPr>
        <p:txBody>
          <a:bodyPr>
            <a:normAutofit fontScale="85000" lnSpcReduction="20000"/>
          </a:bodyPr>
          <a:lstStyle/>
          <a:p>
            <a:pPr algn="just"/>
            <a:r>
              <a:rPr lang="uk-UA" dirty="0"/>
              <a:t>Модель політичної системи запропоновану К. </a:t>
            </a:r>
            <a:r>
              <a:rPr lang="uk-UA" dirty="0" err="1"/>
              <a:t>Дойчем</a:t>
            </a:r>
            <a:r>
              <a:rPr lang="uk-UA" dirty="0"/>
              <a:t>, називають інформаційно-кібернетичною, оскільки він розглядає систему за допомогою потоків інформації, послуговуючись при цьому кібернетичні терміни і положення. Вважав, що основною функцією системи є координація зусиль людей для досягнення запланованих цілей. </a:t>
            </a:r>
          </a:p>
          <a:p>
            <a:pPr algn="just"/>
            <a:r>
              <a:rPr lang="uk-UA" dirty="0"/>
              <a:t>Процес функціонування політичної системи суспільства можна розділити на кілька етапів. </a:t>
            </a:r>
          </a:p>
          <a:p>
            <a:pPr marL="0" indent="0" algn="just">
              <a:buNone/>
            </a:pPr>
            <a:r>
              <a:rPr lang="uk-UA" dirty="0"/>
              <a:t>На І етапі на основі отриманої інформації відбувається формування блоку даних. </a:t>
            </a:r>
          </a:p>
          <a:p>
            <a:pPr marL="0" indent="0" algn="just">
              <a:buNone/>
            </a:pPr>
            <a:r>
              <a:rPr lang="uk-UA" dirty="0"/>
              <a:t>ІІ етап - селекція отриманої інформації, коли здійснюється її відбір та оцінка.</a:t>
            </a:r>
          </a:p>
          <a:p>
            <a:pPr marL="0" indent="0" algn="just">
              <a:buNone/>
            </a:pPr>
            <a:r>
              <a:rPr lang="uk-UA" dirty="0"/>
              <a:t>ІІІ етап - у прийняті рішень.</a:t>
            </a:r>
          </a:p>
          <a:p>
            <a:pPr marL="0" indent="0" algn="just">
              <a:buNone/>
            </a:pPr>
            <a:r>
              <a:rPr lang="uk-UA" dirty="0"/>
              <a:t>І</a:t>
            </a:r>
            <a:r>
              <a:rPr lang="en-US" dirty="0"/>
              <a:t>V</a:t>
            </a:r>
            <a:r>
              <a:rPr lang="uk-UA" dirty="0"/>
              <a:t> етап - реалізація поставленої мети. </a:t>
            </a:r>
          </a:p>
          <a:p>
            <a:pPr algn="just"/>
            <a:r>
              <a:rPr lang="uk-UA" dirty="0"/>
              <a:t>Процес прийняття рішень базується на результатах попередніх дій, інформації про стан суспільства і відстані, що потрібно подолати на шляху до поставленої мети</a:t>
            </a:r>
          </a:p>
        </p:txBody>
      </p:sp>
    </p:spTree>
    <p:extLst>
      <p:ext uri="{BB962C8B-B14F-4D97-AF65-F5344CB8AC3E}">
        <p14:creationId xmlns:p14="http://schemas.microsoft.com/office/powerpoint/2010/main" val="831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690C86-BA6E-4AD2-9FC8-B81E1FA2FEBA}"/>
              </a:ext>
            </a:extLst>
          </p:cNvPr>
          <p:cNvSpPr>
            <a:spLocks noGrp="1"/>
          </p:cNvSpPr>
          <p:nvPr>
            <p:ph type="title"/>
          </p:nvPr>
        </p:nvSpPr>
        <p:spPr/>
        <p:txBody>
          <a:bodyPr>
            <a:normAutofit fontScale="90000"/>
          </a:bodyPr>
          <a:lstStyle/>
          <a:p>
            <a:pPr algn="ctr"/>
            <a:r>
              <a:rPr lang="uk-UA" sz="3600" b="1" spc="-10" dirty="0">
                <a:solidFill>
                  <a:srgbClr val="000000"/>
                </a:solidFill>
                <a:effectLst/>
                <a:latin typeface="Times New Roman" panose="02020603050405020304" pitchFamily="18" charset="0"/>
                <a:ea typeface="Times New Roman" panose="02020603050405020304" pitchFamily="18" charset="0"/>
              </a:rPr>
              <a:t>структура та </a:t>
            </a:r>
            <a:r>
              <a:rPr lang="ru-RU" sz="3600" b="1" spc="-10" dirty="0">
                <a:solidFill>
                  <a:srgbClr val="000000"/>
                </a:solidFill>
                <a:effectLst/>
                <a:latin typeface="Times New Roman" panose="02020603050405020304" pitchFamily="18" charset="0"/>
                <a:ea typeface="Times New Roman" panose="02020603050405020304" pitchFamily="18" charset="0"/>
              </a:rPr>
              <a:t>ф</a:t>
            </a:r>
            <a:r>
              <a:rPr lang="uk-UA" sz="3600" b="1" spc="-10" dirty="0" err="1">
                <a:solidFill>
                  <a:srgbClr val="000000"/>
                </a:solidFill>
                <a:effectLst/>
                <a:latin typeface="Times New Roman" panose="02020603050405020304" pitchFamily="18" charset="0"/>
                <a:ea typeface="Times New Roman" panose="02020603050405020304" pitchFamily="18" charset="0"/>
              </a:rPr>
              <a:t>ункції</a:t>
            </a:r>
            <a:r>
              <a:rPr lang="uk-UA" sz="3600" b="1" spc="-10" dirty="0">
                <a:solidFill>
                  <a:srgbClr val="000000"/>
                </a:solidFill>
                <a:effectLst/>
                <a:latin typeface="Times New Roman" panose="02020603050405020304" pitchFamily="18" charset="0"/>
                <a:ea typeface="Times New Roman" panose="02020603050405020304" pitchFamily="18" charset="0"/>
              </a:rPr>
              <a:t> політичної системи. </a:t>
            </a:r>
            <a:br>
              <a:rPr lang="uk-UA" sz="3600" b="1" spc="-10" dirty="0">
                <a:solidFill>
                  <a:srgbClr val="000000"/>
                </a:solidFill>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39BFFF4B-66B4-4DE2-8856-F04027794F20}"/>
              </a:ext>
            </a:extLst>
          </p:cNvPr>
          <p:cNvSpPr>
            <a:spLocks noGrp="1"/>
          </p:cNvSpPr>
          <p:nvPr>
            <p:ph idx="1"/>
          </p:nvPr>
        </p:nvSpPr>
        <p:spPr/>
        <p:txBody>
          <a:bodyPr/>
          <a:lstStyle/>
          <a:p>
            <a:pPr marL="0" indent="0">
              <a:buNone/>
            </a:pPr>
            <a:r>
              <a:rPr lang="uk-UA" dirty="0"/>
              <a:t>До структурних елементів політичної системи</a:t>
            </a:r>
            <a:r>
              <a:rPr lang="en-US" dirty="0"/>
              <a:t> </a:t>
            </a:r>
            <a:r>
              <a:rPr lang="uk-UA" dirty="0"/>
              <a:t>належать: </a:t>
            </a:r>
          </a:p>
          <a:p>
            <a:pPr algn="just"/>
            <a:r>
              <a:rPr lang="uk-UA" dirty="0"/>
              <a:t> </a:t>
            </a:r>
            <a:r>
              <a:rPr lang="uk-UA" u="sng" dirty="0"/>
              <a:t>політичні відносини</a:t>
            </a:r>
            <a:r>
              <a:rPr lang="uk-UA" dirty="0"/>
              <a:t>, які складаються в с</a:t>
            </a:r>
            <a:r>
              <a:rPr lang="en-US" dirty="0"/>
              <a:t>y</a:t>
            </a:r>
            <a:r>
              <a:rPr lang="uk-UA" dirty="0" err="1"/>
              <a:t>спільстві</a:t>
            </a:r>
            <a:r>
              <a:rPr lang="uk-UA" dirty="0"/>
              <a:t> з приводу завоювання та здійснення політичної влади;</a:t>
            </a:r>
          </a:p>
          <a:p>
            <a:pPr algn="just"/>
            <a:r>
              <a:rPr lang="uk-UA" u="sng" dirty="0"/>
              <a:t>політичні принципи та норми</a:t>
            </a:r>
            <a:r>
              <a:rPr lang="uk-UA" dirty="0"/>
              <a:t>, що регулюють політичні відносини, формують політичну поведінку, свідомість людини відповідно до цілей політичної системи;</a:t>
            </a:r>
          </a:p>
        </p:txBody>
      </p:sp>
    </p:spTree>
    <p:extLst>
      <p:ext uri="{BB962C8B-B14F-4D97-AF65-F5344CB8AC3E}">
        <p14:creationId xmlns:p14="http://schemas.microsoft.com/office/powerpoint/2010/main" val="3378163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B5F75C-E111-4816-917C-5458FCE1BF1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219504D-5C66-45F0-BA1A-223C1C3089A0}"/>
              </a:ext>
            </a:extLst>
          </p:cNvPr>
          <p:cNvSpPr>
            <a:spLocks noGrp="1"/>
          </p:cNvSpPr>
          <p:nvPr>
            <p:ph idx="1"/>
          </p:nvPr>
        </p:nvSpPr>
        <p:spPr/>
        <p:txBody>
          <a:bodyPr/>
          <a:lstStyle/>
          <a:p>
            <a:pPr algn="just"/>
            <a:r>
              <a:rPr lang="uk-UA" u="sng" dirty="0"/>
              <a:t>політична організація суспільства </a:t>
            </a:r>
            <a:r>
              <a:rPr lang="uk-UA" dirty="0"/>
              <a:t>- система інститутів, в межах яких здійснюється політичне життя; включає державу, її установи, політичні партії, громадсько-політичні організації, рухи, групи опору тощо;</a:t>
            </a:r>
          </a:p>
          <a:p>
            <a:pPr algn="just"/>
            <a:r>
              <a:rPr lang="uk-UA" u="sng" dirty="0"/>
              <a:t>політична культура</a:t>
            </a:r>
            <a:r>
              <a:rPr lang="uk-UA" dirty="0"/>
              <a:t>, під якою розуміють сукупність знань, уявлень, цінностей, установок, стандартів політичної діяльності, завдяки яким суб'єкт ефективно виконує політичні ролі;</a:t>
            </a:r>
          </a:p>
        </p:txBody>
      </p:sp>
    </p:spTree>
    <p:extLst>
      <p:ext uri="{BB962C8B-B14F-4D97-AF65-F5344CB8AC3E}">
        <p14:creationId xmlns:p14="http://schemas.microsoft.com/office/powerpoint/2010/main" val="16613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2D8C8A-7312-412B-B3AF-4E8D177631D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15FDA6F-7A03-4FA0-AFA9-A73C318F2A95}"/>
              </a:ext>
            </a:extLst>
          </p:cNvPr>
          <p:cNvSpPr>
            <a:spLocks noGrp="1"/>
          </p:cNvSpPr>
          <p:nvPr>
            <p:ph idx="1"/>
          </p:nvPr>
        </p:nvSpPr>
        <p:spPr/>
        <p:txBody>
          <a:bodyPr>
            <a:normAutofit lnSpcReduction="10000"/>
          </a:bodyPr>
          <a:lstStyle/>
          <a:p>
            <a:pPr algn="just"/>
            <a:r>
              <a:rPr lang="uk-UA" u="sng" dirty="0"/>
              <a:t>політична свідомість </a:t>
            </a:r>
            <a:r>
              <a:rPr lang="uk-UA" dirty="0"/>
              <a:t>є однією з форм суспільної свідомості і може б</a:t>
            </a:r>
            <a:r>
              <a:rPr lang="en-US" dirty="0"/>
              <a:t>y</a:t>
            </a:r>
            <a:r>
              <a:rPr lang="uk-UA" dirty="0"/>
              <a:t>ти визначена як сукупність політичних знань, ідей, цінностей, поглядів, переконань, на основі яких утворюються стійкі орієнтації та установки людей стосовно політичної системи та їхнього місця в ній, формуються певні моделі поведінки; </a:t>
            </a:r>
          </a:p>
          <a:p>
            <a:pPr algn="just"/>
            <a:r>
              <a:rPr lang="uk-UA" u="sng" dirty="0"/>
              <a:t>засоби масової інформації</a:t>
            </a:r>
            <a:r>
              <a:rPr lang="uk-UA" dirty="0"/>
              <a:t>, що представляють собою розгалужену мережу установ, які займаються збиранням, обробкою та поширенням інформації.</a:t>
            </a:r>
          </a:p>
        </p:txBody>
      </p:sp>
    </p:spTree>
    <p:extLst>
      <p:ext uri="{BB962C8B-B14F-4D97-AF65-F5344CB8AC3E}">
        <p14:creationId xmlns:p14="http://schemas.microsoft.com/office/powerpoint/2010/main" val="1603658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B75DFB-EA6E-4DAE-A225-700EAB4F28F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0E91D1C-14C6-4B57-B9B8-AE0F56A4DB39}"/>
              </a:ext>
            </a:extLst>
          </p:cNvPr>
          <p:cNvSpPr>
            <a:spLocks noGrp="1"/>
          </p:cNvSpPr>
          <p:nvPr>
            <p:ph idx="1"/>
          </p:nvPr>
        </p:nvSpPr>
        <p:spPr/>
        <p:txBody>
          <a:bodyPr>
            <a:normAutofit fontScale="92500" lnSpcReduction="20000"/>
          </a:bodyPr>
          <a:lstStyle/>
          <a:p>
            <a:pPr algn="just"/>
            <a:r>
              <a:rPr lang="uk-UA" dirty="0" err="1"/>
              <a:t>Стимулювальним</a:t>
            </a:r>
            <a:r>
              <a:rPr lang="uk-UA" dirty="0"/>
              <a:t> фактором у становленні та розвитку теорії політичних систем стала загальна теорія систем, розроблена А. А. Богдановим і Л. фон </a:t>
            </a:r>
            <a:r>
              <a:rPr lang="uk-UA" dirty="0" err="1"/>
              <a:t>Берталанфі</a:t>
            </a:r>
            <a:r>
              <a:rPr lang="uk-UA" dirty="0"/>
              <a:t>. </a:t>
            </a:r>
          </a:p>
          <a:p>
            <a:pPr algn="just"/>
            <a:r>
              <a:rPr lang="uk-UA" dirty="0"/>
              <a:t>За їх твердженням, «система — це певна кількість взаємопов'язаних елементів, що утворюють стійку цілісність, мають певні інтегративні закономірності, властиві саме цій спільності».</a:t>
            </a:r>
          </a:p>
          <a:p>
            <a:pPr algn="just"/>
            <a:r>
              <a:rPr lang="uk-UA" dirty="0"/>
              <a:t> Будь-яка система характеризується також стійкими зв'язками елементів, які досягаються наслідок структурного упорядкування її частин. Важливою рисою системи є її цілеспрямований функціональний стан.</a:t>
            </a:r>
          </a:p>
        </p:txBody>
      </p:sp>
    </p:spTree>
    <p:extLst>
      <p:ext uri="{BB962C8B-B14F-4D97-AF65-F5344CB8AC3E}">
        <p14:creationId xmlns:p14="http://schemas.microsoft.com/office/powerpoint/2010/main" val="3349685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DB5666-D34E-43BE-B1C0-347E276900C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2F2C30A-A5EC-4E8C-99FD-20AAF1AFEA01}"/>
              </a:ext>
            </a:extLst>
          </p:cNvPr>
          <p:cNvSpPr>
            <a:spLocks noGrp="1"/>
          </p:cNvSpPr>
          <p:nvPr>
            <p:ph idx="1"/>
          </p:nvPr>
        </p:nvSpPr>
        <p:spPr/>
        <p:txBody>
          <a:bodyPr>
            <a:normAutofit/>
          </a:bodyPr>
          <a:lstStyle/>
          <a:p>
            <a:pPr marL="0" indent="0">
              <a:buNone/>
            </a:pPr>
            <a:r>
              <a:rPr lang="ru-RU" dirty="0" err="1"/>
              <a:t>Політичну</a:t>
            </a:r>
            <a:r>
              <a:rPr lang="ru-RU" dirty="0"/>
              <a:t> систему </a:t>
            </a:r>
            <a:r>
              <a:rPr lang="ru-RU" dirty="0" err="1"/>
              <a:t>суспільства</a:t>
            </a:r>
            <a:r>
              <a:rPr lang="ru-RU" dirty="0"/>
              <a:t> </a:t>
            </a:r>
            <a:r>
              <a:rPr lang="ru-RU" dirty="0" err="1"/>
              <a:t>утворюють</a:t>
            </a:r>
            <a:r>
              <a:rPr lang="ru-RU" dirty="0"/>
              <a:t> </a:t>
            </a:r>
            <a:r>
              <a:rPr lang="ru-RU" dirty="0" err="1"/>
              <a:t>підсистеми</a:t>
            </a:r>
            <a:r>
              <a:rPr lang="ru-RU" dirty="0"/>
              <a:t>:</a:t>
            </a:r>
          </a:p>
          <a:p>
            <a:r>
              <a:rPr lang="ru-RU" dirty="0" err="1"/>
              <a:t>інституціональна</a:t>
            </a:r>
            <a:r>
              <a:rPr lang="ru-RU" dirty="0"/>
              <a:t>, </a:t>
            </a:r>
          </a:p>
          <a:p>
            <a:r>
              <a:rPr lang="ru-RU" dirty="0" err="1"/>
              <a:t>регулятивна</a:t>
            </a:r>
            <a:r>
              <a:rPr lang="ru-RU" dirty="0"/>
              <a:t>,</a:t>
            </a:r>
          </a:p>
          <a:p>
            <a:r>
              <a:rPr lang="ru-RU" dirty="0"/>
              <a:t> </a:t>
            </a:r>
            <a:r>
              <a:rPr lang="ru-RU" dirty="0" err="1"/>
              <a:t>функціональна</a:t>
            </a:r>
            <a:r>
              <a:rPr lang="ru-RU" dirty="0"/>
              <a:t>, </a:t>
            </a:r>
          </a:p>
          <a:p>
            <a:r>
              <a:rPr lang="ru-RU" dirty="0"/>
              <a:t>духовно-</a:t>
            </a:r>
            <a:r>
              <a:rPr lang="ru-RU" dirty="0" err="1"/>
              <a:t>ідеологічна</a:t>
            </a:r>
            <a:r>
              <a:rPr lang="ru-RU" dirty="0"/>
              <a:t>,</a:t>
            </a:r>
          </a:p>
          <a:p>
            <a:r>
              <a:rPr lang="ru-RU" dirty="0" err="1"/>
              <a:t>комунікативна</a:t>
            </a:r>
            <a:endParaRPr lang="uk-UA" dirty="0"/>
          </a:p>
        </p:txBody>
      </p:sp>
    </p:spTree>
    <p:extLst>
      <p:ext uri="{BB962C8B-B14F-4D97-AF65-F5344CB8AC3E}">
        <p14:creationId xmlns:p14="http://schemas.microsoft.com/office/powerpoint/2010/main" val="3337880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DEEEC3-DBBC-4794-9493-8D59D842C22F}"/>
              </a:ext>
            </a:extLst>
          </p:cNvPr>
          <p:cNvSpPr>
            <a:spLocks noGrp="1"/>
          </p:cNvSpPr>
          <p:nvPr>
            <p:ph type="title"/>
          </p:nvPr>
        </p:nvSpPr>
        <p:spPr/>
        <p:txBody>
          <a:bodyPr/>
          <a:lstStyle/>
          <a:p>
            <a:r>
              <a:rPr lang="uk-UA" dirty="0"/>
              <a:t>Інституціональна підсистема</a:t>
            </a:r>
          </a:p>
        </p:txBody>
      </p:sp>
      <p:sp>
        <p:nvSpPr>
          <p:cNvPr id="3" name="Місце для вмісту 2">
            <a:extLst>
              <a:ext uri="{FF2B5EF4-FFF2-40B4-BE49-F238E27FC236}">
                <a16:creationId xmlns:a16="http://schemas.microsoft.com/office/drawing/2014/main" id="{BE4828A2-F78E-471E-B67F-FA86DBF8AA47}"/>
              </a:ext>
            </a:extLst>
          </p:cNvPr>
          <p:cNvSpPr>
            <a:spLocks noGrp="1"/>
          </p:cNvSpPr>
          <p:nvPr>
            <p:ph idx="1"/>
          </p:nvPr>
        </p:nvSpPr>
        <p:spPr/>
        <p:txBody>
          <a:bodyPr>
            <a:normAutofit lnSpcReduction="10000"/>
          </a:bodyPr>
          <a:lstStyle/>
          <a:p>
            <a:pPr algn="just"/>
            <a:r>
              <a:rPr lang="uk-UA" dirty="0"/>
              <a:t>складається з політичних інститутів, тобто формалізованих явищ і процесів політичного життя суспільства таких, як держава, її структурні елементи, політичні партії, громадські організації, державного управління і місцевого самоврядування та процеси, що визначають їх функціонування. Основоположним елементом політичної системи суспільства є держава, яка забезпечує політичну організованість суспільства і надає політичній системі стійкості і цілісності, орієнтуючи її на найважливіші суспільні цілі.</a:t>
            </a:r>
          </a:p>
        </p:txBody>
      </p:sp>
    </p:spTree>
    <p:extLst>
      <p:ext uri="{BB962C8B-B14F-4D97-AF65-F5344CB8AC3E}">
        <p14:creationId xmlns:p14="http://schemas.microsoft.com/office/powerpoint/2010/main" val="3718257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FB4324-A74B-463D-BFD9-F8EEC07B3D84}"/>
              </a:ext>
            </a:extLst>
          </p:cNvPr>
          <p:cNvSpPr>
            <a:spLocks noGrp="1"/>
          </p:cNvSpPr>
          <p:nvPr>
            <p:ph type="title"/>
          </p:nvPr>
        </p:nvSpPr>
        <p:spPr/>
        <p:txBody>
          <a:bodyPr/>
          <a:lstStyle/>
          <a:p>
            <a:r>
              <a:rPr lang="uk-UA" dirty="0"/>
              <a:t>Регулятивна (або нормативна) підсистема</a:t>
            </a:r>
          </a:p>
        </p:txBody>
      </p:sp>
      <p:sp>
        <p:nvSpPr>
          <p:cNvPr id="3" name="Місце для вмісту 2">
            <a:extLst>
              <a:ext uri="{FF2B5EF4-FFF2-40B4-BE49-F238E27FC236}">
                <a16:creationId xmlns:a16="http://schemas.microsoft.com/office/drawing/2014/main" id="{6D257400-0759-4E7D-BA32-DE989EFC43AA}"/>
              </a:ext>
            </a:extLst>
          </p:cNvPr>
          <p:cNvSpPr>
            <a:spLocks noGrp="1"/>
          </p:cNvSpPr>
          <p:nvPr>
            <p:ph idx="1"/>
          </p:nvPr>
        </p:nvSpPr>
        <p:spPr/>
        <p:txBody>
          <a:bodyPr>
            <a:normAutofit fontScale="85000" lnSpcReduction="10000"/>
          </a:bodyPr>
          <a:lstStyle/>
          <a:p>
            <a:r>
              <a:rPr lang="uk-UA" dirty="0"/>
              <a:t>– це сукупність політичних норм, що регулюють політичні відносини. </a:t>
            </a:r>
          </a:p>
          <a:p>
            <a:r>
              <a:rPr lang="uk-UA" dirty="0"/>
              <a:t>Соціально-політичні норми як різновид норм соціальних спрямовані на регулювання політичних відносин. </a:t>
            </a:r>
          </a:p>
          <a:p>
            <a:r>
              <a:rPr lang="uk-UA" dirty="0"/>
              <a:t>Політичні норми формуються під впливом політичних, економічних, соціальних і духовних чинників. Їх творцем виступає держава (правові норми), політичні партії і громадські організації (корпоративні норми). </a:t>
            </a:r>
          </a:p>
          <a:p>
            <a:r>
              <a:rPr lang="uk-UA" dirty="0"/>
              <a:t>Норми національного права – це основа регулятивної підсистеми і їх визначають як встановлені або санкціоновані державою загальнообов’язкові для всіх громадян і юридичних осіб правила поведінки, спрямовані на регулювання суспільних відносин. </a:t>
            </a:r>
          </a:p>
        </p:txBody>
      </p:sp>
    </p:spTree>
    <p:extLst>
      <p:ext uri="{BB962C8B-B14F-4D97-AF65-F5344CB8AC3E}">
        <p14:creationId xmlns:p14="http://schemas.microsoft.com/office/powerpoint/2010/main" val="3988240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C02F5A-CBF6-4FDE-8D5D-EBC230DAD7F0}"/>
              </a:ext>
            </a:extLst>
          </p:cNvPr>
          <p:cNvSpPr>
            <a:spLocks noGrp="1"/>
          </p:cNvSpPr>
          <p:nvPr>
            <p:ph type="title"/>
          </p:nvPr>
        </p:nvSpPr>
        <p:spPr/>
        <p:txBody>
          <a:bodyPr/>
          <a:lstStyle/>
          <a:p>
            <a:r>
              <a:rPr lang="ru-RU" dirty="0" err="1"/>
              <a:t>Функціональна</a:t>
            </a:r>
            <a:r>
              <a:rPr lang="ru-RU" dirty="0"/>
              <a:t> </a:t>
            </a:r>
            <a:r>
              <a:rPr lang="ru-RU" dirty="0" err="1"/>
              <a:t>підсистема</a:t>
            </a:r>
            <a:endParaRPr lang="uk-UA" dirty="0"/>
          </a:p>
        </p:txBody>
      </p:sp>
      <p:sp>
        <p:nvSpPr>
          <p:cNvPr id="3" name="Місце для вмісту 2">
            <a:extLst>
              <a:ext uri="{FF2B5EF4-FFF2-40B4-BE49-F238E27FC236}">
                <a16:creationId xmlns:a16="http://schemas.microsoft.com/office/drawing/2014/main" id="{A4C4A77F-C809-45F1-9C17-CA69C63E5072}"/>
              </a:ext>
            </a:extLst>
          </p:cNvPr>
          <p:cNvSpPr>
            <a:spLocks noGrp="1"/>
          </p:cNvSpPr>
          <p:nvPr>
            <p:ph idx="1"/>
          </p:nvPr>
        </p:nvSpPr>
        <p:spPr/>
        <p:txBody>
          <a:bodyPr/>
          <a:lstStyle/>
          <a:p>
            <a:r>
              <a:rPr lang="ru-RU" dirty="0" err="1"/>
              <a:t>представляє</a:t>
            </a:r>
            <a:r>
              <a:rPr lang="ru-RU" dirty="0"/>
              <a:t> собою </a:t>
            </a:r>
            <a:r>
              <a:rPr lang="ru-RU" dirty="0" err="1"/>
              <a:t>сукупнють</a:t>
            </a:r>
            <a:r>
              <a:rPr lang="ru-RU" dirty="0"/>
              <a:t> ролей, </a:t>
            </a:r>
            <a:r>
              <a:rPr lang="ru-RU" dirty="0" err="1"/>
              <a:t>функцій</a:t>
            </a:r>
            <a:r>
              <a:rPr lang="ru-RU" dirty="0"/>
              <a:t> </a:t>
            </a:r>
            <a:r>
              <a:rPr lang="ru-RU" dirty="0" err="1"/>
              <a:t>суб'єктів</a:t>
            </a:r>
            <a:r>
              <a:rPr lang="ru-RU" dirty="0"/>
              <a:t> </a:t>
            </a:r>
            <a:r>
              <a:rPr lang="ru-RU" dirty="0" err="1"/>
              <a:t>політичних</a:t>
            </a:r>
            <a:r>
              <a:rPr lang="ru-RU" dirty="0"/>
              <a:t> </a:t>
            </a:r>
            <a:r>
              <a:rPr lang="ru-RU" dirty="0" err="1"/>
              <a:t>відносин</a:t>
            </a:r>
            <a:r>
              <a:rPr lang="ru-RU" dirty="0"/>
              <a:t>.</a:t>
            </a:r>
            <a:endParaRPr lang="uk-UA" dirty="0"/>
          </a:p>
        </p:txBody>
      </p:sp>
    </p:spTree>
    <p:extLst>
      <p:ext uri="{BB962C8B-B14F-4D97-AF65-F5344CB8AC3E}">
        <p14:creationId xmlns:p14="http://schemas.microsoft.com/office/powerpoint/2010/main" val="3226017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FCC615-6EC1-4D2D-B933-A76EBC194B03}"/>
              </a:ext>
            </a:extLst>
          </p:cNvPr>
          <p:cNvSpPr>
            <a:spLocks noGrp="1"/>
          </p:cNvSpPr>
          <p:nvPr>
            <p:ph type="title"/>
          </p:nvPr>
        </p:nvSpPr>
        <p:spPr/>
        <p:txBody>
          <a:bodyPr/>
          <a:lstStyle/>
          <a:p>
            <a:r>
              <a:rPr lang="uk-UA" dirty="0"/>
              <a:t>Духовно-ідеологічна підсистема</a:t>
            </a:r>
          </a:p>
        </p:txBody>
      </p:sp>
      <p:sp>
        <p:nvSpPr>
          <p:cNvPr id="3" name="Місце для вмісту 2">
            <a:extLst>
              <a:ext uri="{FF2B5EF4-FFF2-40B4-BE49-F238E27FC236}">
                <a16:creationId xmlns:a16="http://schemas.microsoft.com/office/drawing/2014/main" id="{5B6AB765-C84D-4399-900A-AD006AD8EDC4}"/>
              </a:ext>
            </a:extLst>
          </p:cNvPr>
          <p:cNvSpPr>
            <a:spLocks noGrp="1"/>
          </p:cNvSpPr>
          <p:nvPr>
            <p:ph idx="1"/>
          </p:nvPr>
        </p:nvSpPr>
        <p:spPr/>
        <p:txBody>
          <a:bodyPr/>
          <a:lstStyle/>
          <a:p>
            <a:r>
              <a:rPr lang="uk-UA" dirty="0"/>
              <a:t>політичної системи суспільства складається з політичної культури і політичної свідомості. Політична свідомість відображає політичне буття, зокрема політичні відносини, у формі теорій, ідей, уявлень і поглядів. Політична культура – це сукупність стійких форм політичної свідомості та поведінки.</a:t>
            </a:r>
          </a:p>
        </p:txBody>
      </p:sp>
    </p:spTree>
    <p:extLst>
      <p:ext uri="{BB962C8B-B14F-4D97-AF65-F5344CB8AC3E}">
        <p14:creationId xmlns:p14="http://schemas.microsoft.com/office/powerpoint/2010/main" val="3015073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44BCD7-5D36-48A0-9D69-D15E53E9828A}"/>
              </a:ext>
            </a:extLst>
          </p:cNvPr>
          <p:cNvSpPr>
            <a:spLocks noGrp="1"/>
          </p:cNvSpPr>
          <p:nvPr>
            <p:ph type="title"/>
          </p:nvPr>
        </p:nvSpPr>
        <p:spPr/>
        <p:txBody>
          <a:bodyPr/>
          <a:lstStyle/>
          <a:p>
            <a:r>
              <a:rPr lang="uk-UA" dirty="0"/>
              <a:t>Комунікативну підсистему</a:t>
            </a:r>
          </a:p>
        </p:txBody>
      </p:sp>
      <p:sp>
        <p:nvSpPr>
          <p:cNvPr id="3" name="Місце для вмісту 2">
            <a:extLst>
              <a:ext uri="{FF2B5EF4-FFF2-40B4-BE49-F238E27FC236}">
                <a16:creationId xmlns:a16="http://schemas.microsoft.com/office/drawing/2014/main" id="{9BA1DC78-4AFE-4D8C-96FF-A1A72E9DA1D7}"/>
              </a:ext>
            </a:extLst>
          </p:cNvPr>
          <p:cNvSpPr>
            <a:spLocks noGrp="1"/>
          </p:cNvSpPr>
          <p:nvPr>
            <p:ph idx="1"/>
          </p:nvPr>
        </p:nvSpPr>
        <p:spPr/>
        <p:txBody>
          <a:bodyPr/>
          <a:lstStyle/>
          <a:p>
            <a:pPr algn="just"/>
            <a:r>
              <a:rPr lang="uk-UA" dirty="0"/>
              <a:t>складають політичні відносини – це зв’язки між людьми та різноманітними спільнотами, що формуються в процесі реалізації політичної влади або з її приводу. Ця підсистема включає формалізовані відносини і неформальні зв’язки. Перші – базуються на правових нормах і ними регулюються, другі – не закріплені правовим способом, але суттєво впливають на політичне життя.</a:t>
            </a:r>
          </a:p>
        </p:txBody>
      </p:sp>
    </p:spTree>
    <p:extLst>
      <p:ext uri="{BB962C8B-B14F-4D97-AF65-F5344CB8AC3E}">
        <p14:creationId xmlns:p14="http://schemas.microsoft.com/office/powerpoint/2010/main" val="26140700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2027EE-EAFC-47E5-B4E6-4E2EB1A55C31}"/>
              </a:ext>
            </a:extLst>
          </p:cNvPr>
          <p:cNvSpPr>
            <a:spLocks noGrp="1"/>
          </p:cNvSpPr>
          <p:nvPr>
            <p:ph type="title"/>
          </p:nvPr>
        </p:nvSpPr>
        <p:spPr/>
        <p:txBody>
          <a:bodyPr/>
          <a:lstStyle/>
          <a:p>
            <a:r>
              <a:rPr lang="uk-UA" dirty="0"/>
              <a:t>Функції політичної системи</a:t>
            </a:r>
          </a:p>
        </p:txBody>
      </p:sp>
      <p:sp>
        <p:nvSpPr>
          <p:cNvPr id="3" name="Місце для вмісту 2">
            <a:extLst>
              <a:ext uri="{FF2B5EF4-FFF2-40B4-BE49-F238E27FC236}">
                <a16:creationId xmlns:a16="http://schemas.microsoft.com/office/drawing/2014/main" id="{BE067D97-C430-4DD9-AABB-96D641C61009}"/>
              </a:ext>
            </a:extLst>
          </p:cNvPr>
          <p:cNvSpPr>
            <a:spLocks noGrp="1"/>
          </p:cNvSpPr>
          <p:nvPr>
            <p:ph idx="1"/>
          </p:nvPr>
        </p:nvSpPr>
        <p:spPr>
          <a:xfrm>
            <a:off x="1141413" y="2249486"/>
            <a:ext cx="9905998" cy="3989995"/>
          </a:xfrm>
        </p:spPr>
        <p:txBody>
          <a:bodyPr>
            <a:normAutofit fontScale="77500" lnSpcReduction="20000"/>
          </a:bodyPr>
          <a:lstStyle/>
          <a:p>
            <a:pPr algn="just"/>
            <a:r>
              <a:rPr lang="uk-UA" dirty="0"/>
              <a:t>1. </a:t>
            </a:r>
            <a:r>
              <a:rPr lang="uk-UA" sz="2800" dirty="0"/>
              <a:t>Функція висловлення інтересів. Політична система через різні організації повинна представляти в суспільстві інтереси різних соціальних груп. Інакше вони можуть знаходити інші, часто досить руйнівні форми відображення своїх вимог. </a:t>
            </a:r>
          </a:p>
          <a:p>
            <a:pPr algn="just"/>
            <a:r>
              <a:rPr lang="uk-UA" sz="2800" dirty="0"/>
              <a:t>2. Функція узагальнення інтересів. Розмежованість інтересів різних соціальних груп, індивідів у суспільстві може бути дуже великою. Тому з'являється потреба їх узагальнити, перекласти вимоги на мову програм і довести їх до влади. Цю функцію виконують переважно партії.</a:t>
            </a:r>
          </a:p>
          <a:p>
            <a:pPr algn="just"/>
            <a:r>
              <a:rPr lang="uk-UA" sz="2800" dirty="0"/>
              <a:t> 3. Функція відпрацювання правил і норм. Цю функцію виконують законодавчі органи, видаючи закони і нормативні документи.</a:t>
            </a:r>
            <a:r>
              <a:rPr lang="uk-UA" dirty="0"/>
              <a:t> </a:t>
            </a:r>
          </a:p>
        </p:txBody>
      </p:sp>
    </p:spTree>
    <p:extLst>
      <p:ext uri="{BB962C8B-B14F-4D97-AF65-F5344CB8AC3E}">
        <p14:creationId xmlns:p14="http://schemas.microsoft.com/office/powerpoint/2010/main" val="2118960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998BB1-F901-4245-9E18-DEDE368E51A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235D35E-C96C-45FA-80EC-062761AE8B10}"/>
              </a:ext>
            </a:extLst>
          </p:cNvPr>
          <p:cNvSpPr>
            <a:spLocks noGrp="1"/>
          </p:cNvSpPr>
          <p:nvPr>
            <p:ph idx="1"/>
          </p:nvPr>
        </p:nvSpPr>
        <p:spPr/>
        <p:txBody>
          <a:bodyPr/>
          <a:lstStyle/>
          <a:p>
            <a:pPr algn="just"/>
            <a:r>
              <a:rPr lang="uk-UA" dirty="0"/>
              <a:t>4. Функція застосування правил. Виконання цієї функції є прерогативою виконавчих органів, які реалізують накази законодавців. </a:t>
            </a:r>
          </a:p>
          <a:p>
            <a:pPr algn="just"/>
            <a:r>
              <a:rPr lang="uk-UA" dirty="0"/>
              <a:t>5.Функція контролю застосування правил. Цю функцію виконують судові органи і органи насилля чи примусу. </a:t>
            </a:r>
          </a:p>
          <a:p>
            <a:pPr algn="just"/>
            <a:r>
              <a:rPr lang="uk-UA" dirty="0"/>
              <a:t>6. Функція політичної комунікації. Вона припускає різні форми взаємодії та обміну інформацією між різними структурами політичної системи, лідерами і громадянами</a:t>
            </a:r>
          </a:p>
        </p:txBody>
      </p:sp>
    </p:spTree>
    <p:extLst>
      <p:ext uri="{BB962C8B-B14F-4D97-AF65-F5344CB8AC3E}">
        <p14:creationId xmlns:p14="http://schemas.microsoft.com/office/powerpoint/2010/main" val="36439052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359FD0-B21D-4683-8EEE-96E637FF9074}"/>
              </a:ext>
            </a:extLst>
          </p:cNvPr>
          <p:cNvSpPr>
            <a:spLocks noGrp="1"/>
          </p:cNvSpPr>
          <p:nvPr>
            <p:ph type="title"/>
          </p:nvPr>
        </p:nvSpPr>
        <p:spPr/>
        <p:txBody>
          <a:bodyPr/>
          <a:lstStyle/>
          <a:p>
            <a:r>
              <a:rPr lang="uk-UA" dirty="0"/>
              <a:t>Інше трактування функцій</a:t>
            </a:r>
          </a:p>
        </p:txBody>
      </p:sp>
      <p:sp>
        <p:nvSpPr>
          <p:cNvPr id="3" name="Місце для вмісту 2">
            <a:extLst>
              <a:ext uri="{FF2B5EF4-FFF2-40B4-BE49-F238E27FC236}">
                <a16:creationId xmlns:a16="http://schemas.microsoft.com/office/drawing/2014/main" id="{7D1A57DF-4FB1-4ACC-8D25-C7B62654123A}"/>
              </a:ext>
            </a:extLst>
          </p:cNvPr>
          <p:cNvSpPr>
            <a:spLocks noGrp="1"/>
          </p:cNvSpPr>
          <p:nvPr>
            <p:ph idx="1"/>
          </p:nvPr>
        </p:nvSpPr>
        <p:spPr>
          <a:xfrm>
            <a:off x="1056444" y="1757779"/>
            <a:ext cx="9990968" cy="4033422"/>
          </a:xfrm>
        </p:spPr>
        <p:txBody>
          <a:bodyPr>
            <a:normAutofit fontScale="92500" lnSpcReduction="10000"/>
          </a:bodyPr>
          <a:lstStyle/>
          <a:p>
            <a:r>
              <a:rPr lang="uk-UA" dirty="0"/>
              <a:t>1. Функція забезпечення цілісності громадянського суспільства.</a:t>
            </a:r>
          </a:p>
          <a:p>
            <a:r>
              <a:rPr lang="uk-UA" dirty="0"/>
              <a:t> 2. Владно-політична функція. </a:t>
            </a:r>
          </a:p>
          <a:p>
            <a:r>
              <a:rPr lang="uk-UA" dirty="0"/>
              <a:t>3. Інтегративна функція. </a:t>
            </a:r>
          </a:p>
          <a:p>
            <a:r>
              <a:rPr lang="uk-UA" dirty="0"/>
              <a:t>4. Управлінська функція. </a:t>
            </a:r>
          </a:p>
          <a:p>
            <a:r>
              <a:rPr lang="uk-UA" dirty="0"/>
              <a:t>5. Функція відтворення та стабілізації політичного життя. </a:t>
            </a:r>
          </a:p>
          <a:p>
            <a:r>
              <a:rPr lang="uk-UA" dirty="0"/>
              <a:t>6. Функція суспільної демократизації та модернізації. </a:t>
            </a:r>
          </a:p>
          <a:p>
            <a:r>
              <a:rPr lang="uk-UA" dirty="0"/>
              <a:t>7. Функція організації і впорядкованості політичного життя.</a:t>
            </a:r>
          </a:p>
          <a:p>
            <a:r>
              <a:rPr lang="uk-UA" dirty="0"/>
              <a:t> 8. Функція консолідації соціально-політичних сил</a:t>
            </a:r>
          </a:p>
        </p:txBody>
      </p:sp>
    </p:spTree>
    <p:extLst>
      <p:ext uri="{BB962C8B-B14F-4D97-AF65-F5344CB8AC3E}">
        <p14:creationId xmlns:p14="http://schemas.microsoft.com/office/powerpoint/2010/main" val="4260704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8AD250-3E45-404C-ADE0-4FD4E53A26BB}"/>
              </a:ext>
            </a:extLst>
          </p:cNvPr>
          <p:cNvSpPr>
            <a:spLocks noGrp="1"/>
          </p:cNvSpPr>
          <p:nvPr>
            <p:ph type="title"/>
          </p:nvPr>
        </p:nvSpPr>
        <p:spPr/>
        <p:txBody>
          <a:bodyPr/>
          <a:lstStyle/>
          <a:p>
            <a:pPr algn="ctr"/>
            <a:r>
              <a:rPr lang="uk-UA" sz="3600" b="1" spc="-10" dirty="0">
                <a:solidFill>
                  <a:srgbClr val="000000"/>
                </a:solidFill>
                <a:effectLst/>
                <a:latin typeface="Times New Roman" panose="02020603050405020304" pitchFamily="18" charset="0"/>
                <a:ea typeface="Times New Roman" panose="02020603050405020304" pitchFamily="18" charset="0"/>
              </a:rPr>
              <a:t>Типологія політичних систем</a:t>
            </a:r>
            <a:endParaRPr lang="uk-UA" dirty="0"/>
          </a:p>
        </p:txBody>
      </p:sp>
      <p:sp>
        <p:nvSpPr>
          <p:cNvPr id="3" name="Місце для вмісту 2">
            <a:extLst>
              <a:ext uri="{FF2B5EF4-FFF2-40B4-BE49-F238E27FC236}">
                <a16:creationId xmlns:a16="http://schemas.microsoft.com/office/drawing/2014/main" id="{5BBB4C20-B278-4A21-8EC6-87DAA158AC9B}"/>
              </a:ext>
            </a:extLst>
          </p:cNvPr>
          <p:cNvSpPr>
            <a:spLocks noGrp="1"/>
          </p:cNvSpPr>
          <p:nvPr>
            <p:ph idx="1"/>
          </p:nvPr>
        </p:nvSpPr>
        <p:spPr>
          <a:xfrm>
            <a:off x="1207363" y="1642369"/>
            <a:ext cx="10235954" cy="4909351"/>
          </a:xfrm>
        </p:spPr>
        <p:txBody>
          <a:bodyPr>
            <a:normAutofit fontScale="92500" lnSpcReduction="20000"/>
          </a:bodyPr>
          <a:lstStyle/>
          <a:p>
            <a:pPr algn="just"/>
            <a:r>
              <a:rPr lang="uk-UA" dirty="0"/>
              <a:t>Ж. </a:t>
            </a:r>
            <a:r>
              <a:rPr lang="uk-UA" dirty="0" err="1"/>
              <a:t>Блондель</a:t>
            </a:r>
            <a:r>
              <a:rPr lang="uk-UA" dirty="0"/>
              <a:t> класифікував політичні системи, опираючись на зміст і форми правління, запропонувавши п’ять основних типів: </a:t>
            </a:r>
          </a:p>
          <a:p>
            <a:pPr algn="just"/>
            <a:r>
              <a:rPr lang="uk-UA" dirty="0"/>
              <a:t>1) ліберальні демократії, в яких державні рішення приймаються на основі ліберальних принципів;</a:t>
            </a:r>
          </a:p>
          <a:p>
            <a:pPr algn="just"/>
            <a:r>
              <a:rPr lang="uk-UA" dirty="0"/>
              <a:t> 2) комуністичні системи, в яких пріоритетом є рівність соціальних благ та нівелюються ліберальні засоби їх досягнення; </a:t>
            </a:r>
          </a:p>
          <a:p>
            <a:pPr algn="just"/>
            <a:r>
              <a:rPr lang="uk-UA" dirty="0"/>
              <a:t>3) традиційні політичні системи, управління якими здійснює олігархія, тому економічні і соціальні блага розподіляються нерівномірно; </a:t>
            </a:r>
          </a:p>
          <a:p>
            <a:pPr algn="just"/>
            <a:r>
              <a:rPr lang="uk-UA" dirty="0"/>
              <a:t>4) перехідні політичні системи в країнах, що розвиваються, в яких використовуються авторитарні засоби управління; </a:t>
            </a:r>
          </a:p>
          <a:p>
            <a:pPr algn="just"/>
            <a:r>
              <a:rPr lang="uk-UA" dirty="0"/>
              <a:t>5) авторитарно-консервативні системи, які прагнуть до збереження соціальної та економічної нерівності, використовуючи при цьому більш дієві засоби</a:t>
            </a:r>
          </a:p>
        </p:txBody>
      </p:sp>
    </p:spTree>
    <p:extLst>
      <p:ext uri="{BB962C8B-B14F-4D97-AF65-F5344CB8AC3E}">
        <p14:creationId xmlns:p14="http://schemas.microsoft.com/office/powerpoint/2010/main" val="1561398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38BE75-5339-42C4-BB09-41A2EFBF041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D626BF4-6C78-411A-9875-07BE474AB9A9}"/>
              </a:ext>
            </a:extLst>
          </p:cNvPr>
          <p:cNvSpPr>
            <a:spLocks noGrp="1"/>
          </p:cNvSpPr>
          <p:nvPr>
            <p:ph idx="1"/>
          </p:nvPr>
        </p:nvSpPr>
        <p:spPr/>
        <p:txBody>
          <a:bodyPr>
            <a:normAutofit fontScale="85000" lnSpcReduction="20000"/>
          </a:bodyPr>
          <a:lstStyle/>
          <a:p>
            <a:r>
              <a:rPr lang="uk-UA" dirty="0"/>
              <a:t>Кожне суспільство є сукупністю підсистем (сфер): виробничої, соціальної, духовної, політичної, до якої належать інститути держави і влади. Усі ці підсистеми  наділені властивими лише їм структурою, функціями, цінностями, нормами, цілями тощо.</a:t>
            </a:r>
          </a:p>
          <a:p>
            <a:r>
              <a:rPr lang="uk-UA" dirty="0"/>
              <a:t>Виробнича забезпечує матеріальну основу життя суспільства; </a:t>
            </a:r>
          </a:p>
          <a:p>
            <a:r>
              <a:rPr lang="uk-UA" dirty="0"/>
              <a:t>Соціальна і  духовна сприяють нормальному функціонуванню різних соціальних інститутів;</a:t>
            </a:r>
          </a:p>
          <a:p>
            <a:r>
              <a:rPr lang="uk-UA" dirty="0"/>
              <a:t>Політична покликана створювати сприятливі умови для ефективної діяльності всіх ланок </a:t>
            </a:r>
          </a:p>
          <a:p>
            <a:r>
              <a:rPr lang="uk-UA" dirty="0"/>
              <a:t>суспільної системи, для повної реалізації інтересів усіх членів суспільства. </a:t>
            </a:r>
          </a:p>
        </p:txBody>
      </p:sp>
    </p:spTree>
    <p:extLst>
      <p:ext uri="{BB962C8B-B14F-4D97-AF65-F5344CB8AC3E}">
        <p14:creationId xmlns:p14="http://schemas.microsoft.com/office/powerpoint/2010/main" val="40296171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585C3C-A81C-4E6B-994A-CB679808E2B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73B3AAD-BE5A-4878-93D2-9259CFE4B637}"/>
              </a:ext>
            </a:extLst>
          </p:cNvPr>
          <p:cNvSpPr>
            <a:spLocks noGrp="1"/>
          </p:cNvSpPr>
          <p:nvPr>
            <p:ph idx="1"/>
          </p:nvPr>
        </p:nvSpPr>
        <p:spPr/>
        <p:txBody>
          <a:bodyPr>
            <a:normAutofit fontScale="92500" lnSpcReduction="10000"/>
          </a:bodyPr>
          <a:lstStyle/>
          <a:p>
            <a:pPr algn="just"/>
            <a:r>
              <a:rPr lang="uk-UA" dirty="0"/>
              <a:t>Г. </a:t>
            </a:r>
            <a:r>
              <a:rPr lang="uk-UA" dirty="0" err="1"/>
              <a:t>Алмонд</a:t>
            </a:r>
            <a:r>
              <a:rPr lang="uk-UA" dirty="0"/>
              <a:t> запропонував типологію політичних систем, взявши за основу критерій відповідності основних форм організації і здійснення політичної влади політичних ідеалам суспільства. </a:t>
            </a:r>
          </a:p>
          <a:p>
            <a:pPr algn="just"/>
            <a:r>
              <a:rPr lang="uk-UA" dirty="0"/>
              <a:t>1. </a:t>
            </a:r>
            <a:r>
              <a:rPr lang="uk-UA" u="sng" dirty="0"/>
              <a:t>Політичні системи англо-американського типу </a:t>
            </a:r>
            <a:r>
              <a:rPr lang="uk-UA" dirty="0"/>
              <a:t>характеризуються вільною політичною культурою з раціональним розрахунком, терпимістю і толерантністю громадян і політичної еліти. Такі системи вирізняються стабільністю, ефективністю, здатністю до саморегуляції. В системах цього типу чітко реалізується принцип розподілу влади на законодавчу, виконавчу і судову гілки</a:t>
            </a:r>
          </a:p>
        </p:txBody>
      </p:sp>
    </p:spTree>
    <p:extLst>
      <p:ext uri="{BB962C8B-B14F-4D97-AF65-F5344CB8AC3E}">
        <p14:creationId xmlns:p14="http://schemas.microsoft.com/office/powerpoint/2010/main" val="4788554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6CB24E-A6FB-4D01-A89B-2BDC5B436D7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D6A854F-572F-4F29-844D-D561BB886724}"/>
              </a:ext>
            </a:extLst>
          </p:cNvPr>
          <p:cNvSpPr>
            <a:spLocks noGrp="1"/>
          </p:cNvSpPr>
          <p:nvPr>
            <p:ph idx="1"/>
          </p:nvPr>
        </p:nvSpPr>
        <p:spPr/>
        <p:txBody>
          <a:bodyPr>
            <a:normAutofit/>
          </a:bodyPr>
          <a:lstStyle/>
          <a:p>
            <a:r>
              <a:rPr lang="uk-UA" dirty="0"/>
              <a:t>2. </a:t>
            </a:r>
            <a:r>
              <a:rPr lang="uk-UA" dirty="0" err="1"/>
              <a:t>Континентально</a:t>
            </a:r>
            <a:r>
              <a:rPr lang="uk-UA" dirty="0"/>
              <a:t>-європейські політичні системи характеризуються існуванням та взаємодією старих і нових культур, політичних традицій та форм політичної діяльності. Існуючі конституційні норми забезпечують вільне функціонування політичних партій та суспільно-політичних об’єднань, представницької та виконавчої гілок влади. </a:t>
            </a:r>
          </a:p>
        </p:txBody>
      </p:sp>
    </p:spTree>
    <p:extLst>
      <p:ext uri="{BB962C8B-B14F-4D97-AF65-F5344CB8AC3E}">
        <p14:creationId xmlns:p14="http://schemas.microsoft.com/office/powerpoint/2010/main" val="1441006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5B6DD3-F6C4-4E8E-A9A7-3B93909BFF2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A946C6B-D4CB-4B6A-88C7-3750F390F91C}"/>
              </a:ext>
            </a:extLst>
          </p:cNvPr>
          <p:cNvSpPr>
            <a:spLocks noGrp="1"/>
          </p:cNvSpPr>
          <p:nvPr>
            <p:ph idx="1"/>
          </p:nvPr>
        </p:nvSpPr>
        <p:spPr/>
        <p:txBody>
          <a:bodyPr>
            <a:normAutofit fontScale="92500"/>
          </a:bodyPr>
          <a:lstStyle/>
          <a:p>
            <a:r>
              <a:rPr lang="uk-UA" dirty="0"/>
              <a:t>3. </a:t>
            </a:r>
            <a:r>
              <a:rPr lang="uk-UA" dirty="0" err="1"/>
              <a:t>Доіндустріальні</a:t>
            </a:r>
            <a:r>
              <a:rPr lang="uk-UA" dirty="0"/>
              <a:t> (або частково індустріальні) політичні системи поєднують елементи різних політичних культур, тому населення може прихильно ставитись до протилежних традицій. Громадяни, як правило, орієнтуються на лідера, а не на програму уряду. Виконавчі структури, типу армії і бюрократичного апарату, можуть перевищувати свої повноваження, контролювати законодавчі функції, втручатись в судові справи. В таких системах права і свободи громадян є суттєво обмеженими. Характер політичних відносин призводить до встановлення авторитарного правління.</a:t>
            </a:r>
          </a:p>
        </p:txBody>
      </p:sp>
    </p:spTree>
    <p:extLst>
      <p:ext uri="{BB962C8B-B14F-4D97-AF65-F5344CB8AC3E}">
        <p14:creationId xmlns:p14="http://schemas.microsoft.com/office/powerpoint/2010/main" val="28100677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FF08F1-99B8-4FEF-85E9-D676B1A747A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9382544-B449-4C72-BB7B-DA93F35CC404}"/>
              </a:ext>
            </a:extLst>
          </p:cNvPr>
          <p:cNvSpPr>
            <a:spLocks noGrp="1"/>
          </p:cNvSpPr>
          <p:nvPr>
            <p:ph idx="1"/>
          </p:nvPr>
        </p:nvSpPr>
        <p:spPr/>
        <p:txBody>
          <a:bodyPr>
            <a:normAutofit lnSpcReduction="10000"/>
          </a:bodyPr>
          <a:lstStyle/>
          <a:p>
            <a:r>
              <a:rPr lang="uk-UA" dirty="0"/>
              <a:t>4 .Політичні системи тоталітарного типу. У політичній системі такого типу влада зосереджена в руках нечисленної політичної номенклатури (бюрократії). Засоби масової інформації перебувають під контролем держави. У суспільстві, як правило, дозволена діяльність лише однієї партії, яка контролює всі елементи політичної системи, включаючи і державу. Панує ідеологія керуючої партії. Занадто розширені функції репресивних органів. Політична активність носить дозвільний і примусовий характер</a:t>
            </a:r>
          </a:p>
        </p:txBody>
      </p:sp>
    </p:spTree>
    <p:extLst>
      <p:ext uri="{BB962C8B-B14F-4D97-AF65-F5344CB8AC3E}">
        <p14:creationId xmlns:p14="http://schemas.microsoft.com/office/powerpoint/2010/main" val="2975340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627F04-DFF2-4D8E-B0A7-52CDB858018E}"/>
              </a:ext>
            </a:extLst>
          </p:cNvPr>
          <p:cNvSpPr>
            <a:spLocks noGrp="1"/>
          </p:cNvSpPr>
          <p:nvPr>
            <p:ph type="title"/>
          </p:nvPr>
        </p:nvSpPr>
        <p:spPr/>
        <p:txBody>
          <a:bodyPr>
            <a:normAutofit fontScale="90000"/>
          </a:bodyPr>
          <a:lstStyle/>
          <a:p>
            <a:pPr algn="ctr"/>
            <a:r>
              <a:rPr lang="uk-UA" sz="3600" b="1" spc="-10" dirty="0">
                <a:solidFill>
                  <a:srgbClr val="000000"/>
                </a:solidFill>
                <a:effectLst/>
                <a:latin typeface="Times New Roman" panose="02020603050405020304" pitchFamily="18" charset="0"/>
                <a:ea typeface="Times New Roman" panose="02020603050405020304" pitchFamily="18" charset="0"/>
              </a:rPr>
              <a:t>Сутність політичної системи. </a:t>
            </a:r>
            <a:r>
              <a:rPr lang="uk-UA" sz="3600" b="1" spc="-10" dirty="0" err="1">
                <a:solidFill>
                  <a:srgbClr val="000000"/>
                </a:solidFill>
                <a:effectLst/>
                <a:latin typeface="Times New Roman" panose="02020603050405020304" pitchFamily="18" charset="0"/>
                <a:ea typeface="Times New Roman" panose="02020603050405020304" pitchFamily="18" charset="0"/>
              </a:rPr>
              <a:t>Сучасн</a:t>
            </a:r>
            <a:r>
              <a:rPr lang="en-US" sz="3600" b="1" spc="-10" dirty="0" err="1">
                <a:solidFill>
                  <a:srgbClr val="000000"/>
                </a:solidFill>
                <a:effectLst/>
                <a:latin typeface="Times New Roman" panose="02020603050405020304" pitchFamily="18" charset="0"/>
                <a:ea typeface="Times New Roman" panose="02020603050405020304" pitchFamily="18" charset="0"/>
              </a:rPr>
              <a:t>i</a:t>
            </a:r>
            <a:r>
              <a:rPr lang="en-US" sz="3600" b="1" spc="-10" dirty="0">
                <a:solidFill>
                  <a:srgbClr val="000000"/>
                </a:solidFill>
                <a:effectLst/>
                <a:latin typeface="Times New Roman" panose="02020603050405020304" pitchFamily="18" charset="0"/>
                <a:ea typeface="Times New Roman" panose="02020603050405020304" pitchFamily="18" charset="0"/>
              </a:rPr>
              <a:t> </a:t>
            </a:r>
            <a:r>
              <a:rPr lang="uk-UA" sz="3600" b="1" spc="-10" dirty="0" err="1">
                <a:solidFill>
                  <a:srgbClr val="000000"/>
                </a:solidFill>
                <a:effectLst/>
                <a:latin typeface="Times New Roman" panose="02020603050405020304" pitchFamily="18" charset="0"/>
                <a:ea typeface="Times New Roman" panose="02020603050405020304" pitchFamily="18" charset="0"/>
              </a:rPr>
              <a:t>теор</a:t>
            </a:r>
            <a:r>
              <a:rPr lang="en-US" sz="3600" b="1" spc="-10" dirty="0" err="1">
                <a:solidFill>
                  <a:srgbClr val="000000"/>
                </a:solidFill>
                <a:effectLst/>
                <a:latin typeface="Times New Roman" panose="02020603050405020304" pitchFamily="18" charset="0"/>
                <a:ea typeface="Times New Roman" panose="02020603050405020304" pitchFamily="18" charset="0"/>
              </a:rPr>
              <a:t>i</a:t>
            </a:r>
            <a:r>
              <a:rPr lang="uk-UA" sz="3600" b="1" spc="-10" dirty="0">
                <a:solidFill>
                  <a:srgbClr val="000000"/>
                </a:solidFill>
                <a:effectLst/>
                <a:latin typeface="Times New Roman" panose="02020603050405020304" pitchFamily="18" charset="0"/>
                <a:ea typeface="Times New Roman" panose="02020603050405020304" pitchFamily="18" charset="0"/>
              </a:rPr>
              <a:t>ї </a:t>
            </a:r>
            <a:r>
              <a:rPr lang="uk-UA" sz="3600" b="1" spc="-10" dirty="0" err="1">
                <a:solidFill>
                  <a:srgbClr val="000000"/>
                </a:solidFill>
                <a:effectLst/>
                <a:latin typeface="Times New Roman" panose="02020603050405020304" pitchFamily="18" charset="0"/>
                <a:ea typeface="Times New Roman" panose="02020603050405020304" pitchFamily="18" charset="0"/>
              </a:rPr>
              <a:t>пол</a:t>
            </a:r>
            <a:r>
              <a:rPr lang="en-US" sz="3600" b="1" spc="-10" dirty="0" err="1">
                <a:solidFill>
                  <a:srgbClr val="000000"/>
                </a:solidFill>
                <a:effectLst/>
                <a:latin typeface="Times New Roman" panose="02020603050405020304" pitchFamily="18" charset="0"/>
                <a:ea typeface="Times New Roman" panose="02020603050405020304" pitchFamily="18" charset="0"/>
              </a:rPr>
              <a:t>i</a:t>
            </a:r>
            <a:r>
              <a:rPr lang="uk-UA" sz="3600" b="1" spc="-10" dirty="0" err="1">
                <a:solidFill>
                  <a:srgbClr val="000000"/>
                </a:solidFill>
                <a:effectLst/>
                <a:latin typeface="Times New Roman" panose="02020603050405020304" pitchFamily="18" charset="0"/>
                <a:ea typeface="Times New Roman" panose="02020603050405020304" pitchFamily="18" charset="0"/>
              </a:rPr>
              <a:t>тичної</a:t>
            </a:r>
            <a:r>
              <a:rPr lang="uk-UA" sz="3600" b="1" spc="-10" dirty="0">
                <a:solidFill>
                  <a:srgbClr val="000000"/>
                </a:solidFill>
                <a:effectLst/>
                <a:latin typeface="Times New Roman" panose="02020603050405020304" pitchFamily="18" charset="0"/>
                <a:ea typeface="Times New Roman" panose="02020603050405020304" pitchFamily="18" charset="0"/>
              </a:rPr>
              <a:t> системи</a:t>
            </a:r>
            <a:br>
              <a:rPr lang="uk-UA" sz="3600" b="1" spc="-10" dirty="0">
                <a:solidFill>
                  <a:srgbClr val="000000"/>
                </a:solidFill>
                <a:effectLst/>
                <a:latin typeface="Times New Roman" panose="02020603050405020304" pitchFamily="18" charset="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25ACB046-BD14-44A8-AF80-54BF5E91D0E0}"/>
              </a:ext>
            </a:extLst>
          </p:cNvPr>
          <p:cNvSpPr>
            <a:spLocks noGrp="1"/>
          </p:cNvSpPr>
          <p:nvPr>
            <p:ph idx="1"/>
          </p:nvPr>
        </p:nvSpPr>
        <p:spPr/>
        <p:txBody>
          <a:bodyPr/>
          <a:lstStyle/>
          <a:p>
            <a:pPr algn="just"/>
            <a:r>
              <a:rPr lang="uk-UA" dirty="0"/>
              <a:t>У політичній науці категорія «політична система» покликана відобразити два моменти</a:t>
            </a:r>
          </a:p>
          <a:p>
            <a:pPr algn="just"/>
            <a:r>
              <a:rPr lang="uk-UA" dirty="0"/>
              <a:t>з одного боку — цілісність політики як самостійної сфери суспільства, яка являє собою сукупність взаємодіючих елементів (держави, партій, лідерів, права і т. д.);</a:t>
            </a:r>
          </a:p>
          <a:p>
            <a:pPr algn="just"/>
            <a:r>
              <a:rPr lang="uk-UA" dirty="0"/>
              <a:t>з іншого боку, характер зв'язку політики із зовнішнім оточенням (економічною, соціальною, культурною сферою, іншими державами).</a:t>
            </a:r>
          </a:p>
        </p:txBody>
      </p:sp>
    </p:spTree>
    <p:extLst>
      <p:ext uri="{BB962C8B-B14F-4D97-AF65-F5344CB8AC3E}">
        <p14:creationId xmlns:p14="http://schemas.microsoft.com/office/powerpoint/2010/main" val="729582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973DFF-2F72-4427-BBEE-008C62C0969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68592ED-0963-4177-968B-5440253AC4A6}"/>
              </a:ext>
            </a:extLst>
          </p:cNvPr>
          <p:cNvSpPr>
            <a:spLocks noGrp="1"/>
          </p:cNvSpPr>
          <p:nvPr>
            <p:ph idx="1"/>
          </p:nvPr>
        </p:nvSpPr>
        <p:spPr/>
        <p:txBody>
          <a:bodyPr/>
          <a:lstStyle/>
          <a:p>
            <a:pPr algn="just"/>
            <a:r>
              <a:rPr lang="uk-UA" dirty="0"/>
              <a:t>Політична система – одна з підсистем суспільства як соціальної системи, що забезпечує здатність суспільства реагувати на потреби індивідів та адаптуватися до умов свого функціонування, здійснює вплив на всі сторони суспільного життя.</a:t>
            </a:r>
          </a:p>
          <a:p>
            <a:pPr algn="just"/>
            <a:r>
              <a:rPr lang="uk-UA" dirty="0"/>
              <a:t>Політична система – це взаємодія політичних інститутів, громадських і громадянських структур, цінностей і норм, що сприяє реалізації політичної влади та здійсненню політичного впливу. </a:t>
            </a:r>
          </a:p>
          <a:p>
            <a:endParaRPr lang="uk-UA" dirty="0"/>
          </a:p>
        </p:txBody>
      </p:sp>
    </p:spTree>
    <p:extLst>
      <p:ext uri="{BB962C8B-B14F-4D97-AF65-F5344CB8AC3E}">
        <p14:creationId xmlns:p14="http://schemas.microsoft.com/office/powerpoint/2010/main" val="3868866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41312B-1D5F-47E0-9315-E379E57D75F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999D72A-F211-4966-9B9B-497A020E366F}"/>
              </a:ext>
            </a:extLst>
          </p:cNvPr>
          <p:cNvSpPr>
            <a:spLocks noGrp="1"/>
          </p:cNvSpPr>
          <p:nvPr>
            <p:ph idx="1"/>
          </p:nvPr>
        </p:nvSpPr>
        <p:spPr/>
        <p:txBody>
          <a:bodyPr/>
          <a:lstStyle/>
          <a:p>
            <a:r>
              <a:rPr lang="uk-UA" dirty="0"/>
              <a:t>Політична система - це сукупність інститутів і  суспільних груп, які формують і розподіляють політичну владу та здійснюють управління суспільними процесами, а також репрезентують інтереси певних соціальних груп у рамках відповідного типу  правової системи і політичної культури. </a:t>
            </a:r>
          </a:p>
          <a:p>
            <a:endParaRPr lang="uk-UA" dirty="0"/>
          </a:p>
        </p:txBody>
      </p:sp>
    </p:spTree>
    <p:extLst>
      <p:ext uri="{BB962C8B-B14F-4D97-AF65-F5344CB8AC3E}">
        <p14:creationId xmlns:p14="http://schemas.microsoft.com/office/powerpoint/2010/main" val="232726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03F53C-689A-48CA-978D-B43071A8520E}"/>
              </a:ext>
            </a:extLst>
          </p:cNvPr>
          <p:cNvSpPr>
            <a:spLocks noGrp="1"/>
          </p:cNvSpPr>
          <p:nvPr>
            <p:ph type="title"/>
          </p:nvPr>
        </p:nvSpPr>
        <p:spPr/>
        <p:txBody>
          <a:bodyPr/>
          <a:lstStyle/>
          <a:p>
            <a:pPr algn="ctr"/>
            <a:r>
              <a:rPr lang="ru-RU" dirty="0" err="1"/>
              <a:t>Політична</a:t>
            </a:r>
            <a:r>
              <a:rPr lang="ru-RU" dirty="0"/>
              <a:t> система як система </a:t>
            </a:r>
            <a:r>
              <a:rPr lang="ru-RU" dirty="0" err="1"/>
              <a:t>характеризується</a:t>
            </a:r>
            <a:r>
              <a:rPr lang="ru-RU" dirty="0"/>
              <a:t> такими рисами</a:t>
            </a:r>
            <a:endParaRPr lang="uk-UA" dirty="0"/>
          </a:p>
        </p:txBody>
      </p:sp>
      <p:sp>
        <p:nvSpPr>
          <p:cNvPr id="3" name="Місце для вмісту 2">
            <a:extLst>
              <a:ext uri="{FF2B5EF4-FFF2-40B4-BE49-F238E27FC236}">
                <a16:creationId xmlns:a16="http://schemas.microsoft.com/office/drawing/2014/main" id="{46C59627-AA4F-4CAC-9CC0-56CC05CAAC8B}"/>
              </a:ext>
            </a:extLst>
          </p:cNvPr>
          <p:cNvSpPr>
            <a:spLocks noGrp="1"/>
          </p:cNvSpPr>
          <p:nvPr>
            <p:ph idx="1"/>
          </p:nvPr>
        </p:nvSpPr>
        <p:spPr/>
        <p:txBody>
          <a:bodyPr/>
          <a:lstStyle/>
          <a:p>
            <a:pPr marL="0" indent="0">
              <a:buNone/>
            </a:pPr>
            <a:r>
              <a:rPr lang="ru-RU" dirty="0" err="1"/>
              <a:t>цілісністю</a:t>
            </a:r>
            <a:r>
              <a:rPr lang="ru-RU" dirty="0"/>
              <a:t>,</a:t>
            </a:r>
          </a:p>
          <a:p>
            <a:pPr marL="0" indent="0">
              <a:buNone/>
            </a:pPr>
            <a:r>
              <a:rPr lang="ru-RU" dirty="0" err="1"/>
              <a:t>структурністю</a:t>
            </a:r>
            <a:r>
              <a:rPr lang="ru-RU" dirty="0"/>
              <a:t>,</a:t>
            </a:r>
          </a:p>
          <a:p>
            <a:pPr marL="0" indent="0">
              <a:buNone/>
            </a:pPr>
            <a:r>
              <a:rPr lang="ru-RU" dirty="0" err="1"/>
              <a:t>наявністю</a:t>
            </a:r>
            <a:r>
              <a:rPr lang="ru-RU" dirty="0"/>
              <a:t> </a:t>
            </a:r>
            <a:r>
              <a:rPr lang="ru-RU" dirty="0" err="1"/>
              <a:t>підсистем</a:t>
            </a:r>
            <a:r>
              <a:rPr lang="ru-RU" dirty="0"/>
              <a:t>,</a:t>
            </a:r>
          </a:p>
          <a:p>
            <a:pPr marL="0" indent="0">
              <a:buNone/>
            </a:pPr>
            <a:r>
              <a:rPr lang="ru-RU" dirty="0" err="1"/>
              <a:t>функціональністю</a:t>
            </a:r>
            <a:r>
              <a:rPr lang="ru-RU" dirty="0"/>
              <a:t>,</a:t>
            </a:r>
          </a:p>
          <a:p>
            <a:pPr marL="0" indent="0">
              <a:buNone/>
            </a:pPr>
            <a:r>
              <a:rPr lang="ru-RU" dirty="0" err="1"/>
              <a:t>здатністю</a:t>
            </a:r>
            <a:r>
              <a:rPr lang="ru-RU" dirty="0"/>
              <a:t> до </a:t>
            </a:r>
            <a:r>
              <a:rPr lang="ru-RU" dirty="0" err="1"/>
              <a:t>самозбереження</a:t>
            </a:r>
            <a:r>
              <a:rPr lang="ru-RU" dirty="0"/>
              <a:t>.</a:t>
            </a:r>
            <a:endParaRPr lang="uk-UA" dirty="0"/>
          </a:p>
        </p:txBody>
      </p:sp>
    </p:spTree>
    <p:extLst>
      <p:ext uri="{BB962C8B-B14F-4D97-AF65-F5344CB8AC3E}">
        <p14:creationId xmlns:p14="http://schemas.microsoft.com/office/powerpoint/2010/main" val="27122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3A835C-D045-492E-B677-FFD1CD33BD6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6019A99-AA00-4C17-A5D8-36760CE787F0}"/>
              </a:ext>
            </a:extLst>
          </p:cNvPr>
          <p:cNvSpPr>
            <a:spLocks noGrp="1"/>
          </p:cNvSpPr>
          <p:nvPr>
            <p:ph idx="1"/>
          </p:nvPr>
        </p:nvSpPr>
        <p:spPr/>
        <p:txBody>
          <a:bodyPr>
            <a:normAutofit lnSpcReduction="10000"/>
          </a:bodyPr>
          <a:lstStyle/>
          <a:p>
            <a:pPr algn="just"/>
            <a:r>
              <a:rPr lang="uk-UA" dirty="0"/>
              <a:t>Політична система виникає на певному етапі розвитку суспільства внаслідок поділу його на </a:t>
            </a:r>
            <a:r>
              <a:rPr lang="uk-UA" b="1" u="sng" dirty="0"/>
              <a:t>класи</a:t>
            </a:r>
            <a:r>
              <a:rPr lang="uk-UA" dirty="0"/>
              <a:t> та появи </a:t>
            </a:r>
            <a:r>
              <a:rPr lang="uk-UA" b="1" u="sng" dirty="0"/>
              <a:t>держави</a:t>
            </a:r>
            <a:r>
              <a:rPr lang="uk-UA" dirty="0"/>
              <a:t>. У процесі еволюції суспільства політична система стає більш складною та розгалуженою. Структура та механізм функціонування політичної системи мають </a:t>
            </a:r>
            <a:r>
              <a:rPr lang="uk-UA" i="1" dirty="0"/>
              <a:t>конкретно-історичний характер</a:t>
            </a:r>
            <a:r>
              <a:rPr lang="uk-UA" dirty="0"/>
              <a:t>, зумовлений рівнем розвитку суспільства. Різні політичні системи відрізняються одна від одної наявністю (відсутністю) певних інститутів, характером їх структурних взаємовідносин, функцій тощо. </a:t>
            </a:r>
          </a:p>
        </p:txBody>
      </p:sp>
    </p:spTree>
    <p:extLst>
      <p:ext uri="{BB962C8B-B14F-4D97-AF65-F5344CB8AC3E}">
        <p14:creationId xmlns:p14="http://schemas.microsoft.com/office/powerpoint/2010/main" val="98452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A6588D-A704-459B-A13A-1DAF64B92C50}"/>
              </a:ext>
            </a:extLst>
          </p:cNvPr>
          <p:cNvSpPr>
            <a:spLocks noGrp="1"/>
          </p:cNvSpPr>
          <p:nvPr>
            <p:ph type="title"/>
          </p:nvPr>
        </p:nvSpPr>
        <p:spPr/>
        <p:txBody>
          <a:bodyPr/>
          <a:lstStyle/>
          <a:p>
            <a:pPr algn="ctr"/>
            <a:r>
              <a:rPr lang="uk-UA" sz="1800" b="1" dirty="0" err="1">
                <a:solidFill>
                  <a:srgbClr val="000000"/>
                </a:solidFill>
                <a:latin typeface="Times New Roman" panose="02020603050405020304" pitchFamily="18" charset="0"/>
              </a:rPr>
              <a:t>Толкотт</a:t>
            </a:r>
            <a:r>
              <a:rPr lang="uk-UA" sz="1800" b="1" dirty="0">
                <a:solidFill>
                  <a:srgbClr val="000000"/>
                </a:solidFill>
                <a:latin typeface="Times New Roman" panose="02020603050405020304" pitchFamily="18" charset="0"/>
              </a:rPr>
              <a:t> Парсонс</a:t>
            </a:r>
          </a:p>
        </p:txBody>
      </p:sp>
      <p:sp>
        <p:nvSpPr>
          <p:cNvPr id="3" name="Місце для вмісту 2">
            <a:extLst>
              <a:ext uri="{FF2B5EF4-FFF2-40B4-BE49-F238E27FC236}">
                <a16:creationId xmlns:a16="http://schemas.microsoft.com/office/drawing/2014/main" id="{34E3855E-67C8-4098-AB2A-2EF0BD0A65BB}"/>
              </a:ext>
            </a:extLst>
          </p:cNvPr>
          <p:cNvSpPr>
            <a:spLocks noGrp="1"/>
          </p:cNvSpPr>
          <p:nvPr>
            <p:ph idx="1"/>
          </p:nvPr>
        </p:nvSpPr>
        <p:spPr/>
        <p:txBody>
          <a:bodyPr/>
          <a:lstStyle/>
          <a:p>
            <a:pPr algn="just"/>
            <a:r>
              <a:rPr lang="ru-RU" dirty="0" err="1"/>
              <a:t>Поняття</a:t>
            </a:r>
            <a:r>
              <a:rPr lang="ru-RU" dirty="0"/>
              <a:t> «система» до </a:t>
            </a:r>
            <a:r>
              <a:rPr lang="ru-RU" dirty="0" err="1"/>
              <a:t>суспільства</a:t>
            </a:r>
            <a:r>
              <a:rPr lang="ru-RU" dirty="0"/>
              <a:t> як </a:t>
            </a:r>
            <a:r>
              <a:rPr lang="ru-RU" dirty="0" err="1"/>
              <a:t>форми</a:t>
            </a:r>
            <a:r>
              <a:rPr lang="ru-RU" dirty="0"/>
              <a:t> </a:t>
            </a:r>
            <a:r>
              <a:rPr lang="ru-RU" dirty="0" err="1"/>
              <a:t>об’єднання</a:t>
            </a:r>
            <a:r>
              <a:rPr lang="ru-RU" dirty="0"/>
              <a:t> людей </a:t>
            </a:r>
            <a:r>
              <a:rPr lang="ru-RU" dirty="0" err="1"/>
              <a:t>застосував</a:t>
            </a:r>
            <a:r>
              <a:rPr lang="ru-RU" dirty="0"/>
              <a:t> Т. Парсонс, </a:t>
            </a:r>
            <a:r>
              <a:rPr lang="ru-RU" dirty="0" err="1"/>
              <a:t>який</a:t>
            </a:r>
            <a:r>
              <a:rPr lang="ru-RU" dirty="0"/>
              <a:t> представив </a:t>
            </a:r>
            <a:r>
              <a:rPr lang="ru-RU" dirty="0" err="1"/>
              <a:t>суспільство</a:t>
            </a:r>
            <a:r>
              <a:rPr lang="ru-RU" dirty="0"/>
              <a:t> як </a:t>
            </a:r>
            <a:r>
              <a:rPr lang="ru-RU" dirty="0" err="1"/>
              <a:t>взаємодію</a:t>
            </a:r>
            <a:r>
              <a:rPr lang="ru-RU" dirty="0"/>
              <a:t> </a:t>
            </a:r>
            <a:r>
              <a:rPr lang="ru-RU" dirty="0" err="1"/>
              <a:t>чотирьох</a:t>
            </a:r>
            <a:r>
              <a:rPr lang="ru-RU" dirty="0"/>
              <a:t> </a:t>
            </a:r>
            <a:r>
              <a:rPr lang="ru-RU" dirty="0" err="1"/>
              <a:t>підсистем</a:t>
            </a:r>
            <a:r>
              <a:rPr lang="ru-RU" dirty="0"/>
              <a:t>, </a:t>
            </a:r>
            <a:r>
              <a:rPr lang="ru-RU" dirty="0" err="1"/>
              <a:t>що</a:t>
            </a:r>
            <a:r>
              <a:rPr lang="ru-RU" dirty="0"/>
              <a:t> </a:t>
            </a:r>
            <a:r>
              <a:rPr lang="ru-RU" dirty="0" err="1"/>
              <a:t>перебувають</a:t>
            </a:r>
            <a:r>
              <a:rPr lang="ru-RU" dirty="0"/>
              <a:t> у </a:t>
            </a:r>
            <a:r>
              <a:rPr lang="ru-RU" dirty="0" err="1"/>
              <a:t>відносинах</a:t>
            </a:r>
            <a:r>
              <a:rPr lang="ru-RU" dirty="0"/>
              <a:t> </a:t>
            </a:r>
            <a:r>
              <a:rPr lang="ru-RU" dirty="0" err="1"/>
              <a:t>взаємозале</a:t>
            </a:r>
            <a:r>
              <a:rPr lang="uk-UA" dirty="0" err="1"/>
              <a:t>жності</a:t>
            </a:r>
            <a:r>
              <a:rPr lang="uk-UA" dirty="0"/>
              <a:t> і </a:t>
            </a:r>
            <a:r>
              <a:rPr lang="uk-UA" dirty="0" err="1"/>
              <a:t>взаємообміну</a:t>
            </a:r>
            <a:r>
              <a:rPr lang="uk-UA" dirty="0"/>
              <a:t>: економічної, політичної, соціальної і духовної. Кожна з підсистем виконує певні функції, реагує на вимоги, які поступають зсередини і ззовні, а разом вони забезпечують життєдіяльність суспільства загалом. </a:t>
            </a:r>
          </a:p>
        </p:txBody>
      </p:sp>
    </p:spTree>
    <p:extLst>
      <p:ext uri="{BB962C8B-B14F-4D97-AF65-F5344CB8AC3E}">
        <p14:creationId xmlns:p14="http://schemas.microsoft.com/office/powerpoint/2010/main" val="20590261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Override1.xml><?xml version="1.0" encoding="utf-8"?>
<a:themeOverride xmlns:a="http://schemas.openxmlformats.org/drawingml/2006/main">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themeOverride>
</file>

<file path=docProps/app.xml><?xml version="1.0" encoding="utf-8"?>
<Properties xmlns="http://schemas.openxmlformats.org/officeDocument/2006/extended-properties" xmlns:vt="http://schemas.openxmlformats.org/officeDocument/2006/docPropsVTypes">
  <Template/>
  <TotalTime>109</TotalTime>
  <Words>2239</Words>
  <Application>Microsoft Office PowerPoint</Application>
  <PresentationFormat>Широкий екран</PresentationFormat>
  <Paragraphs>116</Paragraphs>
  <Slides>33</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33</vt:i4>
      </vt:variant>
    </vt:vector>
  </HeadingPairs>
  <TitlesOfParts>
    <vt:vector size="37" baseType="lpstr">
      <vt:lpstr>Arial</vt:lpstr>
      <vt:lpstr>Times New Roman</vt:lpstr>
      <vt:lpstr>Tw Cen MT</vt:lpstr>
      <vt:lpstr>Схема</vt:lpstr>
      <vt:lpstr>Політична система суспільства</vt:lpstr>
      <vt:lpstr>Презентація PowerPoint</vt:lpstr>
      <vt:lpstr>Презентація PowerPoint</vt:lpstr>
      <vt:lpstr>Сутність політичної системи. Сучаснi теорiї полiтичної системи </vt:lpstr>
      <vt:lpstr>Презентація PowerPoint</vt:lpstr>
      <vt:lpstr>Презентація PowerPoint</vt:lpstr>
      <vt:lpstr>Політична система як система характеризується такими рисами</vt:lpstr>
      <vt:lpstr>Презентація PowerPoint</vt:lpstr>
      <vt:lpstr>Толкотт Парсонс</vt:lpstr>
      <vt:lpstr>Девід Істон</vt:lpstr>
      <vt:lpstr>Презентація PowerPoint</vt:lpstr>
      <vt:lpstr>Презентація PowerPoint</vt:lpstr>
      <vt:lpstr>Презентація PowerPoint</vt:lpstr>
      <vt:lpstr>Габріель Алмонд </vt:lpstr>
      <vt:lpstr>Презентація PowerPoint</vt:lpstr>
      <vt:lpstr>Карл дойч</vt:lpstr>
      <vt:lpstr>структура та функції політичної системи.  </vt:lpstr>
      <vt:lpstr>Презентація PowerPoint</vt:lpstr>
      <vt:lpstr>Презентація PowerPoint</vt:lpstr>
      <vt:lpstr>Презентація PowerPoint</vt:lpstr>
      <vt:lpstr>Інституціональна підсистема</vt:lpstr>
      <vt:lpstr>Регулятивна (або нормативна) підсистема</vt:lpstr>
      <vt:lpstr>Функціональна підсистема</vt:lpstr>
      <vt:lpstr>Духовно-ідеологічна підсистема</vt:lpstr>
      <vt:lpstr>Комунікативну підсистему</vt:lpstr>
      <vt:lpstr>Функції політичної системи</vt:lpstr>
      <vt:lpstr>Презентація PowerPoint</vt:lpstr>
      <vt:lpstr>Інше трактування функцій</vt:lpstr>
      <vt:lpstr>Типологія політичних систем</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Політична система суспільства</dc:title>
  <dc:creator>Admin</dc:creator>
  <cp:lastModifiedBy>Admin</cp:lastModifiedBy>
  <cp:revision>1</cp:revision>
  <dcterms:created xsi:type="dcterms:W3CDTF">2022-04-27T20:10:09Z</dcterms:created>
  <dcterms:modified xsi:type="dcterms:W3CDTF">2022-04-27T21:59:14Z</dcterms:modified>
</cp:coreProperties>
</file>