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9" autoAdjust="0"/>
    <p:restoredTop sz="94660"/>
  </p:normalViewPr>
  <p:slideViewPr>
    <p:cSldViewPr snapToGrid="0">
      <p:cViewPr varScale="1">
        <p:scale>
          <a:sx n="80" d="100"/>
          <a:sy n="80" d="100"/>
        </p:scale>
        <p:origin x="56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7802B1-5E49-4953-9765-4D3C40F918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580938E-A038-4160-9234-6428AEC51B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ACF3BF-8008-4FFF-AB46-DBC51BED0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7BDE0-8E36-44F7-9EC3-A2EEE7D1AB03}" type="datetimeFigureOut">
              <a:rPr lang="uk-UA" smtClean="0"/>
              <a:t>05.10.2021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EA0D94F-D3AF-4C57-8348-B710187A1A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63394A-325E-4F18-BB23-2408BDCAB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75C8E-D583-4ABD-A169-137209C05ED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88060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782C9F-74AD-4801-9C25-159FD5054E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649E754-9FA3-4BCA-B464-15B278A5EE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8606A45-851A-49F4-93A9-F3F4DAB86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7BDE0-8E36-44F7-9EC3-A2EEE7D1AB03}" type="datetimeFigureOut">
              <a:rPr lang="uk-UA" smtClean="0"/>
              <a:t>05.10.2021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9559028-23CD-4A59-BDD7-9889905591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6B8CBB-280C-431E-8B06-E99AE062F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75C8E-D583-4ABD-A169-137209C05ED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21225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4F751AF-AC85-4F4B-8085-B3A906429C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370A9B6-163B-431D-B3DB-2F5462BE65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0BA12B-9180-4C9D-8200-2F345EB41C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7BDE0-8E36-44F7-9EC3-A2EEE7D1AB03}" type="datetimeFigureOut">
              <a:rPr lang="uk-UA" smtClean="0"/>
              <a:t>05.10.2021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6097F42-7A97-4A98-A04F-8DF79E5A5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B1DE591-D50E-4455-95A8-253BD2227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75C8E-D583-4ABD-A169-137209C05ED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5015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FF38A3-8E59-4BB5-9E40-C751F3208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EFFC4B8-8C1F-49A8-A382-C76A6FCBEE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B5696B1-432C-45A2-9225-BAB6AB58E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7BDE0-8E36-44F7-9EC3-A2EEE7D1AB03}" type="datetimeFigureOut">
              <a:rPr lang="uk-UA" smtClean="0"/>
              <a:t>05.10.2021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7F2C602-83E8-4241-A94F-6F5AB6775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5AAC26B-CD7A-4D58-B1C7-17F4D4E71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75C8E-D583-4ABD-A169-137209C05ED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98991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1766AD-A03B-4068-855D-6126875EF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74A87AD-9B06-4842-A42F-545B933636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564DF33-A925-4C21-8EA1-B53F869B41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7BDE0-8E36-44F7-9EC3-A2EEE7D1AB03}" type="datetimeFigureOut">
              <a:rPr lang="uk-UA" smtClean="0"/>
              <a:t>05.10.2021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5124A8A-7F1D-41D3-A527-9B76D4925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07E0647-3CE3-4F3C-868F-634FB33A5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75C8E-D583-4ABD-A169-137209C05ED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37260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E1E93E-6D15-4952-81F7-9BAAA0A9C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9D211D0-0705-4B93-AAE7-3F68232C4E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FEBDF3C-3AE7-4CCD-AA48-EB3B8B2608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C7E2D22-0B0A-4CF7-B757-0FEA30393C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7BDE0-8E36-44F7-9EC3-A2EEE7D1AB03}" type="datetimeFigureOut">
              <a:rPr lang="uk-UA" smtClean="0"/>
              <a:t>05.10.2021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5D21DA9-652D-4556-B9F0-ACC08D8CF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496DFE7-EEE7-45DE-BDF7-028661371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75C8E-D583-4ABD-A169-137209C05ED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64746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FC0BAC-9738-46ED-88F4-B5356D072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012F35A-B3D3-45F7-B511-619E3F214C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C32D43B-75B0-488D-9CBA-4A2E8C198B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6FB9D7B-37FA-423D-A2D4-1F4C3CA23B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9B55734-DC08-4DA7-A88F-DE7AE86BB6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D96369F-6912-4DE1-B66F-62BC5D2382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7BDE0-8E36-44F7-9EC3-A2EEE7D1AB03}" type="datetimeFigureOut">
              <a:rPr lang="uk-UA" smtClean="0"/>
              <a:t>05.10.2021</a:t>
            </a:fld>
            <a:endParaRPr lang="uk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53B11FC-9188-496B-A360-B479E7A1E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45841AF-0914-4732-9E25-9FFDFBF0C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75C8E-D583-4ABD-A169-137209C05ED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62488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0FAAB9-61C4-4BB9-B1E9-AB3B87164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1A895C1-63A2-45E9-8938-72473D1A0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7BDE0-8E36-44F7-9EC3-A2EEE7D1AB03}" type="datetimeFigureOut">
              <a:rPr lang="uk-UA" smtClean="0"/>
              <a:t>05.10.2021</a:t>
            </a:fld>
            <a:endParaRPr lang="uk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574C62A-66A8-4874-90B3-3A238C12E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DB376E7-2DC0-4A3D-B1C4-BA553C879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75C8E-D583-4ABD-A169-137209C05ED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65866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12B06E4-58DE-434B-AAF6-BA71F99C5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7BDE0-8E36-44F7-9EC3-A2EEE7D1AB03}" type="datetimeFigureOut">
              <a:rPr lang="uk-UA" smtClean="0"/>
              <a:t>05.10.2021</a:t>
            </a:fld>
            <a:endParaRPr lang="uk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23E1235-5C9F-4656-B4F0-3A53DEE6B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5EF8234-263B-45B6-A070-63A6C1C9F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75C8E-D583-4ABD-A169-137209C05ED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13956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6F9438-88CC-49A5-B84D-59C9DEF65C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30752F2-44B1-4AC6-A5D5-5479BC4FC1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C8489D0-B826-403B-9EA5-CCAB70A6E3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1BD5ED5-C866-495A-9440-4D8F37EF79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7BDE0-8E36-44F7-9EC3-A2EEE7D1AB03}" type="datetimeFigureOut">
              <a:rPr lang="uk-UA" smtClean="0"/>
              <a:t>05.10.2021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421D7C9-764C-4703-A664-446B45C7CB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B8DA6E1-8590-47FA-886B-8E01C72B0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75C8E-D583-4ABD-A169-137209C05ED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58786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7F984B-8F5C-4E48-9170-D949C83F73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6A1BB02-6218-4E60-84A2-5888658CA7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D3E9E29-FEE0-49F2-9D57-32066B30A6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03DE852-5315-4C44-8A48-6FFAB7700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7BDE0-8E36-44F7-9EC3-A2EEE7D1AB03}" type="datetimeFigureOut">
              <a:rPr lang="uk-UA" smtClean="0"/>
              <a:t>05.10.2021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299CF48-948E-4638-B939-CE5E36E14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7534A55-252A-45A0-BDED-923FA1A2A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75C8E-D583-4ABD-A169-137209C05ED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43377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9BF9B8-9BC4-4139-80E0-3327B8834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1D6DA00-19A0-4270-8FA6-3E7E5B6D66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A57B56-2A35-44BE-B559-FBBC739928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47BDE0-8E36-44F7-9EC3-A2EEE7D1AB03}" type="datetimeFigureOut">
              <a:rPr lang="uk-UA" smtClean="0"/>
              <a:t>05.10.2021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2A2F83F-9A33-4C39-9DDD-C34DF2D944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560261A-AA17-43F6-B398-F87372DC9D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75C8E-D583-4ABD-A169-137209C05ED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9483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F93BFA8-8E36-457D-9DF1-6085319B7B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40" b="717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A25B81-4AD1-41C5-B816-E873E1F51E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22021" y="2587337"/>
            <a:ext cx="3852041" cy="2478650"/>
          </a:xfrm>
        </p:spPr>
        <p:txBody>
          <a:bodyPr>
            <a:normAutofit fontScale="90000"/>
          </a:bodyPr>
          <a:lstStyle/>
          <a:p>
            <a:r>
              <a:rPr lang="uk-UA" sz="4000" dirty="0"/>
              <a:t>Управління товарооборотом торговельного підприємства</a:t>
            </a:r>
            <a:br>
              <a:rPr lang="uk-UA" sz="4000" dirty="0"/>
            </a:br>
            <a:r>
              <a:rPr lang="uk-UA" sz="4000" dirty="0"/>
              <a:t>Частина 2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7630F2C-AEC9-41C2-8D19-E723A48225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82910" y="5242675"/>
            <a:ext cx="4330262" cy="683284"/>
          </a:xfrm>
        </p:spPr>
        <p:txBody>
          <a:bodyPr>
            <a:normAutofit fontScale="85000" lnSpcReduction="10000"/>
          </a:bodyPr>
          <a:lstStyle/>
          <a:p>
            <a:r>
              <a:rPr lang="uk-UA" sz="2000" dirty="0"/>
              <a:t>Лекція з навчальної дисципліни «Економіка та управління у сфері торгівлі»</a:t>
            </a:r>
          </a:p>
          <a:p>
            <a:endParaRPr lang="uk-UA" sz="2000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81538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6A0F671-1F90-4E62-B4D4-67B4E8715609}"/>
              </a:ext>
            </a:extLst>
          </p:cNvPr>
          <p:cNvSpPr/>
          <p:nvPr/>
        </p:nvSpPr>
        <p:spPr>
          <a:xfrm>
            <a:off x="1743074" y="1264146"/>
            <a:ext cx="8429625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latin typeface="Century Schoolbook" panose="02040604050505020304" pitchFamily="18" charset="0"/>
              </a:rPr>
              <a:t>На другому </a:t>
            </a:r>
            <a:r>
              <a:rPr lang="ru-RU" i="1" dirty="0" err="1">
                <a:latin typeface="Century Schoolbook" panose="02040604050505020304" pitchFamily="18" charset="0"/>
              </a:rPr>
              <a:t>етапі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управління</a:t>
            </a:r>
            <a:r>
              <a:rPr lang="ru-RU" dirty="0">
                <a:latin typeface="Century Schoolbook" panose="02040604050505020304" pitchFamily="18" charset="0"/>
              </a:rPr>
              <a:t> товарооборотом </a:t>
            </a:r>
            <a:r>
              <a:rPr lang="ru-RU" dirty="0" err="1">
                <a:latin typeface="Century Schoolbook" panose="02040604050505020304" pitchFamily="18" charset="0"/>
              </a:rPr>
              <a:t>здійснюється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аналіз</a:t>
            </a:r>
            <a:endParaRPr lang="ru-RU" i="1" dirty="0">
              <a:latin typeface="Century Schoolbook" panose="02040604050505020304" pitchFamily="18" charset="0"/>
            </a:endParaRPr>
          </a:p>
          <a:p>
            <a:r>
              <a:rPr lang="ru-RU" i="1" dirty="0">
                <a:latin typeface="Century Schoolbook" panose="02040604050505020304" pitchFamily="18" charset="0"/>
              </a:rPr>
              <a:t>стану </a:t>
            </a:r>
            <a:r>
              <a:rPr lang="ru-RU" i="1" dirty="0" err="1">
                <a:latin typeface="Century Schoolbook" panose="02040604050505020304" pitchFamily="18" charset="0"/>
              </a:rPr>
              <a:t>реалізації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товарів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даним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підприємством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оцінюються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можливості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подальшого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зростання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обсягу</a:t>
            </a:r>
            <a:r>
              <a:rPr lang="ru-RU" dirty="0">
                <a:latin typeface="Century Schoolbook" panose="02040604050505020304" pitchFamily="18" charset="0"/>
              </a:rPr>
              <a:t> товарообороту.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В </a:t>
            </a:r>
            <a:r>
              <a:rPr lang="ru-RU" dirty="0" err="1">
                <a:latin typeface="Century Schoolbook" panose="02040604050505020304" pitchFamily="18" charset="0"/>
              </a:rPr>
              <a:t>ході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проведення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цієї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роботи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аналізують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</a:t>
            </a:r>
            <a:r>
              <a:rPr lang="ru-RU" dirty="0">
                <a:latin typeface="Century Schoolbook" panose="02040604050505020304" pitchFamily="18" charset="0"/>
              </a:rPr>
              <a:t>, склад та структуру </a:t>
            </a:r>
            <a:r>
              <a:rPr lang="ru-RU" dirty="0" err="1">
                <a:latin typeface="Century Schoolbook" panose="02040604050505020304" pitchFamily="18" charset="0"/>
              </a:rPr>
              <a:t>реалізації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минулих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періодах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визначають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тенденції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розвитку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фактори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впливають</a:t>
            </a:r>
            <a:r>
              <a:rPr lang="ru-RU" dirty="0">
                <a:latin typeface="Century Schoolbook" panose="02040604050505020304" pitchFamily="18" charset="0"/>
              </a:rPr>
              <a:t> на даний </a:t>
            </a:r>
            <a:r>
              <a:rPr lang="ru-RU" dirty="0" err="1">
                <a:latin typeface="Century Schoolbook" panose="02040604050505020304" pitchFamily="18" charset="0"/>
              </a:rPr>
              <a:t>показник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досліджують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ритмічність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сезонність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реалізації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окремих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груп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оцінюють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ступінь</a:t>
            </a:r>
            <a:r>
              <a:rPr lang="ru-RU" dirty="0">
                <a:latin typeface="Century Schoolbook" panose="02040604050505020304" pitchFamily="18" charset="0"/>
              </a:rPr>
              <a:t> та причини </a:t>
            </a:r>
            <a:r>
              <a:rPr lang="ru-RU" dirty="0" err="1">
                <a:latin typeface="Century Schoolbook" panose="02040604050505020304" pitchFamily="18" charset="0"/>
              </a:rPr>
              <a:t>невиконання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раніш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розроблених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планів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розвитку</a:t>
            </a:r>
            <a:r>
              <a:rPr lang="ru-RU" dirty="0">
                <a:latin typeface="Century Schoolbook" panose="02040604050505020304" pitchFamily="18" charset="0"/>
              </a:rPr>
              <a:t> товарообороту, </a:t>
            </a:r>
            <a:r>
              <a:rPr lang="ru-RU" dirty="0" err="1">
                <a:latin typeface="Century Schoolbook" panose="02040604050505020304" pitchFamily="18" charset="0"/>
              </a:rPr>
              <a:t>аналізують</a:t>
            </a:r>
            <a:r>
              <a:rPr lang="ru-RU" dirty="0">
                <a:latin typeface="Century Schoolbook" panose="02040604050505020304" pitchFamily="18" charset="0"/>
              </a:rPr>
              <a:t> характер </a:t>
            </a:r>
            <a:r>
              <a:rPr lang="ru-RU" dirty="0" err="1">
                <a:latin typeface="Century Schoolbook" panose="02040604050505020304" pitchFamily="18" charset="0"/>
              </a:rPr>
              <a:t>впливу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факторів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зовнішнього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середовища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теперішній</a:t>
            </a:r>
            <a:r>
              <a:rPr lang="ru-RU" dirty="0">
                <a:latin typeface="Century Schoolbook" panose="02040604050505020304" pitchFamily="18" charset="0"/>
              </a:rPr>
              <a:t> час та на перспективу.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Результатом </a:t>
            </a:r>
            <a:r>
              <a:rPr lang="ru-RU" dirty="0" err="1">
                <a:latin typeface="Century Schoolbook" panose="02040604050505020304" pitchFamily="18" charset="0"/>
              </a:rPr>
              <a:t>проведеної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аналітичної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роботи</a:t>
            </a:r>
            <a:r>
              <a:rPr lang="ru-RU" dirty="0">
                <a:latin typeface="Century Schoolbook" panose="02040604050505020304" pitchFamily="18" charset="0"/>
              </a:rPr>
              <a:t> є </a:t>
            </a:r>
            <a:r>
              <a:rPr lang="ru-RU" dirty="0" err="1">
                <a:latin typeface="Century Schoolbook" panose="02040604050505020304" pitchFamily="18" charset="0"/>
              </a:rPr>
              <a:t>вивчення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можливостей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щодо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подальшого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зростання</a:t>
            </a:r>
            <a:r>
              <a:rPr lang="ru-RU" dirty="0">
                <a:latin typeface="Century Schoolbook" panose="02040604050505020304" pitchFamily="18" charset="0"/>
              </a:rPr>
              <a:t> товарообороту та </a:t>
            </a:r>
            <a:r>
              <a:rPr lang="ru-RU" dirty="0" err="1">
                <a:latin typeface="Century Schoolbook" panose="02040604050505020304" pitchFamily="18" charset="0"/>
              </a:rPr>
              <a:t>визна</a:t>
            </a:r>
            <a:r>
              <a:rPr lang="uk-UA" dirty="0" err="1">
                <a:latin typeface="Century Schoolbook" panose="02040604050505020304" pitchFamily="18" charset="0"/>
              </a:rPr>
              <a:t>чення</a:t>
            </a:r>
            <a:r>
              <a:rPr lang="uk-UA" dirty="0">
                <a:latin typeface="Century Schoolbook" panose="02040604050505020304" pitchFamily="18" charset="0"/>
              </a:rPr>
              <a:t> основних протидіючих факторів.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142184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789ACCE-A83E-43E9-A0D1-657055F7D14D}"/>
              </a:ext>
            </a:extLst>
          </p:cNvPr>
          <p:cNvSpPr/>
          <p:nvPr/>
        </p:nvSpPr>
        <p:spPr>
          <a:xfrm>
            <a:off x="1104900" y="1443841"/>
            <a:ext cx="99822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err="1">
                <a:latin typeface="Century Schoolbook" panose="02040604050505020304" pitchFamily="18" charset="0"/>
              </a:rPr>
              <a:t>Третій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етап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розробки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стратегії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управління</a:t>
            </a:r>
            <a:r>
              <a:rPr lang="ru-RU" dirty="0">
                <a:latin typeface="Century Schoolbook" panose="02040604050505020304" pitchFamily="18" charset="0"/>
              </a:rPr>
              <a:t> товарооборотом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пов'язаний</a:t>
            </a:r>
            <a:r>
              <a:rPr lang="ru-RU" dirty="0">
                <a:latin typeface="Century Schoolbook" panose="02040604050505020304" pitchFamily="18" charset="0"/>
              </a:rPr>
              <a:t> з </a:t>
            </a:r>
            <a:r>
              <a:rPr lang="ru-RU" i="1" dirty="0" err="1">
                <a:latin typeface="Century Schoolbook" panose="02040604050505020304" pitchFamily="18" charset="0"/>
              </a:rPr>
              <a:t>визначенням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цілей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подальшого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розвитку</a:t>
            </a:r>
            <a:r>
              <a:rPr lang="ru-RU" i="1" dirty="0">
                <a:latin typeface="Century Schoolbook" panose="02040604050505020304" pitchFamily="18" charset="0"/>
              </a:rPr>
              <a:t> то</a:t>
            </a:r>
            <a:r>
              <a:rPr lang="uk-UA" i="1" dirty="0" err="1">
                <a:latin typeface="Century Schoolbook" panose="02040604050505020304" pitchFamily="18" charset="0"/>
              </a:rPr>
              <a:t>варообороту</a:t>
            </a:r>
            <a:r>
              <a:rPr lang="uk-UA" i="1" dirty="0">
                <a:latin typeface="Century Schoolbook" panose="02040604050505020304" pitchFamily="18" charset="0"/>
              </a:rPr>
              <a:t> підприємства.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Розробка</a:t>
            </a:r>
            <a:r>
              <a:rPr lang="ru-RU" dirty="0">
                <a:latin typeface="Century Schoolbook" panose="02040604050505020304" pitchFamily="18" charset="0"/>
              </a:rPr>
              <a:t> плану та </a:t>
            </a:r>
            <a:r>
              <a:rPr lang="ru-RU" dirty="0" err="1">
                <a:latin typeface="Century Schoolbook" panose="02040604050505020304" pitchFamily="18" charset="0"/>
              </a:rPr>
              <a:t>формування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асортиментної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структури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товаробороту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базується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наступній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системі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стратегічних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цілей</a:t>
            </a:r>
            <a:r>
              <a:rPr lang="ru-RU" dirty="0">
                <a:latin typeface="Century Schoolbook" panose="02040604050505020304" pitchFamily="18" charset="0"/>
              </a:rPr>
              <a:t>: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1. </a:t>
            </a:r>
            <a:r>
              <a:rPr lang="ru-RU" dirty="0" err="1">
                <a:latin typeface="Century Schoolbook" panose="02040604050505020304" pitchFamily="18" charset="0"/>
              </a:rPr>
              <a:t>Досягнення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обсягу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формування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структури</a:t>
            </a:r>
            <a:r>
              <a:rPr lang="ru-RU" dirty="0">
                <a:latin typeface="Century Schoolbook" panose="02040604050505020304" pitchFamily="18" charset="0"/>
              </a:rPr>
              <a:t> товарообороту з </a:t>
            </a:r>
            <a:r>
              <a:rPr lang="ru-RU" dirty="0" err="1">
                <a:latin typeface="Century Schoolbook" panose="02040604050505020304" pitchFamily="18" charset="0"/>
              </a:rPr>
              <a:t>урахуванням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можливостей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даного</a:t>
            </a:r>
            <a:r>
              <a:rPr lang="ru-RU" dirty="0">
                <a:latin typeface="Century Schoolbook" panose="02040604050505020304" pitchFamily="18" charset="0"/>
              </a:rPr>
              <a:t> сегмента </a:t>
            </a:r>
            <a:r>
              <a:rPr lang="ru-RU" dirty="0" err="1">
                <a:latin typeface="Century Schoolbook" panose="02040604050505020304" pitchFamily="18" charset="0"/>
              </a:rPr>
              <a:t>споживчого</a:t>
            </a:r>
            <a:r>
              <a:rPr lang="ru-RU" dirty="0">
                <a:latin typeface="Century Schoolbook" panose="02040604050505020304" pitchFamily="18" charset="0"/>
              </a:rPr>
              <a:t> ринку та </a:t>
            </a:r>
            <a:r>
              <a:rPr lang="ru-RU" dirty="0" err="1">
                <a:latin typeface="Century Schoolbook" panose="02040604050505020304" pitchFamily="18" charset="0"/>
              </a:rPr>
              <a:t>очікуваних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змін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його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кон'юнктури</a:t>
            </a:r>
            <a:r>
              <a:rPr lang="ru-RU" dirty="0">
                <a:latin typeface="Century Schoolbook" panose="02040604050505020304" pitchFamily="18" charset="0"/>
              </a:rPr>
              <a:t> ("</a:t>
            </a:r>
            <a:r>
              <a:rPr lang="ru-RU" dirty="0" err="1">
                <a:latin typeface="Century Schoolbook" panose="02040604050505020304" pitchFamily="18" charset="0"/>
              </a:rPr>
              <a:t>орієнтація</a:t>
            </a:r>
            <a:r>
              <a:rPr lang="ru-RU" dirty="0">
                <a:latin typeface="Century Schoolbook" panose="02040604050505020304" pitchFamily="18" charset="0"/>
              </a:rPr>
              <a:t> на попит").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2. </a:t>
            </a:r>
            <a:r>
              <a:rPr lang="ru-RU" dirty="0" err="1">
                <a:latin typeface="Century Schoolbook" panose="02040604050505020304" pitchFamily="18" charset="0"/>
              </a:rPr>
              <a:t>Досягнення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обсягу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формування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структури</a:t>
            </a:r>
            <a:r>
              <a:rPr lang="ru-RU" dirty="0">
                <a:latin typeface="Century Schoolbook" panose="02040604050505020304" pitchFamily="18" charset="0"/>
              </a:rPr>
              <a:t> товарообороту, яка б </a:t>
            </a:r>
            <a:r>
              <a:rPr lang="ru-RU" dirty="0" err="1">
                <a:latin typeface="Century Schoolbook" panose="02040604050505020304" pitchFamily="18" charset="0"/>
              </a:rPr>
              <a:t>забезпечувала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максимальну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ефективність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використання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наявного</a:t>
            </a:r>
            <a:r>
              <a:rPr lang="ru-RU" dirty="0">
                <a:latin typeface="Century Schoolbook" panose="02040604050505020304" pitchFamily="18" charset="0"/>
              </a:rPr>
              <a:t> ресурсного </a:t>
            </a:r>
            <a:r>
              <a:rPr lang="ru-RU" dirty="0" err="1">
                <a:latin typeface="Century Schoolbook" panose="02040604050505020304" pitchFamily="18" charset="0"/>
              </a:rPr>
              <a:t>потенціалу</a:t>
            </a:r>
            <a:r>
              <a:rPr lang="ru-RU" dirty="0">
                <a:latin typeface="Century Schoolbook" panose="02040604050505020304" pitchFamily="18" charset="0"/>
              </a:rPr>
              <a:t> ("</a:t>
            </a:r>
            <a:r>
              <a:rPr lang="ru-RU" dirty="0" err="1">
                <a:latin typeface="Century Schoolbook" panose="02040604050505020304" pitchFamily="18" charset="0"/>
              </a:rPr>
              <a:t>орієнтація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ресурсозабезпече</a:t>
            </a:r>
            <a:r>
              <a:rPr lang="uk-UA" dirty="0" err="1">
                <a:latin typeface="Century Schoolbook" panose="02040604050505020304" pitchFamily="18" charset="0"/>
              </a:rPr>
              <a:t>ність</a:t>
            </a:r>
            <a:r>
              <a:rPr lang="uk-UA" dirty="0">
                <a:latin typeface="Century Schoolbook" panose="02040604050505020304" pitchFamily="18" charset="0"/>
              </a:rPr>
              <a:t>").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3. </a:t>
            </a:r>
            <a:r>
              <a:rPr lang="ru-RU" dirty="0" err="1">
                <a:latin typeface="Century Schoolbook" panose="02040604050505020304" pitchFamily="18" charset="0"/>
              </a:rPr>
              <a:t>Досягнення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обсягів</a:t>
            </a:r>
            <a:r>
              <a:rPr lang="ru-RU" dirty="0">
                <a:latin typeface="Century Schoolbook" panose="02040604050505020304" pitchFamily="18" charset="0"/>
              </a:rPr>
              <a:t> товарообороту та </a:t>
            </a:r>
            <a:r>
              <a:rPr lang="ru-RU" dirty="0" err="1">
                <a:latin typeface="Century Schoolbook" panose="02040604050505020304" pitchFamily="18" charset="0"/>
              </a:rPr>
              <a:t>формування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його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структури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виходячи</a:t>
            </a:r>
            <a:r>
              <a:rPr lang="ru-RU" dirty="0">
                <a:latin typeface="Century Schoolbook" panose="02040604050505020304" pitchFamily="18" charset="0"/>
              </a:rPr>
              <a:t> з </a:t>
            </a:r>
            <a:r>
              <a:rPr lang="ru-RU" dirty="0" err="1">
                <a:latin typeface="Century Schoolbook" panose="02040604050505020304" pitchFamily="18" charset="0"/>
              </a:rPr>
              <a:t>необхідності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отримання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цільової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суми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прибутку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uk-UA" dirty="0">
                <a:latin typeface="Century Schoolbook" panose="02040604050505020304" pitchFamily="18" charset="0"/>
              </a:rPr>
              <a:t>("орієнтація на прибуток").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Усі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перераховані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цілі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управління</a:t>
            </a:r>
            <a:r>
              <a:rPr lang="ru-RU" dirty="0">
                <a:latin typeface="Century Schoolbook" panose="02040604050505020304" pitchFamily="18" charset="0"/>
              </a:rPr>
              <a:t> товарооборотом </a:t>
            </a:r>
            <a:r>
              <a:rPr lang="ru-RU" dirty="0" err="1">
                <a:latin typeface="Century Schoolbook" panose="02040604050505020304" pitchFamily="18" charset="0"/>
              </a:rPr>
              <a:t>тісно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взаємопов'язані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можуть</a:t>
            </a:r>
            <a:r>
              <a:rPr lang="ru-RU" dirty="0">
                <a:latin typeface="Century Schoolbook" panose="02040604050505020304" pitchFamily="18" charset="0"/>
              </a:rPr>
              <a:t> бути </a:t>
            </a:r>
            <a:r>
              <a:rPr lang="ru-RU" dirty="0" err="1">
                <a:latin typeface="Century Schoolbook" panose="02040604050505020304" pitchFamily="18" charset="0"/>
              </a:rPr>
              <a:t>реалізовані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тільки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базі</a:t>
            </a:r>
            <a:r>
              <a:rPr lang="ru-RU" dirty="0">
                <a:latin typeface="Century Schoolbook" panose="02040604050505020304" pitchFamily="18" charset="0"/>
              </a:rPr>
              <a:t> комплексного </a:t>
            </a:r>
            <a:r>
              <a:rPr lang="ru-RU" dirty="0" err="1">
                <a:latin typeface="Century Schoolbook" panose="02040604050505020304" pitchFamily="18" charset="0"/>
              </a:rPr>
              <a:t>підхо</a:t>
            </a:r>
            <a:r>
              <a:rPr lang="uk-UA" dirty="0" err="1">
                <a:latin typeface="Century Schoolbook" panose="02040604050505020304" pitchFamily="18" charset="0"/>
              </a:rPr>
              <a:t>ду</a:t>
            </a:r>
            <a:r>
              <a:rPr lang="uk-UA" dirty="0">
                <a:latin typeface="Century Schoolbook" panose="020406040505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817309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400DDA5-60CD-4D35-86FF-7F85D75D4690}"/>
              </a:ext>
            </a:extLst>
          </p:cNvPr>
          <p:cNvSpPr/>
          <p:nvPr/>
        </p:nvSpPr>
        <p:spPr>
          <a:xfrm>
            <a:off x="1700212" y="800099"/>
            <a:ext cx="879157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Century Schoolbook" panose="02040604050505020304" pitchFamily="18" charset="0"/>
              </a:rPr>
              <a:t>Особливості</a:t>
            </a:r>
            <a:r>
              <a:rPr lang="ru-RU" dirty="0">
                <a:latin typeface="Century Schoolbook" panose="02040604050505020304" pitchFamily="18" charset="0"/>
              </a:rPr>
              <a:t> ринку </a:t>
            </a:r>
            <a:r>
              <a:rPr lang="ru-RU" dirty="0" err="1">
                <a:latin typeface="Century Schoolbook" panose="02040604050505020304" pitchFamily="18" charset="0"/>
              </a:rPr>
              <a:t>діяльності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стадія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життєвого</a:t>
            </a:r>
            <a:r>
              <a:rPr lang="ru-RU" dirty="0">
                <a:latin typeface="Century Schoolbook" panose="02040604050505020304" pitchFamily="18" charset="0"/>
              </a:rPr>
              <a:t> циклу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реалізуються</a:t>
            </a:r>
            <a:r>
              <a:rPr lang="ru-RU" dirty="0">
                <a:latin typeface="Century Schoolbook" panose="02040604050505020304" pitchFamily="18" charset="0"/>
              </a:rPr>
              <a:t> ним, </a:t>
            </a:r>
            <a:r>
              <a:rPr lang="ru-RU" dirty="0" err="1">
                <a:latin typeface="Century Schoolbook" panose="02040604050505020304" pitchFamily="18" charset="0"/>
              </a:rPr>
              <a:t>можуть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обумовити</a:t>
            </a:r>
            <a:r>
              <a:rPr lang="ru-RU" dirty="0">
                <a:latin typeface="Century Schoolbook" panose="02040604050505020304" pitchFamily="18" charset="0"/>
              </a:rPr>
              <a:t>  </a:t>
            </a:r>
            <a:r>
              <a:rPr lang="ru-RU" dirty="0" err="1">
                <a:latin typeface="Century Schoolbook" panose="02040604050505020304" pitchFamily="18" charset="0"/>
              </a:rPr>
              <a:t>пріоритетність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реалізації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окремих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цілей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управління</a:t>
            </a:r>
            <a:r>
              <a:rPr lang="ru-RU" dirty="0">
                <a:latin typeface="Century Schoolbook" panose="02040604050505020304" pitchFamily="18" charset="0"/>
              </a:rPr>
              <a:t> товарооборотом. 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Це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має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визначальне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значення</a:t>
            </a:r>
            <a:r>
              <a:rPr lang="ru-RU" dirty="0">
                <a:latin typeface="Century Schoolbook" panose="02040604050505020304" pitchFamily="18" charset="0"/>
              </a:rPr>
              <a:t> для </a:t>
            </a:r>
            <a:r>
              <a:rPr lang="ru-RU" dirty="0" err="1">
                <a:latin typeface="Century Schoolbook" panose="02040604050505020304" pitchFamily="18" charset="0"/>
              </a:rPr>
              <a:t>вибору</a:t>
            </a:r>
            <a:r>
              <a:rPr lang="ru-RU" dirty="0">
                <a:latin typeface="Century Schoolbook" panose="02040604050505020304" pitchFamily="18" charset="0"/>
              </a:rPr>
              <a:t> методики </a:t>
            </a:r>
            <a:r>
              <a:rPr lang="ru-RU" dirty="0" err="1">
                <a:latin typeface="Century Schoolbook" panose="02040604050505020304" pitchFamily="18" charset="0"/>
              </a:rPr>
              <a:t>планування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обсягів</a:t>
            </a:r>
            <a:r>
              <a:rPr lang="ru-RU" dirty="0">
                <a:latin typeface="Century Schoolbook" panose="02040604050505020304" pitchFamily="18" charset="0"/>
              </a:rPr>
              <a:t> товарообороту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майбутній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період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DE8AC4C-F406-4E63-8308-6A6B8BE537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2519" y="2265311"/>
            <a:ext cx="7700106" cy="4516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2475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D1AAA2C-0E59-4784-8066-CAC16F4A5803}"/>
              </a:ext>
            </a:extLst>
          </p:cNvPr>
          <p:cNvSpPr/>
          <p:nvPr/>
        </p:nvSpPr>
        <p:spPr>
          <a:xfrm>
            <a:off x="1638300" y="1997839"/>
            <a:ext cx="891539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latin typeface="Century Schoolbook" panose="02040604050505020304" pitchFamily="18" charset="0"/>
              </a:rPr>
              <a:t>На четвертому </a:t>
            </a:r>
            <a:r>
              <a:rPr lang="ru-RU" i="1" dirty="0" err="1">
                <a:latin typeface="Century Schoolbook" panose="02040604050505020304" pitchFamily="18" charset="0"/>
              </a:rPr>
              <a:t>етапі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управління</a:t>
            </a:r>
            <a:r>
              <a:rPr lang="ru-RU" dirty="0">
                <a:latin typeface="Century Schoolbook" panose="02040604050505020304" pitchFamily="18" charset="0"/>
              </a:rPr>
              <a:t> товарооборотом </a:t>
            </a:r>
            <a:r>
              <a:rPr lang="ru-RU" dirty="0" err="1">
                <a:latin typeface="Century Schoolbook" panose="02040604050505020304" pitchFamily="18" charset="0"/>
              </a:rPr>
              <a:t>здійснюють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обгрунтування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обсягу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структури</a:t>
            </a:r>
            <a:r>
              <a:rPr lang="ru-RU" dirty="0">
                <a:latin typeface="Century Schoolbook" panose="02040604050505020304" pitchFamily="18" charset="0"/>
              </a:rPr>
              <a:t> товарообороту на </a:t>
            </a:r>
            <a:r>
              <a:rPr lang="ru-RU" dirty="0" err="1">
                <a:latin typeface="Century Schoolbook" panose="02040604050505020304" pitchFamily="18" charset="0"/>
              </a:rPr>
              <a:t>плановий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період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Планування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обсягу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структури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реалізації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є одним з </a:t>
            </a:r>
            <a:r>
              <a:rPr lang="ru-RU" dirty="0" err="1">
                <a:latin typeface="Century Schoolbook" panose="02040604050505020304" pitchFamily="18" charset="0"/>
              </a:rPr>
              <a:t>відповідальних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етапів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системі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економічного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управління</a:t>
            </a:r>
            <a:r>
              <a:rPr lang="ru-RU" dirty="0">
                <a:latin typeface="Century Schoolbook" panose="02040604050505020304" pitchFamily="18" charset="0"/>
              </a:rPr>
              <a:t> товарооборотом. </a:t>
            </a:r>
            <a:r>
              <a:rPr lang="ru-RU" dirty="0" err="1">
                <a:latin typeface="Century Schoolbook" panose="02040604050505020304" pitchFamily="18" charset="0"/>
              </a:rPr>
              <a:t>Це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пояснюється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важливим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значенням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цих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показників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системі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планів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економічного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фінансового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розвитку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При </a:t>
            </a:r>
            <a:r>
              <a:rPr lang="ru-RU" dirty="0" err="1">
                <a:latin typeface="Century Schoolbook" panose="02040604050505020304" pitchFamily="18" charset="0"/>
              </a:rPr>
              <a:t>плануванні</a:t>
            </a:r>
            <a:r>
              <a:rPr lang="ru-RU" dirty="0">
                <a:latin typeface="Century Schoolbook" panose="02040604050505020304" pitchFamily="18" charset="0"/>
              </a:rPr>
              <a:t> товарообороту, </a:t>
            </a:r>
            <a:r>
              <a:rPr lang="ru-RU" dirty="0" err="1">
                <a:latin typeface="Century Schoolbook" panose="02040604050505020304" pitchFamily="18" charset="0"/>
              </a:rPr>
              <a:t>визначають</a:t>
            </a:r>
            <a:r>
              <a:rPr lang="ru-RU" dirty="0">
                <a:latin typeface="Century Schoolbook" panose="02040604050505020304" pitchFamily="18" charset="0"/>
              </a:rPr>
              <a:t> з одного боку, </a:t>
            </a:r>
            <a:r>
              <a:rPr lang="ru-RU" dirty="0" err="1">
                <a:latin typeface="Century Schoolbook" panose="02040604050505020304" pitchFamily="18" charset="0"/>
              </a:rPr>
              <a:t>його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необхідний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виходячи</a:t>
            </a:r>
            <a:r>
              <a:rPr lang="ru-RU" dirty="0">
                <a:latin typeface="Century Schoolbook" panose="02040604050505020304" pitchFamily="18" charset="0"/>
              </a:rPr>
              <a:t> з </a:t>
            </a:r>
            <a:r>
              <a:rPr lang="ru-RU" dirty="0" err="1">
                <a:latin typeface="Century Schoolbook" panose="02040604050505020304" pitchFamily="18" charset="0"/>
              </a:rPr>
              <a:t>цільової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суми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прибутку</a:t>
            </a:r>
            <a:r>
              <a:rPr lang="ru-RU" dirty="0">
                <a:latin typeface="Century Schoolbook" panose="02040604050505020304" pitchFamily="18" charset="0"/>
              </a:rPr>
              <a:t>, а з </a:t>
            </a:r>
            <a:r>
              <a:rPr lang="ru-RU" dirty="0" err="1">
                <a:latin typeface="Century Schoolbook" panose="02040604050505020304" pitchFamily="18" charset="0"/>
              </a:rPr>
              <a:t>іншого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можливий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</a:t>
            </a:r>
            <a:r>
              <a:rPr lang="ru-RU" dirty="0">
                <a:latin typeface="Century Schoolbook" panose="02040604050505020304" pitchFamily="18" charset="0"/>
              </a:rPr>
              <a:t> та структуру товарообороту в </a:t>
            </a:r>
            <a:r>
              <a:rPr lang="ru-RU" dirty="0" err="1">
                <a:latin typeface="Century Schoolbook" panose="02040604050505020304" pitchFamily="18" charset="0"/>
              </a:rPr>
              <a:t>умовах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наявного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ресурсно</a:t>
            </a:r>
            <a:r>
              <a:rPr lang="uk-UA" dirty="0">
                <a:latin typeface="Century Schoolbook" panose="02040604050505020304" pitchFamily="18" charset="0"/>
              </a:rPr>
              <a:t>го потенціалу підприємства.</a:t>
            </a:r>
          </a:p>
        </p:txBody>
      </p:sp>
    </p:spTree>
    <p:extLst>
      <p:ext uri="{BB962C8B-B14F-4D97-AF65-F5344CB8AC3E}">
        <p14:creationId xmlns:p14="http://schemas.microsoft.com/office/powerpoint/2010/main" val="25874712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851E8BC-BF27-4A71-BE55-93285FFA4415}"/>
              </a:ext>
            </a:extLst>
          </p:cNvPr>
          <p:cNvSpPr/>
          <p:nvPr/>
        </p:nvSpPr>
        <p:spPr>
          <a:xfrm>
            <a:off x="2038349" y="2371724"/>
            <a:ext cx="752475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Century Schoolbook" panose="02040604050505020304" pitchFamily="18" charset="0"/>
              </a:rPr>
              <a:t>Після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проведення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розрахунків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стосовно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необхідного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можливого</a:t>
            </a:r>
            <a:endParaRPr lang="ru-RU" dirty="0">
              <a:latin typeface="Century Schoolbook" panose="02040604050505020304" pitchFamily="18" charset="0"/>
            </a:endParaRPr>
          </a:p>
          <a:p>
            <a:r>
              <a:rPr lang="ru-RU" dirty="0" err="1">
                <a:latin typeface="Century Schoolbook" panose="02040604050505020304" pitchFamily="18" charset="0"/>
              </a:rPr>
              <a:t>обсягу</a:t>
            </a:r>
            <a:r>
              <a:rPr lang="ru-RU" dirty="0">
                <a:latin typeface="Century Schoolbook" panose="02040604050505020304" pitchFamily="18" charset="0"/>
              </a:rPr>
              <a:t> товарообороту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, на </a:t>
            </a:r>
            <a:r>
              <a:rPr lang="ru-RU" dirty="0" err="1">
                <a:latin typeface="Century Schoolbook" panose="02040604050505020304" pitchFamily="18" charset="0"/>
              </a:rPr>
              <a:t>плановий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період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необхідно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досягти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збалансованості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між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цими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показниками</a:t>
            </a:r>
            <a:r>
              <a:rPr lang="ru-RU" dirty="0">
                <a:latin typeface="Century Schoolbook" panose="02040604050505020304" pitchFamily="18" charset="0"/>
              </a:rPr>
              <a:t>. </a:t>
            </a:r>
            <a:r>
              <a:rPr lang="ru-RU" dirty="0" err="1">
                <a:latin typeface="Century Schoolbook" panose="02040604050505020304" pitchFamily="18" charset="0"/>
              </a:rPr>
              <a:t>Це</a:t>
            </a:r>
            <a:r>
              <a:rPr lang="ru-RU" dirty="0">
                <a:latin typeface="Century Schoolbook" panose="02040604050505020304" pitchFamily="18" charset="0"/>
              </a:rPr>
              <a:t> і є </a:t>
            </a:r>
            <a:r>
              <a:rPr lang="ru-RU" dirty="0" err="1">
                <a:latin typeface="Century Schoolbook" panose="02040604050505020304" pitchFamily="18" charset="0"/>
              </a:rPr>
              <a:t>головним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завданням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п'ятого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етапу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стратегії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управління</a:t>
            </a:r>
            <a:r>
              <a:rPr lang="ru-RU" dirty="0">
                <a:latin typeface="Century Schoolbook" panose="02040604050505020304" pitchFamily="18" charset="0"/>
              </a:rPr>
              <a:t> товарооборотом </a:t>
            </a:r>
            <a:r>
              <a:rPr lang="ru-RU" dirty="0" err="1">
                <a:latin typeface="Century Schoolbook" panose="02040604050505020304" pitchFamily="18" charset="0"/>
              </a:rPr>
              <a:t>підпри</a:t>
            </a:r>
            <a:r>
              <a:rPr lang="uk-UA" dirty="0" err="1">
                <a:latin typeface="Century Schoolbook" panose="02040604050505020304" pitchFamily="18" charset="0"/>
              </a:rPr>
              <a:t>ємства</a:t>
            </a:r>
            <a:r>
              <a:rPr lang="uk-UA" dirty="0">
                <a:latin typeface="Century Schoolbook" panose="02040604050505020304" pitchFamily="18" charset="0"/>
              </a:rPr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09568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6CEDFA0-BFC7-499C-A9E1-C85E2C87E11D}"/>
              </a:ext>
            </a:extLst>
          </p:cNvPr>
          <p:cNvSpPr/>
          <p:nvPr/>
        </p:nvSpPr>
        <p:spPr>
          <a:xfrm>
            <a:off x="1995488" y="2400301"/>
            <a:ext cx="820102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Century Schoolbook" panose="02040604050505020304" pitchFamily="18" charset="0"/>
              </a:rPr>
              <a:t>Якщо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необхідний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</a:t>
            </a:r>
            <a:r>
              <a:rPr lang="ru-RU" dirty="0">
                <a:latin typeface="Century Schoolbook" panose="02040604050505020304" pitchFamily="18" charset="0"/>
              </a:rPr>
              <a:t> товарообороту </a:t>
            </a:r>
            <a:r>
              <a:rPr lang="ru-RU" dirty="0" err="1">
                <a:latin typeface="Century Schoolbook" panose="02040604050505020304" pitchFamily="18" charset="0"/>
              </a:rPr>
              <a:t>більший</a:t>
            </a:r>
            <a:r>
              <a:rPr lang="ru-RU" dirty="0">
                <a:latin typeface="Century Schoolbook" panose="02040604050505020304" pitchFamily="18" charset="0"/>
              </a:rPr>
              <a:t> за </a:t>
            </a:r>
            <a:r>
              <a:rPr lang="ru-RU" dirty="0" err="1">
                <a:latin typeface="Century Schoolbook" panose="02040604050505020304" pitchFamily="18" charset="0"/>
              </a:rPr>
              <a:t>його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можливий</a:t>
            </a:r>
            <a:endParaRPr lang="ru-RU" dirty="0">
              <a:latin typeface="Century Schoolbook" panose="02040604050505020304" pitchFamily="18" charset="0"/>
            </a:endParaRPr>
          </a:p>
          <a:p>
            <a:r>
              <a:rPr lang="ru-RU" dirty="0" err="1">
                <a:latin typeface="Century Schoolbook" panose="02040604050505020304" pitchFamily="18" charset="0"/>
              </a:rPr>
              <a:t>обсяг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необхідно</a:t>
            </a:r>
            <a:r>
              <a:rPr lang="ru-RU" dirty="0">
                <a:latin typeface="Century Schoolbook" panose="02040604050505020304" pitchFamily="18" charset="0"/>
              </a:rPr>
              <a:t> провести роботу </a:t>
            </a:r>
            <a:r>
              <a:rPr lang="ru-RU" dirty="0" err="1">
                <a:latin typeface="Century Schoolbook" panose="02040604050505020304" pitchFamily="18" charset="0"/>
              </a:rPr>
              <a:t>щодо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пошуку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мобілізації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резервів</a:t>
            </a:r>
            <a:endParaRPr lang="ru-RU" dirty="0">
              <a:latin typeface="Century Schoolbook" panose="02040604050505020304" pitchFamily="18" charset="0"/>
            </a:endParaRPr>
          </a:p>
          <a:p>
            <a:r>
              <a:rPr lang="ru-RU" dirty="0" err="1">
                <a:latin typeface="Century Schoolbook" panose="02040604050505020304" pitchFamily="18" charset="0"/>
              </a:rPr>
              <a:t>збільшення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реалізації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за </a:t>
            </a:r>
            <a:r>
              <a:rPr lang="ru-RU" dirty="0" err="1">
                <a:latin typeface="Century Schoolbook" panose="02040604050505020304" pitchFamily="18" charset="0"/>
              </a:rPr>
              <a:t>рахунок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розробки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або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внесення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відповідних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змін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цінову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асортиментну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ресурсну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політику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uk-UA" dirty="0">
                <a:latin typeface="Century Schoolbook" panose="02040604050505020304" pitchFamily="18" charset="0"/>
              </a:rPr>
              <a:t>підприємства.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953733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C493BC3-CAEF-4F83-A536-A67B6932490C}"/>
              </a:ext>
            </a:extLst>
          </p:cNvPr>
          <p:cNvSpPr/>
          <p:nvPr/>
        </p:nvSpPr>
        <p:spPr>
          <a:xfrm>
            <a:off x="2324099" y="2438221"/>
            <a:ext cx="72675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Century Schoolbook" panose="02040604050505020304" pitchFamily="18" charset="0"/>
              </a:rPr>
              <a:t>Обгрунтування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цінової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політики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має</a:t>
            </a:r>
            <a:r>
              <a:rPr lang="ru-RU" dirty="0">
                <a:latin typeface="Century Schoolbook" panose="02040604050505020304" pitchFamily="18" charset="0"/>
              </a:rPr>
              <a:t> бути </a:t>
            </a:r>
            <a:r>
              <a:rPr lang="ru-RU" dirty="0" err="1">
                <a:latin typeface="Century Schoolbook" panose="02040604050505020304" pitchFamily="18" charset="0"/>
              </a:rPr>
              <a:t>спрямоване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визначення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оптимальних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цін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реалізації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, при </a:t>
            </a:r>
            <a:r>
              <a:rPr lang="ru-RU" dirty="0" err="1">
                <a:latin typeface="Century Schoolbook" panose="02040604050505020304" pitchFamily="18" charset="0"/>
              </a:rPr>
              <a:t>яких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досягається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оптимальний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</a:t>
            </a:r>
            <a:r>
              <a:rPr lang="ru-RU" dirty="0">
                <a:latin typeface="Century Schoolbook" panose="02040604050505020304" pitchFamily="18" charset="0"/>
              </a:rPr>
              <a:t> товарообороту, а як </a:t>
            </a:r>
            <a:r>
              <a:rPr lang="ru-RU" dirty="0" err="1">
                <a:latin typeface="Century Schoolbook" panose="02040604050505020304" pitchFamily="18" charset="0"/>
              </a:rPr>
              <a:t>наслідок</a:t>
            </a:r>
            <a:r>
              <a:rPr lang="ru-RU" dirty="0">
                <a:latin typeface="Century Schoolbook" panose="02040604050505020304" pitchFamily="18" charset="0"/>
              </a:rPr>
              <a:t> - </a:t>
            </a:r>
            <a:r>
              <a:rPr lang="ru-RU" dirty="0" err="1">
                <a:latin typeface="Century Schoolbook" panose="02040604050505020304" pitchFamily="18" charset="0"/>
              </a:rPr>
              <a:t>максимальний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прибуток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699695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E643422-99AC-4978-B3B2-32D1C94C3649}"/>
              </a:ext>
            </a:extLst>
          </p:cNvPr>
          <p:cNvSpPr/>
          <p:nvPr/>
        </p:nvSpPr>
        <p:spPr>
          <a:xfrm>
            <a:off x="1447799" y="1743074"/>
            <a:ext cx="907732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Century Schoolbook" panose="02040604050505020304" pitchFamily="18" charset="0"/>
              </a:rPr>
              <a:t>Формування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ресурсної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політики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торговельного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повинне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передбачати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залучення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додаткових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ресурсів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які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забезпечують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досягнення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необхідного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діяльності</a:t>
            </a:r>
            <a:r>
              <a:rPr lang="ru-RU" dirty="0">
                <a:latin typeface="Century Schoolbook" panose="02040604050505020304" pitchFamily="18" charset="0"/>
              </a:rPr>
              <a:t> з </a:t>
            </a:r>
            <a:r>
              <a:rPr lang="ru-RU" dirty="0" err="1">
                <a:latin typeface="Century Schoolbook" panose="02040604050505020304" pitchFamily="18" charset="0"/>
              </a:rPr>
              <a:t>найменшими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витратами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Якщо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здійснення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цих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заходів</a:t>
            </a:r>
            <a:r>
              <a:rPr lang="ru-RU" dirty="0">
                <a:latin typeface="Century Schoolbook" panose="02040604050505020304" pitchFamily="18" charset="0"/>
              </a:rPr>
              <a:t> не </a:t>
            </a:r>
            <a:r>
              <a:rPr lang="ru-RU" dirty="0" err="1">
                <a:latin typeface="Century Schoolbook" panose="02040604050505020304" pitchFamily="18" charset="0"/>
              </a:rPr>
              <a:t>забезпечить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зростання</a:t>
            </a:r>
            <a:r>
              <a:rPr lang="ru-RU" dirty="0">
                <a:latin typeface="Century Schoolbook" panose="02040604050505020304" pitchFamily="18" charset="0"/>
              </a:rPr>
              <a:t> товарообороту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до </a:t>
            </a:r>
            <a:r>
              <a:rPr lang="ru-RU" dirty="0" err="1">
                <a:latin typeface="Century Schoolbook" panose="02040604050505020304" pitchFamily="18" charset="0"/>
              </a:rPr>
              <a:t>необхідного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обсягу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слід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розглянути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інші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можливості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щодо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отримання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прибутку</a:t>
            </a:r>
            <a:r>
              <a:rPr lang="ru-RU" dirty="0">
                <a:latin typeface="Century Schoolbook" panose="02040604050505020304" pitchFamily="18" charset="0"/>
              </a:rPr>
              <a:t> (за </a:t>
            </a:r>
            <a:r>
              <a:rPr lang="ru-RU" dirty="0" err="1">
                <a:latin typeface="Century Schoolbook" panose="02040604050505020304" pitchFamily="18" charset="0"/>
              </a:rPr>
              <a:t>рахунок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неторго</a:t>
            </a:r>
            <a:r>
              <a:rPr lang="uk-UA" dirty="0" err="1">
                <a:latin typeface="Century Schoolbook" panose="02040604050505020304" pitchFamily="18" charset="0"/>
              </a:rPr>
              <a:t>вельних</a:t>
            </a:r>
            <a:r>
              <a:rPr lang="uk-UA" dirty="0">
                <a:latin typeface="Century Schoolbook" panose="02040604050505020304" pitchFamily="18" charset="0"/>
              </a:rPr>
              <a:t> видів діяльності).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План товарообороту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приймається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цьому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разі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обсязі</a:t>
            </a:r>
            <a:r>
              <a:rPr lang="ru-RU" dirty="0">
                <a:latin typeface="Century Schoolbook" panose="02040604050505020304" pitchFamily="18" charset="0"/>
              </a:rPr>
              <a:t> максимально </a:t>
            </a:r>
            <a:r>
              <a:rPr lang="ru-RU" dirty="0" err="1">
                <a:latin typeface="Century Schoolbook" panose="02040604050505020304" pitchFamily="18" charset="0"/>
              </a:rPr>
              <a:t>можливого</a:t>
            </a:r>
            <a:r>
              <a:rPr lang="ru-RU" dirty="0">
                <a:latin typeface="Century Schoolbook" panose="02040604050505020304" pitchFamily="18" charset="0"/>
              </a:rPr>
              <a:t> з </a:t>
            </a:r>
            <a:r>
              <a:rPr lang="ru-RU" dirty="0" err="1">
                <a:latin typeface="Century Schoolbook" panose="02040604050505020304" pitchFamily="18" charset="0"/>
              </a:rPr>
              <a:t>врахуванням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виявлених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резервів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щодо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uk-UA" dirty="0">
                <a:latin typeface="Century Schoolbook" panose="02040604050505020304" pitchFamily="18" charset="0"/>
              </a:rPr>
              <a:t>його зростання.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842451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480550D-2E65-47AB-9C32-3D577AF34B15}"/>
              </a:ext>
            </a:extLst>
          </p:cNvPr>
          <p:cNvSpPr/>
          <p:nvPr/>
        </p:nvSpPr>
        <p:spPr>
          <a:xfrm>
            <a:off x="1666875" y="1857376"/>
            <a:ext cx="854392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entury Schoolbook" panose="02040604050505020304" pitchFamily="18" charset="0"/>
              </a:rPr>
              <a:t>Контроль за </a:t>
            </a:r>
            <a:r>
              <a:rPr lang="ru-RU" dirty="0" err="1">
                <a:latin typeface="Century Schoolbook" panose="02040604050505020304" pitchFamily="18" charset="0"/>
              </a:rPr>
              <a:t>виконанням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поставлених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планових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завдань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здійснюється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наступному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i="1" dirty="0" err="1">
                <a:latin typeface="Century Schoolbook" panose="02040604050505020304" pitchFamily="18" charset="0"/>
              </a:rPr>
              <a:t>шостому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етапі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управління</a:t>
            </a:r>
            <a:r>
              <a:rPr lang="ru-RU" dirty="0">
                <a:latin typeface="Century Schoolbook" panose="02040604050505020304" pitchFamily="18" charset="0"/>
              </a:rPr>
              <a:t> товарооборотом. На </a:t>
            </a:r>
            <a:r>
              <a:rPr lang="ru-RU" dirty="0" err="1">
                <a:latin typeface="Century Schoolbook" panose="02040604050505020304" pitchFamily="18" charset="0"/>
              </a:rPr>
              <a:t>цьому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етапі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порівнюють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досягнуті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результати</a:t>
            </a:r>
            <a:r>
              <a:rPr lang="ru-RU" dirty="0">
                <a:latin typeface="Century Schoolbook" panose="02040604050505020304" pitchFamily="18" charset="0"/>
              </a:rPr>
              <a:t> з </a:t>
            </a:r>
            <a:r>
              <a:rPr lang="ru-RU" dirty="0" err="1">
                <a:latin typeface="Century Schoolbook" panose="02040604050505020304" pitchFamily="18" charset="0"/>
              </a:rPr>
              <a:t>плановими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показниками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вносять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необхідні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корективи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попередньо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розроблені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плани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політику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з метою </a:t>
            </a:r>
            <a:r>
              <a:rPr lang="ru-RU" dirty="0" err="1">
                <a:latin typeface="Century Schoolbook" panose="02040604050505020304" pitchFamily="18" charset="0"/>
              </a:rPr>
              <a:t>забезпечення</a:t>
            </a:r>
            <a:r>
              <a:rPr lang="ru-RU" dirty="0">
                <a:latin typeface="Century Schoolbook" panose="02040604050505020304" pitchFamily="18" charset="0"/>
              </a:rPr>
              <a:t> умов для </a:t>
            </a:r>
            <a:r>
              <a:rPr lang="ru-RU" dirty="0" err="1">
                <a:latin typeface="Century Schoolbook" panose="02040604050505020304" pitchFamily="18" charset="0"/>
              </a:rPr>
              <a:t>виконання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розробленого</a:t>
            </a:r>
            <a:r>
              <a:rPr lang="ru-RU" dirty="0">
                <a:latin typeface="Century Schoolbook" panose="02040604050505020304" pitchFamily="18" charset="0"/>
              </a:rPr>
              <a:t> плану товарообороту та </a:t>
            </a:r>
            <a:r>
              <a:rPr lang="ru-RU" dirty="0" err="1">
                <a:latin typeface="Century Schoolbook" panose="02040604050505020304" pitchFamily="18" charset="0"/>
              </a:rPr>
              <a:t>отримання</a:t>
            </a:r>
            <a:r>
              <a:rPr lang="ru-RU" dirty="0">
                <a:latin typeface="Century Schoolbook" panose="02040604050505020304" pitchFamily="18" charset="0"/>
              </a:rPr>
              <a:t> максимально </a:t>
            </a:r>
            <a:r>
              <a:rPr lang="ru-RU" dirty="0" err="1">
                <a:latin typeface="Century Schoolbook" panose="02040604050505020304" pitchFamily="18" charset="0"/>
              </a:rPr>
              <a:t>можливого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обсягу</a:t>
            </a:r>
            <a:r>
              <a:rPr lang="ru-RU" dirty="0">
                <a:latin typeface="Century Schoolbook" panose="02040604050505020304" pitchFamily="18" charset="0"/>
              </a:rPr>
              <a:t> доходу та </a:t>
            </a:r>
            <a:r>
              <a:rPr lang="ru-RU" dirty="0" err="1">
                <a:latin typeface="Century Schoolbook" panose="02040604050505020304" pitchFamily="18" charset="0"/>
              </a:rPr>
              <a:t>прибутку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516847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7D55476-8EB9-446B-88C0-3D07851A34FA}"/>
              </a:ext>
            </a:extLst>
          </p:cNvPr>
          <p:cNvSpPr/>
          <p:nvPr/>
        </p:nvSpPr>
        <p:spPr>
          <a:xfrm>
            <a:off x="1609724" y="1190774"/>
            <a:ext cx="9439275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i="1" dirty="0">
                <a:latin typeface="Trebuchet MS" panose="020B0603020202020204" pitchFamily="34" charset="0"/>
              </a:rPr>
              <a:t>5. </a:t>
            </a:r>
            <a:r>
              <a:rPr lang="ru-RU" sz="2400" i="1" dirty="0" err="1">
                <a:latin typeface="Trebuchet MS" panose="020B0603020202020204" pitchFamily="34" charset="0"/>
              </a:rPr>
              <a:t>Аналіз</a:t>
            </a:r>
            <a:r>
              <a:rPr lang="ru-RU" sz="2400" i="1" dirty="0">
                <a:latin typeface="Trebuchet MS" panose="020B0603020202020204" pitchFamily="34" charset="0"/>
              </a:rPr>
              <a:t> </a:t>
            </a:r>
            <a:r>
              <a:rPr lang="ru-RU" sz="2400" i="1" dirty="0" err="1">
                <a:latin typeface="Trebuchet MS" panose="020B0603020202020204" pitchFamily="34" charset="0"/>
              </a:rPr>
              <a:t>обсягу</a:t>
            </a:r>
            <a:r>
              <a:rPr lang="ru-RU" sz="2400" i="1" dirty="0">
                <a:latin typeface="Trebuchet MS" panose="020B0603020202020204" pitchFamily="34" charset="0"/>
              </a:rPr>
              <a:t> та </a:t>
            </a:r>
            <a:r>
              <a:rPr lang="ru-RU" sz="2400" i="1" dirty="0" err="1">
                <a:latin typeface="Trebuchet MS" panose="020B0603020202020204" pitchFamily="34" charset="0"/>
              </a:rPr>
              <a:t>структури</a:t>
            </a:r>
            <a:r>
              <a:rPr lang="ru-RU" sz="2400" i="1" dirty="0">
                <a:latin typeface="Trebuchet MS" panose="020B0603020202020204" pitchFamily="34" charset="0"/>
              </a:rPr>
              <a:t> товарообороту </a:t>
            </a:r>
            <a:r>
              <a:rPr lang="uk-UA" sz="2400" i="1" dirty="0">
                <a:latin typeface="Trebuchet MS" panose="020B0603020202020204" pitchFamily="34" charset="0"/>
              </a:rPr>
              <a:t>підприємства</a:t>
            </a:r>
          </a:p>
          <a:p>
            <a:endParaRPr lang="ru-RU" dirty="0">
              <a:latin typeface="Century Schoolbook" panose="02040604050505020304" pitchFamily="18" charset="0"/>
            </a:endParaRPr>
          </a:p>
          <a:p>
            <a:r>
              <a:rPr lang="ru-RU" dirty="0" err="1">
                <a:latin typeface="Century Schoolbook" panose="02040604050505020304" pitchFamily="18" charset="0"/>
              </a:rPr>
              <a:t>Вивчення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існуючих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тенденцій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можливостей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щодо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реалізації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визначення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факторів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які</a:t>
            </a:r>
            <a:r>
              <a:rPr lang="ru-RU" dirty="0">
                <a:latin typeface="Century Schoolbook" panose="02040604050505020304" pitchFamily="18" charset="0"/>
              </a:rPr>
              <a:t> позитивно та негативно </a:t>
            </a:r>
            <a:r>
              <a:rPr lang="ru-RU" dirty="0" err="1">
                <a:latin typeface="Century Schoolbook" panose="02040604050505020304" pitchFamily="18" charset="0"/>
              </a:rPr>
              <a:t>впливають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обсяг</a:t>
            </a:r>
            <a:r>
              <a:rPr lang="ru-RU" dirty="0">
                <a:latin typeface="Century Schoolbook" panose="02040604050505020304" pitchFamily="18" charset="0"/>
              </a:rPr>
              <a:t> товарообороту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досягаються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процесі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аналізу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обсягу</a:t>
            </a:r>
            <a:r>
              <a:rPr lang="ru-RU" i="1" dirty="0">
                <a:latin typeface="Century Schoolbook" panose="02040604050505020304" pitchFamily="18" charset="0"/>
              </a:rPr>
              <a:t> та </a:t>
            </a:r>
            <a:r>
              <a:rPr lang="ru-RU" i="1" dirty="0" err="1">
                <a:latin typeface="Century Schoolbook" panose="02040604050505020304" pitchFamily="18" charset="0"/>
              </a:rPr>
              <a:t>структури</a:t>
            </a:r>
            <a:r>
              <a:rPr lang="ru-RU" i="1" dirty="0">
                <a:latin typeface="Century Schoolbook" panose="02040604050505020304" pitchFamily="18" charset="0"/>
              </a:rPr>
              <a:t> товарообороту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</a:p>
          <a:p>
            <a:r>
              <a:rPr lang="uk-UA" dirty="0">
                <a:latin typeface="Century Schoolbook" panose="02040604050505020304" pitchFamily="18" charset="0"/>
              </a:rPr>
              <a:t>Проведення економічного аналізу дозволяє: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- </a:t>
            </a:r>
            <a:r>
              <a:rPr lang="ru-RU" dirty="0" err="1">
                <a:latin typeface="Century Schoolbook" panose="02040604050505020304" pitchFamily="18" charset="0"/>
              </a:rPr>
              <a:t>вивчити</a:t>
            </a:r>
            <a:r>
              <a:rPr lang="ru-RU" dirty="0">
                <a:latin typeface="Century Schoolbook" panose="02040604050505020304" pitchFamily="18" charset="0"/>
              </a:rPr>
              <a:t> стан </a:t>
            </a:r>
            <a:r>
              <a:rPr lang="ru-RU" dirty="0" err="1">
                <a:latin typeface="Century Schoolbook" panose="02040604050505020304" pitchFamily="18" charset="0"/>
              </a:rPr>
              <a:t>виконання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планів</a:t>
            </a:r>
            <a:r>
              <a:rPr lang="ru-RU" dirty="0">
                <a:latin typeface="Century Schoolbook" panose="02040604050505020304" pitchFamily="18" charset="0"/>
              </a:rPr>
              <a:t> товарообороту, </a:t>
            </a:r>
            <a:r>
              <a:rPr lang="ru-RU" dirty="0" err="1">
                <a:latin typeface="Century Schoolbook" panose="02040604050505020304" pitchFamily="18" charset="0"/>
              </a:rPr>
              <a:t>ритмічність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сезонність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реалізації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в ретроспективному </a:t>
            </a:r>
            <a:r>
              <a:rPr lang="ru-RU" dirty="0" err="1">
                <a:latin typeface="Century Schoolbook" panose="02040604050505020304" pitchFamily="18" charset="0"/>
              </a:rPr>
              <a:t>періоді</a:t>
            </a:r>
            <a:r>
              <a:rPr lang="ru-RU" dirty="0">
                <a:latin typeface="Century Schoolbook" panose="02040604050505020304" pitchFamily="18" charset="0"/>
              </a:rPr>
              <a:t>;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- </a:t>
            </a:r>
            <a:r>
              <a:rPr lang="ru-RU" dirty="0" err="1">
                <a:latin typeface="Century Schoolbook" panose="02040604050505020304" pitchFamily="18" charset="0"/>
              </a:rPr>
              <a:t>визначити</a:t>
            </a:r>
            <a:r>
              <a:rPr lang="ru-RU" dirty="0">
                <a:latin typeface="Century Schoolbook" panose="02040604050505020304" pitchFamily="18" charset="0"/>
              </a:rPr>
              <a:t> склад товарообороту за формами, видами, методами </a:t>
            </a:r>
            <a:r>
              <a:rPr lang="uk-UA" dirty="0">
                <a:latin typeface="Century Schoolbook" panose="02040604050505020304" pitchFamily="18" charset="0"/>
              </a:rPr>
              <a:t>продажу, асортиментною структурою;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- </a:t>
            </a:r>
            <a:r>
              <a:rPr lang="ru-RU" dirty="0" err="1">
                <a:latin typeface="Century Schoolbook" panose="02040604050505020304" pitchFamily="18" charset="0"/>
              </a:rPr>
              <a:t>виявити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основні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тенденції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закономірності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реалізації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;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- </a:t>
            </a:r>
            <a:r>
              <a:rPr lang="ru-RU" dirty="0" err="1">
                <a:latin typeface="Century Schoolbook" panose="02040604050505020304" pitchFamily="18" charset="0"/>
              </a:rPr>
              <a:t>проаналізувати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кількісно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оцінити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вплив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окремих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факторів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обсяг</a:t>
            </a:r>
            <a:r>
              <a:rPr lang="ru-RU" dirty="0">
                <a:latin typeface="Century Schoolbook" panose="02040604050505020304" pitchFamily="18" charset="0"/>
              </a:rPr>
              <a:t>, склад та структуру товарообороту.</a:t>
            </a:r>
          </a:p>
        </p:txBody>
      </p:sp>
    </p:spTree>
    <p:extLst>
      <p:ext uri="{BB962C8B-B14F-4D97-AF65-F5344CB8AC3E}">
        <p14:creationId xmlns:p14="http://schemas.microsoft.com/office/powerpoint/2010/main" val="2516322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B35A41F-C39B-4D7A-9811-94953336C39C}"/>
              </a:ext>
            </a:extLst>
          </p:cNvPr>
          <p:cNvSpPr/>
          <p:nvPr/>
        </p:nvSpPr>
        <p:spPr>
          <a:xfrm>
            <a:off x="1647825" y="1085851"/>
            <a:ext cx="878205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/>
              <a:t>ПЛАН </a:t>
            </a:r>
          </a:p>
          <a:p>
            <a:r>
              <a:rPr lang="uk-UA" dirty="0"/>
              <a:t>1. Сутність товарообороту підприємства як економічної категорії та показника діяльності</a:t>
            </a:r>
          </a:p>
          <a:p>
            <a:r>
              <a:rPr lang="uk-UA" dirty="0"/>
              <a:t>2. Класифікація товарообороту підприємства та характеристика його окремих видів</a:t>
            </a:r>
          </a:p>
          <a:p>
            <a:r>
              <a:rPr lang="uk-UA" dirty="0"/>
              <a:t>3. Основні фактори, що визначають обсяг, структуру та перспективи розвитку товарообороту підприємства</a:t>
            </a:r>
          </a:p>
          <a:p>
            <a:r>
              <a:rPr lang="uk-UA" b="1" dirty="0"/>
              <a:t>4. Вихідні передумови та порядок розробки стратегії управління товарооборотом підприємства</a:t>
            </a:r>
          </a:p>
          <a:p>
            <a:r>
              <a:rPr lang="uk-UA" b="1" dirty="0"/>
              <a:t>5. Аналіз обсягу та структури товарообороту підприємства</a:t>
            </a:r>
          </a:p>
          <a:p>
            <a:r>
              <a:rPr lang="uk-UA" dirty="0"/>
              <a:t>6. Обґрунтування обсягу товарообороту підприємства на плановий період</a:t>
            </a:r>
          </a:p>
          <a:p>
            <a:r>
              <a:rPr lang="uk-UA" dirty="0"/>
              <a:t>7. Асортиментна політика торговельного підприємства та методичні основи її розробки</a:t>
            </a:r>
          </a:p>
        </p:txBody>
      </p:sp>
    </p:spTree>
    <p:extLst>
      <p:ext uri="{BB962C8B-B14F-4D97-AF65-F5344CB8AC3E}">
        <p14:creationId xmlns:p14="http://schemas.microsoft.com/office/powerpoint/2010/main" val="42025493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3505AC7-1819-4953-8B95-5657388B03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6076" y="700803"/>
            <a:ext cx="3779848" cy="545639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9B55C8D-29A3-45FE-9B58-4C6F3986B2AA}"/>
              </a:ext>
            </a:extLst>
          </p:cNvPr>
          <p:cNvSpPr txBox="1"/>
          <p:nvPr/>
        </p:nvSpPr>
        <p:spPr>
          <a:xfrm>
            <a:off x="2119312" y="6157196"/>
            <a:ext cx="7953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/>
              <a:t>Послідовність та етапи аналізу товарообороту підприємства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438296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766AD41-551E-482A-8BCB-D5FCAEA9FC41}"/>
              </a:ext>
            </a:extLst>
          </p:cNvPr>
          <p:cNvSpPr/>
          <p:nvPr/>
        </p:nvSpPr>
        <p:spPr>
          <a:xfrm>
            <a:off x="1123951" y="1715423"/>
            <a:ext cx="1011555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latin typeface="Century Schoolbook" panose="02040604050505020304" pitchFamily="18" charset="0"/>
              </a:rPr>
              <a:t>I </a:t>
            </a:r>
            <a:r>
              <a:rPr lang="ru-RU" i="1" dirty="0" err="1">
                <a:latin typeface="Century Schoolbook" panose="02040604050505020304" pitchFamily="18" charset="0"/>
              </a:rPr>
              <a:t>етап</a:t>
            </a:r>
            <a:r>
              <a:rPr lang="ru-RU" i="1" dirty="0">
                <a:latin typeface="Century Schoolbook" panose="02040604050505020304" pitchFamily="18" charset="0"/>
              </a:rPr>
              <a:t> - </a:t>
            </a:r>
            <a:r>
              <a:rPr lang="ru-RU" i="1" dirty="0" err="1">
                <a:latin typeface="Century Schoolbook" panose="02040604050505020304" pitchFamily="18" charset="0"/>
              </a:rPr>
              <a:t>визначення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загального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обсягу</a:t>
            </a:r>
            <a:r>
              <a:rPr lang="ru-RU" i="1" dirty="0">
                <a:latin typeface="Century Schoolbook" panose="02040604050505020304" pitchFamily="18" charset="0"/>
              </a:rPr>
              <a:t> товарообороту </a:t>
            </a:r>
            <a:r>
              <a:rPr lang="ru-RU" i="1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i="1" dirty="0">
                <a:latin typeface="Century Schoolbook" panose="02040604050505020304" pitchFamily="18" charset="0"/>
              </a:rPr>
              <a:t> за </a:t>
            </a:r>
            <a:r>
              <a:rPr lang="ru-RU" i="1" dirty="0" err="1">
                <a:latin typeface="Century Schoolbook" panose="02040604050505020304" pitchFamily="18" charset="0"/>
              </a:rPr>
              <a:t>звітний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період</a:t>
            </a:r>
            <a:r>
              <a:rPr lang="ru-RU" i="1" dirty="0">
                <a:latin typeface="Century Schoolbook" panose="02040604050505020304" pitchFamily="18" charset="0"/>
              </a:rPr>
              <a:t> та </a:t>
            </a:r>
            <a:r>
              <a:rPr lang="ru-RU" i="1" dirty="0" err="1">
                <a:latin typeface="Century Schoolbook" panose="02040604050505020304" pitchFamily="18" charset="0"/>
              </a:rPr>
              <a:t>оцінка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ступеня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виконання</a:t>
            </a:r>
            <a:r>
              <a:rPr lang="ru-RU" i="1" dirty="0">
                <a:latin typeface="Century Schoolbook" panose="02040604050505020304" pitchFamily="18" charset="0"/>
              </a:rPr>
              <a:t> плану товарообороту.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На </a:t>
            </a:r>
            <a:r>
              <a:rPr lang="ru-RU" dirty="0" err="1">
                <a:latin typeface="Century Schoolbook" panose="02040604050505020304" pitchFamily="18" charset="0"/>
              </a:rPr>
              <a:t>цьому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етапі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аналізу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визначають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загальний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реалізації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платних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послуг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вартісному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вимірі</a:t>
            </a:r>
            <a:r>
              <a:rPr lang="ru-RU" dirty="0">
                <a:latin typeface="Century Schoolbook" panose="02040604050505020304" pitchFamily="18" charset="0"/>
              </a:rPr>
              <a:t>, а за </a:t>
            </a:r>
            <a:r>
              <a:rPr lang="ru-RU" dirty="0" err="1">
                <a:latin typeface="Century Schoolbook" panose="02040604050505020304" pitchFamily="18" charset="0"/>
              </a:rPr>
              <a:t>деякими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групами</a:t>
            </a:r>
            <a:r>
              <a:rPr lang="ru-RU" dirty="0">
                <a:latin typeface="Century Schoolbook" panose="02040604050505020304" pitchFamily="18" charset="0"/>
              </a:rPr>
              <a:t> та видами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- </a:t>
            </a:r>
            <a:r>
              <a:rPr lang="ru-RU" dirty="0" err="1">
                <a:latin typeface="Century Schoolbook" panose="02040604050505020304" pitchFamily="18" charset="0"/>
              </a:rPr>
              <a:t>також</a:t>
            </a:r>
            <a:r>
              <a:rPr lang="ru-RU" dirty="0">
                <a:latin typeface="Century Schoolbook" panose="02040604050505020304" pitchFamily="18" charset="0"/>
              </a:rPr>
              <a:t> в натуральному </a:t>
            </a:r>
            <a:r>
              <a:rPr lang="ru-RU" dirty="0" err="1">
                <a:latin typeface="Century Schoolbook" panose="02040604050505020304" pitchFamily="18" charset="0"/>
              </a:rPr>
              <a:t>вимірі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Оцінка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ступеня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виконання</a:t>
            </a:r>
            <a:r>
              <a:rPr lang="ru-RU" dirty="0">
                <a:latin typeface="Century Schoolbook" panose="02040604050505020304" pitchFamily="18" charset="0"/>
              </a:rPr>
              <a:t> плану товарообороту </a:t>
            </a:r>
            <a:r>
              <a:rPr lang="ru-RU" dirty="0" err="1">
                <a:latin typeface="Century Schoolbook" panose="02040604050505020304" pitchFamily="18" charset="0"/>
              </a:rPr>
              <a:t>здійснюється</a:t>
            </a:r>
            <a:r>
              <a:rPr lang="ru-RU" dirty="0">
                <a:latin typeface="Century Schoolbook" panose="02040604050505020304" pitchFamily="18" charset="0"/>
              </a:rPr>
              <a:t> шляхом </a:t>
            </a:r>
            <a:r>
              <a:rPr lang="ru-RU" dirty="0" err="1">
                <a:latin typeface="Century Schoolbook" panose="02040604050505020304" pitchFamily="18" charset="0"/>
              </a:rPr>
              <a:t>оцінки</a:t>
            </a:r>
            <a:r>
              <a:rPr lang="ru-RU" dirty="0">
                <a:latin typeface="Century Schoolbook" panose="02040604050505020304" pitchFamily="18" charset="0"/>
              </a:rPr>
              <a:t> абсолютного та </a:t>
            </a:r>
            <a:r>
              <a:rPr lang="ru-RU" dirty="0" err="1">
                <a:latin typeface="Century Schoolbook" panose="02040604050505020304" pitchFamily="18" charset="0"/>
              </a:rPr>
              <a:t>відносного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розмірів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відхилення</a:t>
            </a:r>
            <a:r>
              <a:rPr lang="ru-RU" dirty="0">
                <a:latin typeface="Century Schoolbook" panose="02040604050505020304" pitchFamily="18" charset="0"/>
              </a:rPr>
              <a:t> у </a:t>
            </a:r>
            <a:r>
              <a:rPr lang="ru-RU" dirty="0" err="1">
                <a:latin typeface="Century Schoolbook" panose="02040604050505020304" pitchFamily="18" charset="0"/>
              </a:rPr>
              <a:t>зв'язку</a:t>
            </a:r>
            <a:r>
              <a:rPr lang="ru-RU" dirty="0">
                <a:latin typeface="Century Schoolbook" panose="02040604050505020304" pitchFamily="18" charset="0"/>
              </a:rPr>
              <a:t> з </a:t>
            </a:r>
            <a:r>
              <a:rPr lang="ru-RU" dirty="0" err="1">
                <a:latin typeface="Century Schoolbook" panose="02040604050505020304" pitchFamily="18" charset="0"/>
              </a:rPr>
              <a:t>негативним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впливом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факторів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не </a:t>
            </a:r>
            <a:r>
              <a:rPr lang="ru-RU" dirty="0" err="1">
                <a:latin typeface="Century Schoolbook" panose="02040604050505020304" pitchFamily="18" charset="0"/>
              </a:rPr>
              <a:t>були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враховані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процесі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планування</a:t>
            </a:r>
            <a:r>
              <a:rPr lang="ru-RU" dirty="0">
                <a:latin typeface="Century Schoolbook" panose="02040604050505020304" pitchFamily="18" charset="0"/>
              </a:rPr>
              <a:t>. </a:t>
            </a:r>
            <a:r>
              <a:rPr lang="ru-RU" dirty="0" err="1">
                <a:latin typeface="Century Schoolbook" panose="02040604050505020304" pitchFamily="18" charset="0"/>
              </a:rPr>
              <a:t>Вивчення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ступеня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виконання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планів</a:t>
            </a:r>
            <a:r>
              <a:rPr lang="ru-RU" dirty="0">
                <a:latin typeface="Century Schoolbook" panose="02040604050505020304" pitchFamily="18" charset="0"/>
              </a:rPr>
              <a:t> проводиться не </a:t>
            </a:r>
            <a:r>
              <a:rPr lang="ru-RU" dirty="0" err="1">
                <a:latin typeface="Century Schoolbook" panose="02040604050505020304" pitchFamily="18" charset="0"/>
              </a:rPr>
              <a:t>тільки</a:t>
            </a:r>
            <a:r>
              <a:rPr lang="ru-RU" dirty="0">
                <a:latin typeface="Century Schoolbook" panose="02040604050505020304" pitchFamily="18" charset="0"/>
              </a:rPr>
              <a:t> для </a:t>
            </a:r>
            <a:r>
              <a:rPr lang="ru-RU" dirty="0" err="1">
                <a:latin typeface="Century Schoolbook" panose="02040604050505020304" pitchFamily="18" charset="0"/>
              </a:rPr>
              <a:t>оцінки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якості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планування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ступеня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професіоналізму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працівників</a:t>
            </a:r>
            <a:r>
              <a:rPr lang="ru-RU" dirty="0">
                <a:latin typeface="Century Schoolbook" panose="02040604050505020304" pitchFamily="18" charset="0"/>
              </a:rPr>
              <a:t> планово-</a:t>
            </a:r>
            <a:r>
              <a:rPr lang="ru-RU" dirty="0" err="1">
                <a:latin typeface="Century Schoolbook" panose="02040604050505020304" pitchFamily="18" charset="0"/>
              </a:rPr>
              <a:t>економічних</a:t>
            </a:r>
            <a:r>
              <a:rPr lang="ru-RU" dirty="0">
                <a:latin typeface="Century Schoolbook" panose="02040604050505020304" pitchFamily="18" charset="0"/>
              </a:rPr>
              <a:t> служб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, а, </a:t>
            </a:r>
            <a:r>
              <a:rPr lang="ru-RU" dirty="0" err="1">
                <a:latin typeface="Century Schoolbook" panose="02040604050505020304" pitchFamily="18" charset="0"/>
              </a:rPr>
              <a:t>передусім</a:t>
            </a:r>
            <a:r>
              <a:rPr lang="ru-RU" dirty="0">
                <a:latin typeface="Century Schoolbook" panose="02040604050505020304" pitchFamily="18" charset="0"/>
              </a:rPr>
              <a:t> - з метою </a:t>
            </a:r>
            <a:r>
              <a:rPr lang="ru-RU" dirty="0" err="1">
                <a:latin typeface="Century Schoolbook" panose="02040604050505020304" pitchFamily="18" charset="0"/>
              </a:rPr>
              <a:t>оцінки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мінливості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зовнішнього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середовища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чутливості</a:t>
            </a:r>
            <a:r>
              <a:rPr lang="ru-RU" dirty="0">
                <a:latin typeface="Century Schoolbook" panose="02040604050505020304" pitchFamily="18" charset="0"/>
              </a:rPr>
              <a:t> до </a:t>
            </a:r>
            <a:r>
              <a:rPr lang="ru-RU" dirty="0" err="1">
                <a:latin typeface="Century Schoolbook" panose="02040604050505020304" pitchFamily="18" charset="0"/>
              </a:rPr>
              <a:t>його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змін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реалізації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даному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підприємстві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044369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2D0F632-6CD0-4FF7-9306-50E37EF70F19}"/>
              </a:ext>
            </a:extLst>
          </p:cNvPr>
          <p:cNvSpPr/>
          <p:nvPr/>
        </p:nvSpPr>
        <p:spPr>
          <a:xfrm>
            <a:off x="1562101" y="1627643"/>
            <a:ext cx="888682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latin typeface="Century Schoolbook" panose="02040604050505020304" pitchFamily="18" charset="0"/>
              </a:rPr>
              <a:t>II </a:t>
            </a:r>
            <a:r>
              <a:rPr lang="ru-RU" i="1" dirty="0" err="1">
                <a:latin typeface="Century Schoolbook" panose="02040604050505020304" pitchFamily="18" charset="0"/>
              </a:rPr>
              <a:t>етап</a:t>
            </a:r>
            <a:r>
              <a:rPr lang="ru-RU" i="1" dirty="0">
                <a:latin typeface="Century Schoolbook" panose="02040604050505020304" pitchFamily="18" charset="0"/>
              </a:rPr>
              <a:t> - </a:t>
            </a:r>
            <a:r>
              <a:rPr lang="ru-RU" i="1" dirty="0" err="1">
                <a:latin typeface="Century Schoolbook" panose="02040604050505020304" pitchFamily="18" charset="0"/>
              </a:rPr>
              <a:t>аналіз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динаміки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загального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обсягу</a:t>
            </a:r>
            <a:r>
              <a:rPr lang="ru-RU" i="1" dirty="0">
                <a:latin typeface="Century Schoolbook" panose="02040604050505020304" pitchFamily="18" charset="0"/>
              </a:rPr>
              <a:t> товарообороту </a:t>
            </a:r>
            <a:r>
              <a:rPr lang="ru-RU" i="1" dirty="0" err="1">
                <a:latin typeface="Century Schoolbook" panose="02040604050505020304" pitchFamily="18" charset="0"/>
              </a:rPr>
              <a:t>протягом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певного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аналітичного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періоду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dirty="0">
                <a:latin typeface="Century Schoolbook" panose="02040604050505020304" pitchFamily="18" charset="0"/>
              </a:rPr>
              <a:t>(поквартально, </a:t>
            </a:r>
            <a:r>
              <a:rPr lang="ru-RU" dirty="0" err="1">
                <a:latin typeface="Century Schoolbook" panose="02040604050505020304" pitchFamily="18" charset="0"/>
              </a:rPr>
              <a:t>протягом</a:t>
            </a:r>
            <a:r>
              <a:rPr lang="ru-RU" dirty="0">
                <a:latin typeface="Century Schoolbook" panose="02040604050505020304" pitchFamily="18" charset="0"/>
              </a:rPr>
              <a:t> року </a:t>
            </a:r>
            <a:r>
              <a:rPr lang="uk-UA" dirty="0">
                <a:latin typeface="Century Schoolbook" panose="02040604050505020304" pitchFamily="18" charset="0"/>
              </a:rPr>
              <a:t>або за 2-3 роки).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Для </a:t>
            </a:r>
            <a:r>
              <a:rPr lang="ru-RU" dirty="0" err="1">
                <a:latin typeface="Century Schoolbook" panose="02040604050505020304" pitchFamily="18" charset="0"/>
              </a:rPr>
              <a:t>дослідження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динамічних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змін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обсязі</a:t>
            </a:r>
            <a:r>
              <a:rPr lang="ru-RU" dirty="0">
                <a:latin typeface="Century Schoolbook" panose="02040604050505020304" pitchFamily="18" charset="0"/>
              </a:rPr>
              <a:t> товарообороту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будується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співставний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динамічний</a:t>
            </a:r>
            <a:r>
              <a:rPr lang="ru-RU" dirty="0">
                <a:latin typeface="Century Schoolbook" panose="02040604050505020304" pitchFamily="18" charset="0"/>
              </a:rPr>
              <a:t> ряд товарообороту. </a:t>
            </a:r>
            <a:r>
              <a:rPr lang="ru-RU" dirty="0" err="1">
                <a:latin typeface="Century Schoolbook" panose="02040604050505020304" pitchFamily="18" charset="0"/>
              </a:rPr>
              <a:t>Приведення</a:t>
            </a:r>
            <a:r>
              <a:rPr lang="ru-RU" dirty="0">
                <a:latin typeface="Century Schoolbook" panose="02040604050505020304" pitchFamily="18" charset="0"/>
              </a:rPr>
              <a:t> фактичного товарообороту в </a:t>
            </a:r>
            <a:r>
              <a:rPr lang="ru-RU" dirty="0" err="1">
                <a:latin typeface="Century Schoolbook" panose="02040604050505020304" pitchFamily="18" charset="0"/>
              </a:rPr>
              <a:t>співставний</a:t>
            </a:r>
            <a:r>
              <a:rPr lang="ru-RU" dirty="0">
                <a:latin typeface="Century Schoolbook" panose="02040604050505020304" pitchFamily="18" charset="0"/>
              </a:rPr>
              <a:t> вид </a:t>
            </a:r>
            <a:r>
              <a:rPr lang="ru-RU" dirty="0" err="1">
                <a:latin typeface="Century Schoolbook" panose="02040604050505020304" pitchFamily="18" charset="0"/>
              </a:rPr>
              <a:t>здійснюють</a:t>
            </a:r>
            <a:r>
              <a:rPr lang="ru-RU" dirty="0">
                <a:latin typeface="Century Schoolbook" panose="02040604050505020304" pitchFamily="18" charset="0"/>
              </a:rPr>
              <a:t> за </a:t>
            </a:r>
            <a:r>
              <a:rPr lang="ru-RU" dirty="0" err="1">
                <a:latin typeface="Century Schoolbook" panose="02040604050505020304" pitchFamily="18" charset="0"/>
              </a:rPr>
              <a:t>площею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торговельної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мережі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тривалістю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його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роботи</a:t>
            </a:r>
            <a:r>
              <a:rPr lang="ru-RU" dirty="0">
                <a:latin typeface="Century Schoolbook" panose="02040604050505020304" pitchFamily="18" charset="0"/>
              </a:rPr>
              <a:t>, а </a:t>
            </a:r>
            <a:r>
              <a:rPr lang="ru-RU" dirty="0" err="1">
                <a:latin typeface="Century Schoolbook" panose="02040604050505020304" pitchFamily="18" charset="0"/>
              </a:rPr>
              <a:t>також</a:t>
            </a:r>
            <a:r>
              <a:rPr lang="ru-RU" dirty="0">
                <a:latin typeface="Century Schoolbook" panose="02040604050505020304" pitchFamily="18" charset="0"/>
              </a:rPr>
              <a:t> за </a:t>
            </a:r>
            <a:r>
              <a:rPr lang="ru-RU" dirty="0" err="1">
                <a:latin typeface="Century Schoolbook" panose="02040604050505020304" pitchFamily="18" charset="0"/>
              </a:rPr>
              <a:t>цінами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реалізації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Коригування</a:t>
            </a:r>
            <a:r>
              <a:rPr lang="ru-RU" dirty="0">
                <a:latin typeface="Century Schoolbook" panose="02040604050505020304" pitchFamily="18" charset="0"/>
              </a:rPr>
              <a:t> фактичного товарообороту в </a:t>
            </a:r>
            <a:r>
              <a:rPr lang="ru-RU" dirty="0" err="1">
                <a:latin typeface="Century Schoolbook" panose="02040604050505020304" pitchFamily="18" charset="0"/>
              </a:rPr>
              <a:t>зв'язку</a:t>
            </a:r>
            <a:r>
              <a:rPr lang="ru-RU" dirty="0">
                <a:latin typeface="Century Schoolbook" panose="02040604050505020304" pitchFamily="18" charset="0"/>
              </a:rPr>
              <a:t> з вводом (</a:t>
            </a:r>
            <a:r>
              <a:rPr lang="ru-RU" dirty="0" err="1">
                <a:latin typeface="Century Schoolbook" panose="02040604050505020304" pitchFamily="18" charset="0"/>
              </a:rPr>
              <a:t>вибуттям</a:t>
            </a:r>
            <a:r>
              <a:rPr lang="ru-RU" dirty="0">
                <a:latin typeface="Century Schoolbook" panose="02040604050505020304" pitchFamily="18" charset="0"/>
              </a:rPr>
              <a:t>) </a:t>
            </a:r>
            <a:r>
              <a:rPr lang="ru-RU" dirty="0" err="1">
                <a:latin typeface="Century Schoolbook" panose="02040604050505020304" pitchFamily="18" charset="0"/>
              </a:rPr>
              <a:t>торговельної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мережі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змінами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графіку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реалізації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здійснюється</a:t>
            </a:r>
            <a:r>
              <a:rPr lang="ru-RU" dirty="0">
                <a:latin typeface="Century Schoolbook" panose="02040604050505020304" pitchFamily="18" charset="0"/>
              </a:rPr>
              <a:t> методом прямого </a:t>
            </a:r>
            <a:r>
              <a:rPr lang="ru-RU" dirty="0" err="1">
                <a:latin typeface="Century Schoolbook" panose="02040604050505020304" pitchFamily="18" charset="0"/>
              </a:rPr>
              <a:t>розрахунку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511458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B5CBA78-C87F-4E47-9C63-85BA87535288}"/>
              </a:ext>
            </a:extLst>
          </p:cNvPr>
          <p:cNvSpPr/>
          <p:nvPr/>
        </p:nvSpPr>
        <p:spPr>
          <a:xfrm>
            <a:off x="1552575" y="1876424"/>
            <a:ext cx="886777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latin typeface="Century Schoolbook" panose="02040604050505020304" pitchFamily="18" charset="0"/>
              </a:rPr>
              <a:t>III </a:t>
            </a:r>
            <a:r>
              <a:rPr lang="ru-RU" i="1" dirty="0" err="1">
                <a:latin typeface="Century Schoolbook" panose="02040604050505020304" pitchFamily="18" charset="0"/>
              </a:rPr>
              <a:t>етап</a:t>
            </a:r>
            <a:r>
              <a:rPr lang="ru-RU" i="1" dirty="0">
                <a:latin typeface="Century Schoolbook" panose="02040604050505020304" pitchFamily="18" charset="0"/>
              </a:rPr>
              <a:t> - </a:t>
            </a:r>
            <a:r>
              <a:rPr lang="ru-RU" i="1" dirty="0" err="1">
                <a:latin typeface="Century Schoolbook" panose="02040604050505020304" pitchFamily="18" charset="0"/>
              </a:rPr>
              <a:t>аналіз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товарногрупової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структури</a:t>
            </a:r>
            <a:r>
              <a:rPr lang="ru-RU" i="1" dirty="0">
                <a:latin typeface="Century Schoolbook" panose="02040604050505020304" pitchFamily="18" charset="0"/>
              </a:rPr>
              <a:t> товарообороту </a:t>
            </a:r>
            <a:r>
              <a:rPr lang="ru-RU" i="1" dirty="0" err="1">
                <a:latin typeface="Century Schoolbook" panose="02040604050505020304" pitchFamily="18" charset="0"/>
              </a:rPr>
              <a:t>торговельного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i="1" dirty="0">
                <a:latin typeface="Century Schoolbook" panose="02040604050505020304" pitchFamily="18" charset="0"/>
              </a:rPr>
              <a:t> за </a:t>
            </a:r>
            <a:r>
              <a:rPr lang="ru-RU" i="1" dirty="0" err="1">
                <a:latin typeface="Century Schoolbook" panose="02040604050505020304" pitchFamily="18" charset="0"/>
              </a:rPr>
              <a:t>звітний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період</a:t>
            </a:r>
            <a:r>
              <a:rPr lang="ru-RU" i="1" dirty="0">
                <a:latin typeface="Century Schoolbook" panose="02040604050505020304" pitchFamily="18" charset="0"/>
              </a:rPr>
              <a:t> та в </a:t>
            </a:r>
            <a:r>
              <a:rPr lang="ru-RU" i="1" dirty="0" err="1">
                <a:latin typeface="Century Schoolbook" panose="02040604050505020304" pitchFamily="18" charset="0"/>
              </a:rPr>
              <a:t>динаміці</a:t>
            </a:r>
            <a:r>
              <a:rPr lang="ru-RU" i="1" dirty="0">
                <a:latin typeface="Century Schoolbook" panose="02040604050505020304" pitchFamily="18" charset="0"/>
              </a:rPr>
              <a:t>, </a:t>
            </a:r>
            <a:r>
              <a:rPr lang="ru-RU" i="1" dirty="0" err="1">
                <a:latin typeface="Century Schoolbook" panose="02040604050505020304" pitchFamily="18" charset="0"/>
              </a:rPr>
              <a:t>визначення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закономірностей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розвитку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обсягу</a:t>
            </a:r>
            <a:r>
              <a:rPr lang="ru-RU" i="1" dirty="0">
                <a:latin typeface="Century Schoolbook" panose="02040604050505020304" pitchFamily="18" charset="0"/>
              </a:rPr>
              <a:t> продажу за </a:t>
            </a:r>
            <a:r>
              <a:rPr lang="ru-RU" i="1" dirty="0" err="1">
                <a:latin typeface="Century Schoolbook" panose="02040604050505020304" pitchFamily="18" charset="0"/>
              </a:rPr>
              <a:t>окремими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товарними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групами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dirty="0">
                <a:latin typeface="Century Schoolbook" panose="02040604050505020304" pitchFamily="18" charset="0"/>
              </a:rPr>
              <a:t>(видами та </a:t>
            </a:r>
            <a:r>
              <a:rPr lang="ru-RU" dirty="0" err="1">
                <a:latin typeface="Century Schoolbook" panose="02040604050505020304" pitchFamily="18" charset="0"/>
              </a:rPr>
              <a:t>різновидами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).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На </a:t>
            </a:r>
            <a:r>
              <a:rPr lang="ru-RU" dirty="0" err="1">
                <a:latin typeface="Century Schoolbook" panose="02040604050505020304" pitchFamily="18" charset="0"/>
              </a:rPr>
              <a:t>цьому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етапі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аналітичної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роботи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вивчаються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темпи</a:t>
            </a:r>
            <a:r>
              <a:rPr lang="ru-RU" dirty="0">
                <a:latin typeface="Century Schoolbook" panose="02040604050505020304" pitchFamily="18" charset="0"/>
              </a:rPr>
              <a:t> росту та приросту, </a:t>
            </a:r>
            <a:r>
              <a:rPr lang="ru-RU" dirty="0" err="1">
                <a:latin typeface="Century Schoolbook" panose="02040604050505020304" pitchFamily="18" charset="0"/>
              </a:rPr>
              <a:t>абсолютний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зміни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обсягу</a:t>
            </a:r>
            <a:r>
              <a:rPr lang="ru-RU" dirty="0">
                <a:latin typeface="Century Schoolbook" panose="02040604050505020304" pitchFamily="18" charset="0"/>
              </a:rPr>
              <a:t> товарообороту за </a:t>
            </a:r>
            <a:r>
              <a:rPr lang="ru-RU" dirty="0" err="1">
                <a:latin typeface="Century Schoolbook" panose="02040604050505020304" pitchFamily="18" charset="0"/>
              </a:rPr>
              <a:t>окремими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групами</a:t>
            </a:r>
            <a:r>
              <a:rPr lang="ru-RU" dirty="0">
                <a:latin typeface="Century Schoolbook" panose="02040604050505020304" pitchFamily="18" charset="0"/>
              </a:rPr>
              <a:t> (видами та </a:t>
            </a:r>
            <a:r>
              <a:rPr lang="ru-RU" dirty="0" err="1">
                <a:latin typeface="Century Schoolbook" panose="02040604050505020304" pitchFamily="18" charset="0"/>
              </a:rPr>
              <a:t>різновидами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), </a:t>
            </a:r>
            <a:r>
              <a:rPr lang="ru-RU" dirty="0" err="1">
                <a:latin typeface="Century Schoolbook" panose="02040604050505020304" pitchFamily="18" charset="0"/>
              </a:rPr>
              <a:t>визначається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питома</a:t>
            </a:r>
            <a:r>
              <a:rPr lang="ru-RU" dirty="0">
                <a:latin typeface="Century Schoolbook" panose="02040604050505020304" pitchFamily="18" charset="0"/>
              </a:rPr>
              <a:t> вага </a:t>
            </a:r>
            <a:r>
              <a:rPr lang="ru-RU" dirty="0" err="1">
                <a:latin typeface="Century Schoolbook" panose="02040604050505020304" pitchFamily="18" charset="0"/>
              </a:rPr>
              <a:t>окремих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груп</a:t>
            </a:r>
            <a:r>
              <a:rPr lang="ru-RU" dirty="0">
                <a:latin typeface="Century Schoolbook" panose="02040604050505020304" pitchFamily="18" charset="0"/>
              </a:rPr>
              <a:t> (</a:t>
            </a:r>
            <a:r>
              <a:rPr lang="ru-RU" dirty="0" err="1">
                <a:latin typeface="Century Schoolbook" panose="02040604050505020304" pitchFamily="18" charset="0"/>
              </a:rPr>
              <a:t>видів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) в </a:t>
            </a:r>
            <a:r>
              <a:rPr lang="ru-RU" dirty="0" err="1">
                <a:latin typeface="Century Schoolbook" panose="02040604050505020304" pitchFamily="18" charset="0"/>
              </a:rPr>
              <a:t>загальному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</a:t>
            </a:r>
            <a:r>
              <a:rPr lang="uk-UA" dirty="0">
                <a:latin typeface="Century Schoolbook" panose="02040604050505020304" pitchFamily="18" charset="0"/>
              </a:rPr>
              <a:t>зі товарообороту  підприємства.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347930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CADEAD1-E8EA-4FC1-8D12-B3D7BDDDBFFE}"/>
              </a:ext>
            </a:extLst>
          </p:cNvPr>
          <p:cNvSpPr/>
          <p:nvPr/>
        </p:nvSpPr>
        <p:spPr>
          <a:xfrm>
            <a:off x="1909763" y="1952626"/>
            <a:ext cx="837247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Century Schoolbook" panose="02040604050505020304" pitchFamily="18" charset="0"/>
              </a:rPr>
              <a:t>Використання в процесі проведення </a:t>
            </a:r>
            <a:r>
              <a:rPr lang="ru-RU" dirty="0" err="1">
                <a:latin typeface="Century Schoolbook" panose="02040604050505020304" pitchFamily="18" charset="0"/>
              </a:rPr>
              <a:t>цієї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роботи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інформації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наведеної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кон'юнктурних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оглядах</a:t>
            </a:r>
            <a:r>
              <a:rPr lang="ru-RU" dirty="0">
                <a:latin typeface="Century Schoolbook" panose="02040604050505020304" pitchFamily="18" charset="0"/>
              </a:rPr>
              <a:t> (</a:t>
            </a:r>
            <a:r>
              <a:rPr lang="ru-RU" dirty="0" err="1">
                <a:latin typeface="Century Schoolbook" panose="02040604050505020304" pitchFamily="18" charset="0"/>
              </a:rPr>
              <a:t>дослідженнях</a:t>
            </a:r>
            <a:r>
              <a:rPr lang="ru-RU" dirty="0">
                <a:latin typeface="Century Schoolbook" panose="02040604050505020304" pitchFamily="18" charset="0"/>
              </a:rPr>
              <a:t> ринку </a:t>
            </a:r>
            <a:r>
              <a:rPr lang="ru-RU" dirty="0" err="1">
                <a:latin typeface="Century Schoolbook" panose="02040604050505020304" pitchFamily="18" charset="0"/>
              </a:rPr>
              <a:t>відповідних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) </a:t>
            </a:r>
            <a:r>
              <a:rPr lang="ru-RU" dirty="0" err="1">
                <a:latin typeface="Century Schoolbook" panose="02040604050505020304" pitchFamily="18" charset="0"/>
              </a:rPr>
              <a:t>дає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можливість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визначити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об'єктивні</a:t>
            </a:r>
            <a:r>
              <a:rPr lang="ru-RU" dirty="0">
                <a:latin typeface="Century Schoolbook" panose="02040604050505020304" pitchFamily="18" charset="0"/>
              </a:rPr>
              <a:t> (</a:t>
            </a:r>
            <a:r>
              <a:rPr lang="ru-RU" dirty="0" err="1">
                <a:latin typeface="Century Schoolbook" panose="02040604050505020304" pitchFamily="18" charset="0"/>
              </a:rPr>
              <a:t>зміни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обсягу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структури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попиту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спеціалізації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обсягів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структури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пропозиції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податкового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регу</a:t>
            </a:r>
            <a:r>
              <a:rPr lang="uk-UA" dirty="0" err="1">
                <a:latin typeface="Century Schoolbook" panose="02040604050505020304" pitchFamily="18" charset="0"/>
              </a:rPr>
              <a:t>лювання</a:t>
            </a:r>
            <a:r>
              <a:rPr lang="uk-UA" dirty="0">
                <a:latin typeface="Century Schoolbook" panose="02040604050505020304" pitchFamily="18" charset="0"/>
              </a:rPr>
              <a:t> тощо) та суб'єктивні (недоліки в організації закупівлі та </a:t>
            </a:r>
            <a:r>
              <a:rPr lang="ru-RU" dirty="0">
                <a:latin typeface="Century Schoolbook" panose="02040604050505020304" pitchFamily="18" charset="0"/>
              </a:rPr>
              <a:t>продажу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прорахунки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плануванні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недбалість</a:t>
            </a:r>
            <a:r>
              <a:rPr lang="ru-RU" dirty="0">
                <a:latin typeface="Century Schoolbook" panose="02040604050505020304" pitchFamily="18" charset="0"/>
              </a:rPr>
              <a:t> персоналу </a:t>
            </a:r>
            <a:r>
              <a:rPr lang="ru-RU" dirty="0" err="1">
                <a:latin typeface="Century Schoolbook" panose="02040604050505020304" pitchFamily="18" charset="0"/>
              </a:rPr>
              <a:t>тощо</a:t>
            </a:r>
            <a:r>
              <a:rPr lang="ru-RU" dirty="0">
                <a:latin typeface="Century Schoolbook" panose="02040604050505020304" pitchFamily="18" charset="0"/>
              </a:rPr>
              <a:t>) причини </a:t>
            </a:r>
            <a:r>
              <a:rPr lang="ru-RU" dirty="0" err="1">
                <a:latin typeface="Century Schoolbook" panose="02040604050505020304" pitchFamily="18" charset="0"/>
              </a:rPr>
              <a:t>зміни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асортиментної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структури</a:t>
            </a:r>
            <a:r>
              <a:rPr lang="ru-RU" dirty="0">
                <a:latin typeface="Century Schoolbook" panose="02040604050505020304" pitchFamily="18" charset="0"/>
              </a:rPr>
              <a:t> товарообороту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обсягу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реалізації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589315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34EEB7F-07FD-4930-9D2F-55EFCBF8DA44}"/>
              </a:ext>
            </a:extLst>
          </p:cNvPr>
          <p:cNvSpPr/>
          <p:nvPr/>
        </p:nvSpPr>
        <p:spPr>
          <a:xfrm>
            <a:off x="1895475" y="1857375"/>
            <a:ext cx="855345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Century Schoolbook" panose="02040604050505020304" pitchFamily="18" charset="0"/>
              </a:rPr>
              <a:t>Дослідження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асортиментної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структури</a:t>
            </a:r>
            <a:r>
              <a:rPr lang="ru-RU" dirty="0">
                <a:latin typeface="Century Schoolbook" panose="02040604050505020304" pitchFamily="18" charset="0"/>
              </a:rPr>
              <a:t> товарообороту </a:t>
            </a:r>
            <a:r>
              <a:rPr lang="ru-RU" dirty="0" err="1">
                <a:latin typeface="Century Schoolbook" panose="02040604050505020304" pitchFamily="18" charset="0"/>
              </a:rPr>
              <a:t>дозволяє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здійснювати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ранжування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груп</a:t>
            </a:r>
            <a:r>
              <a:rPr lang="ru-RU" dirty="0">
                <a:latin typeface="Century Schoolbook" panose="02040604050505020304" pitchFamily="18" charset="0"/>
              </a:rPr>
              <a:t> за </a:t>
            </a:r>
            <a:r>
              <a:rPr lang="ru-RU" dirty="0" err="1">
                <a:latin typeface="Century Schoolbook" panose="02040604050505020304" pitchFamily="18" charset="0"/>
              </a:rPr>
              <a:t>ступенем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їх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значущості</a:t>
            </a:r>
            <a:r>
              <a:rPr lang="ru-RU" dirty="0">
                <a:latin typeface="Century Schoolbook" panose="02040604050505020304" pitchFamily="18" charset="0"/>
              </a:rPr>
              <a:t> (вкладу) в </a:t>
            </a:r>
            <a:r>
              <a:rPr lang="ru-RU" dirty="0" err="1">
                <a:latin typeface="Century Schoolbook" panose="02040604050505020304" pitchFamily="18" charset="0"/>
              </a:rPr>
              <a:t>загальний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</a:t>
            </a:r>
            <a:r>
              <a:rPr lang="ru-RU" dirty="0">
                <a:latin typeface="Century Schoolbook" panose="02040604050505020304" pitchFamily="18" charset="0"/>
              </a:rPr>
              <a:t> товарообороту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, а </a:t>
            </a:r>
            <a:r>
              <a:rPr lang="ru-RU" dirty="0" err="1">
                <a:latin typeface="Century Schoolbook" panose="02040604050505020304" pitchFamily="18" charset="0"/>
              </a:rPr>
              <a:t>також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кількісно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оцінювати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позитивний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або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негативний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вплив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динаміки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реалізації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окремих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видів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загальний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</a:t>
            </a:r>
            <a:r>
              <a:rPr lang="ru-RU" dirty="0">
                <a:latin typeface="Century Schoolbook" panose="02040604050505020304" pitchFamily="18" charset="0"/>
              </a:rPr>
              <a:t> товарообороту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подальші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можливості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його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зростання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864029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B4B1043-869A-4469-9C3F-D8AF4A3E5B1E}"/>
              </a:ext>
            </a:extLst>
          </p:cNvPr>
          <p:cNvSpPr/>
          <p:nvPr/>
        </p:nvSpPr>
        <p:spPr>
          <a:xfrm>
            <a:off x="1752600" y="1612970"/>
            <a:ext cx="8105775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latin typeface="Century Schoolbook" panose="02040604050505020304" pitchFamily="18" charset="0"/>
              </a:rPr>
              <a:t>IV </a:t>
            </a:r>
            <a:r>
              <a:rPr lang="ru-RU" i="1" dirty="0" err="1">
                <a:latin typeface="Century Schoolbook" panose="02040604050505020304" pitchFamily="18" charset="0"/>
              </a:rPr>
              <a:t>етап</a:t>
            </a:r>
            <a:r>
              <a:rPr lang="ru-RU" i="1" dirty="0">
                <a:latin typeface="Century Schoolbook" panose="02040604050505020304" pitchFamily="18" charset="0"/>
              </a:rPr>
              <a:t> - </a:t>
            </a:r>
            <a:r>
              <a:rPr lang="ru-RU" i="1" dirty="0" err="1">
                <a:latin typeface="Century Schoolbook" panose="02040604050505020304" pitchFamily="18" charset="0"/>
              </a:rPr>
              <a:t>аналіз</a:t>
            </a:r>
            <a:r>
              <a:rPr lang="ru-RU" i="1" dirty="0">
                <a:latin typeface="Century Schoolbook" panose="02040604050505020304" pitchFamily="18" charset="0"/>
              </a:rPr>
              <a:t> складу товарообороту </a:t>
            </a:r>
            <a:r>
              <a:rPr lang="ru-RU" i="1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залежно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</a:t>
            </a:r>
            <a:r>
              <a:rPr lang="ru-RU" dirty="0">
                <a:latin typeface="Century Schoolbook" panose="02040604050505020304" pitchFamily="18" charset="0"/>
              </a:rPr>
              <a:t> статусу </a:t>
            </a:r>
            <a:r>
              <a:rPr lang="ru-RU" dirty="0" err="1">
                <a:latin typeface="Century Schoolbook" panose="02040604050505020304" pitchFamily="18" charset="0"/>
              </a:rPr>
              <a:t>кінцевих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споживачів</a:t>
            </a:r>
            <a:r>
              <a:rPr lang="ru-RU" dirty="0">
                <a:latin typeface="Century Schoolbook" panose="02040604050505020304" pitchFamily="18" charset="0"/>
              </a:rPr>
              <a:t>, форм та </a:t>
            </a:r>
            <a:r>
              <a:rPr lang="ru-RU" dirty="0" err="1">
                <a:latin typeface="Century Schoolbook" panose="02040604050505020304" pitchFamily="18" charset="0"/>
              </a:rPr>
              <a:t>термінів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розрахунків</a:t>
            </a:r>
            <a:r>
              <a:rPr lang="ru-RU" dirty="0">
                <a:latin typeface="Century Schoolbook" panose="02040604050505020304" pitchFamily="18" charset="0"/>
              </a:rPr>
              <a:t>, характеру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реалізуються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організаційних</a:t>
            </a:r>
            <a:r>
              <a:rPr lang="ru-RU" dirty="0">
                <a:latin typeface="Century Schoolbook" panose="02040604050505020304" pitchFamily="18" charset="0"/>
              </a:rPr>
              <a:t> форм та </a:t>
            </a:r>
            <a:r>
              <a:rPr lang="ru-RU" dirty="0" err="1">
                <a:latin typeface="Century Schoolbook" panose="02040604050505020304" pitchFamily="18" charset="0"/>
              </a:rPr>
              <a:t>методів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uk-UA" dirty="0">
                <a:latin typeface="Century Schoolbook" panose="02040604050505020304" pitchFamily="18" charset="0"/>
              </a:rPr>
              <a:t>торгівлі тощо.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Дослідження</a:t>
            </a:r>
            <a:r>
              <a:rPr lang="ru-RU" dirty="0">
                <a:latin typeface="Century Schoolbook" panose="02040604050505020304" pitchFamily="18" charset="0"/>
              </a:rPr>
              <a:t> складу товарообороту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проводиться за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звітний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період</a:t>
            </a:r>
            <a:r>
              <a:rPr lang="ru-RU" dirty="0">
                <a:latin typeface="Century Schoolbook" panose="02040604050505020304" pitchFamily="18" charset="0"/>
              </a:rPr>
              <a:t> та в </a:t>
            </a:r>
            <a:r>
              <a:rPr lang="ru-RU" dirty="0" err="1">
                <a:latin typeface="Century Schoolbook" panose="02040604050505020304" pitchFamily="18" charset="0"/>
              </a:rPr>
              <a:t>динаміці</a:t>
            </a:r>
            <a:r>
              <a:rPr lang="ru-RU" dirty="0">
                <a:latin typeface="Century Schoolbook" panose="02040604050505020304" pitchFamily="18" charset="0"/>
              </a:rPr>
              <a:t>. </a:t>
            </a:r>
            <a:r>
              <a:rPr lang="ru-RU" dirty="0" err="1">
                <a:latin typeface="Century Schoolbook" panose="02040604050505020304" pitchFamily="18" charset="0"/>
              </a:rPr>
              <a:t>Передбачає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визначення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основних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закономірностей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розвитку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окремих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видів</a:t>
            </a:r>
            <a:r>
              <a:rPr lang="ru-RU" dirty="0">
                <a:latin typeface="Century Schoolbook" panose="02040604050505020304" pitchFamily="18" charset="0"/>
              </a:rPr>
              <a:t> товарообороту - </a:t>
            </a:r>
            <a:r>
              <a:rPr lang="ru-RU" dirty="0" err="1">
                <a:latin typeface="Century Schoolbook" panose="02040604050505020304" pitchFamily="18" charset="0"/>
              </a:rPr>
              <a:t>реалізацію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населенню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дрібнооптовим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споживачам</a:t>
            </a:r>
            <a:r>
              <a:rPr lang="ru-RU" dirty="0">
                <a:latin typeface="Century Schoolbook" panose="02040604050505020304" pitchFamily="18" charset="0"/>
              </a:rPr>
              <a:t>, з </a:t>
            </a:r>
            <a:r>
              <a:rPr lang="ru-RU" dirty="0" err="1">
                <a:latin typeface="Century Schoolbook" panose="02040604050505020304" pitchFamily="18" charset="0"/>
              </a:rPr>
              <a:t>негайною</a:t>
            </a:r>
            <a:r>
              <a:rPr lang="ru-RU" dirty="0">
                <a:latin typeface="Century Schoolbook" panose="02040604050505020304" pitchFamily="18" charset="0"/>
              </a:rPr>
              <a:t> оплатою та в кредит, з оплатою за </a:t>
            </a:r>
            <a:r>
              <a:rPr lang="ru-RU" dirty="0" err="1">
                <a:latin typeface="Century Schoolbook" panose="02040604050505020304" pitchFamily="18" charset="0"/>
              </a:rPr>
              <a:t>готівку</a:t>
            </a:r>
            <a:r>
              <a:rPr lang="ru-RU" dirty="0">
                <a:latin typeface="Century Schoolbook" panose="02040604050505020304" pitchFamily="18" charset="0"/>
              </a:rPr>
              <a:t> та по </a:t>
            </a:r>
            <a:r>
              <a:rPr lang="ru-RU" dirty="0" err="1">
                <a:latin typeface="Century Schoolbook" panose="02040604050505020304" pitchFamily="18" charset="0"/>
              </a:rPr>
              <a:t>безготівковому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рахунку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нових</a:t>
            </a:r>
            <a:endParaRPr lang="ru-RU" dirty="0">
              <a:latin typeface="Century Schoolbook" panose="02040604050505020304" pitchFamily="18" charset="0"/>
            </a:endParaRPr>
          </a:p>
          <a:p>
            <a:r>
              <a:rPr lang="ru-RU" dirty="0">
                <a:latin typeface="Century Schoolbook" panose="02040604050505020304" pitchFamily="18" charset="0"/>
              </a:rPr>
              <a:t>та </a:t>
            </a:r>
            <a:r>
              <a:rPr lang="ru-RU" dirty="0" err="1">
                <a:latin typeface="Century Schoolbook" panose="02040604050505020304" pitchFamily="18" charset="0"/>
              </a:rPr>
              <a:t>уживаних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, в </a:t>
            </a:r>
            <a:r>
              <a:rPr lang="ru-RU" dirty="0" err="1">
                <a:latin typeface="Century Schoolbook" panose="02040604050505020304" pitchFamily="18" charset="0"/>
              </a:rPr>
              <a:t>стаціонарній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торговельній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мережі</a:t>
            </a:r>
            <a:r>
              <a:rPr lang="ru-RU" dirty="0">
                <a:latin typeface="Century Schoolbook" panose="02040604050505020304" pitchFamily="18" charset="0"/>
              </a:rPr>
              <a:t> та в </a:t>
            </a:r>
            <a:r>
              <a:rPr lang="ru-RU" dirty="0" err="1">
                <a:latin typeface="Century Schoolbook" panose="02040604050505020304" pitchFamily="18" charset="0"/>
              </a:rPr>
              <a:t>пунк</a:t>
            </a:r>
            <a:r>
              <a:rPr lang="uk-UA" dirty="0" err="1">
                <a:latin typeface="Century Schoolbook" panose="02040604050505020304" pitchFamily="18" charset="0"/>
              </a:rPr>
              <a:t>тах</a:t>
            </a:r>
            <a:r>
              <a:rPr lang="uk-UA" dirty="0">
                <a:latin typeface="Century Schoolbook" panose="02040604050505020304" pitchFamily="18" charset="0"/>
              </a:rPr>
              <a:t> </a:t>
            </a:r>
            <a:r>
              <a:rPr lang="uk-UA" dirty="0" err="1">
                <a:latin typeface="Century Schoolbook" panose="02040604050505020304" pitchFamily="18" charset="0"/>
              </a:rPr>
              <a:t>дрібнороздрібної</a:t>
            </a:r>
            <a:r>
              <a:rPr lang="uk-UA" dirty="0">
                <a:latin typeface="Century Schoolbook" panose="02040604050505020304" pitchFamily="18" charset="0"/>
              </a:rPr>
              <a:t> торгівлі тощо.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999895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75D2817-5503-4A67-A841-311799149C09}"/>
              </a:ext>
            </a:extLst>
          </p:cNvPr>
          <p:cNvSpPr/>
          <p:nvPr/>
        </p:nvSpPr>
        <p:spPr>
          <a:xfrm>
            <a:off x="1885950" y="1295400"/>
            <a:ext cx="855344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>
                <a:latin typeface="Century Schoolbook" panose="02040604050505020304" pitchFamily="18" charset="0"/>
              </a:rPr>
              <a:t>V </a:t>
            </a:r>
            <a:r>
              <a:rPr lang="uk-UA" i="1" dirty="0">
                <a:latin typeface="Century Schoolbook" panose="02040604050505020304" pitchFamily="18" charset="0"/>
              </a:rPr>
              <a:t>етап  - аналіз обсягів реалізації товарів поквартально і помісячно, дослідження ритмічності роботи і сезонності реалізації товарів</a:t>
            </a:r>
          </a:p>
          <a:p>
            <a:r>
              <a:rPr lang="ru-RU" i="1" dirty="0">
                <a:latin typeface="Century Schoolbook" panose="02040604050505020304" pitchFamily="18" charset="0"/>
              </a:rPr>
              <a:t>та </a:t>
            </a:r>
            <a:r>
              <a:rPr lang="ru-RU" i="1" dirty="0" err="1">
                <a:latin typeface="Century Schoolbook" panose="02040604050505020304" pitchFamily="18" charset="0"/>
              </a:rPr>
              <a:t>визначення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факторів</a:t>
            </a:r>
            <a:r>
              <a:rPr lang="ru-RU" i="1" dirty="0">
                <a:latin typeface="Century Schoolbook" panose="02040604050505020304" pitchFamily="18" charset="0"/>
              </a:rPr>
              <a:t>, </a:t>
            </a:r>
            <a:r>
              <a:rPr lang="ru-RU" i="1" dirty="0" err="1">
                <a:latin typeface="Century Schoolbook" panose="02040604050505020304" pitchFamily="18" charset="0"/>
              </a:rPr>
              <a:t>що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їх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обумовлюють</a:t>
            </a:r>
            <a:r>
              <a:rPr lang="ru-RU" i="1" dirty="0">
                <a:latin typeface="Century Schoolbook" panose="02040604050505020304" pitchFamily="18" charset="0"/>
              </a:rPr>
              <a:t>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Для </a:t>
            </a:r>
            <a:r>
              <a:rPr lang="ru-RU" dirty="0" err="1">
                <a:latin typeface="Century Schoolbook" panose="02040604050505020304" pitchFamily="18" charset="0"/>
              </a:rPr>
              <a:t>проведення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аналізу</a:t>
            </a:r>
            <a:r>
              <a:rPr lang="ru-RU" dirty="0">
                <a:latin typeface="Century Schoolbook" panose="02040604050505020304" pitchFamily="18" charset="0"/>
              </a:rPr>
              <a:t> за </a:t>
            </a:r>
            <a:r>
              <a:rPr lang="ru-RU" dirty="0" err="1">
                <a:latin typeface="Century Schoolbook" panose="02040604050505020304" pitchFamily="18" charset="0"/>
              </a:rPr>
              <a:t>звітний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період</a:t>
            </a:r>
            <a:r>
              <a:rPr lang="ru-RU" dirty="0">
                <a:latin typeface="Century Schoolbook" panose="02040604050505020304" pitchFamily="18" charset="0"/>
              </a:rPr>
              <a:t> та в </a:t>
            </a:r>
            <a:r>
              <a:rPr lang="ru-RU" dirty="0" err="1">
                <a:latin typeface="Century Schoolbook" panose="02040604050505020304" pitchFamily="18" charset="0"/>
              </a:rPr>
              <a:t>динаміці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розраховують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показники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характеризують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ритмічність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реалізації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: </a:t>
            </a:r>
            <a:r>
              <a:rPr lang="ru-RU" dirty="0" err="1">
                <a:latin typeface="Century Schoolbook" panose="02040604050505020304" pitchFamily="18" charset="0"/>
              </a:rPr>
              <a:t>середньоквадратичне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відхилення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середнього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обсягу</a:t>
            </a:r>
            <a:r>
              <a:rPr lang="ru-RU" dirty="0">
                <a:latin typeface="Century Schoolbook" panose="02040604050505020304" pitchFamily="18" charset="0"/>
              </a:rPr>
              <a:t> товарообороту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(</a:t>
            </a:r>
            <a:r>
              <a:rPr lang="el-GR" dirty="0">
                <a:latin typeface="Century Schoolbook" panose="02040604050505020304" pitchFamily="18" charset="0"/>
              </a:rPr>
              <a:t>σ</a:t>
            </a:r>
            <a:r>
              <a:rPr lang="ru-RU" dirty="0">
                <a:latin typeface="Century Schoolbook" panose="02040604050505020304" pitchFamily="18" charset="0"/>
              </a:rPr>
              <a:t>) та </a:t>
            </a:r>
            <a:r>
              <a:rPr lang="ru-RU" dirty="0" err="1">
                <a:latin typeface="Century Schoolbook" panose="02040604050505020304" pitchFamily="18" charset="0"/>
              </a:rPr>
              <a:t>коефіцієнт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варіації</a:t>
            </a:r>
            <a:r>
              <a:rPr lang="ru-RU" dirty="0">
                <a:latin typeface="Century Schoolbook" panose="02040604050505020304" pitchFamily="18" charset="0"/>
              </a:rPr>
              <a:t> (v):</a:t>
            </a: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86DE559-F72F-4C7F-9281-4B6D61E3EB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6267" y="3531276"/>
            <a:ext cx="6885614" cy="2183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086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BC5041E-189D-4F97-AA42-9C0A4168559E}"/>
              </a:ext>
            </a:extLst>
          </p:cNvPr>
          <p:cNvSpPr/>
          <p:nvPr/>
        </p:nvSpPr>
        <p:spPr>
          <a:xfrm>
            <a:off x="1728787" y="1628774"/>
            <a:ext cx="8524875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Century Schoolbook" panose="02040604050505020304" pitchFamily="18" charset="0"/>
              </a:rPr>
              <a:t>Середньоквадратичне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відхилення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визначає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діапазон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коливання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реалізації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тобто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мінімальний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максимальний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</a:t>
            </a:r>
            <a:r>
              <a:rPr lang="ru-RU" dirty="0">
                <a:latin typeface="Century Schoolbook" panose="02040604050505020304" pitchFamily="18" charset="0"/>
              </a:rPr>
              <a:t> товарообороту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середньому</a:t>
            </a:r>
            <a:r>
              <a:rPr lang="ru-RU" dirty="0">
                <a:latin typeface="Century Schoolbook" panose="02040604050505020304" pitchFamily="18" charset="0"/>
              </a:rPr>
              <a:t> за </a:t>
            </a:r>
            <a:r>
              <a:rPr lang="ru-RU" dirty="0" err="1">
                <a:latin typeface="Century Schoolbook" panose="02040604050505020304" pitchFamily="18" charset="0"/>
              </a:rPr>
              <a:t>період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дослідження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</a:p>
          <a:p>
            <a:r>
              <a:rPr lang="uk-UA" dirty="0">
                <a:latin typeface="Century Schoolbook" panose="02040604050505020304" pitchFamily="18" charset="0"/>
              </a:rPr>
              <a:t>Коефіцієнт варіації </a:t>
            </a:r>
            <a:r>
              <a:rPr lang="en-US" dirty="0">
                <a:latin typeface="Century Schoolbook" panose="02040604050505020304" pitchFamily="18" charset="0"/>
              </a:rPr>
              <a:t>v </a:t>
            </a:r>
            <a:r>
              <a:rPr lang="uk-UA" dirty="0">
                <a:latin typeface="Century Schoolbook" panose="02040604050505020304" pitchFamily="18" charset="0"/>
              </a:rPr>
              <a:t>оцінює рівномірність реалізації товарів про</a:t>
            </a:r>
            <a:r>
              <a:rPr lang="ru-RU" dirty="0" err="1">
                <a:latin typeface="Century Schoolbook" panose="02040604050505020304" pitchFamily="18" charset="0"/>
              </a:rPr>
              <a:t>тягом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періоду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досліджується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тобто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відносний</a:t>
            </a:r>
            <a:r>
              <a:rPr lang="ru-RU" dirty="0">
                <a:latin typeface="Century Schoolbook" panose="02040604050505020304" pitchFamily="18" charset="0"/>
              </a:rPr>
              <a:t> (у </a:t>
            </a:r>
            <a:r>
              <a:rPr lang="ru-RU" dirty="0" err="1">
                <a:latin typeface="Century Schoolbook" panose="02040604050505020304" pitchFamily="18" charset="0"/>
              </a:rPr>
              <a:t>відсотках</a:t>
            </a:r>
            <a:r>
              <a:rPr lang="ru-RU" dirty="0">
                <a:latin typeface="Century Schoolbook" panose="02040604050505020304" pitchFamily="18" charset="0"/>
              </a:rPr>
              <a:t>) </a:t>
            </a:r>
            <a:r>
              <a:rPr lang="ru-RU" dirty="0" err="1">
                <a:latin typeface="Century Schoolbook" panose="02040604050505020304" pitchFamily="18" charset="0"/>
              </a:rPr>
              <a:t>розмір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відхилення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обсягу</a:t>
            </a:r>
            <a:r>
              <a:rPr lang="ru-RU" dirty="0">
                <a:latin typeface="Century Schoolbook" panose="02040604050505020304" pitchFamily="18" charset="0"/>
              </a:rPr>
              <a:t> товарообороту </a:t>
            </a:r>
            <a:r>
              <a:rPr lang="ru-RU" dirty="0" err="1">
                <a:latin typeface="Century Schoolbook" panose="02040604050505020304" pitchFamily="18" charset="0"/>
              </a:rPr>
              <a:t>від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середнього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розміру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Дослідження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названих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показників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дає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змогу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встановити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ступінь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рівномірності</a:t>
            </a:r>
            <a:r>
              <a:rPr lang="ru-RU" dirty="0">
                <a:latin typeface="Century Schoolbook" panose="02040604050505020304" pitchFamily="18" charset="0"/>
              </a:rPr>
              <a:t> продажу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по </a:t>
            </a:r>
            <a:r>
              <a:rPr lang="ru-RU" dirty="0" err="1">
                <a:latin typeface="Century Schoolbook" panose="02040604050505020304" pitchFamily="18" charset="0"/>
              </a:rPr>
              <a:t>місяцях</a:t>
            </a:r>
            <a:r>
              <a:rPr lang="ru-RU" dirty="0">
                <a:latin typeface="Century Schoolbook" panose="02040604050505020304" pitchFamily="18" charset="0"/>
              </a:rPr>
              <a:t> та кварталах, </a:t>
            </a:r>
            <a:r>
              <a:rPr lang="ru-RU" dirty="0" err="1">
                <a:latin typeface="Century Schoolbook" panose="02040604050505020304" pitchFamily="18" charset="0"/>
              </a:rPr>
              <a:t>виявити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особливості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торгівлі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попиту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товари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реалізує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підприємство</a:t>
            </a:r>
            <a:r>
              <a:rPr lang="ru-RU" dirty="0">
                <a:latin typeface="Century Schoolbook" panose="02040604050505020304" pitchFamily="18" charset="0"/>
              </a:rPr>
              <a:t>. Чим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вище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значення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мають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показники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тим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неритмічніїним</a:t>
            </a:r>
            <a:r>
              <a:rPr lang="ru-RU" dirty="0">
                <a:latin typeface="Century Schoolbook" panose="02040604050505020304" pitchFamily="18" charset="0"/>
              </a:rPr>
              <a:t> є </a:t>
            </a:r>
            <a:r>
              <a:rPr lang="ru-RU" dirty="0" err="1">
                <a:latin typeface="Century Schoolbook" panose="02040604050505020304" pitchFamily="18" charset="0"/>
              </a:rPr>
              <a:t>процес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реалізації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даному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підприємстві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611699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FEC9420-3945-4AA2-9E79-1CB0DD5C24A3}"/>
              </a:ext>
            </a:extLst>
          </p:cNvPr>
          <p:cNvSpPr/>
          <p:nvPr/>
        </p:nvSpPr>
        <p:spPr>
          <a:xfrm>
            <a:off x="1285875" y="1720840"/>
            <a:ext cx="962025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latin typeface="Century Schoolbook" panose="02040604050505020304" pitchFamily="18" charset="0"/>
              </a:rPr>
              <a:t>VI </a:t>
            </a:r>
            <a:r>
              <a:rPr lang="ru-RU" i="1" dirty="0" err="1">
                <a:latin typeface="Century Schoolbook" panose="02040604050505020304" pitchFamily="18" charset="0"/>
              </a:rPr>
              <a:t>етапом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аналізу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роздрібного</a:t>
            </a:r>
            <a:r>
              <a:rPr lang="ru-RU" dirty="0">
                <a:latin typeface="Century Schoolbook" panose="02040604050505020304" pitchFamily="18" charset="0"/>
              </a:rPr>
              <a:t> товарообороту є </a:t>
            </a:r>
            <a:r>
              <a:rPr lang="ru-RU" i="1" dirty="0" err="1">
                <a:latin typeface="Century Schoolbook" panose="02040604050505020304" pitchFamily="18" charset="0"/>
              </a:rPr>
              <a:t>вивчення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факторів</a:t>
            </a:r>
            <a:r>
              <a:rPr lang="ru-RU" i="1" dirty="0">
                <a:latin typeface="Century Schoolbook" panose="02040604050505020304" pitchFamily="18" charset="0"/>
              </a:rPr>
              <a:t>, </a:t>
            </a:r>
            <a:r>
              <a:rPr lang="ru-RU" i="1" dirty="0" err="1">
                <a:latin typeface="Century Schoolbook" panose="02040604050505020304" pitchFamily="18" charset="0"/>
              </a:rPr>
              <a:t>що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мали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вплив</a:t>
            </a:r>
            <a:r>
              <a:rPr lang="ru-RU" i="1" dirty="0">
                <a:latin typeface="Century Schoolbook" panose="02040604050505020304" pitchFamily="18" charset="0"/>
              </a:rPr>
              <a:t> в </a:t>
            </a:r>
            <a:r>
              <a:rPr lang="ru-RU" i="1" dirty="0" err="1">
                <a:latin typeface="Century Schoolbook" panose="02040604050505020304" pitchFamily="18" charset="0"/>
              </a:rPr>
              <a:t>звітному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періоді</a:t>
            </a:r>
            <a:r>
              <a:rPr lang="ru-RU" i="1" dirty="0">
                <a:latin typeface="Century Schoolbook" panose="02040604050505020304" pitchFamily="18" charset="0"/>
              </a:rPr>
              <a:t> на </a:t>
            </a:r>
            <a:r>
              <a:rPr lang="ru-RU" i="1" dirty="0" err="1">
                <a:latin typeface="Century Schoolbook" panose="02040604050505020304" pitchFamily="18" charset="0"/>
              </a:rPr>
              <a:t>його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обсяг</a:t>
            </a:r>
            <a:r>
              <a:rPr lang="ru-RU" i="1" dirty="0">
                <a:latin typeface="Century Schoolbook" panose="02040604050505020304" pitchFamily="18" charset="0"/>
              </a:rPr>
              <a:t> та структуру. </a:t>
            </a:r>
            <a:r>
              <a:rPr lang="ru-RU" dirty="0">
                <a:latin typeface="Century Schoolbook" panose="02040604050505020304" pitchFamily="18" charset="0"/>
              </a:rPr>
              <a:t>З </a:t>
            </a:r>
            <a:r>
              <a:rPr lang="uk-UA" dirty="0">
                <a:latin typeface="Century Schoolbook" panose="02040604050505020304" pitchFamily="18" charset="0"/>
              </a:rPr>
              <a:t>цією метою дається кількісна оцінка впливу факторів внутрішнього </a:t>
            </a:r>
            <a:r>
              <a:rPr lang="ru-RU" dirty="0">
                <a:latin typeface="Century Schoolbook" panose="02040604050505020304" pitchFamily="18" charset="0"/>
              </a:rPr>
              <a:t>порядку (</a:t>
            </a:r>
            <a:r>
              <a:rPr lang="ru-RU" dirty="0" err="1">
                <a:latin typeface="Century Schoolbook" panose="02040604050505020304" pitchFamily="18" charset="0"/>
              </a:rPr>
              <a:t>факторів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пов'язаних</a:t>
            </a:r>
            <a:r>
              <a:rPr lang="ru-RU" dirty="0">
                <a:latin typeface="Century Schoolbook" panose="02040604050505020304" pitchFamily="18" charset="0"/>
              </a:rPr>
              <a:t> з </a:t>
            </a:r>
            <a:r>
              <a:rPr lang="ru-RU" dirty="0" err="1">
                <a:latin typeface="Century Schoolbook" panose="02040604050505020304" pitchFamily="18" charset="0"/>
              </a:rPr>
              <a:t>товарними</a:t>
            </a:r>
            <a:r>
              <a:rPr lang="ru-RU" dirty="0">
                <a:latin typeface="Century Schoolbook" panose="02040604050505020304" pitchFamily="18" charset="0"/>
              </a:rPr>
              <a:t> ресурсами; з </a:t>
            </a:r>
            <a:r>
              <a:rPr lang="ru-RU" dirty="0" err="1">
                <a:latin typeface="Century Schoolbook" panose="02040604050505020304" pitchFamily="18" charset="0"/>
              </a:rPr>
              <a:t>чисельністю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працівників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організацією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продуктивністю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праці</a:t>
            </a:r>
            <a:r>
              <a:rPr lang="ru-RU" dirty="0">
                <a:latin typeface="Century Schoolbook" panose="02040604050505020304" pitchFamily="18" charset="0"/>
              </a:rPr>
              <a:t>; з </a:t>
            </a:r>
            <a:r>
              <a:rPr lang="ru-RU" dirty="0" err="1">
                <a:latin typeface="Century Schoolbook" panose="02040604050505020304" pitchFamily="18" charset="0"/>
              </a:rPr>
              <a:t>використанням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основних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засобів</a:t>
            </a:r>
            <a:r>
              <a:rPr lang="ru-RU" dirty="0">
                <a:latin typeface="Century Schoolbook" panose="02040604050505020304" pitchFamily="18" charset="0"/>
              </a:rPr>
              <a:t>) та </a:t>
            </a:r>
            <a:r>
              <a:rPr lang="ru-RU" dirty="0" err="1">
                <a:latin typeface="Century Schoolbook" panose="02040604050505020304" pitchFamily="18" charset="0"/>
              </a:rPr>
              <a:t>досліджується</a:t>
            </a:r>
            <a:r>
              <a:rPr lang="ru-RU" dirty="0">
                <a:latin typeface="Century Schoolbook" panose="02040604050505020304" pitchFamily="18" charset="0"/>
              </a:rPr>
              <a:t> характер </a:t>
            </a:r>
            <a:r>
              <a:rPr lang="ru-RU" dirty="0" err="1">
                <a:latin typeface="Century Schoolbook" panose="02040604050505020304" pitchFamily="18" charset="0"/>
              </a:rPr>
              <a:t>впливу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факторів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зовнішнього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середовища</a:t>
            </a:r>
            <a:r>
              <a:rPr lang="ru-RU" dirty="0">
                <a:latin typeface="Century Schoolbook" panose="02040604050505020304" pitchFamily="18" charset="0"/>
              </a:rPr>
              <a:t> (попит </a:t>
            </a:r>
            <a:r>
              <a:rPr lang="ru-RU" dirty="0" err="1">
                <a:latin typeface="Century Schoolbook" panose="02040604050505020304" pitchFamily="18" charset="0"/>
              </a:rPr>
              <a:t>споживачів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товари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пропозиція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на ринку, </a:t>
            </a:r>
            <a:r>
              <a:rPr lang="ru-RU" dirty="0" err="1">
                <a:latin typeface="Century Schoolbook" panose="02040604050505020304" pitchFamily="18" charset="0"/>
              </a:rPr>
              <a:t>ціни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товари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діяльність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конкурентів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споживчому</a:t>
            </a:r>
            <a:r>
              <a:rPr lang="ru-RU" dirty="0">
                <a:latin typeface="Century Schoolbook" panose="02040604050505020304" pitchFamily="18" charset="0"/>
              </a:rPr>
              <a:t> ринку, </a:t>
            </a:r>
            <a:r>
              <a:rPr lang="ru-RU" dirty="0" err="1">
                <a:latin typeface="Century Schoolbook" panose="02040604050505020304" pitchFamily="18" charset="0"/>
              </a:rPr>
              <a:t>рівень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життя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реальні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грошові</a:t>
            </a:r>
            <a:r>
              <a:rPr lang="ru-RU" dirty="0">
                <a:latin typeface="Century Schoolbook" panose="02040604050505020304" pitchFamily="18" charset="0"/>
              </a:rPr>
              <a:t> доходи </a:t>
            </a:r>
            <a:r>
              <a:rPr lang="ru-RU" dirty="0" err="1">
                <a:latin typeface="Century Schoolbook" panose="02040604050505020304" pitchFamily="18" charset="0"/>
              </a:rPr>
              <a:t>населення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обслуговується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соціально-демографічні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фактори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інше</a:t>
            </a:r>
            <a:r>
              <a:rPr lang="ru-RU" dirty="0">
                <a:latin typeface="Century Schoolbook" panose="02040604050505020304" pitchFamily="18" charset="0"/>
              </a:rPr>
              <a:t>).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Кількісна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оцінка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впливу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окремих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факторів</a:t>
            </a:r>
            <a:r>
              <a:rPr lang="ru-RU" dirty="0">
                <a:latin typeface="Century Schoolbook" panose="02040604050505020304" pitchFamily="18" charset="0"/>
              </a:rPr>
              <a:t> проводиться методом </a:t>
            </a:r>
            <a:r>
              <a:rPr lang="ru-RU" dirty="0" err="1">
                <a:latin typeface="Century Schoolbook" panose="02040604050505020304" pitchFamily="18" charset="0"/>
              </a:rPr>
              <a:t>ланцюгових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підстановок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індексним</a:t>
            </a:r>
            <a:r>
              <a:rPr lang="ru-RU" dirty="0">
                <a:latin typeface="Century Schoolbook" panose="02040604050505020304" pitchFamily="18" charset="0"/>
              </a:rPr>
              <a:t> методом на </a:t>
            </a:r>
            <a:r>
              <a:rPr lang="ru-RU" dirty="0" err="1">
                <a:latin typeface="Century Schoolbook" panose="02040604050505020304" pitchFamily="18" charset="0"/>
              </a:rPr>
              <a:t>базі</a:t>
            </a:r>
            <a:r>
              <a:rPr lang="ru-RU" dirty="0">
                <a:latin typeface="Century Schoolbook" panose="02040604050505020304" pitchFamily="18" charset="0"/>
              </a:rPr>
              <a:t> моделей </a:t>
            </a:r>
            <a:r>
              <a:rPr lang="ru-RU" dirty="0" err="1">
                <a:latin typeface="Century Schoolbook" panose="02040604050505020304" pitchFamily="18" charset="0"/>
              </a:rPr>
              <a:t>зв'язку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факторів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обсягу</a:t>
            </a:r>
            <a:r>
              <a:rPr lang="ru-RU" dirty="0">
                <a:latin typeface="Century Schoolbook" panose="02040604050505020304" pitchFamily="18" charset="0"/>
              </a:rPr>
              <a:t> товарообороту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638939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FFDE612-3E86-45F4-820D-8C4A61022900}"/>
              </a:ext>
            </a:extLst>
          </p:cNvPr>
          <p:cNvSpPr/>
          <p:nvPr/>
        </p:nvSpPr>
        <p:spPr>
          <a:xfrm>
            <a:off x="1400175" y="1110377"/>
            <a:ext cx="908685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0" i="1" u="none" strike="noStrike" baseline="0" dirty="0">
                <a:latin typeface="Trebuchet MS" panose="020B0603020202020204" pitchFamily="34" charset="0"/>
              </a:rPr>
              <a:t>4. </a:t>
            </a:r>
            <a:r>
              <a:rPr lang="ru-RU" sz="2400" b="0" i="1" u="none" strike="noStrike" baseline="0" dirty="0" err="1">
                <a:latin typeface="Trebuchet MS" panose="020B0603020202020204" pitchFamily="34" charset="0"/>
              </a:rPr>
              <a:t>Вихідні</a:t>
            </a:r>
            <a:r>
              <a:rPr lang="ru-RU" sz="2400" b="0" i="1" u="none" strike="noStrike" baseline="0" dirty="0">
                <a:latin typeface="Trebuchet MS" panose="020B0603020202020204" pitchFamily="34" charset="0"/>
              </a:rPr>
              <a:t> </a:t>
            </a:r>
            <a:r>
              <a:rPr lang="ru-RU" sz="2400" b="0" i="1" u="none" strike="noStrike" baseline="0" dirty="0" err="1">
                <a:latin typeface="Trebuchet MS" panose="020B0603020202020204" pitchFamily="34" charset="0"/>
              </a:rPr>
              <a:t>передумови</a:t>
            </a:r>
            <a:r>
              <a:rPr lang="ru-RU" sz="2400" b="0" i="1" u="none" strike="noStrike" baseline="0" dirty="0">
                <a:latin typeface="Trebuchet MS" panose="020B0603020202020204" pitchFamily="34" charset="0"/>
              </a:rPr>
              <a:t> </a:t>
            </a:r>
            <a:r>
              <a:rPr lang="ru-RU" sz="2400" b="0" i="1" u="none" strike="noStrike" baseline="0" dirty="0" err="1">
                <a:latin typeface="Trebuchet MS" panose="020B0603020202020204" pitchFamily="34" charset="0"/>
              </a:rPr>
              <a:t>ma</a:t>
            </a:r>
            <a:r>
              <a:rPr lang="ru-RU" sz="2400" b="0" i="1" u="none" strike="noStrike" baseline="0" dirty="0">
                <a:latin typeface="Trebuchet MS" panose="020B0603020202020204" pitchFamily="34" charset="0"/>
              </a:rPr>
              <a:t> порядок </a:t>
            </a:r>
            <a:r>
              <a:rPr lang="ru-RU" sz="2400" b="0" i="1" u="none" strike="noStrike" baseline="0" dirty="0" err="1">
                <a:latin typeface="Trebuchet MS" panose="020B0603020202020204" pitchFamily="34" charset="0"/>
              </a:rPr>
              <a:t>розробки</a:t>
            </a:r>
            <a:r>
              <a:rPr lang="ru-RU" sz="2400" b="0" i="1" u="none" strike="noStrike" baseline="0" dirty="0">
                <a:latin typeface="Trebuchet MS" panose="020B0603020202020204" pitchFamily="34" charset="0"/>
              </a:rPr>
              <a:t> </a:t>
            </a:r>
            <a:r>
              <a:rPr lang="ru-RU" sz="2400" b="0" i="1" u="none" strike="noStrike" baseline="0" dirty="0" err="1">
                <a:latin typeface="Trebuchet MS" panose="020B0603020202020204" pitchFamily="34" charset="0"/>
              </a:rPr>
              <a:t>стратегії</a:t>
            </a:r>
            <a:r>
              <a:rPr lang="ru-RU" sz="2400" b="0" i="1" u="none" strike="noStrike" baseline="0" dirty="0">
                <a:latin typeface="Trebuchet MS" panose="020B0603020202020204" pitchFamily="34" charset="0"/>
              </a:rPr>
              <a:t> </a:t>
            </a:r>
            <a:r>
              <a:rPr lang="uk-UA" sz="2400" b="0" i="1" u="none" strike="noStrike" baseline="0" dirty="0">
                <a:latin typeface="Trebuchet MS" panose="020B0603020202020204" pitchFamily="34" charset="0"/>
              </a:rPr>
              <a:t>управління товарооборотом підприємства</a:t>
            </a:r>
          </a:p>
          <a:p>
            <a:endParaRPr lang="ru-RU" i="1" dirty="0">
              <a:latin typeface="Century Schoolbook" panose="02040604050505020304" pitchFamily="18" charset="0"/>
            </a:endParaRPr>
          </a:p>
          <a:p>
            <a:endParaRPr lang="ru-RU" i="1" dirty="0">
              <a:latin typeface="Century Schoolbook" panose="02040604050505020304" pitchFamily="18" charset="0"/>
            </a:endParaRPr>
          </a:p>
          <a:p>
            <a:r>
              <a:rPr lang="ru-RU" i="1" dirty="0" err="1">
                <a:latin typeface="Century Schoolbook" panose="02040604050505020304" pitchFamily="18" charset="0"/>
              </a:rPr>
              <a:t>Стратегія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управління</a:t>
            </a:r>
            <a:r>
              <a:rPr lang="ru-RU" i="1" dirty="0">
                <a:latin typeface="Century Schoolbook" panose="02040604050505020304" pitchFamily="18" charset="0"/>
              </a:rPr>
              <a:t> товарооборотом </a:t>
            </a:r>
            <a:r>
              <a:rPr lang="ru-RU" dirty="0">
                <a:latin typeface="Century Schoolbook" panose="02040604050505020304" pitchFamily="18" charset="0"/>
              </a:rPr>
              <a:t>є </a:t>
            </a:r>
            <a:r>
              <a:rPr lang="ru-RU" dirty="0" err="1">
                <a:latin typeface="Century Schoolbook" panose="02040604050505020304" pitchFamily="18" charset="0"/>
              </a:rPr>
              <a:t>частиною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загального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стратегічного</a:t>
            </a:r>
            <a:r>
              <a:rPr lang="ru-RU" dirty="0">
                <a:latin typeface="Century Schoolbook" panose="02040604050505020304" pitchFamily="18" charset="0"/>
              </a:rPr>
              <a:t> плану </a:t>
            </a:r>
            <a:r>
              <a:rPr lang="ru-RU" dirty="0" err="1">
                <a:latin typeface="Century Schoolbook" panose="02040604050505020304" pitchFamily="18" charset="0"/>
              </a:rPr>
              <a:t>розвитку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торговельного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Розробка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стратегії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управління</a:t>
            </a:r>
            <a:r>
              <a:rPr lang="ru-RU" dirty="0">
                <a:latin typeface="Century Schoolbook" panose="02040604050505020304" pitchFamily="18" charset="0"/>
              </a:rPr>
              <a:t> товарооборотом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здійснюється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виходячи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із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стратегічної</a:t>
            </a:r>
            <a:r>
              <a:rPr lang="ru-RU" dirty="0">
                <a:latin typeface="Century Schoolbook" panose="02040604050505020304" pitchFamily="18" charset="0"/>
              </a:rPr>
              <a:t> мети </a:t>
            </a:r>
            <a:r>
              <a:rPr lang="ru-RU" dirty="0" err="1">
                <a:latin typeface="Century Schoolbook" panose="02040604050505020304" pitchFamily="18" charset="0"/>
              </a:rPr>
              <a:t>діяльності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має</a:t>
            </a:r>
            <a:r>
              <a:rPr lang="ru-RU" dirty="0">
                <a:latin typeface="Century Schoolbook" panose="02040604050505020304" pitchFamily="18" charset="0"/>
              </a:rPr>
              <a:t> за мету </a:t>
            </a:r>
            <a:r>
              <a:rPr lang="ru-RU" dirty="0" err="1">
                <a:latin typeface="Century Schoolbook" panose="02040604050505020304" pitchFamily="18" charset="0"/>
              </a:rPr>
              <a:t>забезпечення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необхідних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темпів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розвитку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торговельного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найбільш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повне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задоволення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попиту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споживачів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uk-UA" dirty="0">
                <a:latin typeface="Century Schoolbook" panose="02040604050505020304" pitchFamily="18" charset="0"/>
              </a:rPr>
              <a:t>обслуговуються, розширення їх контингенту.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527606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4FDB2B1-6295-4952-AD36-A3529A2E1DD2}"/>
              </a:ext>
            </a:extLst>
          </p:cNvPr>
          <p:cNvSpPr/>
          <p:nvPr/>
        </p:nvSpPr>
        <p:spPr>
          <a:xfrm>
            <a:off x="971550" y="609600"/>
            <a:ext cx="1015365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Century Schoolbook" panose="02040604050505020304" pitchFamily="18" charset="0"/>
              </a:rPr>
              <a:t>Завершується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аналіз</a:t>
            </a:r>
            <a:r>
              <a:rPr lang="ru-RU" dirty="0">
                <a:latin typeface="Century Schoolbook" panose="02040604050505020304" pitchFamily="18" charset="0"/>
              </a:rPr>
              <a:t> товарообороту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- </a:t>
            </a:r>
            <a:r>
              <a:rPr lang="ru-RU" i="1" dirty="0">
                <a:latin typeface="Century Schoolbook" panose="02040604050505020304" pitchFamily="18" charset="0"/>
              </a:rPr>
              <a:t>VII </a:t>
            </a:r>
            <a:r>
              <a:rPr lang="ru-RU" i="1" dirty="0" err="1">
                <a:latin typeface="Century Schoolbook" panose="02040604050505020304" pitchFamily="18" charset="0"/>
              </a:rPr>
              <a:t>етап</a:t>
            </a:r>
            <a:r>
              <a:rPr lang="ru-RU" i="1" dirty="0">
                <a:latin typeface="Century Schoolbook" panose="02040604050505020304" pitchFamily="18" charset="0"/>
              </a:rPr>
              <a:t> - </a:t>
            </a:r>
            <a:r>
              <a:rPr lang="ru-RU" i="1" dirty="0" err="1">
                <a:latin typeface="Century Schoolbook" panose="02040604050505020304" pitchFamily="18" charset="0"/>
              </a:rPr>
              <a:t>дослідженням</a:t>
            </a:r>
            <a:r>
              <a:rPr lang="ru-RU" i="1" dirty="0">
                <a:latin typeface="Century Schoolbook" panose="02040604050505020304" pitchFamily="18" charset="0"/>
              </a:rPr>
              <a:t> запасу </a:t>
            </a:r>
            <a:r>
              <a:rPr lang="ru-RU" i="1" dirty="0" err="1">
                <a:latin typeface="Century Schoolbook" panose="02040604050505020304" pitchFamily="18" charset="0"/>
              </a:rPr>
              <a:t>фінансової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стійкості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i="1" dirty="0">
                <a:latin typeface="Century Schoolbook" panose="02040604050505020304" pitchFamily="18" charset="0"/>
              </a:rPr>
              <a:t>, </a:t>
            </a:r>
            <a:r>
              <a:rPr lang="ru-RU" dirty="0">
                <a:latin typeface="Century Schoolbook" panose="02040604050505020304" pitchFamily="18" charset="0"/>
              </a:rPr>
              <a:t>у </a:t>
            </a:r>
            <a:r>
              <a:rPr lang="ru-RU" dirty="0" err="1">
                <a:latin typeface="Century Schoolbook" panose="02040604050505020304" pitchFamily="18" charset="0"/>
              </a:rPr>
              <a:t>ході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якого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визначається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можливе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падіння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обсягу</a:t>
            </a:r>
            <a:r>
              <a:rPr lang="ru-RU" dirty="0">
                <a:latin typeface="Century Schoolbook" panose="02040604050505020304" pitchFamily="18" charset="0"/>
              </a:rPr>
              <a:t> товарообороту (в абсолютному та у </a:t>
            </a:r>
            <a:r>
              <a:rPr lang="ru-RU" dirty="0" err="1">
                <a:latin typeface="Century Schoolbook" panose="02040604050505020304" pitchFamily="18" charset="0"/>
              </a:rPr>
              <a:t>відносному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вимірі</a:t>
            </a:r>
            <a:r>
              <a:rPr lang="ru-RU" dirty="0">
                <a:latin typeface="Century Schoolbook" panose="02040604050505020304" pitchFamily="18" charset="0"/>
              </a:rPr>
              <a:t>) до </a:t>
            </a:r>
            <a:r>
              <a:rPr lang="ru-RU" dirty="0" err="1">
                <a:latin typeface="Century Schoolbook" panose="02040604050505020304" pitchFamily="18" charset="0"/>
              </a:rPr>
              <a:t>досягнення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критичної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межі</a:t>
            </a:r>
            <a:r>
              <a:rPr lang="ru-RU" dirty="0">
                <a:latin typeface="Century Schoolbook" panose="02040604050505020304" pitchFamily="18" charset="0"/>
              </a:rPr>
              <a:t> "точки без</a:t>
            </a:r>
            <a:r>
              <a:rPr lang="uk-UA" dirty="0">
                <a:latin typeface="Century Schoolbook" panose="02040604050505020304" pitchFamily="18" charset="0"/>
              </a:rPr>
              <a:t>збитковості діяльності".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Допустимі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межі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зниження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обсягу</a:t>
            </a:r>
            <a:r>
              <a:rPr lang="ru-RU" dirty="0">
                <a:latin typeface="Century Schoolbook" panose="02040604050505020304" pitchFamily="18" charset="0"/>
              </a:rPr>
              <a:t> товарообороту </a:t>
            </a:r>
            <a:r>
              <a:rPr lang="ru-RU" dirty="0" err="1">
                <a:latin typeface="Century Schoolbook" panose="02040604050505020304" pitchFamily="18" charset="0"/>
              </a:rPr>
              <a:t>характеризує</a:t>
            </a:r>
            <a:r>
              <a:rPr lang="ru-RU" dirty="0">
                <a:latin typeface="Century Schoolbook" panose="02040604050505020304" pitchFamily="18" charset="0"/>
              </a:rPr>
              <a:t> по</a:t>
            </a:r>
            <a:r>
              <a:rPr lang="uk-UA" dirty="0">
                <a:latin typeface="Century Schoolbook" panose="02040604050505020304" pitchFamily="18" charset="0"/>
              </a:rPr>
              <a:t>ріг безпечності підприємства (</a:t>
            </a:r>
            <a:r>
              <a:rPr lang="uk-UA" dirty="0" err="1">
                <a:latin typeface="Century Schoolbook" panose="02040604050505020304" pitchFamily="18" charset="0"/>
              </a:rPr>
              <a:t>ПБ</a:t>
            </a:r>
            <a:r>
              <a:rPr lang="uk-UA" sz="800" dirty="0" err="1">
                <a:latin typeface="Century Schoolbook" panose="02040604050505020304" pitchFamily="18" charset="0"/>
              </a:rPr>
              <a:t>то</a:t>
            </a:r>
            <a:r>
              <a:rPr lang="uk-UA" dirty="0">
                <a:latin typeface="Century Schoolbook" panose="02040604050505020304" pitchFamily="18" charset="0"/>
              </a:rPr>
              <a:t>) та запас фінансової стійкості </a:t>
            </a:r>
            <a:r>
              <a:rPr lang="ru-RU" dirty="0">
                <a:latin typeface="Century Schoolbook" panose="02040604050505020304" pitchFamily="18" charset="0"/>
              </a:rPr>
              <a:t>(</a:t>
            </a:r>
            <a:r>
              <a:rPr lang="ru-RU" dirty="0" err="1">
                <a:latin typeface="Century Schoolbook" panose="02040604050505020304" pitchFamily="18" charset="0"/>
              </a:rPr>
              <a:t>ЗФС</a:t>
            </a:r>
            <a:r>
              <a:rPr lang="ru-RU" sz="800" dirty="0" err="1">
                <a:latin typeface="Century Schoolbook" panose="02040604050505020304" pitchFamily="18" charset="0"/>
              </a:rPr>
              <a:t>то</a:t>
            </a:r>
            <a:r>
              <a:rPr lang="ru-RU" dirty="0">
                <a:latin typeface="Century Schoolbook" panose="02040604050505020304" pitchFamily="18" charset="0"/>
              </a:rPr>
              <a:t>). </a:t>
            </a:r>
            <a:r>
              <a:rPr lang="ru-RU" dirty="0" err="1">
                <a:latin typeface="Century Schoolbook" panose="02040604050505020304" pitchFamily="18" charset="0"/>
              </a:rPr>
              <a:t>їх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значення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розраховуються</a:t>
            </a:r>
            <a:r>
              <a:rPr lang="ru-RU" dirty="0">
                <a:latin typeface="Century Schoolbook" panose="02040604050505020304" pitchFamily="18" charset="0"/>
              </a:rPr>
              <a:t> так:</a:t>
            </a:r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727FC11-BDB3-4187-94E0-735EA54209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6450" y="2363926"/>
            <a:ext cx="7724775" cy="182665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34D06EB-A2E8-4C19-B2C1-A8AFAE97DF27}"/>
              </a:ext>
            </a:extLst>
          </p:cNvPr>
          <p:cNvSpPr txBox="1"/>
          <p:nvPr/>
        </p:nvSpPr>
        <p:spPr>
          <a:xfrm>
            <a:off x="971550" y="4724400"/>
            <a:ext cx="95821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Century Schoolbook" panose="02040604050505020304" pitchFamily="18" charset="0"/>
              </a:rPr>
              <a:t>Чим </a:t>
            </a:r>
            <a:r>
              <a:rPr lang="ru-RU" dirty="0" err="1">
                <a:latin typeface="Century Schoolbook" panose="02040604050505020304" pitchFamily="18" charset="0"/>
              </a:rPr>
              <a:t>більші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значення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мають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поріг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безпечності</a:t>
            </a:r>
            <a:r>
              <a:rPr lang="ru-RU" dirty="0">
                <a:latin typeface="Century Schoolbook" panose="02040604050505020304" pitchFamily="18" charset="0"/>
              </a:rPr>
              <a:t> та запас </a:t>
            </a:r>
            <a:r>
              <a:rPr lang="ru-RU" dirty="0" err="1">
                <a:latin typeface="Century Schoolbook" panose="02040604050505020304" pitchFamily="18" charset="0"/>
              </a:rPr>
              <a:t>фінансової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стійкості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тим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краще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здійснюється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процес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управління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обсягом</a:t>
            </a:r>
            <a:r>
              <a:rPr lang="ru-RU" dirty="0">
                <a:latin typeface="Century Schoolbook" panose="02040604050505020304" pitchFamily="18" charset="0"/>
              </a:rPr>
              <a:t>, складом та структурою товарообороту з точки </a:t>
            </a:r>
            <a:r>
              <a:rPr lang="ru-RU" dirty="0" err="1">
                <a:latin typeface="Century Schoolbook" panose="02040604050505020304" pitchFamily="18" charset="0"/>
              </a:rPr>
              <a:t>зору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забезпечення</a:t>
            </a:r>
            <a:r>
              <a:rPr lang="ru-RU" dirty="0">
                <a:latin typeface="Century Schoolbook" panose="02040604050505020304" pitchFamily="18" charset="0"/>
              </a:rPr>
              <a:t> умов для </a:t>
            </a:r>
            <a:r>
              <a:rPr lang="ru-RU" dirty="0" err="1">
                <a:latin typeface="Century Schoolbook" panose="02040604050505020304" pitchFamily="18" charset="0"/>
              </a:rPr>
              <a:t>його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самоокупності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самофінансування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  <a:endParaRPr lang="uk-UA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4837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32A3B66-8A42-4853-903E-72303AFBE444}"/>
              </a:ext>
            </a:extLst>
          </p:cNvPr>
          <p:cNvSpPr/>
          <p:nvPr/>
        </p:nvSpPr>
        <p:spPr>
          <a:xfrm>
            <a:off x="1828800" y="1302246"/>
            <a:ext cx="8353425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Century Schoolbook" panose="02040604050505020304" pitchFamily="18" charset="0"/>
              </a:rPr>
              <a:t>Відповідно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цієї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основної</a:t>
            </a:r>
            <a:r>
              <a:rPr lang="ru-RU" dirty="0">
                <a:latin typeface="Century Schoolbook" panose="02040604050505020304" pitchFamily="18" charset="0"/>
              </a:rPr>
              <a:t> мети перед </a:t>
            </a:r>
            <a:r>
              <a:rPr lang="ru-RU" dirty="0" err="1">
                <a:latin typeface="Century Schoolbook" panose="02040604050505020304" pitchFamily="18" charset="0"/>
              </a:rPr>
              <a:t>управлінням</a:t>
            </a:r>
            <a:r>
              <a:rPr lang="ru-RU" dirty="0">
                <a:latin typeface="Century Schoolbook" panose="02040604050505020304" pitchFamily="18" charset="0"/>
              </a:rPr>
              <a:t> товарооборотом</a:t>
            </a:r>
          </a:p>
          <a:p>
            <a:r>
              <a:rPr lang="uk-UA" dirty="0">
                <a:latin typeface="Century Schoolbook" panose="02040604050505020304" pitchFamily="18" charset="0"/>
              </a:rPr>
              <a:t>стоять наступні найважливіші </a:t>
            </a:r>
            <a:r>
              <a:rPr lang="uk-UA" i="1" dirty="0">
                <a:latin typeface="Century Schoolbook" panose="02040604050505020304" pitchFamily="18" charset="0"/>
              </a:rPr>
              <a:t>завдання: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1. </a:t>
            </a:r>
            <a:r>
              <a:rPr lang="ru-RU" dirty="0" err="1">
                <a:latin typeface="Century Schoolbook" panose="02040604050505020304" pitchFamily="18" charset="0"/>
              </a:rPr>
              <a:t>Взаємоузгодженість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темпів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розвитку</a:t>
            </a:r>
            <a:r>
              <a:rPr lang="ru-RU" dirty="0">
                <a:latin typeface="Century Schoolbook" panose="02040604050505020304" pitchFamily="18" charset="0"/>
              </a:rPr>
              <a:t> товарообороту з </a:t>
            </a:r>
            <a:r>
              <a:rPr lang="ru-RU" dirty="0" err="1">
                <a:latin typeface="Century Schoolbook" panose="02040604050505020304" pitchFamily="18" charset="0"/>
              </a:rPr>
              <a:t>розвитком</a:t>
            </a:r>
            <a:endParaRPr lang="ru-RU" dirty="0">
              <a:latin typeface="Century Schoolbook" panose="02040604050505020304" pitchFamily="18" charset="0"/>
            </a:endParaRPr>
          </a:p>
          <a:p>
            <a:r>
              <a:rPr lang="ru-RU" dirty="0" err="1">
                <a:latin typeface="Century Schoolbook" panose="02040604050505020304" pitchFamily="18" charset="0"/>
              </a:rPr>
              <a:t>регіонального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споживчого</a:t>
            </a:r>
            <a:r>
              <a:rPr lang="ru-RU" dirty="0">
                <a:latin typeface="Century Schoolbook" panose="02040604050505020304" pitchFamily="18" charset="0"/>
              </a:rPr>
              <a:t> ринку та </a:t>
            </a:r>
            <a:r>
              <a:rPr lang="ru-RU" dirty="0" err="1">
                <a:latin typeface="Century Schoolbook" panose="02040604050505020304" pitchFamily="18" charset="0"/>
              </a:rPr>
              <a:t>змінами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його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кон'юнктури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2. </a:t>
            </a:r>
            <a:r>
              <a:rPr lang="ru-RU" dirty="0" err="1">
                <a:latin typeface="Century Schoolbook" panose="02040604050505020304" pitchFamily="18" charset="0"/>
              </a:rPr>
              <a:t>Планування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реалізації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який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забезпечить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отримання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торговельним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підприємством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необхідної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суми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прибутку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3. </a:t>
            </a:r>
            <a:r>
              <a:rPr lang="ru-RU" dirty="0" err="1">
                <a:latin typeface="Century Schoolbook" panose="02040604050505020304" pitchFamily="18" charset="0"/>
              </a:rPr>
              <a:t>Забезпечення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процесі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планування</a:t>
            </a:r>
            <a:r>
              <a:rPr lang="ru-RU" dirty="0">
                <a:latin typeface="Century Schoolbook" panose="02040604050505020304" pitchFamily="18" charset="0"/>
              </a:rPr>
              <a:t> товарообороту </a:t>
            </a:r>
            <a:r>
              <a:rPr lang="ru-RU" dirty="0" err="1">
                <a:latin typeface="Century Schoolbook" panose="02040604050505020304" pitchFamily="18" charset="0"/>
              </a:rPr>
              <a:t>ефективного</a:t>
            </a:r>
            <a:endParaRPr lang="ru-RU" dirty="0">
              <a:latin typeface="Century Schoolbook" panose="02040604050505020304" pitchFamily="18" charset="0"/>
            </a:endParaRPr>
          </a:p>
          <a:p>
            <a:r>
              <a:rPr lang="ru-RU" dirty="0" err="1">
                <a:latin typeface="Century Schoolbook" panose="02040604050505020304" pitchFamily="18" charset="0"/>
              </a:rPr>
              <a:t>використання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наявного</a:t>
            </a:r>
            <a:r>
              <a:rPr lang="ru-RU" dirty="0">
                <a:latin typeface="Century Schoolbook" panose="02040604050505020304" pitchFamily="18" charset="0"/>
              </a:rPr>
              <a:t> ресурсного </a:t>
            </a:r>
            <a:r>
              <a:rPr lang="ru-RU" dirty="0" err="1">
                <a:latin typeface="Century Schoolbook" panose="02040604050505020304" pitchFamily="18" charset="0"/>
              </a:rPr>
              <a:t>потенціалу</a:t>
            </a:r>
            <a:r>
              <a:rPr lang="ru-RU" dirty="0">
                <a:latin typeface="Century Schoolbook" panose="02040604050505020304" pitchFamily="18" charset="0"/>
              </a:rPr>
              <a:t>, а при </a:t>
            </a:r>
            <a:r>
              <a:rPr lang="ru-RU" dirty="0" err="1">
                <a:latin typeface="Century Schoolbook" panose="02040604050505020304" pitchFamily="18" charset="0"/>
              </a:rPr>
              <a:t>необхідності</a:t>
            </a:r>
            <a:r>
              <a:rPr lang="ru-RU" dirty="0">
                <a:latin typeface="Century Schoolbook" panose="02040604050505020304" pitchFamily="18" charset="0"/>
              </a:rPr>
              <a:t> -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визначення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обсягів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можливостей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залучення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додаткових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ресурсів</a:t>
            </a:r>
            <a:endParaRPr lang="ru-RU" dirty="0">
              <a:latin typeface="Century Schoolbook" panose="02040604050505020304" pitchFamily="18" charset="0"/>
            </a:endParaRPr>
          </a:p>
          <a:p>
            <a:r>
              <a:rPr lang="uk-UA" dirty="0">
                <a:latin typeface="Century Schoolbook" panose="02040604050505020304" pitchFamily="18" charset="0"/>
              </a:rPr>
              <a:t>(матеріальних, трудових, фінансових).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4. </a:t>
            </a:r>
            <a:r>
              <a:rPr lang="ru-RU" dirty="0" err="1">
                <a:latin typeface="Century Schoolbook" panose="02040604050505020304" pitchFamily="18" charset="0"/>
              </a:rPr>
              <a:t>Розробка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асортиментної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політики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планування</a:t>
            </a:r>
            <a:endParaRPr lang="ru-RU" dirty="0">
              <a:latin typeface="Century Schoolbook" panose="02040604050505020304" pitchFamily="18" charset="0"/>
            </a:endParaRPr>
          </a:p>
          <a:p>
            <a:r>
              <a:rPr lang="ru-RU" dirty="0" err="1">
                <a:latin typeface="Century Schoolbook" panose="02040604050505020304" pitchFamily="18" charset="0"/>
              </a:rPr>
              <a:t>асортиментної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структури</a:t>
            </a:r>
            <a:r>
              <a:rPr lang="ru-RU" dirty="0">
                <a:latin typeface="Century Schoolbook" panose="02040604050505020304" pitchFamily="18" charset="0"/>
              </a:rPr>
              <a:t> товарообороту </a:t>
            </a:r>
            <a:r>
              <a:rPr lang="ru-RU" dirty="0" err="1">
                <a:latin typeface="Century Schoolbook" panose="02040604050505020304" pitchFamily="18" charset="0"/>
              </a:rPr>
              <a:t>відповідно</a:t>
            </a:r>
            <a:r>
              <a:rPr lang="ru-RU" dirty="0">
                <a:latin typeface="Century Schoolbook" panose="02040604050505020304" pitchFamily="18" charset="0"/>
              </a:rPr>
              <a:t> до </a:t>
            </a:r>
            <a:r>
              <a:rPr lang="ru-RU" dirty="0" err="1">
                <a:latin typeface="Century Schoolbook" panose="02040604050505020304" pitchFamily="18" charset="0"/>
              </a:rPr>
              <a:t>попиту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контин</a:t>
            </a:r>
            <a:r>
              <a:rPr lang="uk-UA" dirty="0" err="1">
                <a:latin typeface="Century Schoolbook" panose="02040604050505020304" pitchFamily="18" charset="0"/>
              </a:rPr>
              <a:t>генту</a:t>
            </a:r>
            <a:r>
              <a:rPr lang="uk-UA" dirty="0">
                <a:latin typeface="Century Schoolbook" panose="02040604050505020304" pitchFamily="18" charset="0"/>
              </a:rPr>
              <a:t> споживачів, що обслуговуються.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626699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9FBCFB9-E8D2-4C0B-97F7-E447E4D8E1BB}"/>
              </a:ext>
            </a:extLst>
          </p:cNvPr>
          <p:cNvSpPr/>
          <p:nvPr/>
        </p:nvSpPr>
        <p:spPr>
          <a:xfrm>
            <a:off x="1762125" y="1200151"/>
            <a:ext cx="823912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Century Schoolbook" panose="02040604050505020304" pitchFamily="18" charset="0"/>
              </a:rPr>
              <a:t>Процес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управління</a:t>
            </a:r>
            <a:r>
              <a:rPr lang="ru-RU" dirty="0">
                <a:latin typeface="Century Schoolbook" panose="02040604050505020304" pitchFamily="18" charset="0"/>
              </a:rPr>
              <a:t> товарооборотом </a:t>
            </a:r>
            <a:r>
              <a:rPr lang="ru-RU" dirty="0" err="1">
                <a:latin typeface="Century Schoolbook" panose="02040604050505020304" pitchFamily="18" charset="0"/>
              </a:rPr>
              <a:t>базується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наступних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прин</a:t>
            </a:r>
            <a:r>
              <a:rPr lang="uk-UA" i="1" dirty="0" err="1">
                <a:latin typeface="Century Schoolbook" panose="02040604050505020304" pitchFamily="18" charset="0"/>
              </a:rPr>
              <a:t>ципах</a:t>
            </a:r>
            <a:r>
              <a:rPr lang="uk-UA" i="1" dirty="0">
                <a:latin typeface="Century Schoolbook" panose="02040604050505020304" pitchFamily="18" charset="0"/>
              </a:rPr>
              <a:t>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Програмно-цільовий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принцип,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товарообороту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підкорений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чітко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мети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комплексності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узгодженість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товарооборотом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і, головне,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торговельного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науковості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вимогою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удосконалення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товарообороту,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економіко-математичного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моделювання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імітаційних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оптимізаційних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моделей,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урахування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збурень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неперервності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дотримання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узгодженість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поточних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товарооборотом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єдиний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54915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47B4BD1-7C1C-461D-89A1-E0A30A83D5D3}"/>
              </a:ext>
            </a:extLst>
          </p:cNvPr>
          <p:cNvSpPr/>
          <p:nvPr/>
        </p:nvSpPr>
        <p:spPr>
          <a:xfrm>
            <a:off x="1647825" y="1428751"/>
            <a:ext cx="851535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entury Schoolbook" panose="02040604050505020304" pitchFamily="18" charset="0"/>
              </a:rPr>
              <a:t>З </a:t>
            </a:r>
            <a:r>
              <a:rPr lang="ru-RU" dirty="0" err="1">
                <a:latin typeface="Century Schoolbook" panose="02040604050505020304" pitchFamily="18" charset="0"/>
              </a:rPr>
              <a:t>урахуванням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головної</a:t>
            </a:r>
            <a:r>
              <a:rPr lang="ru-RU" dirty="0">
                <a:latin typeface="Century Schoolbook" panose="02040604050505020304" pitchFamily="18" charset="0"/>
              </a:rPr>
              <a:t> мети, </a:t>
            </a:r>
            <a:r>
              <a:rPr lang="ru-RU" dirty="0" err="1">
                <a:latin typeface="Century Schoolbook" panose="02040604050505020304" pitchFamily="18" charset="0"/>
              </a:rPr>
              <a:t>завдань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принципів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управління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будується</a:t>
            </a:r>
            <a:r>
              <a:rPr lang="ru-RU" dirty="0">
                <a:latin typeface="Century Schoolbook" panose="02040604050505020304" pitchFamily="18" charset="0"/>
              </a:rPr>
              <a:t> система </a:t>
            </a:r>
            <a:r>
              <a:rPr lang="ru-RU" dirty="0" err="1">
                <a:latin typeface="Century Schoolbook" panose="02040604050505020304" pitchFamily="18" charset="0"/>
              </a:rPr>
              <a:t>управління</a:t>
            </a:r>
            <a:r>
              <a:rPr lang="ru-RU" dirty="0">
                <a:latin typeface="Century Schoolbook" panose="02040604050505020304" pitchFamily="18" charset="0"/>
              </a:rPr>
              <a:t> товарооборотом на </a:t>
            </a:r>
            <a:r>
              <a:rPr lang="ru-RU" dirty="0" err="1">
                <a:latin typeface="Century Schoolbook" panose="02040604050505020304" pitchFamily="18" charset="0"/>
              </a:rPr>
              <a:t>торговельному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підприємстві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визначається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конкретний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зміст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цього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управління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послі</a:t>
            </a:r>
            <a:r>
              <a:rPr lang="uk-UA" dirty="0" err="1">
                <a:latin typeface="Century Schoolbook" panose="02040604050505020304" pitchFamily="18" charset="0"/>
              </a:rPr>
              <a:t>довність</a:t>
            </a:r>
            <a:r>
              <a:rPr lang="uk-UA" dirty="0">
                <a:latin typeface="Century Schoolbook" panose="02040604050505020304" pitchFamily="18" charset="0"/>
              </a:rPr>
              <a:t> його здійснення.</a:t>
            </a:r>
            <a:r>
              <a:rPr lang="ru-RU" i="1" dirty="0"/>
              <a:t> </a:t>
            </a:r>
          </a:p>
          <a:p>
            <a:endParaRPr lang="ru-RU" i="1" dirty="0"/>
          </a:p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Перший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етап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товарооборотом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інформаційної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бази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сукупності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відомостей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ного товарообороту.</a:t>
            </a:r>
          </a:p>
        </p:txBody>
      </p:sp>
    </p:spTree>
    <p:extLst>
      <p:ext uri="{BB962C8B-B14F-4D97-AF65-F5344CB8AC3E}">
        <p14:creationId xmlns:p14="http://schemas.microsoft.com/office/powerpoint/2010/main" val="39061335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0293208-2D5F-404F-98EC-A94C9A317895}"/>
              </a:ext>
            </a:extLst>
          </p:cNvPr>
          <p:cNvSpPr/>
          <p:nvPr/>
        </p:nvSpPr>
        <p:spPr>
          <a:xfrm>
            <a:off x="971550" y="1057424"/>
            <a:ext cx="924877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Century Schoolbook" panose="02040604050505020304" pitchFamily="18" charset="0"/>
              </a:rPr>
              <a:t>Інформаційна база управління товарооборотом охоплює наступні відомості:</a:t>
            </a:r>
          </a:p>
          <a:p>
            <a:endParaRPr lang="ru-RU" dirty="0">
              <a:latin typeface="Century Schoolbook" panose="02040604050505020304" pitchFamily="18" charset="0"/>
            </a:endParaRPr>
          </a:p>
          <a:p>
            <a:r>
              <a:rPr lang="ru-RU" dirty="0">
                <a:latin typeface="Century Schoolbook" panose="02040604050505020304" pitchFamily="18" charset="0"/>
              </a:rPr>
              <a:t>1). Про стан та </a:t>
            </a:r>
            <a:r>
              <a:rPr lang="ru-RU" dirty="0" err="1">
                <a:latin typeface="Century Schoolbook" panose="02040604050505020304" pitchFamily="18" charset="0"/>
              </a:rPr>
              <a:t>перспективи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розвитку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внутрішнього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середовища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торговельного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: </a:t>
            </a:r>
            <a:r>
              <a:rPr lang="ru-RU" dirty="0" err="1">
                <a:latin typeface="Century Schoolbook" panose="02040604050505020304" pitchFamily="18" charset="0"/>
              </a:rPr>
              <a:t>обсяги</a:t>
            </a:r>
            <a:r>
              <a:rPr lang="ru-RU" dirty="0">
                <a:latin typeface="Century Schoolbook" panose="02040604050505020304" pitchFamily="18" charset="0"/>
              </a:rPr>
              <a:t>, склад та структуру товарообороту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закономірності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тенденції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його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розвитку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фактори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впливають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обсяг</a:t>
            </a:r>
            <a:r>
              <a:rPr lang="ru-RU" dirty="0">
                <a:latin typeface="Century Schoolbook" panose="02040604050505020304" pitchFamily="18" charset="0"/>
              </a:rPr>
              <a:t> та склад </a:t>
            </a:r>
            <a:r>
              <a:rPr lang="ru-RU" dirty="0" err="1">
                <a:latin typeface="Century Schoolbook" panose="02040604050505020304" pitchFamily="18" charset="0"/>
              </a:rPr>
              <a:t>цього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показника</a:t>
            </a:r>
            <a:r>
              <a:rPr lang="ru-RU" dirty="0">
                <a:latin typeface="Century Schoolbook" panose="02040604050505020304" pitchFamily="18" charset="0"/>
              </a:rPr>
              <a:t>, стан ресурсного </a:t>
            </a:r>
            <a:r>
              <a:rPr lang="ru-RU" dirty="0" err="1">
                <a:latin typeface="Century Schoolbook" panose="02040604050505020304" pitchFamily="18" charset="0"/>
              </a:rPr>
              <a:t>потенціалу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ступінь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забезпеченості</a:t>
            </a:r>
            <a:r>
              <a:rPr lang="ru-RU" dirty="0">
                <a:latin typeface="Century Schoolbook" panose="02040604050505020304" pitchFamily="18" charset="0"/>
              </a:rPr>
              <a:t> товарообороту окре</a:t>
            </a:r>
            <a:r>
              <a:rPr lang="uk-UA" dirty="0" err="1">
                <a:latin typeface="Century Schoolbook" panose="02040604050505020304" pitchFamily="18" charset="0"/>
              </a:rPr>
              <a:t>мими</a:t>
            </a:r>
            <a:r>
              <a:rPr lang="uk-UA" dirty="0">
                <a:latin typeface="Century Schoolbook" panose="02040604050505020304" pitchFamily="18" charset="0"/>
              </a:rPr>
              <a:t> видами ресурсів.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Джерелом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отримання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необхідної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інформації</a:t>
            </a:r>
            <a:r>
              <a:rPr lang="ru-RU" dirty="0">
                <a:latin typeface="Century Schoolbook" panose="02040604050505020304" pitchFamily="18" charset="0"/>
              </a:rPr>
              <a:t> є </a:t>
            </a:r>
            <a:r>
              <a:rPr lang="ru-RU" dirty="0" err="1">
                <a:latin typeface="Century Schoolbook" panose="02040604050505020304" pitchFamily="18" charset="0"/>
              </a:rPr>
              <a:t>бухгалтерські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статистичні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звіти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720693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A3E8A3A-13AF-4ED1-9BAB-78D83D9BC5DE}"/>
              </a:ext>
            </a:extLst>
          </p:cNvPr>
          <p:cNvSpPr/>
          <p:nvPr/>
        </p:nvSpPr>
        <p:spPr>
          <a:xfrm>
            <a:off x="1714499" y="1323974"/>
            <a:ext cx="848677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entury Schoolbook" panose="02040604050505020304" pitchFamily="18" charset="0"/>
              </a:rPr>
              <a:t>2). Про стан та </a:t>
            </a:r>
            <a:r>
              <a:rPr lang="ru-RU" dirty="0" err="1">
                <a:latin typeface="Century Schoolbook" panose="02040604050505020304" pitchFamily="18" charset="0"/>
              </a:rPr>
              <a:t>перспективи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розвитку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зовнішнього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середовища</a:t>
            </a:r>
            <a:r>
              <a:rPr lang="ru-RU" i="1" dirty="0">
                <a:latin typeface="Century Schoolbook" panose="02040604050505020304" pitchFamily="18" charset="0"/>
              </a:rPr>
              <a:t>: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- </a:t>
            </a:r>
            <a:r>
              <a:rPr lang="ru-RU" dirty="0" err="1">
                <a:latin typeface="Century Schoolbook" panose="02040604050505020304" pitchFamily="18" charset="0"/>
              </a:rPr>
              <a:t>загальну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кон'юнктуру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споживчого</a:t>
            </a:r>
            <a:r>
              <a:rPr lang="ru-RU" dirty="0">
                <a:latin typeface="Century Schoolbook" panose="02040604050505020304" pitchFamily="18" charset="0"/>
              </a:rPr>
              <a:t> ринку, </a:t>
            </a:r>
            <a:r>
              <a:rPr lang="ru-RU" dirty="0" err="1">
                <a:latin typeface="Century Schoolbook" panose="02040604050505020304" pitchFamily="18" charset="0"/>
              </a:rPr>
              <a:t>стадію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кон'юнктурного</a:t>
            </a:r>
            <a:r>
              <a:rPr lang="ru-RU" dirty="0">
                <a:latin typeface="Century Schoolbook" panose="02040604050505020304" pitchFamily="18" charset="0"/>
              </a:rPr>
              <a:t> циклу на </a:t>
            </a:r>
            <a:r>
              <a:rPr lang="ru-RU" dirty="0" err="1">
                <a:latin typeface="Century Schoolbook" panose="02040604050505020304" pitchFamily="18" charset="0"/>
              </a:rPr>
              <a:t>товари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які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реалізує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підприємство</a:t>
            </a:r>
            <a:r>
              <a:rPr lang="ru-RU" dirty="0">
                <a:latin typeface="Century Schoolbook" panose="02040604050505020304" pitchFamily="18" charset="0"/>
              </a:rPr>
              <a:t>;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- район </a:t>
            </a:r>
            <a:r>
              <a:rPr lang="ru-RU" dirty="0" err="1">
                <a:latin typeface="Century Schoolbook" panose="02040604050505020304" pitchFamily="18" charset="0"/>
              </a:rPr>
              <a:t>діяльності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даного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торговельного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зміни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які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ньому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відбулися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чисельність</a:t>
            </a:r>
            <a:r>
              <a:rPr lang="ru-RU" dirty="0">
                <a:latin typeface="Century Schoolbook" panose="02040604050505020304" pitchFamily="18" charset="0"/>
              </a:rPr>
              <a:t> та склад </a:t>
            </a:r>
            <a:r>
              <a:rPr lang="ru-RU" dirty="0" err="1">
                <a:latin typeface="Century Schoolbook" panose="02040604050505020304" pitchFamily="18" charset="0"/>
              </a:rPr>
              <a:t>населення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обслуговується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даним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підприємством</a:t>
            </a:r>
            <a:r>
              <a:rPr lang="ru-RU" dirty="0">
                <a:latin typeface="Century Schoolbook" panose="02040604050505020304" pitchFamily="18" charset="0"/>
              </a:rPr>
              <a:t>, про </a:t>
            </a:r>
            <a:r>
              <a:rPr lang="ru-RU" dirty="0" err="1">
                <a:latin typeface="Century Schoolbook" panose="02040604050505020304" pitchFamily="18" charset="0"/>
              </a:rPr>
              <a:t>обсяг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незадоволеного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попиту</a:t>
            </a:r>
            <a:r>
              <a:rPr lang="ru-RU" dirty="0">
                <a:latin typeface="Century Schoolbook" panose="02040604050505020304" pitchFamily="18" charset="0"/>
              </a:rPr>
              <a:t> та того,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формується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смаки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переваги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споживачів</a:t>
            </a:r>
            <a:r>
              <a:rPr lang="ru-RU" dirty="0">
                <a:latin typeface="Century Schoolbook" panose="02040604050505020304" pitchFamily="18" charset="0"/>
              </a:rPr>
              <a:t>;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- </a:t>
            </a:r>
            <a:r>
              <a:rPr lang="ru-RU" dirty="0" err="1">
                <a:latin typeface="Century Schoolbook" panose="02040604050505020304" pitchFamily="18" charset="0"/>
              </a:rPr>
              <a:t>конкурентне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оточення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стратегію</a:t>
            </a:r>
            <a:r>
              <a:rPr lang="ru-RU" dirty="0">
                <a:latin typeface="Century Schoolbook" panose="02040604050505020304" pitchFamily="18" charset="0"/>
              </a:rPr>
              <a:t> та тактику </a:t>
            </a:r>
            <a:r>
              <a:rPr lang="ru-RU" dirty="0" err="1">
                <a:latin typeface="Century Schoolbook" panose="02040604050505020304" pitchFamily="18" charset="0"/>
              </a:rPr>
              <a:t>його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діяльності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цінову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асортиментну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маркетингову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політику</a:t>
            </a:r>
            <a:r>
              <a:rPr lang="ru-RU" dirty="0">
                <a:latin typeface="Century Schoolbook" panose="02040604050505020304" pitchFamily="18" charset="0"/>
              </a:rPr>
              <a:t>;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- стан </a:t>
            </a:r>
            <a:r>
              <a:rPr lang="ru-RU" dirty="0" err="1">
                <a:latin typeface="Century Schoolbook" panose="02040604050505020304" pitchFamily="18" charset="0"/>
              </a:rPr>
              <a:t>товарної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пропозиції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тенденції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її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розвитку</a:t>
            </a:r>
            <a:r>
              <a:rPr lang="ru-RU" dirty="0">
                <a:latin typeface="Century Schoolbook" panose="02040604050505020304" pitchFamily="18" charset="0"/>
              </a:rPr>
              <a:t>;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- </a:t>
            </a:r>
            <a:r>
              <a:rPr lang="ru-RU" dirty="0" err="1">
                <a:latin typeface="Century Schoolbook" panose="02040604050505020304" pitchFamily="18" charset="0"/>
              </a:rPr>
              <a:t>соціально-економічний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розвиток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країни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регіону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його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вплив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обсяги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купівельних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фондів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споживачів</a:t>
            </a:r>
            <a:r>
              <a:rPr lang="ru-RU" dirty="0">
                <a:latin typeface="Century Schoolbook" panose="02040604050505020304" pitchFamily="18" charset="0"/>
              </a:rPr>
              <a:t>;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- </a:t>
            </a:r>
            <a:r>
              <a:rPr lang="ru-RU" dirty="0" err="1">
                <a:latin typeface="Century Schoolbook" panose="02040604050505020304" pitchFamily="18" charset="0"/>
              </a:rPr>
              <a:t>інструменти</a:t>
            </a:r>
            <a:r>
              <a:rPr lang="ru-RU" dirty="0">
                <a:latin typeface="Century Schoolbook" panose="02040604050505020304" pitchFamily="18" charset="0"/>
              </a:rPr>
              <a:t> державного </a:t>
            </a:r>
            <a:r>
              <a:rPr lang="ru-RU" dirty="0" err="1">
                <a:latin typeface="Century Schoolbook" panose="02040604050505020304" pitchFamily="18" charset="0"/>
              </a:rPr>
              <a:t>регулювання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кон'юнктури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споживчого</a:t>
            </a:r>
            <a:r>
              <a:rPr lang="ru-RU" dirty="0">
                <a:latin typeface="Century Schoolbook" panose="02040604050505020304" pitchFamily="18" charset="0"/>
              </a:rPr>
              <a:t> ринку та </a:t>
            </a:r>
            <a:r>
              <a:rPr lang="ru-RU" dirty="0" err="1">
                <a:latin typeface="Century Schoolbook" panose="02040604050505020304" pitchFamily="18" charset="0"/>
              </a:rPr>
              <a:t>діяльності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торговельних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тощо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451912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6873D14-D8E4-42C9-8E6C-6649ABCA4300}"/>
              </a:ext>
            </a:extLst>
          </p:cNvPr>
          <p:cNvSpPr/>
          <p:nvPr/>
        </p:nvSpPr>
        <p:spPr>
          <a:xfrm>
            <a:off x="1504950" y="2000249"/>
            <a:ext cx="91821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Century Schoolbook" panose="02040604050505020304" pitchFamily="18" charset="0"/>
              </a:rPr>
              <a:t>Необхідна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інформація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може</a:t>
            </a:r>
            <a:r>
              <a:rPr lang="ru-RU" dirty="0">
                <a:latin typeface="Century Schoolbook" panose="02040604050505020304" pitchFamily="18" charset="0"/>
              </a:rPr>
              <a:t> бути </a:t>
            </a:r>
            <a:r>
              <a:rPr lang="ru-RU" dirty="0" err="1">
                <a:latin typeface="Century Schoolbook" panose="02040604050505020304" pitchFamily="18" charset="0"/>
              </a:rPr>
              <a:t>отримана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результаті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опитування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анкетування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споживачів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проведення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спеціальних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досліджень</a:t>
            </a:r>
            <a:r>
              <a:rPr lang="ru-RU" dirty="0">
                <a:latin typeface="Century Schoolbook" panose="02040604050505020304" pitchFamily="18" charset="0"/>
              </a:rPr>
              <a:t>, шляхом </a:t>
            </a:r>
            <a:r>
              <a:rPr lang="ru-RU" dirty="0" err="1">
                <a:latin typeface="Century Schoolbook" panose="02040604050505020304" pitchFamily="18" charset="0"/>
              </a:rPr>
              <a:t>використання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кон'юнктурних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оглядів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споживчого</a:t>
            </a:r>
            <a:r>
              <a:rPr lang="ru-RU" dirty="0">
                <a:latin typeface="Century Schoolbook" panose="02040604050505020304" pitchFamily="18" charset="0"/>
              </a:rPr>
              <a:t> ринку в </a:t>
            </a:r>
            <a:r>
              <a:rPr lang="ru-RU" dirty="0" err="1">
                <a:latin typeface="Century Schoolbook" panose="02040604050505020304" pitchFamily="18" charset="0"/>
              </a:rPr>
              <a:t>цілому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його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окремих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регіональних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сегментів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які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виконані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замовлення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або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оприлюднені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спеціальній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пресі</a:t>
            </a:r>
            <a:r>
              <a:rPr lang="ru-RU" dirty="0">
                <a:latin typeface="Century Schoolbook" panose="02040604050505020304" pitchFamily="18" charset="0"/>
              </a:rPr>
              <a:t>, а </a:t>
            </a:r>
            <a:r>
              <a:rPr lang="ru-RU" dirty="0" err="1">
                <a:latin typeface="Century Schoolbook" panose="02040604050505020304" pitchFamily="18" charset="0"/>
              </a:rPr>
              <a:t>також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базі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систематизації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вивчення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нормативної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бази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виступів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керівників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країни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відомств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публікацій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загального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спе</a:t>
            </a:r>
            <a:r>
              <a:rPr lang="uk-UA" dirty="0" err="1">
                <a:latin typeface="Century Schoolbook" panose="02040604050505020304" pitchFamily="18" charset="0"/>
              </a:rPr>
              <a:t>ціального</a:t>
            </a:r>
            <a:r>
              <a:rPr lang="uk-UA" dirty="0">
                <a:latin typeface="Century Schoolbook" panose="02040604050505020304" pitchFamily="18" charset="0"/>
              </a:rPr>
              <a:t> характеру тощо.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2190156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TM02892315[[fn=Легкий дым]]</Template>
  <TotalTime>126</TotalTime>
  <Words>2214</Words>
  <Application>Microsoft Office PowerPoint</Application>
  <PresentationFormat>Широкоэкранный</PresentationFormat>
  <Paragraphs>107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7" baseType="lpstr">
      <vt:lpstr>Arial</vt:lpstr>
      <vt:lpstr>Calibri</vt:lpstr>
      <vt:lpstr>Calibri Light</vt:lpstr>
      <vt:lpstr>Century Schoolbook</vt:lpstr>
      <vt:lpstr>Times New Roman</vt:lpstr>
      <vt:lpstr>Trebuchet MS</vt:lpstr>
      <vt:lpstr>Тема Office</vt:lpstr>
      <vt:lpstr>Управління товарооборотом торговельного підприємства Частина 2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Управління товарооборотом торговельного підприємства Частина 2</dc:title>
  <dc:creator>Катерина Бужимська</dc:creator>
  <cp:lastModifiedBy>Катерина Бужимська</cp:lastModifiedBy>
  <cp:revision>25</cp:revision>
  <dcterms:created xsi:type="dcterms:W3CDTF">2021-10-02T05:42:07Z</dcterms:created>
  <dcterms:modified xsi:type="dcterms:W3CDTF">2021-10-05T02:52:45Z</dcterms:modified>
</cp:coreProperties>
</file>