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80" d="100"/>
          <a:sy n="80" d="100"/>
        </p:scale>
        <p:origin x="5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802B1-5E49-4953-9765-4D3C40F91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80938E-A038-4160-9234-6428AEC51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ACF3BF-8008-4FFF-AB46-DBC51BED0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A0D94F-D3AF-4C57-8348-B710187A1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63394A-325E-4F18-BB23-2408BDCAB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806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82C9F-74AD-4801-9C25-159FD5054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49E754-9FA3-4BCA-B464-15B278A5E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06A45-851A-49F4-93A9-F3F4DAB8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559028-23CD-4A59-BDD7-988990559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6B8CBB-280C-431E-8B06-E99AE062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122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F751AF-AC85-4F4B-8085-B3A906429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370A9B6-163B-431D-B3DB-2F5462BE6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0BA12B-9180-4C9D-8200-2F345EB41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097F42-7A97-4A98-A04F-8DF79E5A5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1DE591-D50E-4455-95A8-253BD222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01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F38A3-8E59-4BB5-9E40-C751F3208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FFC4B8-8C1F-49A8-A382-C76A6FCBE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5696B1-432C-45A2-9225-BAB6AB58E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F2C602-83E8-4241-A94F-6F5AB67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AC26B-CD7A-4D58-B1C7-17F4D4E7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899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766AD-A03B-4068-855D-6126875EF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4A87AD-9B06-4842-A42F-545B93363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64DF33-A925-4C21-8EA1-B53F869B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124A8A-7F1D-41D3-A527-9B76D4925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7E0647-3CE3-4F3C-868F-634FB33A5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726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1E93E-6D15-4952-81F7-9BAAA0A9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D211D0-0705-4B93-AAE7-3F68232C4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EBDF3C-3AE7-4CCD-AA48-EB3B8B260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7E2D22-0B0A-4CF7-B757-0FEA30393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D21DA9-652D-4556-B9F0-ACC08D8CF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96DFE7-EEE7-45DE-BDF7-02866137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474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FC0BAC-9738-46ED-88F4-B5356D072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12F35A-B3D3-45F7-B511-619E3F214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32D43B-75B0-488D-9CBA-4A2E8C198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6FB9D7B-37FA-423D-A2D4-1F4C3CA23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B55734-DC08-4DA7-A88F-DE7AE86BB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96369F-6912-4DE1-B66F-62BC5D238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53B11FC-9188-496B-A360-B479E7A1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45841AF-0914-4732-9E25-9FFDFBF0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248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FAAB9-61C4-4BB9-B1E9-AB3B8716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1A895C1-63A2-45E9-8938-72473D1A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74C62A-66A8-4874-90B3-3A238C12E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DB376E7-2DC0-4A3D-B1C4-BA553C87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586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2B06E4-58DE-434B-AAF6-BA71F99C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3E1235-5C9F-4656-B4F0-3A53DEE6B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5EF8234-263B-45B6-A070-63A6C1C9F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395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6F9438-88CC-49A5-B84D-59C9DEF65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0752F2-44B1-4AC6-A5D5-5479BC4FC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8489D0-B826-403B-9EA5-CCAB70A6E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BD5ED5-C866-495A-9440-4D8F37EF7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21D7C9-764C-4703-A664-446B45C7C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8DA6E1-8590-47FA-886B-8E01C72B0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878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7F984B-8F5C-4E48-9170-D949C83F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A1BB02-6218-4E60-84A2-5888658CA7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3E9E29-FEE0-49F2-9D57-32066B30A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3DE852-5315-4C44-8A48-6FFAB770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99CF48-948E-4638-B939-CE5E36E14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534A55-252A-45A0-BDED-923FA1A2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337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9BF9B8-9BC4-4139-80E0-3327B8834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D6DA00-19A0-4270-8FA6-3E7E5B6D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57B56-2A35-44BE-B559-FBBC73992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7BDE0-8E36-44F7-9EC3-A2EEE7D1AB03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A2F83F-9A33-4C39-9DDD-C34DF2D9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0261A-AA17-43F6-B398-F87372DC9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75C8E-D583-4ABD-A169-137209C05E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8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93BFA8-8E36-457D-9DF1-6085319B7B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40" b="717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A25B81-4AD1-41C5-B816-E873E1F51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2587337"/>
            <a:ext cx="3852041" cy="2478650"/>
          </a:xfrm>
        </p:spPr>
        <p:txBody>
          <a:bodyPr>
            <a:normAutofit fontScale="90000"/>
          </a:bodyPr>
          <a:lstStyle/>
          <a:p>
            <a:r>
              <a:rPr lang="uk-UA" sz="4000" dirty="0"/>
              <a:t>Управління товарооборотом торговельного підприємства</a:t>
            </a:r>
            <a:br>
              <a:rPr lang="uk-UA" sz="4000" dirty="0"/>
            </a:br>
            <a:r>
              <a:rPr lang="uk-UA" sz="4000" dirty="0"/>
              <a:t>Частина 2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630F2C-AEC9-41C2-8D19-E723A4822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 fontScale="85000" lnSpcReduction="10000"/>
          </a:bodyPr>
          <a:lstStyle/>
          <a:p>
            <a:r>
              <a:rPr lang="uk-UA" sz="2000" dirty="0"/>
              <a:t>Лекція з навчальної дисципліни «Економіка та управління у сфері торгівлі»</a:t>
            </a:r>
          </a:p>
          <a:p>
            <a:endParaRPr lang="uk-UA" sz="2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153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6A0F671-1F90-4E62-B4D4-67B4E8715609}"/>
              </a:ext>
            </a:extLst>
          </p:cNvPr>
          <p:cNvSpPr/>
          <p:nvPr/>
        </p:nvSpPr>
        <p:spPr>
          <a:xfrm>
            <a:off x="1743074" y="1264146"/>
            <a:ext cx="842962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На другому </a:t>
            </a:r>
            <a:r>
              <a:rPr lang="ru-RU" i="1" dirty="0" err="1">
                <a:latin typeface="Century Schoolbook" panose="02040604050505020304" pitchFamily="18" charset="0"/>
              </a:rPr>
              <a:t>етапі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здійснюється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аналіз</a:t>
            </a:r>
            <a:endParaRPr lang="ru-RU" i="1" dirty="0">
              <a:latin typeface="Century Schoolbook" panose="02040604050505020304" pitchFamily="18" charset="0"/>
            </a:endParaRPr>
          </a:p>
          <a:p>
            <a:r>
              <a:rPr lang="ru-RU" i="1" dirty="0">
                <a:latin typeface="Century Schoolbook" panose="02040604050505020304" pitchFamily="18" charset="0"/>
              </a:rPr>
              <a:t>стану </a:t>
            </a:r>
            <a:r>
              <a:rPr lang="ru-RU" i="1" dirty="0" err="1">
                <a:latin typeface="Century Schoolbook" panose="02040604050505020304" pitchFamily="18" charset="0"/>
              </a:rPr>
              <a:t>реалізації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товарів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даним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підприємством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оцінюються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подальшого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зростання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В </a:t>
            </a:r>
            <a:r>
              <a:rPr lang="ru-RU" dirty="0" err="1">
                <a:latin typeface="Century Schoolbook" panose="02040604050505020304" pitchFamily="18" charset="0"/>
              </a:rPr>
              <a:t>ході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проведення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цієї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роботи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аналізують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, склад та структуру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минулих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періодах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визначають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тенденції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фактори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впливають</a:t>
            </a:r>
            <a:r>
              <a:rPr lang="ru-RU" dirty="0">
                <a:latin typeface="Century Schoolbook" panose="02040604050505020304" pitchFamily="18" charset="0"/>
              </a:rPr>
              <a:t> на даний </a:t>
            </a:r>
            <a:r>
              <a:rPr lang="ru-RU" dirty="0" err="1">
                <a:latin typeface="Century Schoolbook" panose="02040604050505020304" pitchFamily="18" charset="0"/>
              </a:rPr>
              <a:t>показник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досліджують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ритмічність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сезонність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груп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оцінюють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ступінь</a:t>
            </a:r>
            <a:r>
              <a:rPr lang="ru-RU" dirty="0">
                <a:latin typeface="Century Schoolbook" panose="02040604050505020304" pitchFamily="18" charset="0"/>
              </a:rPr>
              <a:t> та причини </a:t>
            </a:r>
            <a:r>
              <a:rPr lang="ru-RU" dirty="0" err="1">
                <a:latin typeface="Century Schoolbook" panose="02040604050505020304" pitchFamily="18" charset="0"/>
              </a:rPr>
              <a:t>невиконання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раніш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розроблених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товарообороту, </a:t>
            </a:r>
            <a:r>
              <a:rPr lang="ru-RU" dirty="0" err="1">
                <a:latin typeface="Century Schoolbook" panose="02040604050505020304" pitchFamily="18" charset="0"/>
              </a:rPr>
              <a:t>аналізують</a:t>
            </a:r>
            <a:r>
              <a:rPr lang="ru-RU" dirty="0">
                <a:latin typeface="Century Schoolbook" panose="02040604050505020304" pitchFamily="18" charset="0"/>
              </a:rPr>
              <a:t> характер </a:t>
            </a:r>
            <a:r>
              <a:rPr lang="ru-RU" dirty="0" err="1">
                <a:latin typeface="Century Schoolbook" panose="02040604050505020304" pitchFamily="18" charset="0"/>
              </a:rPr>
              <a:t>впливу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зовнішнього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середовища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теперішній</a:t>
            </a:r>
            <a:r>
              <a:rPr lang="ru-RU" dirty="0">
                <a:latin typeface="Century Schoolbook" panose="02040604050505020304" pitchFamily="18" charset="0"/>
              </a:rPr>
              <a:t> час та на перспективу.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Результатом </a:t>
            </a:r>
            <a:r>
              <a:rPr lang="ru-RU" dirty="0" err="1">
                <a:latin typeface="Century Schoolbook" panose="02040604050505020304" pitchFamily="18" charset="0"/>
              </a:rPr>
              <a:t>проведеної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аналітичної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роботи</a:t>
            </a:r>
            <a:r>
              <a:rPr lang="ru-RU" dirty="0">
                <a:latin typeface="Century Schoolbook" panose="02040604050505020304" pitchFamily="18" charset="0"/>
              </a:rPr>
              <a:t> є </a:t>
            </a:r>
            <a:r>
              <a:rPr lang="ru-RU" dirty="0" err="1">
                <a:latin typeface="Century Schoolbook" panose="02040604050505020304" pitchFamily="18" charset="0"/>
              </a:rPr>
              <a:t>вивчення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можливостей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щодо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подальшого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зростання</a:t>
            </a:r>
            <a:r>
              <a:rPr lang="ru-RU" dirty="0">
                <a:latin typeface="Century Schoolbook" panose="02040604050505020304" pitchFamily="18" charset="0"/>
              </a:rPr>
              <a:t> товарообороту та </a:t>
            </a:r>
            <a:r>
              <a:rPr lang="ru-RU" dirty="0" err="1">
                <a:latin typeface="Century Schoolbook" panose="02040604050505020304" pitchFamily="18" charset="0"/>
              </a:rPr>
              <a:t>визна</a:t>
            </a:r>
            <a:r>
              <a:rPr lang="uk-UA" dirty="0" err="1">
                <a:latin typeface="Century Schoolbook" panose="02040604050505020304" pitchFamily="18" charset="0"/>
              </a:rPr>
              <a:t>чення</a:t>
            </a:r>
            <a:r>
              <a:rPr lang="uk-UA" dirty="0">
                <a:latin typeface="Century Schoolbook" panose="02040604050505020304" pitchFamily="18" charset="0"/>
              </a:rPr>
              <a:t> основних протидіючих факторів.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4218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89ACCE-A83E-43E9-A0D1-657055F7D14D}"/>
              </a:ext>
            </a:extLst>
          </p:cNvPr>
          <p:cNvSpPr/>
          <p:nvPr/>
        </p:nvSpPr>
        <p:spPr>
          <a:xfrm>
            <a:off x="1104900" y="1443841"/>
            <a:ext cx="9982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>
                <a:latin typeface="Century Schoolbook" panose="02040604050505020304" pitchFamily="18" charset="0"/>
              </a:rPr>
              <a:t>Третій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етап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розробки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стратегії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пов'язаний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i="1" dirty="0" err="1">
                <a:latin typeface="Century Schoolbook" panose="02040604050505020304" pitchFamily="18" charset="0"/>
              </a:rPr>
              <a:t>визначенням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цілей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подальшого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розвитку</a:t>
            </a:r>
            <a:r>
              <a:rPr lang="ru-RU" i="1" dirty="0">
                <a:latin typeface="Century Schoolbook" panose="02040604050505020304" pitchFamily="18" charset="0"/>
              </a:rPr>
              <a:t> то</a:t>
            </a:r>
            <a:r>
              <a:rPr lang="uk-UA" i="1" dirty="0" err="1">
                <a:latin typeface="Century Schoolbook" panose="02040604050505020304" pitchFamily="18" charset="0"/>
              </a:rPr>
              <a:t>варообороту</a:t>
            </a:r>
            <a:r>
              <a:rPr lang="uk-UA" i="1" dirty="0">
                <a:latin typeface="Century Schoolbook" panose="02040604050505020304" pitchFamily="18" charset="0"/>
              </a:rPr>
              <a:t> підприємства.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Розробка</a:t>
            </a:r>
            <a:r>
              <a:rPr lang="ru-RU" dirty="0">
                <a:latin typeface="Century Schoolbook" panose="02040604050505020304" pitchFamily="18" charset="0"/>
              </a:rPr>
              <a:t> плану та </a:t>
            </a:r>
            <a:r>
              <a:rPr lang="ru-RU" dirty="0" err="1">
                <a:latin typeface="Century Schoolbook" panose="02040604050505020304" pitchFamily="18" charset="0"/>
              </a:rPr>
              <a:t>формування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асортиментної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товаробороту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базується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наступній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системі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стратегічних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цілей</a:t>
            </a:r>
            <a:r>
              <a:rPr lang="ru-RU" dirty="0">
                <a:latin typeface="Century Schoolbook" panose="02040604050505020304" pitchFamily="18" charset="0"/>
              </a:rPr>
              <a:t>: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1. </a:t>
            </a:r>
            <a:r>
              <a:rPr lang="ru-RU" dirty="0" err="1">
                <a:latin typeface="Century Schoolbook" panose="02040604050505020304" pitchFamily="18" charset="0"/>
              </a:rPr>
              <a:t>Досягнення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формування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товарообороту з </a:t>
            </a:r>
            <a:r>
              <a:rPr lang="ru-RU" dirty="0" err="1">
                <a:latin typeface="Century Schoolbook" panose="02040604050505020304" pitchFamily="18" charset="0"/>
              </a:rPr>
              <a:t>урахуванням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можливостей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даного</a:t>
            </a:r>
            <a:r>
              <a:rPr lang="ru-RU" dirty="0">
                <a:latin typeface="Century Schoolbook" panose="02040604050505020304" pitchFamily="18" charset="0"/>
              </a:rPr>
              <a:t> сегмента </a:t>
            </a:r>
            <a:r>
              <a:rPr lang="ru-RU" dirty="0" err="1">
                <a:latin typeface="Century Schoolbook" panose="02040604050505020304" pitchFamily="18" charset="0"/>
              </a:rPr>
              <a:t>споживчого</a:t>
            </a:r>
            <a:r>
              <a:rPr lang="ru-RU" dirty="0">
                <a:latin typeface="Century Schoolbook" panose="02040604050505020304" pitchFamily="18" charset="0"/>
              </a:rPr>
              <a:t> ринку та </a:t>
            </a:r>
            <a:r>
              <a:rPr lang="ru-RU" dirty="0" err="1">
                <a:latin typeface="Century Schoolbook" panose="02040604050505020304" pitchFamily="18" charset="0"/>
              </a:rPr>
              <a:t>очікуваних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змін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кон'юнктури</a:t>
            </a:r>
            <a:r>
              <a:rPr lang="ru-RU" dirty="0">
                <a:latin typeface="Century Schoolbook" panose="02040604050505020304" pitchFamily="18" charset="0"/>
              </a:rPr>
              <a:t> ("</a:t>
            </a:r>
            <a:r>
              <a:rPr lang="ru-RU" dirty="0" err="1">
                <a:latin typeface="Century Schoolbook" panose="02040604050505020304" pitchFamily="18" charset="0"/>
              </a:rPr>
              <a:t>орієнтація</a:t>
            </a:r>
            <a:r>
              <a:rPr lang="ru-RU" dirty="0">
                <a:latin typeface="Century Schoolbook" panose="02040604050505020304" pitchFamily="18" charset="0"/>
              </a:rPr>
              <a:t> на попит").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2. </a:t>
            </a:r>
            <a:r>
              <a:rPr lang="ru-RU" dirty="0" err="1">
                <a:latin typeface="Century Schoolbook" panose="02040604050505020304" pitchFamily="18" charset="0"/>
              </a:rPr>
              <a:t>Досягнення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формування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товарообороту, яка б </a:t>
            </a:r>
            <a:r>
              <a:rPr lang="ru-RU" dirty="0" err="1">
                <a:latin typeface="Century Schoolbook" panose="02040604050505020304" pitchFamily="18" charset="0"/>
              </a:rPr>
              <a:t>забезпечувала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максимальну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ефективність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використання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наявного</a:t>
            </a:r>
            <a:r>
              <a:rPr lang="ru-RU" dirty="0">
                <a:latin typeface="Century Schoolbook" panose="02040604050505020304" pitchFamily="18" charset="0"/>
              </a:rPr>
              <a:t> ресурсного </a:t>
            </a:r>
            <a:r>
              <a:rPr lang="ru-RU" dirty="0" err="1">
                <a:latin typeface="Century Schoolbook" panose="02040604050505020304" pitchFamily="18" charset="0"/>
              </a:rPr>
              <a:t>потенціалу</a:t>
            </a:r>
            <a:r>
              <a:rPr lang="ru-RU" dirty="0">
                <a:latin typeface="Century Schoolbook" panose="02040604050505020304" pitchFamily="18" charset="0"/>
              </a:rPr>
              <a:t> ("</a:t>
            </a:r>
            <a:r>
              <a:rPr lang="ru-RU" dirty="0" err="1">
                <a:latin typeface="Century Schoolbook" panose="02040604050505020304" pitchFamily="18" charset="0"/>
              </a:rPr>
              <a:t>орієнтація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ресурсозабезпече</a:t>
            </a:r>
            <a:r>
              <a:rPr lang="uk-UA" dirty="0" err="1">
                <a:latin typeface="Century Schoolbook" panose="02040604050505020304" pitchFamily="18" charset="0"/>
              </a:rPr>
              <a:t>ність</a:t>
            </a:r>
            <a:r>
              <a:rPr lang="uk-UA" dirty="0">
                <a:latin typeface="Century Schoolbook" panose="02040604050505020304" pitchFamily="18" charset="0"/>
              </a:rPr>
              <a:t>").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3. </a:t>
            </a:r>
            <a:r>
              <a:rPr lang="ru-RU" dirty="0" err="1">
                <a:latin typeface="Century Schoolbook" panose="02040604050505020304" pitchFamily="18" charset="0"/>
              </a:rPr>
              <a:t>Досягнення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обсягів</a:t>
            </a:r>
            <a:r>
              <a:rPr lang="ru-RU" dirty="0">
                <a:latin typeface="Century Schoolbook" panose="02040604050505020304" pitchFamily="18" charset="0"/>
              </a:rPr>
              <a:t> товарообороту та </a:t>
            </a:r>
            <a:r>
              <a:rPr lang="ru-RU" dirty="0" err="1">
                <a:latin typeface="Century Schoolbook" panose="02040604050505020304" pitchFamily="18" charset="0"/>
              </a:rPr>
              <a:t>формування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виходячи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необхідності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отримання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цільової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суми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прибутку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uk-UA" dirty="0">
                <a:latin typeface="Century Schoolbook" panose="02040604050505020304" pitchFamily="18" charset="0"/>
              </a:rPr>
              <a:t>("орієнтація на прибуток").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Усі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перераховані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цілі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тісно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взаємопов'язані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можуть</a:t>
            </a:r>
            <a:r>
              <a:rPr lang="ru-RU" dirty="0">
                <a:latin typeface="Century Schoolbook" panose="02040604050505020304" pitchFamily="18" charset="0"/>
              </a:rPr>
              <a:t> бути </a:t>
            </a:r>
            <a:r>
              <a:rPr lang="ru-RU" dirty="0" err="1">
                <a:latin typeface="Century Schoolbook" panose="02040604050505020304" pitchFamily="18" charset="0"/>
              </a:rPr>
              <a:t>реалізовані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тільки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базі</a:t>
            </a:r>
            <a:r>
              <a:rPr lang="ru-RU" dirty="0">
                <a:latin typeface="Century Schoolbook" panose="02040604050505020304" pitchFamily="18" charset="0"/>
              </a:rPr>
              <a:t> комплексного </a:t>
            </a:r>
            <a:r>
              <a:rPr lang="ru-RU" dirty="0" err="1">
                <a:latin typeface="Century Schoolbook" panose="02040604050505020304" pitchFamily="18" charset="0"/>
              </a:rPr>
              <a:t>підхо</a:t>
            </a:r>
            <a:r>
              <a:rPr lang="uk-UA" dirty="0" err="1">
                <a:latin typeface="Century Schoolbook" panose="02040604050505020304" pitchFamily="18" charset="0"/>
              </a:rPr>
              <a:t>ду</a:t>
            </a:r>
            <a:r>
              <a:rPr lang="uk-UA" dirty="0">
                <a:latin typeface="Century Schoolbook" panose="02040604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1730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400DDA5-60CD-4D35-86FF-7F85D75D4690}"/>
              </a:ext>
            </a:extLst>
          </p:cNvPr>
          <p:cNvSpPr/>
          <p:nvPr/>
        </p:nvSpPr>
        <p:spPr>
          <a:xfrm>
            <a:off x="1700212" y="800099"/>
            <a:ext cx="87915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Особливості</a:t>
            </a:r>
            <a:r>
              <a:rPr lang="ru-RU" dirty="0">
                <a:latin typeface="Century Schoolbook" panose="02040604050505020304" pitchFamily="18" charset="0"/>
              </a:rPr>
              <a:t> ринку </a:t>
            </a:r>
            <a:r>
              <a:rPr lang="ru-RU" dirty="0" err="1">
                <a:latin typeface="Century Schoolbook" panose="02040604050505020304" pitchFamily="18" charset="0"/>
              </a:rPr>
              <a:t>діяльності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стадія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життєвого</a:t>
            </a:r>
            <a:r>
              <a:rPr lang="ru-RU" dirty="0">
                <a:latin typeface="Century Schoolbook" panose="02040604050505020304" pitchFamily="18" charset="0"/>
              </a:rPr>
              <a:t> циклу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реалізуються</a:t>
            </a:r>
            <a:r>
              <a:rPr lang="ru-RU" dirty="0">
                <a:latin typeface="Century Schoolbook" panose="02040604050505020304" pitchFamily="18" charset="0"/>
              </a:rPr>
              <a:t> ним, </a:t>
            </a:r>
            <a:r>
              <a:rPr lang="ru-RU" dirty="0" err="1">
                <a:latin typeface="Century Schoolbook" panose="02040604050505020304" pitchFamily="18" charset="0"/>
              </a:rPr>
              <a:t>можуть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обумовити</a:t>
            </a:r>
            <a:r>
              <a:rPr lang="ru-RU" dirty="0">
                <a:latin typeface="Century Schoolbook" panose="02040604050505020304" pitchFamily="18" charset="0"/>
              </a:rPr>
              <a:t>  </a:t>
            </a:r>
            <a:r>
              <a:rPr lang="ru-RU" dirty="0" err="1">
                <a:latin typeface="Century Schoolbook" panose="02040604050505020304" pitchFamily="18" charset="0"/>
              </a:rPr>
              <a:t>пріоритетність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цілей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товарооборотом. 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Це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має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визначальне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значення</a:t>
            </a:r>
            <a:r>
              <a:rPr lang="ru-RU" dirty="0">
                <a:latin typeface="Century Schoolbook" panose="02040604050505020304" pitchFamily="18" charset="0"/>
              </a:rPr>
              <a:t> для </a:t>
            </a:r>
            <a:r>
              <a:rPr lang="ru-RU" dirty="0" err="1">
                <a:latin typeface="Century Schoolbook" panose="02040604050505020304" pitchFamily="18" charset="0"/>
              </a:rPr>
              <a:t>вибору</a:t>
            </a:r>
            <a:r>
              <a:rPr lang="ru-RU" dirty="0">
                <a:latin typeface="Century Schoolbook" panose="02040604050505020304" pitchFamily="18" charset="0"/>
              </a:rPr>
              <a:t> методики </a:t>
            </a:r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обсягів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майбутній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E8AC4C-F406-4E63-8308-6A6B8BE53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519" y="2265311"/>
            <a:ext cx="7700106" cy="451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247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D1AAA2C-0E59-4784-8066-CAC16F4A5803}"/>
              </a:ext>
            </a:extLst>
          </p:cNvPr>
          <p:cNvSpPr/>
          <p:nvPr/>
        </p:nvSpPr>
        <p:spPr>
          <a:xfrm>
            <a:off x="1638300" y="1997839"/>
            <a:ext cx="89153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На четвертому </a:t>
            </a:r>
            <a:r>
              <a:rPr lang="ru-RU" i="1" dirty="0" err="1">
                <a:latin typeface="Century Schoolbook" panose="02040604050505020304" pitchFamily="18" charset="0"/>
              </a:rPr>
              <a:t>етапі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здійснюють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обгрунтування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товарообороту на </a:t>
            </a:r>
            <a:r>
              <a:rPr lang="ru-RU" dirty="0" err="1">
                <a:latin typeface="Century Schoolbook" panose="02040604050505020304" pitchFamily="18" charset="0"/>
              </a:rPr>
              <a:t>плановий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є одним з </a:t>
            </a:r>
            <a:r>
              <a:rPr lang="ru-RU" dirty="0" err="1">
                <a:latin typeface="Century Schoolbook" panose="02040604050505020304" pitchFamily="18" charset="0"/>
              </a:rPr>
              <a:t>відповідальних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етапів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системі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економічного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товарооборотом. </a:t>
            </a:r>
            <a:r>
              <a:rPr lang="ru-RU" dirty="0" err="1">
                <a:latin typeface="Century Schoolbook" panose="02040604050505020304" pitchFamily="18" charset="0"/>
              </a:rPr>
              <a:t>Це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пояснюється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важливим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значенням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показників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системі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економічного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фінансового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При </a:t>
            </a:r>
            <a:r>
              <a:rPr lang="ru-RU" dirty="0" err="1">
                <a:latin typeface="Century Schoolbook" panose="02040604050505020304" pitchFamily="18" charset="0"/>
              </a:rPr>
              <a:t>плануванні</a:t>
            </a:r>
            <a:r>
              <a:rPr lang="ru-RU" dirty="0">
                <a:latin typeface="Century Schoolbook" panose="02040604050505020304" pitchFamily="18" charset="0"/>
              </a:rPr>
              <a:t> товарообороту, </a:t>
            </a:r>
            <a:r>
              <a:rPr lang="ru-RU" dirty="0" err="1">
                <a:latin typeface="Century Schoolbook" panose="02040604050505020304" pitchFamily="18" charset="0"/>
              </a:rPr>
              <a:t>визначають</a:t>
            </a:r>
            <a:r>
              <a:rPr lang="ru-RU" dirty="0">
                <a:latin typeface="Century Schoolbook" panose="02040604050505020304" pitchFamily="18" charset="0"/>
              </a:rPr>
              <a:t> з одного боку,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виходячи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цільової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суми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прибутку</a:t>
            </a:r>
            <a:r>
              <a:rPr lang="ru-RU" dirty="0">
                <a:latin typeface="Century Schoolbook" panose="02040604050505020304" pitchFamily="18" charset="0"/>
              </a:rPr>
              <a:t>, а з </a:t>
            </a:r>
            <a:r>
              <a:rPr lang="ru-RU" dirty="0" err="1">
                <a:latin typeface="Century Schoolbook" panose="02040604050505020304" pitchFamily="18" charset="0"/>
              </a:rPr>
              <a:t>іншого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та структуру товарообороту в </a:t>
            </a:r>
            <a:r>
              <a:rPr lang="ru-RU" dirty="0" err="1">
                <a:latin typeface="Century Schoolbook" panose="02040604050505020304" pitchFamily="18" charset="0"/>
              </a:rPr>
              <a:t>умовах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наявного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ресурсно</a:t>
            </a:r>
            <a:r>
              <a:rPr lang="uk-UA" dirty="0">
                <a:latin typeface="Century Schoolbook" panose="02040604050505020304" pitchFamily="18" charset="0"/>
              </a:rPr>
              <a:t>го потенціалу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587471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51E8BC-BF27-4A71-BE55-93285FFA4415}"/>
              </a:ext>
            </a:extLst>
          </p:cNvPr>
          <p:cNvSpPr/>
          <p:nvPr/>
        </p:nvSpPr>
        <p:spPr>
          <a:xfrm>
            <a:off x="2038349" y="2371724"/>
            <a:ext cx="75247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Після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проведення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розрахунків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стосовно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необхідного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можливого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на </a:t>
            </a:r>
            <a:r>
              <a:rPr lang="ru-RU" dirty="0" err="1">
                <a:latin typeface="Century Schoolbook" panose="02040604050505020304" pitchFamily="18" charset="0"/>
              </a:rPr>
              <a:t>плановий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досягти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збалансованості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між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показниками</a:t>
            </a:r>
            <a:r>
              <a:rPr lang="ru-RU" dirty="0">
                <a:latin typeface="Century Schoolbook" panose="02040604050505020304" pitchFamily="18" charset="0"/>
              </a:rPr>
              <a:t>. </a:t>
            </a:r>
            <a:r>
              <a:rPr lang="ru-RU" dirty="0" err="1">
                <a:latin typeface="Century Schoolbook" panose="02040604050505020304" pitchFamily="18" charset="0"/>
              </a:rPr>
              <a:t>Це</a:t>
            </a:r>
            <a:r>
              <a:rPr lang="ru-RU" dirty="0">
                <a:latin typeface="Century Schoolbook" panose="02040604050505020304" pitchFamily="18" charset="0"/>
              </a:rPr>
              <a:t> і є </a:t>
            </a:r>
            <a:r>
              <a:rPr lang="ru-RU" dirty="0" err="1">
                <a:latin typeface="Century Schoolbook" panose="02040604050505020304" pitchFamily="18" charset="0"/>
              </a:rPr>
              <a:t>головним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завданням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п'ятого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етапу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стратегії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підпри</a:t>
            </a:r>
            <a:r>
              <a:rPr lang="uk-UA" dirty="0" err="1">
                <a:latin typeface="Century Schoolbook" panose="02040604050505020304" pitchFamily="18" charset="0"/>
              </a:rPr>
              <a:t>ємства</a:t>
            </a:r>
            <a:r>
              <a:rPr lang="uk-UA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956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6CEDFA0-BFC7-499C-A9E1-C85E2C87E11D}"/>
              </a:ext>
            </a:extLst>
          </p:cNvPr>
          <p:cNvSpPr/>
          <p:nvPr/>
        </p:nvSpPr>
        <p:spPr>
          <a:xfrm>
            <a:off x="1995488" y="2400301"/>
            <a:ext cx="82010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Якщо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більший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можливий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необхідно</a:t>
            </a:r>
            <a:r>
              <a:rPr lang="ru-RU" dirty="0">
                <a:latin typeface="Century Schoolbook" panose="02040604050505020304" pitchFamily="18" charset="0"/>
              </a:rPr>
              <a:t> провести роботу </a:t>
            </a:r>
            <a:r>
              <a:rPr lang="ru-RU" dirty="0" err="1">
                <a:latin typeface="Century Schoolbook" panose="02040604050505020304" pitchFamily="18" charset="0"/>
              </a:rPr>
              <a:t>щодо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пошуку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мобілізації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резервів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збільшення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рахунок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розробки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або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внесення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відповідних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змін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цінову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асортиментну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ресурсну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політику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uk-UA" dirty="0">
                <a:latin typeface="Century Schoolbook" panose="02040604050505020304" pitchFamily="18" charset="0"/>
              </a:rPr>
              <a:t>підприємства.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5373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93BC3-CAEF-4F83-A536-A67B6932490C}"/>
              </a:ext>
            </a:extLst>
          </p:cNvPr>
          <p:cNvSpPr/>
          <p:nvPr/>
        </p:nvSpPr>
        <p:spPr>
          <a:xfrm>
            <a:off x="2324099" y="2438221"/>
            <a:ext cx="72675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Обгрунтування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цінової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політики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має</a:t>
            </a:r>
            <a:r>
              <a:rPr lang="ru-RU" dirty="0">
                <a:latin typeface="Century Schoolbook" panose="02040604050505020304" pitchFamily="18" charset="0"/>
              </a:rPr>
              <a:t> бути </a:t>
            </a:r>
            <a:r>
              <a:rPr lang="ru-RU" dirty="0" err="1">
                <a:latin typeface="Century Schoolbook" panose="02040604050505020304" pitchFamily="18" charset="0"/>
              </a:rPr>
              <a:t>спрямоване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визначення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оптимальних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цін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при </a:t>
            </a:r>
            <a:r>
              <a:rPr lang="ru-RU" dirty="0" err="1">
                <a:latin typeface="Century Schoolbook" panose="02040604050505020304" pitchFamily="18" charset="0"/>
              </a:rPr>
              <a:t>яких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досягається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оптимальний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товарообороту, а як </a:t>
            </a:r>
            <a:r>
              <a:rPr lang="ru-RU" dirty="0" err="1">
                <a:latin typeface="Century Schoolbook" panose="02040604050505020304" pitchFamily="18" charset="0"/>
              </a:rPr>
              <a:t>наслідок</a:t>
            </a:r>
            <a:r>
              <a:rPr lang="ru-RU" dirty="0">
                <a:latin typeface="Century Schoolbook" panose="02040604050505020304" pitchFamily="18" charset="0"/>
              </a:rPr>
              <a:t> - </a:t>
            </a:r>
            <a:r>
              <a:rPr lang="ru-RU" dirty="0" err="1">
                <a:latin typeface="Century Schoolbook" panose="02040604050505020304" pitchFamily="18" charset="0"/>
              </a:rPr>
              <a:t>максимальний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прибуток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9969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643422-99AC-4978-B3B2-32D1C94C3649}"/>
              </a:ext>
            </a:extLst>
          </p:cNvPr>
          <p:cNvSpPr/>
          <p:nvPr/>
        </p:nvSpPr>
        <p:spPr>
          <a:xfrm>
            <a:off x="1447799" y="1743074"/>
            <a:ext cx="90773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Формування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ресурсної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політики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повинне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передбачати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залучення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додаткових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ресурсів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які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забезпечують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досягнення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діяльності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найменшими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витратами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Якщо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здійснення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заходів</a:t>
            </a:r>
            <a:r>
              <a:rPr lang="ru-RU" dirty="0">
                <a:latin typeface="Century Schoolbook" panose="02040604050505020304" pitchFamily="18" charset="0"/>
              </a:rPr>
              <a:t> не </a:t>
            </a:r>
            <a:r>
              <a:rPr lang="ru-RU" dirty="0" err="1">
                <a:latin typeface="Century Schoolbook" panose="02040604050505020304" pitchFamily="18" charset="0"/>
              </a:rPr>
              <a:t>забезпечить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зростання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до </a:t>
            </a:r>
            <a:r>
              <a:rPr lang="ru-RU" dirty="0" err="1">
                <a:latin typeface="Century Schoolbook" panose="02040604050505020304" pitchFamily="18" charset="0"/>
              </a:rPr>
              <a:t>необхідного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слід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розглянути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інші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щодо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отримання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прибутку</a:t>
            </a:r>
            <a:r>
              <a:rPr lang="ru-RU" dirty="0">
                <a:latin typeface="Century Schoolbook" panose="02040604050505020304" pitchFamily="18" charset="0"/>
              </a:rPr>
              <a:t> (за </a:t>
            </a:r>
            <a:r>
              <a:rPr lang="ru-RU" dirty="0" err="1">
                <a:latin typeface="Century Schoolbook" panose="02040604050505020304" pitchFamily="18" charset="0"/>
              </a:rPr>
              <a:t>рахунок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неторго</a:t>
            </a:r>
            <a:r>
              <a:rPr lang="uk-UA" dirty="0" err="1">
                <a:latin typeface="Century Schoolbook" panose="02040604050505020304" pitchFamily="18" charset="0"/>
              </a:rPr>
              <a:t>вельних</a:t>
            </a:r>
            <a:r>
              <a:rPr lang="uk-UA" dirty="0">
                <a:latin typeface="Century Schoolbook" panose="02040604050505020304" pitchFamily="18" charset="0"/>
              </a:rPr>
              <a:t> видів діяльності).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План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приймається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цьому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разі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обсязі</a:t>
            </a:r>
            <a:r>
              <a:rPr lang="ru-RU" dirty="0">
                <a:latin typeface="Century Schoolbook" panose="02040604050505020304" pitchFamily="18" charset="0"/>
              </a:rPr>
              <a:t> максимально </a:t>
            </a:r>
            <a:r>
              <a:rPr lang="ru-RU" dirty="0" err="1">
                <a:latin typeface="Century Schoolbook" panose="02040604050505020304" pitchFamily="18" charset="0"/>
              </a:rPr>
              <a:t>можливого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врахуванням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виявлених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резервів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щодо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uk-UA" dirty="0">
                <a:latin typeface="Century Schoolbook" panose="02040604050505020304" pitchFamily="18" charset="0"/>
              </a:rPr>
              <a:t>його зростання.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4245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480550D-2E65-47AB-9C32-3D577AF34B15}"/>
              </a:ext>
            </a:extLst>
          </p:cNvPr>
          <p:cNvSpPr/>
          <p:nvPr/>
        </p:nvSpPr>
        <p:spPr>
          <a:xfrm>
            <a:off x="1666875" y="1857376"/>
            <a:ext cx="85439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entury Schoolbook" panose="02040604050505020304" pitchFamily="18" charset="0"/>
              </a:rPr>
              <a:t>Контроль за </a:t>
            </a:r>
            <a:r>
              <a:rPr lang="ru-RU" dirty="0" err="1">
                <a:latin typeface="Century Schoolbook" panose="02040604050505020304" pitchFamily="18" charset="0"/>
              </a:rPr>
              <a:t>виконанням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поставлених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планових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завдань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здійснюється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наступному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</a:rPr>
              <a:t>шостому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етапі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товарооборотом. На </a:t>
            </a:r>
            <a:r>
              <a:rPr lang="ru-RU" dirty="0" err="1">
                <a:latin typeface="Century Schoolbook" panose="02040604050505020304" pitchFamily="18" charset="0"/>
              </a:rPr>
              <a:t>цьому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етапі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порівнюють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досягнуті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результати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плановими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показниками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вносять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корективи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попередньо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розроблені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плани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політику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з метою </a:t>
            </a:r>
            <a:r>
              <a:rPr lang="ru-RU" dirty="0" err="1">
                <a:latin typeface="Century Schoolbook" panose="02040604050505020304" pitchFamily="18" charset="0"/>
              </a:rPr>
              <a:t>забезпечення</a:t>
            </a:r>
            <a:r>
              <a:rPr lang="ru-RU" dirty="0">
                <a:latin typeface="Century Schoolbook" panose="02040604050505020304" pitchFamily="18" charset="0"/>
              </a:rPr>
              <a:t> умов для </a:t>
            </a:r>
            <a:r>
              <a:rPr lang="ru-RU" dirty="0" err="1">
                <a:latin typeface="Century Schoolbook" panose="02040604050505020304" pitchFamily="18" charset="0"/>
              </a:rPr>
              <a:t>виконання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розробленого</a:t>
            </a:r>
            <a:r>
              <a:rPr lang="ru-RU" dirty="0">
                <a:latin typeface="Century Schoolbook" panose="02040604050505020304" pitchFamily="18" charset="0"/>
              </a:rPr>
              <a:t> плану товарообороту та </a:t>
            </a:r>
            <a:r>
              <a:rPr lang="ru-RU" dirty="0" err="1">
                <a:latin typeface="Century Schoolbook" panose="02040604050505020304" pitchFamily="18" charset="0"/>
              </a:rPr>
              <a:t>отримання</a:t>
            </a:r>
            <a:r>
              <a:rPr lang="ru-RU" dirty="0">
                <a:latin typeface="Century Schoolbook" panose="02040604050505020304" pitchFamily="18" charset="0"/>
              </a:rPr>
              <a:t> максимально </a:t>
            </a:r>
            <a:r>
              <a:rPr lang="ru-RU" dirty="0" err="1">
                <a:latin typeface="Century Schoolbook" panose="02040604050505020304" pitchFamily="18" charset="0"/>
              </a:rPr>
              <a:t>можливого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доходу та </a:t>
            </a:r>
            <a:r>
              <a:rPr lang="ru-RU" dirty="0" err="1">
                <a:latin typeface="Century Schoolbook" panose="02040604050505020304" pitchFamily="18" charset="0"/>
              </a:rPr>
              <a:t>прибутку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1684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7D55476-8EB9-446B-88C0-3D07851A34FA}"/>
              </a:ext>
            </a:extLst>
          </p:cNvPr>
          <p:cNvSpPr/>
          <p:nvPr/>
        </p:nvSpPr>
        <p:spPr>
          <a:xfrm>
            <a:off x="1609724" y="1190774"/>
            <a:ext cx="943927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>
                <a:latin typeface="Trebuchet MS" panose="020B0603020202020204" pitchFamily="34" charset="0"/>
              </a:rPr>
              <a:t>5. </a:t>
            </a:r>
            <a:r>
              <a:rPr lang="ru-RU" sz="2400" i="1" dirty="0" err="1">
                <a:latin typeface="Trebuchet MS" panose="020B0603020202020204" pitchFamily="34" charset="0"/>
              </a:rPr>
              <a:t>Аналіз</a:t>
            </a:r>
            <a:r>
              <a:rPr lang="ru-RU" sz="2400" i="1" dirty="0">
                <a:latin typeface="Trebuchet MS" panose="020B0603020202020204" pitchFamily="34" charset="0"/>
              </a:rPr>
              <a:t> </a:t>
            </a:r>
            <a:r>
              <a:rPr lang="ru-RU" sz="2400" i="1" dirty="0" err="1">
                <a:latin typeface="Trebuchet MS" panose="020B0603020202020204" pitchFamily="34" charset="0"/>
              </a:rPr>
              <a:t>обсягу</a:t>
            </a:r>
            <a:r>
              <a:rPr lang="ru-RU" sz="2400" i="1" dirty="0">
                <a:latin typeface="Trebuchet MS" panose="020B0603020202020204" pitchFamily="34" charset="0"/>
              </a:rPr>
              <a:t> та </a:t>
            </a:r>
            <a:r>
              <a:rPr lang="ru-RU" sz="2400" i="1" dirty="0" err="1">
                <a:latin typeface="Trebuchet MS" panose="020B0603020202020204" pitchFamily="34" charset="0"/>
              </a:rPr>
              <a:t>структури</a:t>
            </a:r>
            <a:r>
              <a:rPr lang="ru-RU" sz="2400" i="1" dirty="0">
                <a:latin typeface="Trebuchet MS" panose="020B0603020202020204" pitchFamily="34" charset="0"/>
              </a:rPr>
              <a:t> товарообороту </a:t>
            </a:r>
            <a:r>
              <a:rPr lang="uk-UA" sz="2400" i="1" dirty="0">
                <a:latin typeface="Trebuchet MS" panose="020B0603020202020204" pitchFamily="34" charset="0"/>
              </a:rPr>
              <a:t>підприємства</a:t>
            </a:r>
          </a:p>
          <a:p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Вивчення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існуючих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тенденцій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можливостей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щодо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визначення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які</a:t>
            </a:r>
            <a:r>
              <a:rPr lang="ru-RU" dirty="0">
                <a:latin typeface="Century Schoolbook" panose="02040604050505020304" pitchFamily="18" charset="0"/>
              </a:rPr>
              <a:t> позитивно та негативно </a:t>
            </a:r>
            <a:r>
              <a:rPr lang="ru-RU" dirty="0" err="1">
                <a:latin typeface="Century Schoolbook" panose="02040604050505020304" pitchFamily="18" charset="0"/>
              </a:rPr>
              <a:t>впливають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досягаються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процесі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аналізу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обсягу</a:t>
            </a:r>
            <a:r>
              <a:rPr lang="ru-RU" i="1" dirty="0">
                <a:latin typeface="Century Schoolbook" panose="02040604050505020304" pitchFamily="18" charset="0"/>
              </a:rPr>
              <a:t> та </a:t>
            </a:r>
            <a:r>
              <a:rPr lang="ru-RU" i="1" dirty="0" err="1">
                <a:latin typeface="Century Schoolbook" panose="02040604050505020304" pitchFamily="18" charset="0"/>
              </a:rPr>
              <a:t>структури</a:t>
            </a:r>
            <a:r>
              <a:rPr lang="ru-RU" i="1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uk-UA" dirty="0">
                <a:latin typeface="Century Schoolbook" panose="02040604050505020304" pitchFamily="18" charset="0"/>
              </a:rPr>
              <a:t>Проведення економічного аналізу дозволяє: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вивчити</a:t>
            </a:r>
            <a:r>
              <a:rPr lang="ru-RU" dirty="0">
                <a:latin typeface="Century Schoolbook" panose="02040604050505020304" pitchFamily="18" charset="0"/>
              </a:rPr>
              <a:t> стан </a:t>
            </a:r>
            <a:r>
              <a:rPr lang="ru-RU" dirty="0" err="1">
                <a:latin typeface="Century Schoolbook" panose="02040604050505020304" pitchFamily="18" charset="0"/>
              </a:rPr>
              <a:t>виконання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планів</a:t>
            </a:r>
            <a:r>
              <a:rPr lang="ru-RU" dirty="0">
                <a:latin typeface="Century Schoolbook" panose="02040604050505020304" pitchFamily="18" charset="0"/>
              </a:rPr>
              <a:t> товарообороту, </a:t>
            </a:r>
            <a:r>
              <a:rPr lang="ru-RU" dirty="0" err="1">
                <a:latin typeface="Century Schoolbook" panose="02040604050505020304" pitchFamily="18" charset="0"/>
              </a:rPr>
              <a:t>ритмічність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сезонність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в ретроспективному </a:t>
            </a:r>
            <a:r>
              <a:rPr lang="ru-RU" dirty="0" err="1">
                <a:latin typeface="Century Schoolbook" panose="02040604050505020304" pitchFamily="18" charset="0"/>
              </a:rPr>
              <a:t>періоді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визначити</a:t>
            </a:r>
            <a:r>
              <a:rPr lang="ru-RU" dirty="0">
                <a:latin typeface="Century Schoolbook" panose="02040604050505020304" pitchFamily="18" charset="0"/>
              </a:rPr>
              <a:t> склад товарообороту за формами, видами, методами </a:t>
            </a:r>
            <a:r>
              <a:rPr lang="uk-UA" dirty="0">
                <a:latin typeface="Century Schoolbook" panose="02040604050505020304" pitchFamily="18" charset="0"/>
              </a:rPr>
              <a:t>продажу, асортиментною структурою;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виявити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основні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тенденції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закономірності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проаналізувати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кількісно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оцінити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, склад та структуру товарообороту.</a:t>
            </a:r>
          </a:p>
        </p:txBody>
      </p:sp>
    </p:spTree>
    <p:extLst>
      <p:ext uri="{BB962C8B-B14F-4D97-AF65-F5344CB8AC3E}">
        <p14:creationId xmlns:p14="http://schemas.microsoft.com/office/powerpoint/2010/main" val="251632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B35A41F-C39B-4D7A-9811-94953336C39C}"/>
              </a:ext>
            </a:extLst>
          </p:cNvPr>
          <p:cNvSpPr/>
          <p:nvPr/>
        </p:nvSpPr>
        <p:spPr>
          <a:xfrm>
            <a:off x="1647825" y="1085851"/>
            <a:ext cx="87820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ПЛАН </a:t>
            </a:r>
          </a:p>
          <a:p>
            <a:r>
              <a:rPr lang="uk-UA" dirty="0"/>
              <a:t>1. Сутність товарообороту підприємства як економічної категорії та показника діяльності</a:t>
            </a:r>
          </a:p>
          <a:p>
            <a:r>
              <a:rPr lang="uk-UA" dirty="0"/>
              <a:t>2. Класифікація товарообороту підприємства та характеристика його окремих видів</a:t>
            </a:r>
          </a:p>
          <a:p>
            <a:r>
              <a:rPr lang="uk-UA" dirty="0"/>
              <a:t>3. Основні фактори, що визначають обсяг, структуру та перспективи розвитку товарообороту підприємства</a:t>
            </a:r>
          </a:p>
          <a:p>
            <a:r>
              <a:rPr lang="uk-UA" b="1" dirty="0"/>
              <a:t>4. Вихідні передумови та порядок розробки стратегії управління товарооборотом підприємства</a:t>
            </a:r>
          </a:p>
          <a:p>
            <a:r>
              <a:rPr lang="uk-UA" b="1" dirty="0"/>
              <a:t>5. Аналіз обсягу та структури товарообороту підприємства</a:t>
            </a:r>
          </a:p>
          <a:p>
            <a:r>
              <a:rPr lang="uk-UA" dirty="0"/>
              <a:t>6. Обґрунтування обсягу товарообороту підприємства на плановий період</a:t>
            </a:r>
          </a:p>
          <a:p>
            <a:r>
              <a:rPr lang="uk-UA" dirty="0"/>
              <a:t>7. Асортиментна політика торговельного підприємства та методичні основи її розробки</a:t>
            </a:r>
          </a:p>
        </p:txBody>
      </p:sp>
    </p:spTree>
    <p:extLst>
      <p:ext uri="{BB962C8B-B14F-4D97-AF65-F5344CB8AC3E}">
        <p14:creationId xmlns:p14="http://schemas.microsoft.com/office/powerpoint/2010/main" val="4202549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3505AC7-1819-4953-8B95-5657388B03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076" y="700803"/>
            <a:ext cx="3779848" cy="54563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B55C8D-29A3-45FE-9B58-4C6F3986B2AA}"/>
              </a:ext>
            </a:extLst>
          </p:cNvPr>
          <p:cNvSpPr txBox="1"/>
          <p:nvPr/>
        </p:nvSpPr>
        <p:spPr>
          <a:xfrm>
            <a:off x="2119312" y="6157196"/>
            <a:ext cx="7953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/>
              <a:t>Послідовність та етапи аналізу товарообороту підприємства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3829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766AD41-551E-482A-8BCB-D5FCAEA9FC41}"/>
              </a:ext>
            </a:extLst>
          </p:cNvPr>
          <p:cNvSpPr/>
          <p:nvPr/>
        </p:nvSpPr>
        <p:spPr>
          <a:xfrm>
            <a:off x="1123951" y="1715423"/>
            <a:ext cx="101155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I </a:t>
            </a:r>
            <a:r>
              <a:rPr lang="ru-RU" i="1" dirty="0" err="1">
                <a:latin typeface="Century Schoolbook" panose="02040604050505020304" pitchFamily="18" charset="0"/>
              </a:rPr>
              <a:t>етап</a:t>
            </a:r>
            <a:r>
              <a:rPr lang="ru-RU" i="1" dirty="0">
                <a:latin typeface="Century Schoolbook" panose="02040604050505020304" pitchFamily="18" charset="0"/>
              </a:rPr>
              <a:t> - </a:t>
            </a:r>
            <a:r>
              <a:rPr lang="ru-RU" i="1" dirty="0" err="1">
                <a:latin typeface="Century Schoolbook" panose="02040604050505020304" pitchFamily="18" charset="0"/>
              </a:rPr>
              <a:t>визначення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загального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обсягу</a:t>
            </a:r>
            <a:r>
              <a:rPr lang="ru-RU" i="1" dirty="0">
                <a:latin typeface="Century Schoolbook" panose="02040604050505020304" pitchFamily="18" charset="0"/>
              </a:rPr>
              <a:t> товарообороту </a:t>
            </a:r>
            <a:r>
              <a:rPr lang="ru-RU" i="1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i="1" dirty="0">
                <a:latin typeface="Century Schoolbook" panose="02040604050505020304" pitchFamily="18" charset="0"/>
              </a:rPr>
              <a:t> за </a:t>
            </a:r>
            <a:r>
              <a:rPr lang="ru-RU" i="1" dirty="0" err="1">
                <a:latin typeface="Century Schoolbook" panose="02040604050505020304" pitchFamily="18" charset="0"/>
              </a:rPr>
              <a:t>звітний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період</a:t>
            </a:r>
            <a:r>
              <a:rPr lang="ru-RU" i="1" dirty="0">
                <a:latin typeface="Century Schoolbook" panose="02040604050505020304" pitchFamily="18" charset="0"/>
              </a:rPr>
              <a:t> та </a:t>
            </a:r>
            <a:r>
              <a:rPr lang="ru-RU" i="1" dirty="0" err="1">
                <a:latin typeface="Century Schoolbook" panose="02040604050505020304" pitchFamily="18" charset="0"/>
              </a:rPr>
              <a:t>оцінка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ступеня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виконання</a:t>
            </a:r>
            <a:r>
              <a:rPr lang="ru-RU" i="1" dirty="0">
                <a:latin typeface="Century Schoolbook" panose="02040604050505020304" pitchFamily="18" charset="0"/>
              </a:rPr>
              <a:t> плану товарообороту.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На </a:t>
            </a:r>
            <a:r>
              <a:rPr lang="ru-RU" dirty="0" err="1">
                <a:latin typeface="Century Schoolbook" panose="02040604050505020304" pitchFamily="18" charset="0"/>
              </a:rPr>
              <a:t>цьому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етапі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аналізу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визначають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загальний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платних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послуг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вартісному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вимірі</a:t>
            </a:r>
            <a:r>
              <a:rPr lang="ru-RU" dirty="0">
                <a:latin typeface="Century Schoolbook" panose="02040604050505020304" pitchFamily="18" charset="0"/>
              </a:rPr>
              <a:t>, а за </a:t>
            </a:r>
            <a:r>
              <a:rPr lang="ru-RU" dirty="0" err="1">
                <a:latin typeface="Century Schoolbook" panose="02040604050505020304" pitchFamily="18" charset="0"/>
              </a:rPr>
              <a:t>деякими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товарними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групами</a:t>
            </a:r>
            <a:r>
              <a:rPr lang="ru-RU" dirty="0">
                <a:latin typeface="Century Schoolbook" panose="02040604050505020304" pitchFamily="18" charset="0"/>
              </a:rPr>
              <a:t> та видами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- </a:t>
            </a:r>
            <a:r>
              <a:rPr lang="ru-RU" dirty="0" err="1">
                <a:latin typeface="Century Schoolbook" panose="02040604050505020304" pitchFamily="18" charset="0"/>
              </a:rPr>
              <a:t>також</a:t>
            </a:r>
            <a:r>
              <a:rPr lang="ru-RU" dirty="0">
                <a:latin typeface="Century Schoolbook" panose="02040604050505020304" pitchFamily="18" charset="0"/>
              </a:rPr>
              <a:t> в натуральному </a:t>
            </a:r>
            <a:r>
              <a:rPr lang="ru-RU" dirty="0" err="1">
                <a:latin typeface="Century Schoolbook" panose="02040604050505020304" pitchFamily="18" charset="0"/>
              </a:rPr>
              <a:t>вимірі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Оцінка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ступеня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виконання</a:t>
            </a:r>
            <a:r>
              <a:rPr lang="ru-RU" dirty="0">
                <a:latin typeface="Century Schoolbook" panose="02040604050505020304" pitchFamily="18" charset="0"/>
              </a:rPr>
              <a:t> плану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здійснюється</a:t>
            </a:r>
            <a:r>
              <a:rPr lang="ru-RU" dirty="0">
                <a:latin typeface="Century Schoolbook" panose="02040604050505020304" pitchFamily="18" charset="0"/>
              </a:rPr>
              <a:t> шляхом </a:t>
            </a:r>
            <a:r>
              <a:rPr lang="ru-RU" dirty="0" err="1">
                <a:latin typeface="Century Schoolbook" panose="02040604050505020304" pitchFamily="18" charset="0"/>
              </a:rPr>
              <a:t>оцінки</a:t>
            </a:r>
            <a:r>
              <a:rPr lang="ru-RU" dirty="0">
                <a:latin typeface="Century Schoolbook" panose="02040604050505020304" pitchFamily="18" charset="0"/>
              </a:rPr>
              <a:t> абсолютного та </a:t>
            </a:r>
            <a:r>
              <a:rPr lang="ru-RU" dirty="0" err="1">
                <a:latin typeface="Century Schoolbook" panose="02040604050505020304" pitchFamily="18" charset="0"/>
              </a:rPr>
              <a:t>відносного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розмірів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відхилення</a:t>
            </a:r>
            <a:r>
              <a:rPr lang="ru-RU" dirty="0">
                <a:latin typeface="Century Schoolbook" panose="02040604050505020304" pitchFamily="18" charset="0"/>
              </a:rPr>
              <a:t> у </a:t>
            </a:r>
            <a:r>
              <a:rPr lang="ru-RU" dirty="0" err="1">
                <a:latin typeface="Century Schoolbook" panose="02040604050505020304" pitchFamily="18" charset="0"/>
              </a:rPr>
              <a:t>зв'язку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негативним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впливом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не </a:t>
            </a:r>
            <a:r>
              <a:rPr lang="ru-RU" dirty="0" err="1">
                <a:latin typeface="Century Schoolbook" panose="02040604050505020304" pitchFamily="18" charset="0"/>
              </a:rPr>
              <a:t>були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враховані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процесі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r>
              <a:rPr lang="ru-RU" dirty="0">
                <a:latin typeface="Century Schoolbook" panose="02040604050505020304" pitchFamily="18" charset="0"/>
              </a:rPr>
              <a:t>. </a:t>
            </a:r>
            <a:r>
              <a:rPr lang="ru-RU" dirty="0" err="1">
                <a:latin typeface="Century Schoolbook" panose="02040604050505020304" pitchFamily="18" charset="0"/>
              </a:rPr>
              <a:t>Вивчення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ступеня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виконання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планів</a:t>
            </a:r>
            <a:r>
              <a:rPr lang="ru-RU" dirty="0">
                <a:latin typeface="Century Schoolbook" panose="02040604050505020304" pitchFamily="18" charset="0"/>
              </a:rPr>
              <a:t> проводиться не </a:t>
            </a:r>
            <a:r>
              <a:rPr lang="ru-RU" dirty="0" err="1">
                <a:latin typeface="Century Schoolbook" panose="02040604050505020304" pitchFamily="18" charset="0"/>
              </a:rPr>
              <a:t>тільки</a:t>
            </a:r>
            <a:r>
              <a:rPr lang="ru-RU" dirty="0">
                <a:latin typeface="Century Schoolbook" panose="02040604050505020304" pitchFamily="18" charset="0"/>
              </a:rPr>
              <a:t> для </a:t>
            </a:r>
            <a:r>
              <a:rPr lang="ru-RU" dirty="0" err="1">
                <a:latin typeface="Century Schoolbook" panose="02040604050505020304" pitchFamily="18" charset="0"/>
              </a:rPr>
              <a:t>оцінки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якості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ступеня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професіоналізму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працівників</a:t>
            </a:r>
            <a:r>
              <a:rPr lang="ru-RU" dirty="0">
                <a:latin typeface="Century Schoolbook" panose="02040604050505020304" pitchFamily="18" charset="0"/>
              </a:rPr>
              <a:t> планово-</a:t>
            </a:r>
            <a:r>
              <a:rPr lang="ru-RU" dirty="0" err="1">
                <a:latin typeface="Century Schoolbook" panose="02040604050505020304" pitchFamily="18" charset="0"/>
              </a:rPr>
              <a:t>економічних</a:t>
            </a:r>
            <a:r>
              <a:rPr lang="ru-RU" dirty="0">
                <a:latin typeface="Century Schoolbook" panose="02040604050505020304" pitchFamily="18" charset="0"/>
              </a:rPr>
              <a:t> служб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а, </a:t>
            </a:r>
            <a:r>
              <a:rPr lang="ru-RU" dirty="0" err="1">
                <a:latin typeface="Century Schoolbook" panose="02040604050505020304" pitchFamily="18" charset="0"/>
              </a:rPr>
              <a:t>передусім</a:t>
            </a:r>
            <a:r>
              <a:rPr lang="ru-RU" dirty="0">
                <a:latin typeface="Century Schoolbook" panose="02040604050505020304" pitchFamily="18" charset="0"/>
              </a:rPr>
              <a:t> - з метою </a:t>
            </a:r>
            <a:r>
              <a:rPr lang="ru-RU" dirty="0" err="1">
                <a:latin typeface="Century Schoolbook" panose="02040604050505020304" pitchFamily="18" charset="0"/>
              </a:rPr>
              <a:t>оцінки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мінливості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зовнішнього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середовища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чутливості</a:t>
            </a:r>
            <a:r>
              <a:rPr lang="ru-RU" dirty="0">
                <a:latin typeface="Century Schoolbook" panose="02040604050505020304" pitchFamily="18" charset="0"/>
              </a:rPr>
              <a:t> до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змін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даному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підприємстві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4436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2D0F632-6CD0-4FF7-9306-50E37EF70F19}"/>
              </a:ext>
            </a:extLst>
          </p:cNvPr>
          <p:cNvSpPr/>
          <p:nvPr/>
        </p:nvSpPr>
        <p:spPr>
          <a:xfrm>
            <a:off x="1562101" y="1627643"/>
            <a:ext cx="888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II </a:t>
            </a:r>
            <a:r>
              <a:rPr lang="ru-RU" i="1" dirty="0" err="1">
                <a:latin typeface="Century Schoolbook" panose="02040604050505020304" pitchFamily="18" charset="0"/>
              </a:rPr>
              <a:t>етап</a:t>
            </a:r>
            <a:r>
              <a:rPr lang="ru-RU" i="1" dirty="0">
                <a:latin typeface="Century Schoolbook" panose="02040604050505020304" pitchFamily="18" charset="0"/>
              </a:rPr>
              <a:t> - </a:t>
            </a:r>
            <a:r>
              <a:rPr lang="ru-RU" i="1" dirty="0" err="1">
                <a:latin typeface="Century Schoolbook" panose="02040604050505020304" pitchFamily="18" charset="0"/>
              </a:rPr>
              <a:t>аналіз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динаміки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загального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обсягу</a:t>
            </a:r>
            <a:r>
              <a:rPr lang="ru-RU" i="1" dirty="0">
                <a:latin typeface="Century Schoolbook" panose="02040604050505020304" pitchFamily="18" charset="0"/>
              </a:rPr>
              <a:t> товарообороту </a:t>
            </a:r>
            <a:r>
              <a:rPr lang="ru-RU" i="1" dirty="0" err="1">
                <a:latin typeface="Century Schoolbook" panose="02040604050505020304" pitchFamily="18" charset="0"/>
              </a:rPr>
              <a:t>протягом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певного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аналітичного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періоду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>
                <a:latin typeface="Century Schoolbook" panose="02040604050505020304" pitchFamily="18" charset="0"/>
              </a:rPr>
              <a:t>(поквартально, </a:t>
            </a:r>
            <a:r>
              <a:rPr lang="ru-RU" dirty="0" err="1">
                <a:latin typeface="Century Schoolbook" panose="02040604050505020304" pitchFamily="18" charset="0"/>
              </a:rPr>
              <a:t>протягом</a:t>
            </a:r>
            <a:r>
              <a:rPr lang="ru-RU" dirty="0">
                <a:latin typeface="Century Schoolbook" panose="02040604050505020304" pitchFamily="18" charset="0"/>
              </a:rPr>
              <a:t> року </a:t>
            </a:r>
            <a:r>
              <a:rPr lang="uk-UA" dirty="0">
                <a:latin typeface="Century Schoolbook" panose="02040604050505020304" pitchFamily="18" charset="0"/>
              </a:rPr>
              <a:t>або за 2-3 роки).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Для </a:t>
            </a:r>
            <a:r>
              <a:rPr lang="ru-RU" dirty="0" err="1">
                <a:latin typeface="Century Schoolbook" panose="02040604050505020304" pitchFamily="18" charset="0"/>
              </a:rPr>
              <a:t>дослідження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динамічних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змін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обсязі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будується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співставний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динамічний</a:t>
            </a:r>
            <a:r>
              <a:rPr lang="ru-RU" dirty="0">
                <a:latin typeface="Century Schoolbook" panose="02040604050505020304" pitchFamily="18" charset="0"/>
              </a:rPr>
              <a:t> ряд товарообороту. </a:t>
            </a:r>
            <a:r>
              <a:rPr lang="ru-RU" dirty="0" err="1">
                <a:latin typeface="Century Schoolbook" panose="02040604050505020304" pitchFamily="18" charset="0"/>
              </a:rPr>
              <a:t>Приведення</a:t>
            </a:r>
            <a:r>
              <a:rPr lang="ru-RU" dirty="0">
                <a:latin typeface="Century Schoolbook" panose="02040604050505020304" pitchFamily="18" charset="0"/>
              </a:rPr>
              <a:t> фактичного товарообороту в </a:t>
            </a:r>
            <a:r>
              <a:rPr lang="ru-RU" dirty="0" err="1">
                <a:latin typeface="Century Schoolbook" panose="02040604050505020304" pitchFamily="18" charset="0"/>
              </a:rPr>
              <a:t>співставний</a:t>
            </a:r>
            <a:r>
              <a:rPr lang="ru-RU" dirty="0">
                <a:latin typeface="Century Schoolbook" panose="02040604050505020304" pitchFamily="18" charset="0"/>
              </a:rPr>
              <a:t> вид </a:t>
            </a:r>
            <a:r>
              <a:rPr lang="ru-RU" dirty="0" err="1">
                <a:latin typeface="Century Schoolbook" panose="02040604050505020304" pitchFamily="18" charset="0"/>
              </a:rPr>
              <a:t>здійснюють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площею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мережі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тривалістю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роботи</a:t>
            </a:r>
            <a:r>
              <a:rPr lang="ru-RU" dirty="0">
                <a:latin typeface="Century Schoolbook" panose="02040604050505020304" pitchFamily="18" charset="0"/>
              </a:rPr>
              <a:t>, а </a:t>
            </a:r>
            <a:r>
              <a:rPr lang="ru-RU" dirty="0" err="1">
                <a:latin typeface="Century Schoolbook" panose="02040604050505020304" pitchFamily="18" charset="0"/>
              </a:rPr>
              <a:t>також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цінами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Коригування</a:t>
            </a:r>
            <a:r>
              <a:rPr lang="ru-RU" dirty="0">
                <a:latin typeface="Century Schoolbook" panose="02040604050505020304" pitchFamily="18" charset="0"/>
              </a:rPr>
              <a:t> фактичного товарообороту в </a:t>
            </a:r>
            <a:r>
              <a:rPr lang="ru-RU" dirty="0" err="1">
                <a:latin typeface="Century Schoolbook" panose="02040604050505020304" pitchFamily="18" charset="0"/>
              </a:rPr>
              <a:t>зв'язку</a:t>
            </a:r>
            <a:r>
              <a:rPr lang="ru-RU" dirty="0">
                <a:latin typeface="Century Schoolbook" panose="02040604050505020304" pitchFamily="18" charset="0"/>
              </a:rPr>
              <a:t> з вводом (</a:t>
            </a:r>
            <a:r>
              <a:rPr lang="ru-RU" dirty="0" err="1">
                <a:latin typeface="Century Schoolbook" panose="02040604050505020304" pitchFamily="18" charset="0"/>
              </a:rPr>
              <a:t>вибуттям</a:t>
            </a:r>
            <a:r>
              <a:rPr lang="ru-RU" dirty="0">
                <a:latin typeface="Century Schoolbook" panose="02040604050505020304" pitchFamily="18" charset="0"/>
              </a:rPr>
              <a:t>) </a:t>
            </a:r>
            <a:r>
              <a:rPr lang="ru-RU" dirty="0" err="1">
                <a:latin typeface="Century Schoolbook" panose="02040604050505020304" pitchFamily="18" charset="0"/>
              </a:rPr>
              <a:t>торговельної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мережі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змінами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графіку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здійснюється</a:t>
            </a:r>
            <a:r>
              <a:rPr lang="ru-RU" dirty="0">
                <a:latin typeface="Century Schoolbook" panose="02040604050505020304" pitchFamily="18" charset="0"/>
              </a:rPr>
              <a:t> методом прямого </a:t>
            </a:r>
            <a:r>
              <a:rPr lang="ru-RU" dirty="0" err="1">
                <a:latin typeface="Century Schoolbook" panose="02040604050505020304" pitchFamily="18" charset="0"/>
              </a:rPr>
              <a:t>розрахунку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1145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5CBA78-C87F-4E47-9C63-85BA87535288}"/>
              </a:ext>
            </a:extLst>
          </p:cNvPr>
          <p:cNvSpPr/>
          <p:nvPr/>
        </p:nvSpPr>
        <p:spPr>
          <a:xfrm>
            <a:off x="1552575" y="1876424"/>
            <a:ext cx="88677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III </a:t>
            </a:r>
            <a:r>
              <a:rPr lang="ru-RU" i="1" dirty="0" err="1">
                <a:latin typeface="Century Schoolbook" panose="02040604050505020304" pitchFamily="18" charset="0"/>
              </a:rPr>
              <a:t>етап</a:t>
            </a:r>
            <a:r>
              <a:rPr lang="ru-RU" i="1" dirty="0">
                <a:latin typeface="Century Schoolbook" panose="02040604050505020304" pitchFamily="18" charset="0"/>
              </a:rPr>
              <a:t> - </a:t>
            </a:r>
            <a:r>
              <a:rPr lang="ru-RU" i="1" dirty="0" err="1">
                <a:latin typeface="Century Schoolbook" panose="02040604050505020304" pitchFamily="18" charset="0"/>
              </a:rPr>
              <a:t>аналіз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товарногрупової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структури</a:t>
            </a:r>
            <a:r>
              <a:rPr lang="ru-RU" i="1" dirty="0">
                <a:latin typeface="Century Schoolbook" panose="02040604050505020304" pitchFamily="18" charset="0"/>
              </a:rPr>
              <a:t> товарообороту </a:t>
            </a:r>
            <a:r>
              <a:rPr lang="ru-RU" i="1" dirty="0" err="1">
                <a:latin typeface="Century Schoolbook" panose="02040604050505020304" pitchFamily="18" charset="0"/>
              </a:rPr>
              <a:t>торговельного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i="1" dirty="0">
                <a:latin typeface="Century Schoolbook" panose="02040604050505020304" pitchFamily="18" charset="0"/>
              </a:rPr>
              <a:t> за </a:t>
            </a:r>
            <a:r>
              <a:rPr lang="ru-RU" i="1" dirty="0" err="1">
                <a:latin typeface="Century Schoolbook" panose="02040604050505020304" pitchFamily="18" charset="0"/>
              </a:rPr>
              <a:t>звітний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період</a:t>
            </a:r>
            <a:r>
              <a:rPr lang="ru-RU" i="1" dirty="0">
                <a:latin typeface="Century Schoolbook" panose="02040604050505020304" pitchFamily="18" charset="0"/>
              </a:rPr>
              <a:t> та в </a:t>
            </a:r>
            <a:r>
              <a:rPr lang="ru-RU" i="1" dirty="0" err="1">
                <a:latin typeface="Century Schoolbook" panose="02040604050505020304" pitchFamily="18" charset="0"/>
              </a:rPr>
              <a:t>динаміці</a:t>
            </a:r>
            <a:r>
              <a:rPr lang="ru-RU" i="1" dirty="0">
                <a:latin typeface="Century Schoolbook" panose="02040604050505020304" pitchFamily="18" charset="0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</a:rPr>
              <a:t>визначення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закономірностей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розвитку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обсягу</a:t>
            </a:r>
            <a:r>
              <a:rPr lang="ru-RU" i="1" dirty="0">
                <a:latin typeface="Century Schoolbook" panose="02040604050505020304" pitchFamily="18" charset="0"/>
              </a:rPr>
              <a:t> продажу за </a:t>
            </a:r>
            <a:r>
              <a:rPr lang="ru-RU" i="1" dirty="0" err="1">
                <a:latin typeface="Century Schoolbook" panose="02040604050505020304" pitchFamily="18" charset="0"/>
              </a:rPr>
              <a:t>окремими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товарними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групами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>
                <a:latin typeface="Century Schoolbook" panose="02040604050505020304" pitchFamily="18" charset="0"/>
              </a:rPr>
              <a:t>(видами та </a:t>
            </a:r>
            <a:r>
              <a:rPr lang="ru-RU" dirty="0" err="1">
                <a:latin typeface="Century Schoolbook" panose="02040604050505020304" pitchFamily="18" charset="0"/>
              </a:rPr>
              <a:t>різновидами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).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На </a:t>
            </a:r>
            <a:r>
              <a:rPr lang="ru-RU" dirty="0" err="1">
                <a:latin typeface="Century Schoolbook" panose="02040604050505020304" pitchFamily="18" charset="0"/>
              </a:rPr>
              <a:t>цьому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етапі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аналітичної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роботи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вивчаються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темпи</a:t>
            </a:r>
            <a:r>
              <a:rPr lang="ru-RU" dirty="0">
                <a:latin typeface="Century Schoolbook" panose="02040604050505020304" pitchFamily="18" charset="0"/>
              </a:rPr>
              <a:t> росту та приросту, </a:t>
            </a:r>
            <a:r>
              <a:rPr lang="ru-RU" dirty="0" err="1">
                <a:latin typeface="Century Schoolbook" panose="02040604050505020304" pitchFamily="18" charset="0"/>
              </a:rPr>
              <a:t>абсолютний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зміни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 за </a:t>
            </a:r>
            <a:r>
              <a:rPr lang="ru-RU" dirty="0" err="1">
                <a:latin typeface="Century Schoolbook" panose="02040604050505020304" pitchFamily="18" charset="0"/>
              </a:rPr>
              <a:t>окремими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товарними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групами</a:t>
            </a:r>
            <a:r>
              <a:rPr lang="ru-RU" dirty="0">
                <a:latin typeface="Century Schoolbook" panose="02040604050505020304" pitchFamily="18" charset="0"/>
              </a:rPr>
              <a:t> (видами та </a:t>
            </a:r>
            <a:r>
              <a:rPr lang="ru-RU" dirty="0" err="1">
                <a:latin typeface="Century Schoolbook" panose="02040604050505020304" pitchFamily="18" charset="0"/>
              </a:rPr>
              <a:t>різновидами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), </a:t>
            </a:r>
            <a:r>
              <a:rPr lang="ru-RU" dirty="0" err="1">
                <a:latin typeface="Century Schoolbook" panose="02040604050505020304" pitchFamily="18" charset="0"/>
              </a:rPr>
              <a:t>визначається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питома</a:t>
            </a:r>
            <a:r>
              <a:rPr lang="ru-RU" dirty="0">
                <a:latin typeface="Century Schoolbook" panose="02040604050505020304" pitchFamily="18" charset="0"/>
              </a:rPr>
              <a:t> вага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груп</a:t>
            </a:r>
            <a:r>
              <a:rPr lang="ru-RU" dirty="0">
                <a:latin typeface="Century Schoolbook" panose="02040604050505020304" pitchFamily="18" charset="0"/>
              </a:rPr>
              <a:t> (</a:t>
            </a:r>
            <a:r>
              <a:rPr lang="ru-RU" dirty="0" err="1">
                <a:latin typeface="Century Schoolbook" panose="02040604050505020304" pitchFamily="18" charset="0"/>
              </a:rPr>
              <a:t>видів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) в </a:t>
            </a:r>
            <a:r>
              <a:rPr lang="ru-RU" dirty="0" err="1">
                <a:latin typeface="Century Schoolbook" panose="02040604050505020304" pitchFamily="18" charset="0"/>
              </a:rPr>
              <a:t>загальному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</a:t>
            </a:r>
            <a:r>
              <a:rPr lang="uk-UA" dirty="0">
                <a:latin typeface="Century Schoolbook" panose="02040604050505020304" pitchFamily="18" charset="0"/>
              </a:rPr>
              <a:t>зі товарообороту  підприємства.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34793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ADEAD1-E8EA-4FC1-8D12-B3D7BDDDBFFE}"/>
              </a:ext>
            </a:extLst>
          </p:cNvPr>
          <p:cNvSpPr/>
          <p:nvPr/>
        </p:nvSpPr>
        <p:spPr>
          <a:xfrm>
            <a:off x="1909763" y="1952626"/>
            <a:ext cx="83724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Century Schoolbook" panose="02040604050505020304" pitchFamily="18" charset="0"/>
              </a:rPr>
              <a:t>Використання в процесі проведення </a:t>
            </a:r>
            <a:r>
              <a:rPr lang="ru-RU" dirty="0" err="1">
                <a:latin typeface="Century Schoolbook" panose="02040604050505020304" pitchFamily="18" charset="0"/>
              </a:rPr>
              <a:t>цієї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роботи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інформації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наведеної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кон'юнктурних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оглядах</a:t>
            </a:r>
            <a:r>
              <a:rPr lang="ru-RU" dirty="0">
                <a:latin typeface="Century Schoolbook" panose="02040604050505020304" pitchFamily="18" charset="0"/>
              </a:rPr>
              <a:t> (</a:t>
            </a:r>
            <a:r>
              <a:rPr lang="ru-RU" dirty="0" err="1">
                <a:latin typeface="Century Schoolbook" panose="02040604050505020304" pitchFamily="18" charset="0"/>
              </a:rPr>
              <a:t>дослідженнях</a:t>
            </a:r>
            <a:r>
              <a:rPr lang="ru-RU" dirty="0">
                <a:latin typeface="Century Schoolbook" panose="02040604050505020304" pitchFamily="18" charset="0"/>
              </a:rPr>
              <a:t> ринку </a:t>
            </a:r>
            <a:r>
              <a:rPr lang="ru-RU" dirty="0" err="1">
                <a:latin typeface="Century Schoolbook" panose="02040604050505020304" pitchFamily="18" charset="0"/>
              </a:rPr>
              <a:t>відповідних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) </a:t>
            </a:r>
            <a:r>
              <a:rPr lang="ru-RU" dirty="0" err="1">
                <a:latin typeface="Century Schoolbook" panose="02040604050505020304" pitchFamily="18" charset="0"/>
              </a:rPr>
              <a:t>дає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визначити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об'єктивні</a:t>
            </a:r>
            <a:r>
              <a:rPr lang="ru-RU" dirty="0">
                <a:latin typeface="Century Schoolbook" panose="02040604050505020304" pitchFamily="18" charset="0"/>
              </a:rPr>
              <a:t> (</a:t>
            </a:r>
            <a:r>
              <a:rPr lang="ru-RU" dirty="0" err="1">
                <a:latin typeface="Century Schoolbook" panose="02040604050505020304" pitchFamily="18" charset="0"/>
              </a:rPr>
              <a:t>зміни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попиту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спеціалізації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обсягів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пропозиції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податкового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регу</a:t>
            </a:r>
            <a:r>
              <a:rPr lang="uk-UA" dirty="0" err="1">
                <a:latin typeface="Century Schoolbook" panose="02040604050505020304" pitchFamily="18" charset="0"/>
              </a:rPr>
              <a:t>лювання</a:t>
            </a:r>
            <a:r>
              <a:rPr lang="uk-UA" dirty="0">
                <a:latin typeface="Century Schoolbook" panose="02040604050505020304" pitchFamily="18" charset="0"/>
              </a:rPr>
              <a:t> тощо) та суб'єктивні (недоліки в організації закупівлі та </a:t>
            </a:r>
            <a:r>
              <a:rPr lang="ru-RU" dirty="0">
                <a:latin typeface="Century Schoolbook" panose="02040604050505020304" pitchFamily="18" charset="0"/>
              </a:rPr>
              <a:t>продажу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прорахунки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плануванні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недбалість</a:t>
            </a:r>
            <a:r>
              <a:rPr lang="ru-RU" dirty="0">
                <a:latin typeface="Century Schoolbook" panose="02040604050505020304" pitchFamily="18" charset="0"/>
              </a:rPr>
              <a:t> персоналу </a:t>
            </a:r>
            <a:r>
              <a:rPr lang="ru-RU" dirty="0" err="1">
                <a:latin typeface="Century Schoolbook" panose="02040604050505020304" pitchFamily="18" charset="0"/>
              </a:rPr>
              <a:t>тощо</a:t>
            </a:r>
            <a:r>
              <a:rPr lang="ru-RU" dirty="0">
                <a:latin typeface="Century Schoolbook" panose="02040604050505020304" pitchFamily="18" charset="0"/>
              </a:rPr>
              <a:t>) причини </a:t>
            </a:r>
            <a:r>
              <a:rPr lang="ru-RU" dirty="0" err="1">
                <a:latin typeface="Century Schoolbook" panose="02040604050505020304" pitchFamily="18" charset="0"/>
              </a:rPr>
              <a:t>зміни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асортиментної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89315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4EEB7F-07FD-4930-9D2F-55EFCBF8DA44}"/>
              </a:ext>
            </a:extLst>
          </p:cNvPr>
          <p:cNvSpPr/>
          <p:nvPr/>
        </p:nvSpPr>
        <p:spPr>
          <a:xfrm>
            <a:off x="1895475" y="1857375"/>
            <a:ext cx="85534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Дослідження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асортиментної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дозволяє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здійснювати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ранжування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груп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ступенем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їх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значущості</a:t>
            </a:r>
            <a:r>
              <a:rPr lang="ru-RU" dirty="0">
                <a:latin typeface="Century Schoolbook" panose="02040604050505020304" pitchFamily="18" charset="0"/>
              </a:rPr>
              <a:t> (вкладу) в </a:t>
            </a:r>
            <a:r>
              <a:rPr lang="ru-RU" dirty="0" err="1">
                <a:latin typeface="Century Schoolbook" panose="02040604050505020304" pitchFamily="18" charset="0"/>
              </a:rPr>
              <a:t>загальний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а </a:t>
            </a:r>
            <a:r>
              <a:rPr lang="ru-RU" dirty="0" err="1">
                <a:latin typeface="Century Schoolbook" panose="02040604050505020304" pitchFamily="18" charset="0"/>
              </a:rPr>
              <a:t>також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кількісно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оцінювати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позитивний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або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негативний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динаміки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видів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загальний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подальші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зростання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864029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4B1043-869A-4469-9C3F-D8AF4A3E5B1E}"/>
              </a:ext>
            </a:extLst>
          </p:cNvPr>
          <p:cNvSpPr/>
          <p:nvPr/>
        </p:nvSpPr>
        <p:spPr>
          <a:xfrm>
            <a:off x="1752600" y="1612970"/>
            <a:ext cx="810577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IV </a:t>
            </a:r>
            <a:r>
              <a:rPr lang="ru-RU" i="1" dirty="0" err="1">
                <a:latin typeface="Century Schoolbook" panose="02040604050505020304" pitchFamily="18" charset="0"/>
              </a:rPr>
              <a:t>етап</a:t>
            </a:r>
            <a:r>
              <a:rPr lang="ru-RU" i="1" dirty="0">
                <a:latin typeface="Century Schoolbook" panose="02040604050505020304" pitchFamily="18" charset="0"/>
              </a:rPr>
              <a:t> - </a:t>
            </a:r>
            <a:r>
              <a:rPr lang="ru-RU" i="1" dirty="0" err="1">
                <a:latin typeface="Century Schoolbook" panose="02040604050505020304" pitchFamily="18" charset="0"/>
              </a:rPr>
              <a:t>аналіз</a:t>
            </a:r>
            <a:r>
              <a:rPr lang="ru-RU" i="1" dirty="0">
                <a:latin typeface="Century Schoolbook" panose="02040604050505020304" pitchFamily="18" charset="0"/>
              </a:rPr>
              <a:t> складу товарообороту </a:t>
            </a:r>
            <a:r>
              <a:rPr lang="ru-RU" i="1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залежно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</a:t>
            </a:r>
            <a:r>
              <a:rPr lang="ru-RU" dirty="0">
                <a:latin typeface="Century Schoolbook" panose="02040604050505020304" pitchFamily="18" charset="0"/>
              </a:rPr>
              <a:t> статусу </a:t>
            </a:r>
            <a:r>
              <a:rPr lang="ru-RU" dirty="0" err="1">
                <a:latin typeface="Century Schoolbook" panose="02040604050505020304" pitchFamily="18" charset="0"/>
              </a:rPr>
              <a:t>кінцевих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споживачів</a:t>
            </a:r>
            <a:r>
              <a:rPr lang="ru-RU" dirty="0">
                <a:latin typeface="Century Schoolbook" panose="02040604050505020304" pitchFamily="18" charset="0"/>
              </a:rPr>
              <a:t>, форм та </a:t>
            </a:r>
            <a:r>
              <a:rPr lang="ru-RU" dirty="0" err="1">
                <a:latin typeface="Century Schoolbook" panose="02040604050505020304" pitchFamily="18" charset="0"/>
              </a:rPr>
              <a:t>термінів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розрахунків</a:t>
            </a:r>
            <a:r>
              <a:rPr lang="ru-RU" dirty="0">
                <a:latin typeface="Century Schoolbook" panose="02040604050505020304" pitchFamily="18" charset="0"/>
              </a:rPr>
              <a:t>, характеру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реалізуються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організаційних</a:t>
            </a:r>
            <a:r>
              <a:rPr lang="ru-RU" dirty="0">
                <a:latin typeface="Century Schoolbook" panose="02040604050505020304" pitchFamily="18" charset="0"/>
              </a:rPr>
              <a:t> форм та </a:t>
            </a:r>
            <a:r>
              <a:rPr lang="ru-RU" dirty="0" err="1">
                <a:latin typeface="Century Schoolbook" panose="02040604050505020304" pitchFamily="18" charset="0"/>
              </a:rPr>
              <a:t>методів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uk-UA" dirty="0">
                <a:latin typeface="Century Schoolbook" panose="02040604050505020304" pitchFamily="18" charset="0"/>
              </a:rPr>
              <a:t>торгівлі тощо.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Дослідження</a:t>
            </a:r>
            <a:r>
              <a:rPr lang="ru-RU" dirty="0">
                <a:latin typeface="Century Schoolbook" panose="02040604050505020304" pitchFamily="18" charset="0"/>
              </a:rPr>
              <a:t> складу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проводиться за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звітний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</a:t>
            </a:r>
            <a:r>
              <a:rPr lang="ru-RU" dirty="0">
                <a:latin typeface="Century Schoolbook" panose="02040604050505020304" pitchFamily="18" charset="0"/>
              </a:rPr>
              <a:t> та в </a:t>
            </a:r>
            <a:r>
              <a:rPr lang="ru-RU" dirty="0" err="1">
                <a:latin typeface="Century Schoolbook" panose="02040604050505020304" pitchFamily="18" charset="0"/>
              </a:rPr>
              <a:t>динаміці</a:t>
            </a:r>
            <a:r>
              <a:rPr lang="ru-RU" dirty="0">
                <a:latin typeface="Century Schoolbook" panose="02040604050505020304" pitchFamily="18" charset="0"/>
              </a:rPr>
              <a:t>. </a:t>
            </a:r>
            <a:r>
              <a:rPr lang="ru-RU" dirty="0" err="1">
                <a:latin typeface="Century Schoolbook" panose="02040604050505020304" pitchFamily="18" charset="0"/>
              </a:rPr>
              <a:t>Передбачає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основних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закономірностей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видів</a:t>
            </a:r>
            <a:r>
              <a:rPr lang="ru-RU" dirty="0">
                <a:latin typeface="Century Schoolbook" panose="02040604050505020304" pitchFamily="18" charset="0"/>
              </a:rPr>
              <a:t> товарообороту - </a:t>
            </a:r>
            <a:r>
              <a:rPr lang="ru-RU" dirty="0" err="1">
                <a:latin typeface="Century Schoolbook" panose="02040604050505020304" pitchFamily="18" charset="0"/>
              </a:rPr>
              <a:t>реалізацію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населенню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дрібнооптовим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споживачам</a:t>
            </a:r>
            <a:r>
              <a:rPr lang="ru-RU" dirty="0">
                <a:latin typeface="Century Schoolbook" panose="02040604050505020304" pitchFamily="18" charset="0"/>
              </a:rPr>
              <a:t>, з </a:t>
            </a:r>
            <a:r>
              <a:rPr lang="ru-RU" dirty="0" err="1">
                <a:latin typeface="Century Schoolbook" panose="02040604050505020304" pitchFamily="18" charset="0"/>
              </a:rPr>
              <a:t>негайною</a:t>
            </a:r>
            <a:r>
              <a:rPr lang="ru-RU" dirty="0">
                <a:latin typeface="Century Schoolbook" panose="02040604050505020304" pitchFamily="18" charset="0"/>
              </a:rPr>
              <a:t> оплатою та в кредит, з оплатою за </a:t>
            </a:r>
            <a:r>
              <a:rPr lang="ru-RU" dirty="0" err="1">
                <a:latin typeface="Century Schoolbook" panose="02040604050505020304" pitchFamily="18" charset="0"/>
              </a:rPr>
              <a:t>готівку</a:t>
            </a:r>
            <a:r>
              <a:rPr lang="ru-RU" dirty="0">
                <a:latin typeface="Century Schoolbook" panose="02040604050505020304" pitchFamily="18" charset="0"/>
              </a:rPr>
              <a:t> та по </a:t>
            </a:r>
            <a:r>
              <a:rPr lang="ru-RU" dirty="0" err="1">
                <a:latin typeface="Century Schoolbook" panose="02040604050505020304" pitchFamily="18" charset="0"/>
              </a:rPr>
              <a:t>безготівковому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рахунку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нових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>
                <a:latin typeface="Century Schoolbook" panose="02040604050505020304" pitchFamily="18" charset="0"/>
              </a:rPr>
              <a:t>та </a:t>
            </a:r>
            <a:r>
              <a:rPr lang="ru-RU" dirty="0" err="1">
                <a:latin typeface="Century Schoolbook" panose="02040604050505020304" pitchFamily="18" charset="0"/>
              </a:rPr>
              <a:t>уживаних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в </a:t>
            </a:r>
            <a:r>
              <a:rPr lang="ru-RU" dirty="0" err="1">
                <a:latin typeface="Century Schoolbook" panose="02040604050505020304" pitchFamily="18" charset="0"/>
              </a:rPr>
              <a:t>стаціонарній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торговельній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мережі</a:t>
            </a:r>
            <a:r>
              <a:rPr lang="ru-RU" dirty="0">
                <a:latin typeface="Century Schoolbook" panose="02040604050505020304" pitchFamily="18" charset="0"/>
              </a:rPr>
              <a:t> та в </a:t>
            </a:r>
            <a:r>
              <a:rPr lang="ru-RU" dirty="0" err="1">
                <a:latin typeface="Century Schoolbook" panose="02040604050505020304" pitchFamily="18" charset="0"/>
              </a:rPr>
              <a:t>пунк</a:t>
            </a:r>
            <a:r>
              <a:rPr lang="uk-UA" dirty="0" err="1">
                <a:latin typeface="Century Schoolbook" panose="02040604050505020304" pitchFamily="18" charset="0"/>
              </a:rPr>
              <a:t>тах</a:t>
            </a:r>
            <a:r>
              <a:rPr lang="uk-UA" dirty="0">
                <a:latin typeface="Century Schoolbook" panose="02040604050505020304" pitchFamily="18" charset="0"/>
              </a:rPr>
              <a:t> </a:t>
            </a:r>
            <a:r>
              <a:rPr lang="uk-UA" dirty="0" err="1">
                <a:latin typeface="Century Schoolbook" panose="02040604050505020304" pitchFamily="18" charset="0"/>
              </a:rPr>
              <a:t>дрібнороздрібної</a:t>
            </a:r>
            <a:r>
              <a:rPr lang="uk-UA" dirty="0">
                <a:latin typeface="Century Schoolbook" panose="02040604050505020304" pitchFamily="18" charset="0"/>
              </a:rPr>
              <a:t> торгівлі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99895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75D2817-5503-4A67-A841-311799149C09}"/>
              </a:ext>
            </a:extLst>
          </p:cNvPr>
          <p:cNvSpPr/>
          <p:nvPr/>
        </p:nvSpPr>
        <p:spPr>
          <a:xfrm>
            <a:off x="1885950" y="1295400"/>
            <a:ext cx="855344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Century Schoolbook" panose="02040604050505020304" pitchFamily="18" charset="0"/>
              </a:rPr>
              <a:t>V </a:t>
            </a:r>
            <a:r>
              <a:rPr lang="uk-UA" i="1" dirty="0">
                <a:latin typeface="Century Schoolbook" panose="02040604050505020304" pitchFamily="18" charset="0"/>
              </a:rPr>
              <a:t>етап  - аналіз обсягів реалізації товарів поквартально і помісячно, дослідження ритмічності роботи і сезонності реалізації товарів</a:t>
            </a:r>
          </a:p>
          <a:p>
            <a:r>
              <a:rPr lang="ru-RU" i="1" dirty="0">
                <a:latin typeface="Century Schoolbook" panose="02040604050505020304" pitchFamily="18" charset="0"/>
              </a:rPr>
              <a:t>та </a:t>
            </a:r>
            <a:r>
              <a:rPr lang="ru-RU" i="1" dirty="0" err="1">
                <a:latin typeface="Century Schoolbook" panose="02040604050505020304" pitchFamily="18" charset="0"/>
              </a:rPr>
              <a:t>визначення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факторів</a:t>
            </a:r>
            <a:r>
              <a:rPr lang="ru-RU" i="1" dirty="0">
                <a:latin typeface="Century Schoolbook" panose="02040604050505020304" pitchFamily="18" charset="0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</a:rPr>
              <a:t>що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їх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обумовлюють</a:t>
            </a:r>
            <a:r>
              <a:rPr lang="ru-RU" i="1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Для </a:t>
            </a:r>
            <a:r>
              <a:rPr lang="ru-RU" dirty="0" err="1">
                <a:latin typeface="Century Schoolbook" panose="02040604050505020304" pitchFamily="18" charset="0"/>
              </a:rPr>
              <a:t>проведення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аналізу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звітний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</a:t>
            </a:r>
            <a:r>
              <a:rPr lang="ru-RU" dirty="0">
                <a:latin typeface="Century Schoolbook" panose="02040604050505020304" pitchFamily="18" charset="0"/>
              </a:rPr>
              <a:t> та в </a:t>
            </a:r>
            <a:r>
              <a:rPr lang="ru-RU" dirty="0" err="1">
                <a:latin typeface="Century Schoolbook" panose="02040604050505020304" pitchFamily="18" charset="0"/>
              </a:rPr>
              <a:t>динаміці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розраховують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характеризують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ритмічність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: </a:t>
            </a:r>
            <a:r>
              <a:rPr lang="ru-RU" dirty="0" err="1">
                <a:latin typeface="Century Schoolbook" panose="02040604050505020304" pitchFamily="18" charset="0"/>
              </a:rPr>
              <a:t>середньоквадратичне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відхилення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середнього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(</a:t>
            </a:r>
            <a:r>
              <a:rPr lang="el-GR" dirty="0">
                <a:latin typeface="Century Schoolbook" panose="02040604050505020304" pitchFamily="18" charset="0"/>
              </a:rPr>
              <a:t>σ</a:t>
            </a:r>
            <a:r>
              <a:rPr lang="ru-RU" dirty="0">
                <a:latin typeface="Century Schoolbook" panose="02040604050505020304" pitchFamily="18" charset="0"/>
              </a:rPr>
              <a:t>) та </a:t>
            </a:r>
            <a:r>
              <a:rPr lang="ru-RU" dirty="0" err="1">
                <a:latin typeface="Century Schoolbook" panose="02040604050505020304" pitchFamily="18" charset="0"/>
              </a:rPr>
              <a:t>коефіцієнт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варіації</a:t>
            </a:r>
            <a:r>
              <a:rPr lang="ru-RU" dirty="0">
                <a:latin typeface="Century Schoolbook" panose="02040604050505020304" pitchFamily="18" charset="0"/>
              </a:rPr>
              <a:t> (v):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86DE559-F72F-4C7F-9281-4B6D61E3E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67" y="3531276"/>
            <a:ext cx="6885614" cy="218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086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C5041E-189D-4F97-AA42-9C0A4168559E}"/>
              </a:ext>
            </a:extLst>
          </p:cNvPr>
          <p:cNvSpPr/>
          <p:nvPr/>
        </p:nvSpPr>
        <p:spPr>
          <a:xfrm>
            <a:off x="1728787" y="1628774"/>
            <a:ext cx="852487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Середньоквадратичне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відхилення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визначає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діапазон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коливання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тобто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мінімальний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максимальний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середньому</a:t>
            </a:r>
            <a:r>
              <a:rPr lang="ru-RU" dirty="0">
                <a:latin typeface="Century Schoolbook" panose="02040604050505020304" pitchFamily="18" charset="0"/>
              </a:rPr>
              <a:t> за </a:t>
            </a:r>
            <a:r>
              <a:rPr lang="ru-RU" dirty="0" err="1">
                <a:latin typeface="Century Schoolbook" panose="02040604050505020304" pitchFamily="18" charset="0"/>
              </a:rPr>
              <a:t>період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дослідження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uk-UA" dirty="0">
                <a:latin typeface="Century Schoolbook" panose="02040604050505020304" pitchFamily="18" charset="0"/>
              </a:rPr>
              <a:t>Коефіцієнт варіації </a:t>
            </a:r>
            <a:r>
              <a:rPr lang="en-US" dirty="0">
                <a:latin typeface="Century Schoolbook" panose="02040604050505020304" pitchFamily="18" charset="0"/>
              </a:rPr>
              <a:t>v </a:t>
            </a:r>
            <a:r>
              <a:rPr lang="uk-UA" dirty="0">
                <a:latin typeface="Century Schoolbook" panose="02040604050505020304" pitchFamily="18" charset="0"/>
              </a:rPr>
              <a:t>оцінює рівномірність реалізації товарів про</a:t>
            </a:r>
            <a:r>
              <a:rPr lang="ru-RU" dirty="0" err="1">
                <a:latin typeface="Century Schoolbook" panose="02040604050505020304" pitchFamily="18" charset="0"/>
              </a:rPr>
              <a:t>тягом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періоду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досліджується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тобто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відносний</a:t>
            </a:r>
            <a:r>
              <a:rPr lang="ru-RU" dirty="0">
                <a:latin typeface="Century Schoolbook" panose="02040604050505020304" pitchFamily="18" charset="0"/>
              </a:rPr>
              <a:t> (у </a:t>
            </a:r>
            <a:r>
              <a:rPr lang="ru-RU" dirty="0" err="1">
                <a:latin typeface="Century Schoolbook" panose="02040604050505020304" pitchFamily="18" charset="0"/>
              </a:rPr>
              <a:t>відсотках</a:t>
            </a:r>
            <a:r>
              <a:rPr lang="ru-RU" dirty="0">
                <a:latin typeface="Century Schoolbook" panose="02040604050505020304" pitchFamily="18" charset="0"/>
              </a:rPr>
              <a:t>) </a:t>
            </a:r>
            <a:r>
              <a:rPr lang="ru-RU" dirty="0" err="1">
                <a:latin typeface="Century Schoolbook" panose="02040604050505020304" pitchFamily="18" charset="0"/>
              </a:rPr>
              <a:t>розмір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відхилення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від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середнього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розміру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Дослідження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названих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дає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змогу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встановити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ступінь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рівномірності</a:t>
            </a:r>
            <a:r>
              <a:rPr lang="ru-RU" dirty="0">
                <a:latin typeface="Century Schoolbook" panose="02040604050505020304" pitchFamily="18" charset="0"/>
              </a:rPr>
              <a:t> продажу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по </a:t>
            </a:r>
            <a:r>
              <a:rPr lang="ru-RU" dirty="0" err="1">
                <a:latin typeface="Century Schoolbook" panose="02040604050505020304" pitchFamily="18" charset="0"/>
              </a:rPr>
              <a:t>місяцях</a:t>
            </a:r>
            <a:r>
              <a:rPr lang="ru-RU" dirty="0">
                <a:latin typeface="Century Schoolbook" panose="02040604050505020304" pitchFamily="18" charset="0"/>
              </a:rPr>
              <a:t> та кварталах, </a:t>
            </a:r>
            <a:r>
              <a:rPr lang="ru-RU" dirty="0" err="1">
                <a:latin typeface="Century Schoolbook" panose="02040604050505020304" pitchFamily="18" charset="0"/>
              </a:rPr>
              <a:t>виявити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особливості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торгівлі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попиту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товари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реалізує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підприємство</a:t>
            </a:r>
            <a:r>
              <a:rPr lang="ru-RU" dirty="0">
                <a:latin typeface="Century Schoolbook" panose="02040604050505020304" pitchFamily="18" charset="0"/>
              </a:rPr>
              <a:t>. Чим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вище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мають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тим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неритмічніїним</a:t>
            </a:r>
            <a:r>
              <a:rPr lang="ru-RU" dirty="0">
                <a:latin typeface="Century Schoolbook" panose="02040604050505020304" pitchFamily="18" charset="0"/>
              </a:rPr>
              <a:t> є </a:t>
            </a:r>
            <a:r>
              <a:rPr lang="ru-RU" dirty="0" err="1">
                <a:latin typeface="Century Schoolbook" panose="02040604050505020304" pitchFamily="18" charset="0"/>
              </a:rPr>
              <a:t>процес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даному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підприємстві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1169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FEC9420-3945-4AA2-9E79-1CB0DD5C24A3}"/>
              </a:ext>
            </a:extLst>
          </p:cNvPr>
          <p:cNvSpPr/>
          <p:nvPr/>
        </p:nvSpPr>
        <p:spPr>
          <a:xfrm>
            <a:off x="1285875" y="1720840"/>
            <a:ext cx="96202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Century Schoolbook" panose="02040604050505020304" pitchFamily="18" charset="0"/>
              </a:rPr>
              <a:t>VI </a:t>
            </a:r>
            <a:r>
              <a:rPr lang="ru-RU" i="1" dirty="0" err="1">
                <a:latin typeface="Century Schoolbook" panose="02040604050505020304" pitchFamily="18" charset="0"/>
              </a:rPr>
              <a:t>етапом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аналізу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роздрібного</a:t>
            </a:r>
            <a:r>
              <a:rPr lang="ru-RU" dirty="0">
                <a:latin typeface="Century Schoolbook" panose="02040604050505020304" pitchFamily="18" charset="0"/>
              </a:rPr>
              <a:t> товарообороту є </a:t>
            </a:r>
            <a:r>
              <a:rPr lang="ru-RU" i="1" dirty="0" err="1">
                <a:latin typeface="Century Schoolbook" panose="02040604050505020304" pitchFamily="18" charset="0"/>
              </a:rPr>
              <a:t>вивчення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факторів</a:t>
            </a:r>
            <a:r>
              <a:rPr lang="ru-RU" i="1" dirty="0">
                <a:latin typeface="Century Schoolbook" panose="02040604050505020304" pitchFamily="18" charset="0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</a:rPr>
              <a:t>що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мали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вплив</a:t>
            </a:r>
            <a:r>
              <a:rPr lang="ru-RU" i="1" dirty="0">
                <a:latin typeface="Century Schoolbook" panose="02040604050505020304" pitchFamily="18" charset="0"/>
              </a:rPr>
              <a:t> в </a:t>
            </a:r>
            <a:r>
              <a:rPr lang="ru-RU" i="1" dirty="0" err="1">
                <a:latin typeface="Century Schoolbook" panose="02040604050505020304" pitchFamily="18" charset="0"/>
              </a:rPr>
              <a:t>звітному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періоді</a:t>
            </a:r>
            <a:r>
              <a:rPr lang="ru-RU" i="1" dirty="0">
                <a:latin typeface="Century Schoolbook" panose="02040604050505020304" pitchFamily="18" charset="0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</a:rPr>
              <a:t>його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обсяг</a:t>
            </a:r>
            <a:r>
              <a:rPr lang="ru-RU" i="1" dirty="0">
                <a:latin typeface="Century Schoolbook" panose="02040604050505020304" pitchFamily="18" charset="0"/>
              </a:rPr>
              <a:t> та структуру. </a:t>
            </a:r>
            <a:r>
              <a:rPr lang="ru-RU" dirty="0">
                <a:latin typeface="Century Schoolbook" panose="02040604050505020304" pitchFamily="18" charset="0"/>
              </a:rPr>
              <a:t>З </a:t>
            </a:r>
            <a:r>
              <a:rPr lang="uk-UA" dirty="0">
                <a:latin typeface="Century Schoolbook" panose="02040604050505020304" pitchFamily="18" charset="0"/>
              </a:rPr>
              <a:t>цією метою дається кількісна оцінка впливу факторів внутрішнього </a:t>
            </a:r>
            <a:r>
              <a:rPr lang="ru-RU" dirty="0">
                <a:latin typeface="Century Schoolbook" panose="02040604050505020304" pitchFamily="18" charset="0"/>
              </a:rPr>
              <a:t>порядку (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пов'язаних</a:t>
            </a:r>
            <a:r>
              <a:rPr lang="ru-RU" dirty="0">
                <a:latin typeface="Century Schoolbook" panose="02040604050505020304" pitchFamily="18" charset="0"/>
              </a:rPr>
              <a:t> з </a:t>
            </a:r>
            <a:r>
              <a:rPr lang="ru-RU" dirty="0" err="1">
                <a:latin typeface="Century Schoolbook" panose="02040604050505020304" pitchFamily="18" charset="0"/>
              </a:rPr>
              <a:t>товарними</a:t>
            </a:r>
            <a:r>
              <a:rPr lang="ru-RU" dirty="0">
                <a:latin typeface="Century Schoolbook" panose="02040604050505020304" pitchFamily="18" charset="0"/>
              </a:rPr>
              <a:t> ресурсами; з </a:t>
            </a:r>
            <a:r>
              <a:rPr lang="ru-RU" dirty="0" err="1">
                <a:latin typeface="Century Schoolbook" panose="02040604050505020304" pitchFamily="18" charset="0"/>
              </a:rPr>
              <a:t>чисельністю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працівників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організацією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продуктивністю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праці</a:t>
            </a:r>
            <a:r>
              <a:rPr lang="ru-RU" dirty="0">
                <a:latin typeface="Century Schoolbook" panose="02040604050505020304" pitchFamily="18" charset="0"/>
              </a:rPr>
              <a:t>; з </a:t>
            </a:r>
            <a:r>
              <a:rPr lang="ru-RU" dirty="0" err="1">
                <a:latin typeface="Century Schoolbook" panose="02040604050505020304" pitchFamily="18" charset="0"/>
              </a:rPr>
              <a:t>використанням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основних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засобів</a:t>
            </a:r>
            <a:r>
              <a:rPr lang="ru-RU" dirty="0">
                <a:latin typeface="Century Schoolbook" panose="02040604050505020304" pitchFamily="18" charset="0"/>
              </a:rPr>
              <a:t>) та </a:t>
            </a:r>
            <a:r>
              <a:rPr lang="ru-RU" dirty="0" err="1">
                <a:latin typeface="Century Schoolbook" panose="02040604050505020304" pitchFamily="18" charset="0"/>
              </a:rPr>
              <a:t>досліджується</a:t>
            </a:r>
            <a:r>
              <a:rPr lang="ru-RU" dirty="0">
                <a:latin typeface="Century Schoolbook" panose="02040604050505020304" pitchFamily="18" charset="0"/>
              </a:rPr>
              <a:t> характер </a:t>
            </a:r>
            <a:r>
              <a:rPr lang="ru-RU" dirty="0" err="1">
                <a:latin typeface="Century Schoolbook" panose="02040604050505020304" pitchFamily="18" charset="0"/>
              </a:rPr>
              <a:t>впливу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зовнішнього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середовища</a:t>
            </a:r>
            <a:r>
              <a:rPr lang="ru-RU" dirty="0">
                <a:latin typeface="Century Schoolbook" panose="02040604050505020304" pitchFamily="18" charset="0"/>
              </a:rPr>
              <a:t> (попит </a:t>
            </a:r>
            <a:r>
              <a:rPr lang="ru-RU" dirty="0" err="1">
                <a:latin typeface="Century Schoolbook" panose="02040604050505020304" pitchFamily="18" charset="0"/>
              </a:rPr>
              <a:t>споживачів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товари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пропозиція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 на ринку, </a:t>
            </a:r>
            <a:r>
              <a:rPr lang="ru-RU" dirty="0" err="1">
                <a:latin typeface="Century Schoolbook" panose="02040604050505020304" pitchFamily="18" charset="0"/>
              </a:rPr>
              <a:t>ціни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товари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діяльність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конкурентів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споживчому</a:t>
            </a:r>
            <a:r>
              <a:rPr lang="ru-RU" dirty="0">
                <a:latin typeface="Century Schoolbook" panose="02040604050505020304" pitchFamily="18" charset="0"/>
              </a:rPr>
              <a:t> ринку, </a:t>
            </a:r>
            <a:r>
              <a:rPr lang="ru-RU" dirty="0" err="1">
                <a:latin typeface="Century Schoolbook" panose="02040604050505020304" pitchFamily="18" charset="0"/>
              </a:rPr>
              <a:t>рівень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життя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реальні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грошові</a:t>
            </a:r>
            <a:r>
              <a:rPr lang="ru-RU" dirty="0">
                <a:latin typeface="Century Schoolbook" panose="02040604050505020304" pitchFamily="18" charset="0"/>
              </a:rPr>
              <a:t> доходи </a:t>
            </a:r>
            <a:r>
              <a:rPr lang="ru-RU" dirty="0" err="1">
                <a:latin typeface="Century Schoolbook" panose="02040604050505020304" pitchFamily="18" charset="0"/>
              </a:rPr>
              <a:t>населення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обслуговується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соціально-демографічні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фактори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інше</a:t>
            </a:r>
            <a:r>
              <a:rPr lang="ru-RU" dirty="0">
                <a:latin typeface="Century Schoolbook" panose="02040604050505020304" pitchFamily="18" charset="0"/>
              </a:rPr>
              <a:t>).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Кількісна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оцінка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 проводиться методом </a:t>
            </a:r>
            <a:r>
              <a:rPr lang="ru-RU" dirty="0" err="1">
                <a:latin typeface="Century Schoolbook" panose="02040604050505020304" pitchFamily="18" charset="0"/>
              </a:rPr>
              <a:t>ланцюгових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підстановок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індексним</a:t>
            </a:r>
            <a:r>
              <a:rPr lang="ru-RU" dirty="0">
                <a:latin typeface="Century Schoolbook" panose="02040604050505020304" pitchFamily="18" charset="0"/>
              </a:rPr>
              <a:t> методом на </a:t>
            </a:r>
            <a:r>
              <a:rPr lang="ru-RU" dirty="0" err="1">
                <a:latin typeface="Century Schoolbook" panose="02040604050505020304" pitchFamily="18" charset="0"/>
              </a:rPr>
              <a:t>базі</a:t>
            </a:r>
            <a:r>
              <a:rPr lang="ru-RU" dirty="0">
                <a:latin typeface="Century Schoolbook" panose="02040604050505020304" pitchFamily="18" charset="0"/>
              </a:rPr>
              <a:t> моделей </a:t>
            </a:r>
            <a:r>
              <a:rPr lang="ru-RU" dirty="0" err="1">
                <a:latin typeface="Century Schoolbook" panose="02040604050505020304" pitchFamily="18" charset="0"/>
              </a:rPr>
              <a:t>зв'язку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факторів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389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FDE612-3E86-45F4-820D-8C4A61022900}"/>
              </a:ext>
            </a:extLst>
          </p:cNvPr>
          <p:cNvSpPr/>
          <p:nvPr/>
        </p:nvSpPr>
        <p:spPr>
          <a:xfrm>
            <a:off x="1400175" y="1110377"/>
            <a:ext cx="908685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1" u="none" strike="noStrike" baseline="0" dirty="0">
                <a:latin typeface="Trebuchet MS" panose="020B0603020202020204" pitchFamily="34" charset="0"/>
              </a:rPr>
              <a:t>4. </a:t>
            </a:r>
            <a:r>
              <a:rPr lang="ru-RU" sz="2400" b="0" i="1" u="none" strike="noStrike" baseline="0" dirty="0" err="1">
                <a:latin typeface="Trebuchet MS" panose="020B0603020202020204" pitchFamily="34" charset="0"/>
              </a:rPr>
              <a:t>Вихідні</a:t>
            </a:r>
            <a:r>
              <a:rPr lang="ru-RU" sz="24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ru-RU" sz="2400" b="0" i="1" u="none" strike="noStrike" baseline="0" dirty="0" err="1">
                <a:latin typeface="Trebuchet MS" panose="020B0603020202020204" pitchFamily="34" charset="0"/>
              </a:rPr>
              <a:t>передумови</a:t>
            </a:r>
            <a:r>
              <a:rPr lang="ru-RU" sz="24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ru-RU" sz="2400" b="0" i="1" u="none" strike="noStrike" baseline="0" dirty="0" err="1">
                <a:latin typeface="Trebuchet MS" panose="020B0603020202020204" pitchFamily="34" charset="0"/>
              </a:rPr>
              <a:t>ma</a:t>
            </a:r>
            <a:r>
              <a:rPr lang="ru-RU" sz="2400" b="0" i="1" u="none" strike="noStrike" baseline="0" dirty="0">
                <a:latin typeface="Trebuchet MS" panose="020B0603020202020204" pitchFamily="34" charset="0"/>
              </a:rPr>
              <a:t> порядок </a:t>
            </a:r>
            <a:r>
              <a:rPr lang="ru-RU" sz="2400" b="0" i="1" u="none" strike="noStrike" baseline="0" dirty="0" err="1">
                <a:latin typeface="Trebuchet MS" panose="020B0603020202020204" pitchFamily="34" charset="0"/>
              </a:rPr>
              <a:t>розробки</a:t>
            </a:r>
            <a:r>
              <a:rPr lang="ru-RU" sz="24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ru-RU" sz="2400" b="0" i="1" u="none" strike="noStrike" baseline="0" dirty="0" err="1">
                <a:latin typeface="Trebuchet MS" panose="020B0603020202020204" pitchFamily="34" charset="0"/>
              </a:rPr>
              <a:t>стратегії</a:t>
            </a:r>
            <a:r>
              <a:rPr lang="ru-RU" sz="24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uk-UA" sz="2400" b="0" i="1" u="none" strike="noStrike" baseline="0" dirty="0">
                <a:latin typeface="Trebuchet MS" panose="020B0603020202020204" pitchFamily="34" charset="0"/>
              </a:rPr>
              <a:t>управління товарооборотом підприємства</a:t>
            </a:r>
          </a:p>
          <a:p>
            <a:endParaRPr lang="ru-RU" i="1" dirty="0">
              <a:latin typeface="Century Schoolbook" panose="02040604050505020304" pitchFamily="18" charset="0"/>
            </a:endParaRPr>
          </a:p>
          <a:p>
            <a:endParaRPr lang="ru-RU" i="1" dirty="0">
              <a:latin typeface="Century Schoolbook" panose="02040604050505020304" pitchFamily="18" charset="0"/>
            </a:endParaRPr>
          </a:p>
          <a:p>
            <a:r>
              <a:rPr lang="ru-RU" i="1" dirty="0" err="1">
                <a:latin typeface="Century Schoolbook" panose="02040604050505020304" pitchFamily="18" charset="0"/>
              </a:rPr>
              <a:t>Стратегія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управління</a:t>
            </a:r>
            <a:r>
              <a:rPr lang="ru-RU" i="1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>
                <a:latin typeface="Century Schoolbook" panose="02040604050505020304" pitchFamily="18" charset="0"/>
              </a:rPr>
              <a:t>є </a:t>
            </a:r>
            <a:r>
              <a:rPr lang="ru-RU" dirty="0" err="1">
                <a:latin typeface="Century Schoolbook" panose="02040604050505020304" pitchFamily="18" charset="0"/>
              </a:rPr>
              <a:t>частиною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загального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стратегічного</a:t>
            </a:r>
            <a:r>
              <a:rPr lang="ru-RU" dirty="0">
                <a:latin typeface="Century Schoolbook" panose="02040604050505020304" pitchFamily="18" charset="0"/>
              </a:rPr>
              <a:t> плану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Розробка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стратегії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здійснюється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виходячи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із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стратегічної</a:t>
            </a:r>
            <a:r>
              <a:rPr lang="ru-RU" dirty="0">
                <a:latin typeface="Century Schoolbook" panose="02040604050505020304" pitchFamily="18" charset="0"/>
              </a:rPr>
              <a:t> мети </a:t>
            </a:r>
            <a:r>
              <a:rPr lang="ru-RU" dirty="0" err="1">
                <a:latin typeface="Century Schoolbook" panose="02040604050505020304" pitchFamily="18" charset="0"/>
              </a:rPr>
              <a:t>діяльності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має</a:t>
            </a:r>
            <a:r>
              <a:rPr lang="ru-RU" dirty="0">
                <a:latin typeface="Century Schoolbook" panose="02040604050505020304" pitchFamily="18" charset="0"/>
              </a:rPr>
              <a:t> за мету </a:t>
            </a:r>
            <a:r>
              <a:rPr lang="ru-RU" dirty="0" err="1">
                <a:latin typeface="Century Schoolbook" panose="02040604050505020304" pitchFamily="18" charset="0"/>
              </a:rPr>
              <a:t>забезпечення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темпів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найбільш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повне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задоволення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попиту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споживачів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uk-UA" dirty="0">
                <a:latin typeface="Century Schoolbook" panose="02040604050505020304" pitchFamily="18" charset="0"/>
              </a:rPr>
              <a:t>обслуговуються, розширення їх контингенту.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27606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FDB2B1-6295-4952-AD36-A3529A2E1DD2}"/>
              </a:ext>
            </a:extLst>
          </p:cNvPr>
          <p:cNvSpPr/>
          <p:nvPr/>
        </p:nvSpPr>
        <p:spPr>
          <a:xfrm>
            <a:off x="971550" y="609600"/>
            <a:ext cx="101536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Завершується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аналіз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- </a:t>
            </a:r>
            <a:r>
              <a:rPr lang="ru-RU" i="1" dirty="0">
                <a:latin typeface="Century Schoolbook" panose="02040604050505020304" pitchFamily="18" charset="0"/>
              </a:rPr>
              <a:t>VII </a:t>
            </a:r>
            <a:r>
              <a:rPr lang="ru-RU" i="1" dirty="0" err="1">
                <a:latin typeface="Century Schoolbook" panose="02040604050505020304" pitchFamily="18" charset="0"/>
              </a:rPr>
              <a:t>етап</a:t>
            </a:r>
            <a:r>
              <a:rPr lang="ru-RU" i="1" dirty="0">
                <a:latin typeface="Century Schoolbook" panose="02040604050505020304" pitchFamily="18" charset="0"/>
              </a:rPr>
              <a:t> - </a:t>
            </a:r>
            <a:r>
              <a:rPr lang="ru-RU" i="1" dirty="0" err="1">
                <a:latin typeface="Century Schoolbook" panose="02040604050505020304" pitchFamily="18" charset="0"/>
              </a:rPr>
              <a:t>дослідженням</a:t>
            </a:r>
            <a:r>
              <a:rPr lang="ru-RU" i="1" dirty="0">
                <a:latin typeface="Century Schoolbook" panose="02040604050505020304" pitchFamily="18" charset="0"/>
              </a:rPr>
              <a:t> запасу </a:t>
            </a:r>
            <a:r>
              <a:rPr lang="ru-RU" i="1" dirty="0" err="1">
                <a:latin typeface="Century Schoolbook" panose="02040604050505020304" pitchFamily="18" charset="0"/>
              </a:rPr>
              <a:t>фінансової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стійкості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i="1" dirty="0">
                <a:latin typeface="Century Schoolbook" panose="02040604050505020304" pitchFamily="18" charset="0"/>
              </a:rPr>
              <a:t>, </a:t>
            </a:r>
            <a:r>
              <a:rPr lang="ru-RU" dirty="0">
                <a:latin typeface="Century Schoolbook" panose="02040604050505020304" pitchFamily="18" charset="0"/>
              </a:rPr>
              <a:t>у </a:t>
            </a:r>
            <a:r>
              <a:rPr lang="ru-RU" dirty="0" err="1">
                <a:latin typeface="Century Schoolbook" panose="02040604050505020304" pitchFamily="18" charset="0"/>
              </a:rPr>
              <a:t>ході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якого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визначається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можливе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падіння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 (в абсолютному та у </a:t>
            </a:r>
            <a:r>
              <a:rPr lang="ru-RU" dirty="0" err="1">
                <a:latin typeface="Century Schoolbook" panose="02040604050505020304" pitchFamily="18" charset="0"/>
              </a:rPr>
              <a:t>відносному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вимірі</a:t>
            </a:r>
            <a:r>
              <a:rPr lang="ru-RU" dirty="0">
                <a:latin typeface="Century Schoolbook" panose="02040604050505020304" pitchFamily="18" charset="0"/>
              </a:rPr>
              <a:t>) до </a:t>
            </a:r>
            <a:r>
              <a:rPr lang="ru-RU" dirty="0" err="1">
                <a:latin typeface="Century Schoolbook" panose="02040604050505020304" pitchFamily="18" charset="0"/>
              </a:rPr>
              <a:t>досягнення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критичної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межі</a:t>
            </a:r>
            <a:r>
              <a:rPr lang="ru-RU" dirty="0">
                <a:latin typeface="Century Schoolbook" panose="02040604050505020304" pitchFamily="18" charset="0"/>
              </a:rPr>
              <a:t> "точки без</a:t>
            </a:r>
            <a:r>
              <a:rPr lang="uk-UA" dirty="0">
                <a:latin typeface="Century Schoolbook" panose="02040604050505020304" pitchFamily="18" charset="0"/>
              </a:rPr>
              <a:t>збитковості діяльності".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Допустимі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межі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зниження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характеризує</a:t>
            </a:r>
            <a:r>
              <a:rPr lang="ru-RU" dirty="0">
                <a:latin typeface="Century Schoolbook" panose="02040604050505020304" pitchFamily="18" charset="0"/>
              </a:rPr>
              <a:t> по</a:t>
            </a:r>
            <a:r>
              <a:rPr lang="uk-UA" dirty="0">
                <a:latin typeface="Century Schoolbook" panose="02040604050505020304" pitchFamily="18" charset="0"/>
              </a:rPr>
              <a:t>ріг безпечності підприємства (</a:t>
            </a:r>
            <a:r>
              <a:rPr lang="uk-UA" dirty="0" err="1">
                <a:latin typeface="Century Schoolbook" panose="02040604050505020304" pitchFamily="18" charset="0"/>
              </a:rPr>
              <a:t>ПБ</a:t>
            </a:r>
            <a:r>
              <a:rPr lang="uk-UA" sz="800" dirty="0" err="1">
                <a:latin typeface="Century Schoolbook" panose="02040604050505020304" pitchFamily="18" charset="0"/>
              </a:rPr>
              <a:t>то</a:t>
            </a:r>
            <a:r>
              <a:rPr lang="uk-UA" dirty="0">
                <a:latin typeface="Century Schoolbook" panose="02040604050505020304" pitchFamily="18" charset="0"/>
              </a:rPr>
              <a:t>) та запас фінансової стійкості </a:t>
            </a:r>
            <a:r>
              <a:rPr lang="ru-RU" dirty="0">
                <a:latin typeface="Century Schoolbook" panose="02040604050505020304" pitchFamily="18" charset="0"/>
              </a:rPr>
              <a:t>(</a:t>
            </a:r>
            <a:r>
              <a:rPr lang="ru-RU" dirty="0" err="1">
                <a:latin typeface="Century Schoolbook" panose="02040604050505020304" pitchFamily="18" charset="0"/>
              </a:rPr>
              <a:t>ЗФС</a:t>
            </a:r>
            <a:r>
              <a:rPr lang="ru-RU" sz="800" dirty="0" err="1">
                <a:latin typeface="Century Schoolbook" panose="02040604050505020304" pitchFamily="18" charset="0"/>
              </a:rPr>
              <a:t>то</a:t>
            </a:r>
            <a:r>
              <a:rPr lang="ru-RU" dirty="0">
                <a:latin typeface="Century Schoolbook" panose="02040604050505020304" pitchFamily="18" charset="0"/>
              </a:rPr>
              <a:t>). </a:t>
            </a:r>
            <a:r>
              <a:rPr lang="ru-RU" dirty="0" err="1">
                <a:latin typeface="Century Schoolbook" panose="02040604050505020304" pitchFamily="18" charset="0"/>
              </a:rPr>
              <a:t>їх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розраховуються</a:t>
            </a:r>
            <a:r>
              <a:rPr lang="ru-RU" dirty="0">
                <a:latin typeface="Century Schoolbook" panose="02040604050505020304" pitchFamily="18" charset="0"/>
              </a:rPr>
              <a:t> так: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27FC11-BDB3-4187-94E0-735EA5420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450" y="2363926"/>
            <a:ext cx="7724775" cy="18266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4D06EB-A2E8-4C19-B2C1-A8AFAE97DF27}"/>
              </a:ext>
            </a:extLst>
          </p:cNvPr>
          <p:cNvSpPr txBox="1"/>
          <p:nvPr/>
        </p:nvSpPr>
        <p:spPr>
          <a:xfrm>
            <a:off x="971550" y="4724400"/>
            <a:ext cx="9582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Schoolbook" panose="02040604050505020304" pitchFamily="18" charset="0"/>
              </a:rPr>
              <a:t>Чим </a:t>
            </a:r>
            <a:r>
              <a:rPr lang="ru-RU" dirty="0" err="1">
                <a:latin typeface="Century Schoolbook" panose="02040604050505020304" pitchFamily="18" charset="0"/>
              </a:rPr>
              <a:t>більші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мають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поріг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безпечності</a:t>
            </a:r>
            <a:r>
              <a:rPr lang="ru-RU" dirty="0">
                <a:latin typeface="Century Schoolbook" panose="02040604050505020304" pitchFamily="18" charset="0"/>
              </a:rPr>
              <a:t> та запас </a:t>
            </a:r>
            <a:r>
              <a:rPr lang="ru-RU" dirty="0" err="1">
                <a:latin typeface="Century Schoolbook" panose="02040604050505020304" pitchFamily="18" charset="0"/>
              </a:rPr>
              <a:t>фінансової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стійкості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тим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краще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здійснюється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процес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обсягом</a:t>
            </a:r>
            <a:r>
              <a:rPr lang="ru-RU" dirty="0">
                <a:latin typeface="Century Schoolbook" panose="02040604050505020304" pitchFamily="18" charset="0"/>
              </a:rPr>
              <a:t>, складом та структурою товарообороту з точки </a:t>
            </a:r>
            <a:r>
              <a:rPr lang="ru-RU" dirty="0" err="1">
                <a:latin typeface="Century Schoolbook" panose="02040604050505020304" pitchFamily="18" charset="0"/>
              </a:rPr>
              <a:t>зору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забезпечення</a:t>
            </a:r>
            <a:r>
              <a:rPr lang="ru-RU" dirty="0">
                <a:latin typeface="Century Schoolbook" panose="02040604050505020304" pitchFamily="18" charset="0"/>
              </a:rPr>
              <a:t> умов для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самоокупності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самофінансування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8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32A3B66-8A42-4853-903E-72303AFBE444}"/>
              </a:ext>
            </a:extLst>
          </p:cNvPr>
          <p:cNvSpPr/>
          <p:nvPr/>
        </p:nvSpPr>
        <p:spPr>
          <a:xfrm>
            <a:off x="1828800" y="1302246"/>
            <a:ext cx="835342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Відповідно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цієї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основної</a:t>
            </a:r>
            <a:r>
              <a:rPr lang="ru-RU" dirty="0">
                <a:latin typeface="Century Schoolbook" panose="02040604050505020304" pitchFamily="18" charset="0"/>
              </a:rPr>
              <a:t> мети перед </a:t>
            </a:r>
            <a:r>
              <a:rPr lang="ru-RU" dirty="0" err="1">
                <a:latin typeface="Century Schoolbook" panose="02040604050505020304" pitchFamily="18" charset="0"/>
              </a:rPr>
              <a:t>управлінням</a:t>
            </a:r>
            <a:r>
              <a:rPr lang="ru-RU" dirty="0">
                <a:latin typeface="Century Schoolbook" panose="02040604050505020304" pitchFamily="18" charset="0"/>
              </a:rPr>
              <a:t> товарооборотом</a:t>
            </a:r>
          </a:p>
          <a:p>
            <a:r>
              <a:rPr lang="uk-UA" dirty="0">
                <a:latin typeface="Century Schoolbook" panose="02040604050505020304" pitchFamily="18" charset="0"/>
              </a:rPr>
              <a:t>стоять наступні найважливіші </a:t>
            </a:r>
            <a:r>
              <a:rPr lang="uk-UA" i="1" dirty="0">
                <a:latin typeface="Century Schoolbook" panose="02040604050505020304" pitchFamily="18" charset="0"/>
              </a:rPr>
              <a:t>завдання: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1. </a:t>
            </a:r>
            <a:r>
              <a:rPr lang="ru-RU" dirty="0" err="1">
                <a:latin typeface="Century Schoolbook" panose="02040604050505020304" pitchFamily="18" charset="0"/>
              </a:rPr>
              <a:t>Взаємоузгодженість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темпів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товарообороту з </a:t>
            </a:r>
            <a:r>
              <a:rPr lang="ru-RU" dirty="0" err="1">
                <a:latin typeface="Century Schoolbook" panose="02040604050505020304" pitchFamily="18" charset="0"/>
              </a:rPr>
              <a:t>розвитком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регіонального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споживчого</a:t>
            </a:r>
            <a:r>
              <a:rPr lang="ru-RU" dirty="0">
                <a:latin typeface="Century Schoolbook" panose="02040604050505020304" pitchFamily="18" charset="0"/>
              </a:rPr>
              <a:t> ринку та </a:t>
            </a:r>
            <a:r>
              <a:rPr lang="ru-RU" dirty="0" err="1">
                <a:latin typeface="Century Schoolbook" panose="02040604050505020304" pitchFamily="18" charset="0"/>
              </a:rPr>
              <a:t>змінами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кон'юнктури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2. </a:t>
            </a:r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реалізації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який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забезпечить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отримання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підприємством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суми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прибутку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3. </a:t>
            </a:r>
            <a:r>
              <a:rPr lang="ru-RU" dirty="0" err="1">
                <a:latin typeface="Century Schoolbook" panose="02040604050505020304" pitchFamily="18" charset="0"/>
              </a:rPr>
              <a:t>Забезпечення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процесі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ефективного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використання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наявного</a:t>
            </a:r>
            <a:r>
              <a:rPr lang="ru-RU" dirty="0">
                <a:latin typeface="Century Schoolbook" panose="02040604050505020304" pitchFamily="18" charset="0"/>
              </a:rPr>
              <a:t> ресурсного </a:t>
            </a:r>
            <a:r>
              <a:rPr lang="ru-RU" dirty="0" err="1">
                <a:latin typeface="Century Schoolbook" panose="02040604050505020304" pitchFamily="18" charset="0"/>
              </a:rPr>
              <a:t>потенціалу</a:t>
            </a:r>
            <a:r>
              <a:rPr lang="ru-RU" dirty="0">
                <a:latin typeface="Century Schoolbook" panose="02040604050505020304" pitchFamily="18" charset="0"/>
              </a:rPr>
              <a:t>, а при </a:t>
            </a:r>
            <a:r>
              <a:rPr lang="ru-RU" dirty="0" err="1">
                <a:latin typeface="Century Schoolbook" panose="02040604050505020304" pitchFamily="18" charset="0"/>
              </a:rPr>
              <a:t>необхідності</a:t>
            </a:r>
            <a:r>
              <a:rPr lang="ru-RU" dirty="0">
                <a:latin typeface="Century Schoolbook" panose="02040604050505020304" pitchFamily="18" charset="0"/>
              </a:rPr>
              <a:t> -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визначення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обсягів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можливостей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залучення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додаткових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ресурсів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uk-UA" dirty="0">
                <a:latin typeface="Century Schoolbook" panose="02040604050505020304" pitchFamily="18" charset="0"/>
              </a:rPr>
              <a:t>(матеріальних, трудових, фінансових).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4. </a:t>
            </a:r>
            <a:r>
              <a:rPr lang="ru-RU" dirty="0" err="1">
                <a:latin typeface="Century Schoolbook" panose="02040604050505020304" pitchFamily="18" charset="0"/>
              </a:rPr>
              <a:t>Розробка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асортиментної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політики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планування</a:t>
            </a:r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 err="1">
                <a:latin typeface="Century Schoolbook" panose="02040604050505020304" pitchFamily="18" charset="0"/>
              </a:rPr>
              <a:t>асортиментної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структури</a:t>
            </a:r>
            <a:r>
              <a:rPr lang="ru-RU" dirty="0">
                <a:latin typeface="Century Schoolbook" panose="02040604050505020304" pitchFamily="18" charset="0"/>
              </a:rPr>
              <a:t>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відповідно</a:t>
            </a:r>
            <a:r>
              <a:rPr lang="ru-RU" dirty="0">
                <a:latin typeface="Century Schoolbook" panose="02040604050505020304" pitchFamily="18" charset="0"/>
              </a:rPr>
              <a:t> до </a:t>
            </a:r>
            <a:r>
              <a:rPr lang="ru-RU" dirty="0" err="1">
                <a:latin typeface="Century Schoolbook" panose="02040604050505020304" pitchFamily="18" charset="0"/>
              </a:rPr>
              <a:t>попиту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контин</a:t>
            </a:r>
            <a:r>
              <a:rPr lang="uk-UA" dirty="0" err="1">
                <a:latin typeface="Century Schoolbook" panose="02040604050505020304" pitchFamily="18" charset="0"/>
              </a:rPr>
              <a:t>генту</a:t>
            </a:r>
            <a:r>
              <a:rPr lang="uk-UA" dirty="0">
                <a:latin typeface="Century Schoolbook" panose="02040604050505020304" pitchFamily="18" charset="0"/>
              </a:rPr>
              <a:t> споживачів, що обслуговуються.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266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9FBCFB9-E8D2-4C0B-97F7-E447E4D8E1BB}"/>
              </a:ext>
            </a:extLst>
          </p:cNvPr>
          <p:cNvSpPr/>
          <p:nvPr/>
        </p:nvSpPr>
        <p:spPr>
          <a:xfrm>
            <a:off x="1762125" y="1200151"/>
            <a:ext cx="82391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Процес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</a:t>
            </a:r>
            <a:r>
              <a:rPr lang="ru-RU" dirty="0" err="1">
                <a:latin typeface="Century Schoolbook" panose="02040604050505020304" pitchFamily="18" charset="0"/>
              </a:rPr>
              <a:t>базується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наступних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прин</a:t>
            </a:r>
            <a:r>
              <a:rPr lang="uk-UA" i="1" dirty="0" err="1">
                <a:latin typeface="Century Schoolbook" panose="02040604050505020304" pitchFamily="18" charset="0"/>
              </a:rPr>
              <a:t>ципах</a:t>
            </a:r>
            <a:r>
              <a:rPr lang="uk-UA" i="1" dirty="0">
                <a:latin typeface="Century Schoolbook" panose="020406040505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Програмно-цільовий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підкорений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товарооборотом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головне,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товарообороту,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збурень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товарооборотом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49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47B4BD1-7C1C-461D-89A1-E0A30A83D5D3}"/>
              </a:ext>
            </a:extLst>
          </p:cNvPr>
          <p:cNvSpPr/>
          <p:nvPr/>
        </p:nvSpPr>
        <p:spPr>
          <a:xfrm>
            <a:off x="1647825" y="1428751"/>
            <a:ext cx="85153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entury Schoolbook" panose="02040604050505020304" pitchFamily="18" charset="0"/>
              </a:rPr>
              <a:t>З </a:t>
            </a:r>
            <a:r>
              <a:rPr lang="ru-RU" dirty="0" err="1">
                <a:latin typeface="Century Schoolbook" panose="02040604050505020304" pitchFamily="18" charset="0"/>
              </a:rPr>
              <a:t>урахуванням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головної</a:t>
            </a:r>
            <a:r>
              <a:rPr lang="ru-RU" dirty="0">
                <a:latin typeface="Century Schoolbook" panose="02040604050505020304" pitchFamily="18" charset="0"/>
              </a:rPr>
              <a:t> мети, </a:t>
            </a:r>
            <a:r>
              <a:rPr lang="ru-RU" dirty="0" err="1">
                <a:latin typeface="Century Schoolbook" panose="02040604050505020304" pitchFamily="18" charset="0"/>
              </a:rPr>
              <a:t>завдань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принципів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будується</a:t>
            </a:r>
            <a:r>
              <a:rPr lang="ru-RU" dirty="0">
                <a:latin typeface="Century Schoolbook" panose="02040604050505020304" pitchFamily="18" charset="0"/>
              </a:rPr>
              <a:t> система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товарооборотом на </a:t>
            </a:r>
            <a:r>
              <a:rPr lang="ru-RU" dirty="0" err="1">
                <a:latin typeface="Century Schoolbook" panose="02040604050505020304" pitchFamily="18" charset="0"/>
              </a:rPr>
              <a:t>торговельному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підприємстві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визначається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конкретний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зміст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цього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управління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послі</a:t>
            </a:r>
            <a:r>
              <a:rPr lang="uk-UA" dirty="0" err="1">
                <a:latin typeface="Century Schoolbook" panose="02040604050505020304" pitchFamily="18" charset="0"/>
              </a:rPr>
              <a:t>довність</a:t>
            </a:r>
            <a:r>
              <a:rPr lang="uk-UA" dirty="0">
                <a:latin typeface="Century Schoolbook" panose="02040604050505020304" pitchFamily="18" charset="0"/>
              </a:rPr>
              <a:t> його здійснення.</a:t>
            </a:r>
            <a:r>
              <a:rPr lang="ru-RU" i="1" dirty="0"/>
              <a:t> </a:t>
            </a:r>
          </a:p>
          <a:p>
            <a:endParaRPr lang="ru-RU" i="1" dirty="0"/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ного товарообороту.</a:t>
            </a:r>
          </a:p>
        </p:txBody>
      </p:sp>
    </p:spTree>
    <p:extLst>
      <p:ext uri="{BB962C8B-B14F-4D97-AF65-F5344CB8AC3E}">
        <p14:creationId xmlns:p14="http://schemas.microsoft.com/office/powerpoint/2010/main" val="390613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0293208-2D5F-404F-98EC-A94C9A317895}"/>
              </a:ext>
            </a:extLst>
          </p:cNvPr>
          <p:cNvSpPr/>
          <p:nvPr/>
        </p:nvSpPr>
        <p:spPr>
          <a:xfrm>
            <a:off x="971550" y="1057424"/>
            <a:ext cx="92487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Century Schoolbook" panose="02040604050505020304" pitchFamily="18" charset="0"/>
              </a:rPr>
              <a:t>Інформаційна база управління товарооборотом охоплює наступні відомості:</a:t>
            </a:r>
          </a:p>
          <a:p>
            <a:endParaRPr lang="ru-RU" dirty="0">
              <a:latin typeface="Century Schoolbook" panose="02040604050505020304" pitchFamily="18" charset="0"/>
            </a:endParaRPr>
          </a:p>
          <a:p>
            <a:r>
              <a:rPr lang="ru-RU" dirty="0">
                <a:latin typeface="Century Schoolbook" panose="02040604050505020304" pitchFamily="18" charset="0"/>
              </a:rPr>
              <a:t>1). Про стан та </a:t>
            </a:r>
            <a:r>
              <a:rPr lang="ru-RU" dirty="0" err="1">
                <a:latin typeface="Century Schoolbook" panose="02040604050505020304" pitchFamily="18" charset="0"/>
              </a:rPr>
              <a:t>перспективи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внутрішнього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середовища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: </a:t>
            </a:r>
            <a:r>
              <a:rPr lang="ru-RU" dirty="0" err="1">
                <a:latin typeface="Century Schoolbook" panose="02040604050505020304" pitchFamily="18" charset="0"/>
              </a:rPr>
              <a:t>обсяги</a:t>
            </a:r>
            <a:r>
              <a:rPr lang="ru-RU" dirty="0">
                <a:latin typeface="Century Schoolbook" panose="02040604050505020304" pitchFamily="18" charset="0"/>
              </a:rPr>
              <a:t>, склад та структуру товарообороту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закономірності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тенденції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фактори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впливають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та склад </a:t>
            </a:r>
            <a:r>
              <a:rPr lang="ru-RU" dirty="0" err="1">
                <a:latin typeface="Century Schoolbook" panose="02040604050505020304" pitchFamily="18" charset="0"/>
              </a:rPr>
              <a:t>цього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показника</a:t>
            </a:r>
            <a:r>
              <a:rPr lang="ru-RU" dirty="0">
                <a:latin typeface="Century Schoolbook" panose="02040604050505020304" pitchFamily="18" charset="0"/>
              </a:rPr>
              <a:t>, стан ресурсного </a:t>
            </a:r>
            <a:r>
              <a:rPr lang="ru-RU" dirty="0" err="1">
                <a:latin typeface="Century Schoolbook" panose="02040604050505020304" pitchFamily="18" charset="0"/>
              </a:rPr>
              <a:t>потенціалу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ступінь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забезпеченості</a:t>
            </a:r>
            <a:r>
              <a:rPr lang="ru-RU" dirty="0">
                <a:latin typeface="Century Schoolbook" panose="02040604050505020304" pitchFamily="18" charset="0"/>
              </a:rPr>
              <a:t> товарообороту окре</a:t>
            </a:r>
            <a:r>
              <a:rPr lang="uk-UA" dirty="0" err="1">
                <a:latin typeface="Century Schoolbook" panose="02040604050505020304" pitchFamily="18" charset="0"/>
              </a:rPr>
              <a:t>мими</a:t>
            </a:r>
            <a:r>
              <a:rPr lang="uk-UA" dirty="0">
                <a:latin typeface="Century Schoolbook" panose="02040604050505020304" pitchFamily="18" charset="0"/>
              </a:rPr>
              <a:t> видами ресурсів.</a:t>
            </a:r>
          </a:p>
          <a:p>
            <a:r>
              <a:rPr lang="ru-RU" dirty="0" err="1">
                <a:latin typeface="Century Schoolbook" panose="02040604050505020304" pitchFamily="18" charset="0"/>
              </a:rPr>
              <a:t>Джерелом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отримання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необхідної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інформації</a:t>
            </a:r>
            <a:r>
              <a:rPr lang="ru-RU" dirty="0">
                <a:latin typeface="Century Schoolbook" panose="02040604050505020304" pitchFamily="18" charset="0"/>
              </a:rPr>
              <a:t> є </a:t>
            </a:r>
            <a:r>
              <a:rPr lang="ru-RU" dirty="0" err="1">
                <a:latin typeface="Century Schoolbook" panose="02040604050505020304" pitchFamily="18" charset="0"/>
              </a:rPr>
              <a:t>бухгалтерські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статистичні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звіти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2069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A3E8A3A-13AF-4ED1-9BAB-78D83D9BC5DE}"/>
              </a:ext>
            </a:extLst>
          </p:cNvPr>
          <p:cNvSpPr/>
          <p:nvPr/>
        </p:nvSpPr>
        <p:spPr>
          <a:xfrm>
            <a:off x="1714499" y="1323974"/>
            <a:ext cx="84867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entury Schoolbook" panose="02040604050505020304" pitchFamily="18" charset="0"/>
              </a:rPr>
              <a:t>2). Про стан та </a:t>
            </a:r>
            <a:r>
              <a:rPr lang="ru-RU" dirty="0" err="1">
                <a:latin typeface="Century Schoolbook" panose="02040604050505020304" pitchFamily="18" charset="0"/>
              </a:rPr>
              <a:t>перспективи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зовнішнього</a:t>
            </a:r>
            <a:r>
              <a:rPr lang="ru-RU" i="1" dirty="0">
                <a:latin typeface="Century Schoolbook" panose="02040604050505020304" pitchFamily="18" charset="0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</a:rPr>
              <a:t>середовища</a:t>
            </a:r>
            <a:r>
              <a:rPr lang="ru-RU" i="1" dirty="0">
                <a:latin typeface="Century Schoolbook" panose="02040604050505020304" pitchFamily="18" charset="0"/>
              </a:rPr>
              <a:t>: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загальну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кон'юнктуру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споживчого</a:t>
            </a:r>
            <a:r>
              <a:rPr lang="ru-RU" dirty="0">
                <a:latin typeface="Century Schoolbook" panose="02040604050505020304" pitchFamily="18" charset="0"/>
              </a:rPr>
              <a:t> ринку, </a:t>
            </a:r>
            <a:r>
              <a:rPr lang="ru-RU" dirty="0" err="1">
                <a:latin typeface="Century Schoolbook" panose="02040604050505020304" pitchFamily="18" charset="0"/>
              </a:rPr>
              <a:t>стадію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кон'юнктурного</a:t>
            </a:r>
            <a:r>
              <a:rPr lang="ru-RU" dirty="0">
                <a:latin typeface="Century Schoolbook" panose="02040604050505020304" pitchFamily="18" charset="0"/>
              </a:rPr>
              <a:t> циклу на </a:t>
            </a:r>
            <a:r>
              <a:rPr lang="ru-RU" dirty="0" err="1">
                <a:latin typeface="Century Schoolbook" panose="02040604050505020304" pitchFamily="18" charset="0"/>
              </a:rPr>
              <a:t>товари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які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реалізує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підприємство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район </a:t>
            </a:r>
            <a:r>
              <a:rPr lang="ru-RU" dirty="0" err="1">
                <a:latin typeface="Century Schoolbook" panose="02040604050505020304" pitchFamily="18" charset="0"/>
              </a:rPr>
              <a:t>діяльності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даного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зміни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які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ньому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відбулися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чисельність</a:t>
            </a:r>
            <a:r>
              <a:rPr lang="ru-RU" dirty="0">
                <a:latin typeface="Century Schoolbook" panose="02040604050505020304" pitchFamily="18" charset="0"/>
              </a:rPr>
              <a:t> та склад </a:t>
            </a:r>
            <a:r>
              <a:rPr lang="ru-RU" dirty="0" err="1">
                <a:latin typeface="Century Schoolbook" panose="02040604050505020304" pitchFamily="18" charset="0"/>
              </a:rPr>
              <a:t>населення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обслуговується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даним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підприємством</a:t>
            </a:r>
            <a:r>
              <a:rPr lang="ru-RU" dirty="0">
                <a:latin typeface="Century Schoolbook" panose="02040604050505020304" pitchFamily="18" charset="0"/>
              </a:rPr>
              <a:t>, про </a:t>
            </a:r>
            <a:r>
              <a:rPr lang="ru-RU" dirty="0" err="1">
                <a:latin typeface="Century Schoolbook" panose="02040604050505020304" pitchFamily="18" charset="0"/>
              </a:rPr>
              <a:t>обсяг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незадоволеного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попиту</a:t>
            </a:r>
            <a:r>
              <a:rPr lang="ru-RU" dirty="0">
                <a:latin typeface="Century Schoolbook" panose="02040604050505020304" pitchFamily="18" charset="0"/>
              </a:rPr>
              <a:t> та того, </a:t>
            </a:r>
            <a:r>
              <a:rPr lang="ru-RU" dirty="0" err="1">
                <a:latin typeface="Century Schoolbook" panose="02040604050505020304" pitchFamily="18" charset="0"/>
              </a:rPr>
              <a:t>що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формується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смаки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переваги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споживачів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конкурентне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оточення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стратегію</a:t>
            </a:r>
            <a:r>
              <a:rPr lang="ru-RU" dirty="0">
                <a:latin typeface="Century Schoolbook" panose="02040604050505020304" pitchFamily="18" charset="0"/>
              </a:rPr>
              <a:t> та тактику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діяльності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цінову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асортиментну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маркетингову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політику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стан </a:t>
            </a:r>
            <a:r>
              <a:rPr lang="ru-RU" dirty="0" err="1">
                <a:latin typeface="Century Schoolbook" panose="02040604050505020304" pitchFamily="18" charset="0"/>
              </a:rPr>
              <a:t>товарної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пропозиції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тенденції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її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розвитку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соціально-економічний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розвиток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країни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регіону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вплив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обсяги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купівельних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фондів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споживачів</a:t>
            </a:r>
            <a:r>
              <a:rPr lang="ru-RU" dirty="0">
                <a:latin typeface="Century Schoolbook" panose="02040604050505020304" pitchFamily="18" charset="0"/>
              </a:rPr>
              <a:t>;</a:t>
            </a:r>
          </a:p>
          <a:p>
            <a:r>
              <a:rPr lang="ru-RU" dirty="0">
                <a:latin typeface="Century Schoolbook" panose="02040604050505020304" pitchFamily="18" charset="0"/>
              </a:rPr>
              <a:t>- </a:t>
            </a:r>
            <a:r>
              <a:rPr lang="ru-RU" dirty="0" err="1">
                <a:latin typeface="Century Schoolbook" panose="02040604050505020304" pitchFamily="18" charset="0"/>
              </a:rPr>
              <a:t>інструменти</a:t>
            </a:r>
            <a:r>
              <a:rPr lang="ru-RU" dirty="0">
                <a:latin typeface="Century Schoolbook" panose="02040604050505020304" pitchFamily="18" charset="0"/>
              </a:rPr>
              <a:t> державного </a:t>
            </a:r>
            <a:r>
              <a:rPr lang="ru-RU" dirty="0" err="1">
                <a:latin typeface="Century Schoolbook" panose="02040604050505020304" pitchFamily="18" charset="0"/>
              </a:rPr>
              <a:t>регулювання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кон'юнктури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споживчого</a:t>
            </a:r>
            <a:r>
              <a:rPr lang="ru-RU" dirty="0">
                <a:latin typeface="Century Schoolbook" panose="02040604050505020304" pitchFamily="18" charset="0"/>
              </a:rPr>
              <a:t> ринку та </a:t>
            </a:r>
            <a:r>
              <a:rPr lang="ru-RU" dirty="0" err="1">
                <a:latin typeface="Century Schoolbook" panose="02040604050505020304" pitchFamily="18" charset="0"/>
              </a:rPr>
              <a:t>діяльності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торговельних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тощо</a:t>
            </a:r>
            <a:r>
              <a:rPr lang="ru-RU" dirty="0">
                <a:latin typeface="Century Schoolbook" panose="020406040505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5191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6873D14-D8E4-42C9-8E6C-6649ABCA4300}"/>
              </a:ext>
            </a:extLst>
          </p:cNvPr>
          <p:cNvSpPr/>
          <p:nvPr/>
        </p:nvSpPr>
        <p:spPr>
          <a:xfrm>
            <a:off x="1504950" y="2000249"/>
            <a:ext cx="9182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Century Schoolbook" panose="02040604050505020304" pitchFamily="18" charset="0"/>
              </a:rPr>
              <a:t>Необхідна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інформація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може</a:t>
            </a:r>
            <a:r>
              <a:rPr lang="ru-RU" dirty="0">
                <a:latin typeface="Century Schoolbook" panose="02040604050505020304" pitchFamily="18" charset="0"/>
              </a:rPr>
              <a:t> бути </a:t>
            </a:r>
            <a:r>
              <a:rPr lang="ru-RU" dirty="0" err="1">
                <a:latin typeface="Century Schoolbook" panose="02040604050505020304" pitchFamily="18" charset="0"/>
              </a:rPr>
              <a:t>отримана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результаті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опитування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анкетування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споживачів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проведення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спеціальних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досліджень</a:t>
            </a:r>
            <a:r>
              <a:rPr lang="ru-RU" dirty="0">
                <a:latin typeface="Century Schoolbook" panose="02040604050505020304" pitchFamily="18" charset="0"/>
              </a:rPr>
              <a:t>, шляхом </a:t>
            </a:r>
            <a:r>
              <a:rPr lang="ru-RU" dirty="0" err="1">
                <a:latin typeface="Century Schoolbook" panose="02040604050505020304" pitchFamily="18" charset="0"/>
              </a:rPr>
              <a:t>використання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кон'юнктурних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оглядів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споживчого</a:t>
            </a:r>
            <a:r>
              <a:rPr lang="ru-RU" dirty="0">
                <a:latin typeface="Century Schoolbook" panose="02040604050505020304" pitchFamily="18" charset="0"/>
              </a:rPr>
              <a:t> ринку в </a:t>
            </a:r>
            <a:r>
              <a:rPr lang="ru-RU" dirty="0" err="1">
                <a:latin typeface="Century Schoolbook" panose="02040604050505020304" pitchFamily="18" charset="0"/>
              </a:rPr>
              <a:t>цілому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його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окремих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товарних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регіональних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сегментів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які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виконані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замовлення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підприємства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або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оприлюднені</a:t>
            </a:r>
            <a:r>
              <a:rPr lang="ru-RU" dirty="0">
                <a:latin typeface="Century Schoolbook" panose="02040604050505020304" pitchFamily="18" charset="0"/>
              </a:rPr>
              <a:t> в </a:t>
            </a:r>
            <a:r>
              <a:rPr lang="ru-RU" dirty="0" err="1">
                <a:latin typeface="Century Schoolbook" panose="02040604050505020304" pitchFamily="18" charset="0"/>
              </a:rPr>
              <a:t>спеціальній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пресі</a:t>
            </a:r>
            <a:r>
              <a:rPr lang="ru-RU" dirty="0">
                <a:latin typeface="Century Schoolbook" panose="02040604050505020304" pitchFamily="18" charset="0"/>
              </a:rPr>
              <a:t>, а </a:t>
            </a:r>
            <a:r>
              <a:rPr lang="ru-RU" dirty="0" err="1">
                <a:latin typeface="Century Schoolbook" panose="02040604050505020304" pitchFamily="18" charset="0"/>
              </a:rPr>
              <a:t>також</a:t>
            </a:r>
            <a:r>
              <a:rPr lang="ru-RU" dirty="0">
                <a:latin typeface="Century Schoolbook" panose="02040604050505020304" pitchFamily="18" charset="0"/>
              </a:rPr>
              <a:t> на </a:t>
            </a:r>
            <a:r>
              <a:rPr lang="ru-RU" dirty="0" err="1">
                <a:latin typeface="Century Schoolbook" panose="02040604050505020304" pitchFamily="18" charset="0"/>
              </a:rPr>
              <a:t>базі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систематизації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вивчення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нормативної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бази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виступів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керівників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країни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відомств</a:t>
            </a:r>
            <a:r>
              <a:rPr lang="ru-RU" dirty="0">
                <a:latin typeface="Century Schoolbook" panose="02040604050505020304" pitchFamily="18" charset="0"/>
              </a:rPr>
              <a:t>, </a:t>
            </a:r>
            <a:r>
              <a:rPr lang="ru-RU" dirty="0" err="1">
                <a:latin typeface="Century Schoolbook" panose="02040604050505020304" pitchFamily="18" charset="0"/>
              </a:rPr>
              <a:t>публікацій</a:t>
            </a:r>
            <a:r>
              <a:rPr lang="ru-RU" dirty="0">
                <a:latin typeface="Century Schoolbook" panose="02040604050505020304" pitchFamily="18" charset="0"/>
              </a:rPr>
              <a:t> </a:t>
            </a:r>
            <a:r>
              <a:rPr lang="ru-RU" dirty="0" err="1">
                <a:latin typeface="Century Schoolbook" panose="02040604050505020304" pitchFamily="18" charset="0"/>
              </a:rPr>
              <a:t>загального</a:t>
            </a:r>
            <a:r>
              <a:rPr lang="ru-RU" dirty="0">
                <a:latin typeface="Century Schoolbook" panose="02040604050505020304" pitchFamily="18" charset="0"/>
              </a:rPr>
              <a:t> та </a:t>
            </a:r>
            <a:r>
              <a:rPr lang="ru-RU" dirty="0" err="1">
                <a:latin typeface="Century Schoolbook" panose="02040604050505020304" pitchFamily="18" charset="0"/>
              </a:rPr>
              <a:t>спе</a:t>
            </a:r>
            <a:r>
              <a:rPr lang="uk-UA" dirty="0" err="1">
                <a:latin typeface="Century Schoolbook" panose="02040604050505020304" pitchFamily="18" charset="0"/>
              </a:rPr>
              <a:t>ціального</a:t>
            </a:r>
            <a:r>
              <a:rPr lang="uk-UA" dirty="0">
                <a:latin typeface="Century Schoolbook" panose="02040604050505020304" pitchFamily="18" charset="0"/>
              </a:rPr>
              <a:t> характеру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19015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126</TotalTime>
  <Words>2214</Words>
  <Application>Microsoft Office PowerPoint</Application>
  <PresentationFormat>Широкоэкранный</PresentationFormat>
  <Paragraphs>107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Century Schoolbook</vt:lpstr>
      <vt:lpstr>Times New Roman</vt:lpstr>
      <vt:lpstr>Trebuchet MS</vt:lpstr>
      <vt:lpstr>Тема Office</vt:lpstr>
      <vt:lpstr>Управління товарооборотом торговельного підприємства Частина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товарооборотом торговельного підприємства Частина 2</dc:title>
  <dc:creator>Катерина Бужимська</dc:creator>
  <cp:lastModifiedBy>Катерина Бужимська</cp:lastModifiedBy>
  <cp:revision>25</cp:revision>
  <dcterms:created xsi:type="dcterms:W3CDTF">2021-10-02T05:42:07Z</dcterms:created>
  <dcterms:modified xsi:type="dcterms:W3CDTF">2021-10-05T02:52:45Z</dcterms:modified>
</cp:coreProperties>
</file>