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0"/>
  </p:notesMasterIdLst>
  <p:handoutMasterIdLst>
    <p:handoutMasterId r:id="rId51"/>
  </p:handoutMasterIdLst>
  <p:sldIdLst>
    <p:sldId id="256" r:id="rId2"/>
    <p:sldId id="298" r:id="rId3"/>
    <p:sldId id="258" r:id="rId4"/>
    <p:sldId id="257" r:id="rId5"/>
    <p:sldId id="260" r:id="rId6"/>
    <p:sldId id="261" r:id="rId7"/>
    <p:sldId id="262" r:id="rId8"/>
    <p:sldId id="264" r:id="rId9"/>
    <p:sldId id="265" r:id="rId10"/>
    <p:sldId id="266" r:id="rId11"/>
    <p:sldId id="267" r:id="rId12"/>
    <p:sldId id="299" r:id="rId13"/>
    <p:sldId id="300" r:id="rId14"/>
    <p:sldId id="268" r:id="rId15"/>
    <p:sldId id="269" r:id="rId16"/>
    <p:sldId id="270" r:id="rId17"/>
    <p:sldId id="277" r:id="rId18"/>
    <p:sldId id="272" r:id="rId19"/>
    <p:sldId id="301" r:id="rId20"/>
    <p:sldId id="302" r:id="rId21"/>
    <p:sldId id="275" r:id="rId22"/>
    <p:sldId id="278" r:id="rId23"/>
    <p:sldId id="276" r:id="rId24"/>
    <p:sldId id="303" r:id="rId25"/>
    <p:sldId id="279" r:id="rId26"/>
    <p:sldId id="280" r:id="rId27"/>
    <p:sldId id="282" r:id="rId28"/>
    <p:sldId id="283" r:id="rId29"/>
    <p:sldId id="304" r:id="rId30"/>
    <p:sldId id="289" r:id="rId31"/>
    <p:sldId id="305" r:id="rId32"/>
    <p:sldId id="286" r:id="rId33"/>
    <p:sldId id="306" r:id="rId34"/>
    <p:sldId id="288" r:id="rId35"/>
    <p:sldId id="307" r:id="rId36"/>
    <p:sldId id="290" r:id="rId37"/>
    <p:sldId id="291" r:id="rId38"/>
    <p:sldId id="308" r:id="rId39"/>
    <p:sldId id="292" r:id="rId40"/>
    <p:sldId id="293" r:id="rId41"/>
    <p:sldId id="294" r:id="rId42"/>
    <p:sldId id="309" r:id="rId43"/>
    <p:sldId id="295" r:id="rId44"/>
    <p:sldId id="310" r:id="rId45"/>
    <p:sldId id="296" r:id="rId46"/>
    <p:sldId id="311" r:id="rId47"/>
    <p:sldId id="297" r:id="rId48"/>
    <p:sldId id="312" r:id="rId49"/>
  </p:sldIdLst>
  <p:sldSz cx="12192000" cy="6858000"/>
  <p:notesSz cx="6858000" cy="9144000"/>
  <p:defaultTextStyle>
    <a:defPPr>
      <a:defRPr lang="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75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notesMaster" Target="notesMasters/notesMaster1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2EC131-8160-4887-81AD-EE9A3D54540C}" type="datetimeFigureOut">
              <a:rPr lang="" smtClean="0"/>
              <a:t>09/10/2018</a:t>
            </a:fld>
            <a:endParaRPr lang="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4644E-57A6-46E1-B1F1-36F009535204}" type="slidenum">
              <a:rPr lang="" smtClean="0"/>
              <a:t>‹#›</a:t>
            </a:fld>
            <a:endParaRPr lang=""/>
          </a:p>
        </p:txBody>
      </p:sp>
    </p:spTree>
    <p:extLst>
      <p:ext uri="{BB962C8B-B14F-4D97-AF65-F5344CB8AC3E}">
        <p14:creationId xmlns:p14="http://schemas.microsoft.com/office/powerpoint/2010/main" val="403128753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75A500-E1CD-48FC-816F-A0203CEC465A}" type="datetimeFigureOut">
              <a:rPr lang="" smtClean="0"/>
              <a:t>10.09.2018</a:t>
            </a:fld>
            <a:endParaRPr lang="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2D5DA5-5224-4E56-AA08-FD37B2C365A8}" type="slidenum">
              <a:rPr lang="" smtClean="0"/>
              <a:t>‹#›</a:t>
            </a:fld>
            <a:endParaRPr lang=""/>
          </a:p>
        </p:txBody>
      </p:sp>
    </p:spTree>
    <p:extLst>
      <p:ext uri="{BB962C8B-B14F-4D97-AF65-F5344CB8AC3E}">
        <p14:creationId xmlns:p14="http://schemas.microsoft.com/office/powerpoint/2010/main" val="40674517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8E1D5-82B1-45C1-A9BE-D5B207DCAD7E}" type="datetimeFigureOut">
              <a:rPr lang="" smtClean="0"/>
              <a:t>09/10/2018</a:t>
            </a:fld>
            <a:endParaRPr lang="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30E238-F05D-41BC-A1AF-D542F8CCA016}" type="slidenum">
              <a:rPr lang="" smtClean="0"/>
              <a:t>‹#›</a:t>
            </a:fld>
            <a:endParaRPr lang=""/>
          </a:p>
        </p:txBody>
      </p:sp>
    </p:spTree>
    <p:extLst>
      <p:ext uri="{BB962C8B-B14F-4D97-AF65-F5344CB8AC3E}">
        <p14:creationId xmlns:p14="http://schemas.microsoft.com/office/powerpoint/2010/main" val="37060947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8E1D5-82B1-45C1-A9BE-D5B207DCAD7E}" type="datetimeFigureOut">
              <a:rPr lang="" smtClean="0"/>
              <a:t>09/10/2018</a:t>
            </a:fld>
            <a:endParaRPr lang="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30E238-F05D-41BC-A1AF-D542F8CCA016}" type="slidenum">
              <a:rPr lang="" smtClean="0"/>
              <a:t>‹#›</a:t>
            </a:fld>
            <a:endParaRPr lang=""/>
          </a:p>
        </p:txBody>
      </p:sp>
    </p:spTree>
    <p:extLst>
      <p:ext uri="{BB962C8B-B14F-4D97-AF65-F5344CB8AC3E}">
        <p14:creationId xmlns:p14="http://schemas.microsoft.com/office/powerpoint/2010/main" val="20845411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8E1D5-82B1-45C1-A9BE-D5B207DCAD7E}" type="datetimeFigureOut">
              <a:rPr lang="" smtClean="0"/>
              <a:t>09/10/2018</a:t>
            </a:fld>
            <a:endParaRPr lang="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30E238-F05D-41BC-A1AF-D542F8CCA016}" type="slidenum">
              <a:rPr lang="" smtClean="0"/>
              <a:t>‹#›</a:t>
            </a:fld>
            <a:endParaRPr lang=""/>
          </a:p>
        </p:txBody>
      </p:sp>
    </p:spTree>
    <p:extLst>
      <p:ext uri="{BB962C8B-B14F-4D97-AF65-F5344CB8AC3E}">
        <p14:creationId xmlns:p14="http://schemas.microsoft.com/office/powerpoint/2010/main" val="14414809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8E1D5-82B1-45C1-A9BE-D5B207DCAD7E}" type="datetimeFigureOut">
              <a:rPr lang="" smtClean="0"/>
              <a:t>09/10/2018</a:t>
            </a:fld>
            <a:endParaRPr lang="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30E238-F05D-41BC-A1AF-D542F8CCA016}" type="slidenum">
              <a:rPr lang="" smtClean="0"/>
              <a:t>‹#›</a:t>
            </a:fld>
            <a:endParaRPr lang=""/>
          </a:p>
        </p:txBody>
      </p:sp>
    </p:spTree>
    <p:extLst>
      <p:ext uri="{BB962C8B-B14F-4D97-AF65-F5344CB8AC3E}">
        <p14:creationId xmlns:p14="http://schemas.microsoft.com/office/powerpoint/2010/main" val="40125702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8E1D5-82B1-45C1-A9BE-D5B207DCAD7E}" type="datetimeFigureOut">
              <a:rPr lang="" smtClean="0"/>
              <a:t>09/10/2018</a:t>
            </a:fld>
            <a:endParaRPr lang="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30E238-F05D-41BC-A1AF-D542F8CCA016}" type="slidenum">
              <a:rPr lang="" smtClean="0"/>
              <a:t>‹#›</a:t>
            </a:fld>
            <a:endParaRPr lang=""/>
          </a:p>
        </p:txBody>
      </p:sp>
    </p:spTree>
    <p:extLst>
      <p:ext uri="{BB962C8B-B14F-4D97-AF65-F5344CB8AC3E}">
        <p14:creationId xmlns:p14="http://schemas.microsoft.com/office/powerpoint/2010/main" val="26421512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8E1D5-82B1-45C1-A9BE-D5B207DCAD7E}" type="datetimeFigureOut">
              <a:rPr lang="" smtClean="0"/>
              <a:t>09/10/2018</a:t>
            </a:fld>
            <a:endParaRPr lang="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30E238-F05D-41BC-A1AF-D542F8CCA016}" type="slidenum">
              <a:rPr lang="" smtClean="0"/>
              <a:t>‹#›</a:t>
            </a:fld>
            <a:endParaRPr lang=""/>
          </a:p>
        </p:txBody>
      </p:sp>
    </p:spTree>
    <p:extLst>
      <p:ext uri="{BB962C8B-B14F-4D97-AF65-F5344CB8AC3E}">
        <p14:creationId xmlns:p14="http://schemas.microsoft.com/office/powerpoint/2010/main" val="26711326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8E1D5-82B1-45C1-A9BE-D5B207DCAD7E}" type="datetimeFigureOut">
              <a:rPr lang="" smtClean="0"/>
              <a:t>09/10/2018</a:t>
            </a:fld>
            <a:endParaRPr lang="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30E238-F05D-41BC-A1AF-D542F8CCA016}" type="slidenum">
              <a:rPr lang="" smtClean="0"/>
              <a:t>‹#›</a:t>
            </a:fld>
            <a:endParaRPr lang=""/>
          </a:p>
        </p:txBody>
      </p:sp>
    </p:spTree>
    <p:extLst>
      <p:ext uri="{BB962C8B-B14F-4D97-AF65-F5344CB8AC3E}">
        <p14:creationId xmlns:p14="http://schemas.microsoft.com/office/powerpoint/2010/main" val="31292383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8E1D5-82B1-45C1-A9BE-D5B207DCAD7E}" type="datetimeFigureOut">
              <a:rPr lang="" smtClean="0"/>
              <a:t>09/10/2018</a:t>
            </a:fld>
            <a:endParaRPr lang="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30E238-F05D-41BC-A1AF-D542F8CCA016}" type="slidenum">
              <a:rPr lang="" smtClean="0"/>
              <a:t>‹#›</a:t>
            </a:fld>
            <a:endParaRPr lang=""/>
          </a:p>
        </p:txBody>
      </p:sp>
    </p:spTree>
    <p:extLst>
      <p:ext uri="{BB962C8B-B14F-4D97-AF65-F5344CB8AC3E}">
        <p14:creationId xmlns:p14="http://schemas.microsoft.com/office/powerpoint/2010/main" val="21047314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8E1D5-82B1-45C1-A9BE-D5B207DCAD7E}" type="datetimeFigureOut">
              <a:rPr lang="" smtClean="0"/>
              <a:t>09/10/2018</a:t>
            </a:fld>
            <a:endParaRPr lang="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30E238-F05D-41BC-A1AF-D542F8CCA016}" type="slidenum">
              <a:rPr lang="" smtClean="0"/>
              <a:t>‹#›</a:t>
            </a:fld>
            <a:endParaRPr lang=""/>
          </a:p>
        </p:txBody>
      </p:sp>
    </p:spTree>
    <p:extLst>
      <p:ext uri="{BB962C8B-B14F-4D97-AF65-F5344CB8AC3E}">
        <p14:creationId xmlns:p14="http://schemas.microsoft.com/office/powerpoint/2010/main" val="20182495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8E1D5-82B1-45C1-A9BE-D5B207DCAD7E}" type="datetimeFigureOut">
              <a:rPr lang="" smtClean="0"/>
              <a:t>09/10/2018</a:t>
            </a:fld>
            <a:endParaRPr lang="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30E238-F05D-41BC-A1AF-D542F8CCA016}" type="slidenum">
              <a:rPr lang="" smtClean="0"/>
              <a:t>‹#›</a:t>
            </a:fld>
            <a:endParaRPr lang=""/>
          </a:p>
        </p:txBody>
      </p:sp>
    </p:spTree>
    <p:extLst>
      <p:ext uri="{BB962C8B-B14F-4D97-AF65-F5344CB8AC3E}">
        <p14:creationId xmlns:p14="http://schemas.microsoft.com/office/powerpoint/2010/main" val="37572810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8E1D5-82B1-45C1-A9BE-D5B207DCAD7E}" type="datetimeFigureOut">
              <a:rPr lang="" smtClean="0"/>
              <a:t>09/10/2018</a:t>
            </a:fld>
            <a:endParaRPr lang="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30E238-F05D-41BC-A1AF-D542F8CCA016}" type="slidenum">
              <a:rPr lang="" smtClean="0"/>
              <a:t>‹#›</a:t>
            </a:fld>
            <a:endParaRPr lang=""/>
          </a:p>
        </p:txBody>
      </p:sp>
    </p:spTree>
    <p:extLst>
      <p:ext uri="{BB962C8B-B14F-4D97-AF65-F5344CB8AC3E}">
        <p14:creationId xmlns:p14="http://schemas.microsoft.com/office/powerpoint/2010/main" val="1032896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F8E1D5-82B1-45C1-A9BE-D5B207DCAD7E}" type="datetimeFigureOut">
              <a:rPr lang="" smtClean="0"/>
              <a:t>09/10/2018</a:t>
            </a:fld>
            <a:endParaRPr lang="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30E238-F05D-41BC-A1AF-D542F8CCA016}" type="slidenum">
              <a:rPr lang="" smtClean="0"/>
              <a:t>‹#›</a:t>
            </a:fld>
            <a:endParaRPr lang=""/>
          </a:p>
        </p:txBody>
      </p:sp>
    </p:spTree>
    <p:extLst>
      <p:ext uri="{BB962C8B-B14F-4D97-AF65-F5344CB8AC3E}">
        <p14:creationId xmlns:p14="http://schemas.microsoft.com/office/powerpoint/2010/main" val="39915355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emf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emf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emf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emf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emf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emf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emf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8.emf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emf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emf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emf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emf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emf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5635" y="832918"/>
            <a:ext cx="11289671" cy="1711106"/>
          </a:xfrm>
        </p:spPr>
        <p:txBody>
          <a:bodyPr>
            <a:noAutofit/>
          </a:bodyPr>
          <a:lstStyle/>
          <a:p>
            <a:pPr algn="ctr"/>
            <a:r>
              <a:rPr lang="uk-UA" sz="5400" b="1" dirty="0">
                <a:latin typeface="+mn-lt"/>
              </a:rPr>
              <a:t>Тема 3. Планування виробничої діяльності підприємства та обсягів реалізації продукції</a:t>
            </a:r>
            <a:r>
              <a:rPr lang="uk-UA" sz="5400" b="1" dirty="0" smtClean="0">
                <a:latin typeface="+mn-lt"/>
              </a:rPr>
              <a:t>.</a:t>
            </a:r>
            <a:endParaRPr lang="" sz="5400" dirty="0">
              <a:latin typeface="+mn-lt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5635" y="2978590"/>
            <a:ext cx="10849510" cy="3536573"/>
          </a:xfrm>
        </p:spPr>
        <p:txBody>
          <a:bodyPr>
            <a:normAutofit/>
          </a:bodyPr>
          <a:lstStyle/>
          <a:p>
            <a:r>
              <a:rPr lang="uk-UA" sz="2800" dirty="0">
                <a:solidFill>
                  <a:schemeClr val="tx1"/>
                </a:solidFill>
              </a:rPr>
              <a:t>1. Зміст і порядок розробки виробничої програми підприємства та підрозділів</a:t>
            </a:r>
            <a:endParaRPr lang="uk-UA" sz="2800" b="1" dirty="0">
              <a:solidFill>
                <a:schemeClr val="tx1"/>
              </a:solidFill>
            </a:endParaRPr>
          </a:p>
          <a:p>
            <a:r>
              <a:rPr lang="uk-UA" sz="2800" dirty="0">
                <a:solidFill>
                  <a:schemeClr val="tx1"/>
                </a:solidFill>
              </a:rPr>
              <a:t>2. Ресурсне обґрунтування виробничої програми</a:t>
            </a:r>
          </a:p>
          <a:p>
            <a:r>
              <a:rPr lang="uk-UA" sz="2800" dirty="0">
                <a:solidFill>
                  <a:schemeClr val="tx1"/>
                </a:solidFill>
              </a:rPr>
              <a:t>3. Основні принципи раціональної організації виробничих процесів та якість продукції.</a:t>
            </a:r>
          </a:p>
          <a:p>
            <a:r>
              <a:rPr lang="uk-UA" sz="2800" dirty="0">
                <a:solidFill>
                  <a:schemeClr val="tx1"/>
                </a:solidFill>
              </a:rPr>
              <a:t>4. Форми і зміст матеріальної відповідальності.</a:t>
            </a:r>
          </a:p>
          <a:p>
            <a:r>
              <a:rPr lang="uk-UA" sz="2800" dirty="0">
                <a:solidFill>
                  <a:schemeClr val="tx1"/>
                </a:solidFill>
              </a:rPr>
              <a:t>5. Виробнича потужність</a:t>
            </a:r>
            <a:r>
              <a:rPr lang="uk-UA" sz="2800" dirty="0" smtClean="0">
                <a:solidFill>
                  <a:schemeClr val="tx1"/>
                </a:solidFill>
              </a:rPr>
              <a:t>.</a:t>
            </a:r>
            <a:endParaRPr lang="uk-UA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2274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b="84261"/>
          <a:stretch/>
        </p:blipFill>
        <p:spPr>
          <a:xfrm>
            <a:off x="394298" y="1028411"/>
            <a:ext cx="11418759" cy="133454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t="63658"/>
          <a:stretch/>
        </p:blipFill>
        <p:spPr>
          <a:xfrm>
            <a:off x="629687" y="2734146"/>
            <a:ext cx="11269239" cy="3150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00014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b="64578"/>
          <a:stretch/>
        </p:blipFill>
        <p:spPr>
          <a:xfrm>
            <a:off x="385244" y="495671"/>
            <a:ext cx="11368592" cy="298991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73228" y="3147960"/>
            <a:ext cx="5420573" cy="3378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38071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34685" b="29340"/>
          <a:stretch/>
        </p:blipFill>
        <p:spPr>
          <a:xfrm>
            <a:off x="448620" y="543207"/>
            <a:ext cx="11370376" cy="302385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68285" y="3491377"/>
            <a:ext cx="3921094" cy="2925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23977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68743"/>
          <a:stretch/>
        </p:blipFill>
        <p:spPr>
          <a:xfrm>
            <a:off x="466726" y="1448554"/>
            <a:ext cx="11375982" cy="258023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96089" y="3802455"/>
            <a:ext cx="5546619" cy="2687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04610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3350" y="943370"/>
            <a:ext cx="11329261" cy="433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6429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b="56264"/>
          <a:stretch/>
        </p:blipFill>
        <p:spPr>
          <a:xfrm>
            <a:off x="294709" y="654903"/>
            <a:ext cx="11465031" cy="243232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96682" y="3600365"/>
            <a:ext cx="4351622" cy="2859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33828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4298" y="1186005"/>
            <a:ext cx="11427414" cy="4146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623086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5772" y="537142"/>
            <a:ext cx="10515600" cy="1110590"/>
          </a:xfrm>
        </p:spPr>
        <p:txBody>
          <a:bodyPr>
            <a:normAutofit/>
          </a:bodyPr>
          <a:lstStyle/>
          <a:p>
            <a:pPr algn="ctr"/>
            <a:r>
              <a:rPr lang="uk-UA" sz="3600" b="1" noProof="1" smtClean="0">
                <a:latin typeface="+mn-lt"/>
              </a:rPr>
              <a:t>2. Ресурсне обґрунтування виробничої програми. Виробнича потужність.</a:t>
            </a:r>
            <a:endParaRPr lang="uk-UA" sz="3600" noProof="1">
              <a:latin typeface="+mn-lt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488" y="2417357"/>
            <a:ext cx="11244018" cy="246246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81869" y="4286938"/>
            <a:ext cx="5291987" cy="2295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06934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b="59964"/>
          <a:stretch/>
        </p:blipFill>
        <p:spPr>
          <a:xfrm>
            <a:off x="376190" y="1248591"/>
            <a:ext cx="11401754" cy="3332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442753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39750"/>
          <a:stretch/>
        </p:blipFill>
        <p:spPr>
          <a:xfrm>
            <a:off x="367136" y="688062"/>
            <a:ext cx="11450275" cy="4852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57979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4155" y="570368"/>
            <a:ext cx="10849510" cy="5694630"/>
          </a:xfrm>
        </p:spPr>
        <p:txBody>
          <a:bodyPr>
            <a:normAutofit/>
          </a:bodyPr>
          <a:lstStyle/>
          <a:p>
            <a:r>
              <a:rPr lang="uk-UA" sz="2800" b="1" i="1" dirty="0" smtClean="0">
                <a:solidFill>
                  <a:schemeClr val="tx1"/>
                </a:solidFill>
              </a:rPr>
              <a:t>Ключові </a:t>
            </a:r>
            <a:r>
              <a:rPr lang="uk-UA" sz="2800" b="1" i="1" dirty="0">
                <a:solidFill>
                  <a:schemeClr val="tx1"/>
                </a:solidFill>
              </a:rPr>
              <a:t>поняття та терміни:</a:t>
            </a:r>
            <a:r>
              <a:rPr lang="uk-UA" sz="2800" dirty="0">
                <a:solidFill>
                  <a:schemeClr val="tx1"/>
                </a:solidFill>
              </a:rPr>
              <a:t> </a:t>
            </a:r>
            <a:endParaRPr lang="uk-UA" sz="2800" dirty="0" smtClean="0">
              <a:solidFill>
                <a:schemeClr val="tx1"/>
              </a:solidFill>
            </a:endParaRPr>
          </a:p>
          <a:p>
            <a:r>
              <a:rPr lang="uk-UA" sz="2800" i="1" dirty="0" smtClean="0">
                <a:solidFill>
                  <a:schemeClr val="tx1"/>
                </a:solidFill>
              </a:rPr>
              <a:t>виробнича </a:t>
            </a:r>
            <a:r>
              <a:rPr lang="uk-UA" sz="2800" i="1" dirty="0">
                <a:solidFill>
                  <a:schemeClr val="tx1"/>
                </a:solidFill>
              </a:rPr>
              <a:t>програма, </a:t>
            </a:r>
            <a:endParaRPr lang="uk-UA" sz="2800" i="1" dirty="0" smtClean="0">
              <a:solidFill>
                <a:schemeClr val="tx1"/>
              </a:solidFill>
            </a:endParaRPr>
          </a:p>
          <a:p>
            <a:r>
              <a:rPr lang="uk-UA" sz="2800" i="1" dirty="0" smtClean="0">
                <a:solidFill>
                  <a:schemeClr val="tx1"/>
                </a:solidFill>
              </a:rPr>
              <a:t>товарна</a:t>
            </a:r>
            <a:r>
              <a:rPr lang="uk-UA" sz="2800" i="1" dirty="0">
                <a:solidFill>
                  <a:schemeClr val="tx1"/>
                </a:solidFill>
              </a:rPr>
              <a:t>, реалізована, валова, чиста продукція, </a:t>
            </a:r>
            <a:endParaRPr lang="uk-UA" sz="2800" i="1" dirty="0" smtClean="0">
              <a:solidFill>
                <a:schemeClr val="tx1"/>
              </a:solidFill>
            </a:endParaRPr>
          </a:p>
          <a:p>
            <a:r>
              <a:rPr lang="uk-UA" sz="2800" i="1" dirty="0" smtClean="0">
                <a:solidFill>
                  <a:schemeClr val="tx1"/>
                </a:solidFill>
              </a:rPr>
              <a:t>незавершене </a:t>
            </a:r>
            <a:r>
              <a:rPr lang="uk-UA" sz="2800" i="1" dirty="0">
                <a:solidFill>
                  <a:schemeClr val="tx1"/>
                </a:solidFill>
              </a:rPr>
              <a:t>виробництво, </a:t>
            </a:r>
            <a:endParaRPr lang="uk-UA" sz="2800" i="1" dirty="0" smtClean="0">
              <a:solidFill>
                <a:schemeClr val="tx1"/>
              </a:solidFill>
            </a:endParaRPr>
          </a:p>
          <a:p>
            <a:r>
              <a:rPr lang="uk-UA" sz="2800" i="1" dirty="0" smtClean="0">
                <a:solidFill>
                  <a:schemeClr val="tx1"/>
                </a:solidFill>
              </a:rPr>
              <a:t>поточна</a:t>
            </a:r>
            <a:r>
              <a:rPr lang="uk-UA" sz="2800" i="1" dirty="0">
                <a:solidFill>
                  <a:schemeClr val="tx1"/>
                </a:solidFill>
              </a:rPr>
              <a:t>, облагороджена вартість, </a:t>
            </a:r>
            <a:endParaRPr lang="uk-UA" sz="2800" i="1" dirty="0" smtClean="0">
              <a:solidFill>
                <a:schemeClr val="tx1"/>
              </a:solidFill>
            </a:endParaRPr>
          </a:p>
          <a:p>
            <a:r>
              <a:rPr lang="uk-UA" sz="2800" i="1" dirty="0" smtClean="0">
                <a:solidFill>
                  <a:schemeClr val="tx1"/>
                </a:solidFill>
              </a:rPr>
              <a:t>якість </a:t>
            </a:r>
            <a:r>
              <a:rPr lang="uk-UA" sz="2800" i="1" dirty="0">
                <a:solidFill>
                  <a:schemeClr val="tx1"/>
                </a:solidFill>
              </a:rPr>
              <a:t>продукції, </a:t>
            </a:r>
            <a:endParaRPr lang="uk-UA" sz="2800" i="1" dirty="0" smtClean="0">
              <a:solidFill>
                <a:schemeClr val="tx1"/>
              </a:solidFill>
            </a:endParaRPr>
          </a:p>
          <a:p>
            <a:r>
              <a:rPr lang="uk-UA" sz="2800" i="1" dirty="0" smtClean="0">
                <a:solidFill>
                  <a:schemeClr val="tx1"/>
                </a:solidFill>
              </a:rPr>
              <a:t>ритмічність</a:t>
            </a:r>
            <a:r>
              <a:rPr lang="uk-UA" sz="2800" i="1" dirty="0">
                <a:solidFill>
                  <a:schemeClr val="tx1"/>
                </a:solidFill>
              </a:rPr>
              <a:t>, </a:t>
            </a:r>
            <a:endParaRPr lang="uk-UA" sz="2800" i="1" dirty="0" smtClean="0">
              <a:solidFill>
                <a:schemeClr val="tx1"/>
              </a:solidFill>
            </a:endParaRPr>
          </a:p>
          <a:p>
            <a:r>
              <a:rPr lang="uk-UA" sz="2800" i="1" dirty="0" smtClean="0">
                <a:solidFill>
                  <a:schemeClr val="tx1"/>
                </a:solidFill>
              </a:rPr>
              <a:t>відсоток </a:t>
            </a:r>
            <a:r>
              <a:rPr lang="uk-UA" sz="2800" i="1" dirty="0">
                <a:solidFill>
                  <a:schemeClr val="tx1"/>
                </a:solidFill>
              </a:rPr>
              <a:t>виконання плану за обсягом та асортиментом, </a:t>
            </a:r>
            <a:endParaRPr lang="uk-UA" sz="2800" i="1" dirty="0" smtClean="0">
              <a:solidFill>
                <a:schemeClr val="tx1"/>
              </a:solidFill>
            </a:endParaRPr>
          </a:p>
          <a:p>
            <a:r>
              <a:rPr lang="uk-UA" sz="2800" i="1" dirty="0" smtClean="0">
                <a:solidFill>
                  <a:schemeClr val="tx1"/>
                </a:solidFill>
              </a:rPr>
              <a:t>проектна</a:t>
            </a:r>
            <a:r>
              <a:rPr lang="uk-UA" sz="2800" i="1" dirty="0">
                <a:solidFill>
                  <a:schemeClr val="tx1"/>
                </a:solidFill>
              </a:rPr>
              <a:t>, початкова, середньорічна виробнича потужність</a:t>
            </a:r>
            <a:r>
              <a:rPr lang="uk-UA" sz="2800" i="1" dirty="0" smtClean="0">
                <a:solidFill>
                  <a:schemeClr val="tx1"/>
                </a:solidFill>
              </a:rPr>
              <a:t>.</a:t>
            </a:r>
            <a:endParaRPr lang="uk-UA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715488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36928" b="25406"/>
          <a:stretch/>
        </p:blipFill>
        <p:spPr>
          <a:xfrm>
            <a:off x="380246" y="1335004"/>
            <a:ext cx="11468996" cy="2983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92232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29748" b="38292"/>
          <a:stretch/>
        </p:blipFill>
        <p:spPr>
          <a:xfrm>
            <a:off x="394298" y="1439500"/>
            <a:ext cx="11408072" cy="253497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24209" y="4200808"/>
            <a:ext cx="4059644" cy="2383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477174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65360" y="247430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uk-UA" sz="3600" b="1" noProof="1" smtClean="0">
                <a:latin typeface="+mn-lt"/>
              </a:rPr>
              <a:t> 3. Основні принципи раціональної організації виробничих процесів та якість продукції</a:t>
            </a:r>
            <a:endParaRPr lang="uk-UA" sz="3600" noProof="1">
              <a:latin typeface="+mn-lt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9510" y="1729212"/>
            <a:ext cx="11347299" cy="351274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18091" y="4816445"/>
            <a:ext cx="7493818" cy="1863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199285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27918" y="3143250"/>
            <a:ext cx="4562475" cy="371475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b="54436"/>
          <a:stretch/>
        </p:blipFill>
        <p:spPr>
          <a:xfrm>
            <a:off x="430513" y="630880"/>
            <a:ext cx="11168098" cy="3017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241516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43639"/>
          <a:stretch/>
        </p:blipFill>
        <p:spPr>
          <a:xfrm>
            <a:off x="358084" y="1095469"/>
            <a:ext cx="11471939" cy="379340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42808" y="4182701"/>
            <a:ext cx="3680559" cy="2449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35963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b="54327"/>
          <a:stretch/>
        </p:blipFill>
        <p:spPr>
          <a:xfrm>
            <a:off x="385242" y="621176"/>
            <a:ext cx="11272087" cy="316317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40301" y="3551636"/>
            <a:ext cx="4006865" cy="3001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607110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51494" y="144855"/>
            <a:ext cx="8873469" cy="6183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995674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6725" y="1052008"/>
            <a:ext cx="11265068" cy="4217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164200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b="38068"/>
          <a:stretch/>
        </p:blipFill>
        <p:spPr>
          <a:xfrm>
            <a:off x="439565" y="769887"/>
            <a:ext cx="11441394" cy="4463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159514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62868"/>
          <a:stretch/>
        </p:blipFill>
        <p:spPr>
          <a:xfrm>
            <a:off x="339976" y="1720158"/>
            <a:ext cx="11434723" cy="2679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20197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49" y="615636"/>
            <a:ext cx="10515600" cy="1058784"/>
          </a:xfrm>
        </p:spPr>
        <p:txBody>
          <a:bodyPr>
            <a:noAutofit/>
          </a:bodyPr>
          <a:lstStyle/>
          <a:p>
            <a:pPr algn="ctr"/>
            <a:r>
              <a:rPr lang="uk-UA" sz="3600" b="1" dirty="0" smtClean="0">
                <a:latin typeface="+mn-lt"/>
              </a:rPr>
              <a:t>1. Зміст і порядок розроблення виробничої програми підприємства та підрозділів</a:t>
            </a:r>
            <a:endParaRPr lang="uk-UA" sz="3600" b="1" dirty="0">
              <a:latin typeface="+mn-lt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b="57664"/>
          <a:stretch/>
        </p:blipFill>
        <p:spPr>
          <a:xfrm>
            <a:off x="468373" y="2127565"/>
            <a:ext cx="11242551" cy="27432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44419" y="4363770"/>
            <a:ext cx="4803131" cy="2298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946527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0093" y="283645"/>
            <a:ext cx="10515600" cy="1210178"/>
          </a:xfrm>
        </p:spPr>
        <p:txBody>
          <a:bodyPr>
            <a:normAutofit/>
          </a:bodyPr>
          <a:lstStyle/>
          <a:p>
            <a:pPr algn="ctr"/>
            <a:r>
              <a:rPr lang="uk-UA" sz="3600" b="1" dirty="0">
                <a:latin typeface="+mn-lt"/>
              </a:rPr>
              <a:t>4. Особливості внутрішньовиробничої матеріальної відповідальності</a:t>
            </a:r>
            <a:r>
              <a:rPr lang="uk-UA" sz="3600" b="1" dirty="0" smtClean="0">
                <a:latin typeface="+mn-lt"/>
              </a:rPr>
              <a:t>.</a:t>
            </a:r>
            <a:endParaRPr lang="" sz="3600" dirty="0">
              <a:latin typeface="+mn-lt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86320" y="3594227"/>
            <a:ext cx="2934312" cy="293431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t="16403" b="53272"/>
          <a:stretch/>
        </p:blipFill>
        <p:spPr>
          <a:xfrm>
            <a:off x="131744" y="2209044"/>
            <a:ext cx="11722091" cy="2426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997557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t="46025"/>
          <a:stretch/>
        </p:blipFill>
        <p:spPr>
          <a:xfrm>
            <a:off x="521044" y="1077361"/>
            <a:ext cx="11328440" cy="4173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533026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b="64572"/>
          <a:stretch/>
        </p:blipFill>
        <p:spPr>
          <a:xfrm>
            <a:off x="339975" y="1559531"/>
            <a:ext cx="11459288" cy="2215764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77339" y="3232499"/>
            <a:ext cx="3956411" cy="3555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208715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t="39558"/>
          <a:stretch/>
        </p:blipFill>
        <p:spPr>
          <a:xfrm>
            <a:off x="439564" y="543208"/>
            <a:ext cx="11168812" cy="368476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69160" y="3585172"/>
            <a:ext cx="2988098" cy="2974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053767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b="63012"/>
          <a:stretch/>
        </p:blipFill>
        <p:spPr>
          <a:xfrm>
            <a:off x="479832" y="1118457"/>
            <a:ext cx="11284045" cy="313667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73291" y="4418091"/>
            <a:ext cx="3909584" cy="2237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575823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35706" b="10976"/>
          <a:stretch/>
        </p:blipFill>
        <p:spPr>
          <a:xfrm>
            <a:off x="425513" y="1077361"/>
            <a:ext cx="11307512" cy="4327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218872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7666" y="537141"/>
            <a:ext cx="10515600" cy="1155857"/>
          </a:xfrm>
        </p:spPr>
        <p:txBody>
          <a:bodyPr>
            <a:normAutofit/>
          </a:bodyPr>
          <a:lstStyle/>
          <a:p>
            <a:pPr algn="ctr"/>
            <a:r>
              <a:rPr lang="uk-UA" sz="3600" b="1" noProof="1" smtClean="0">
                <a:latin typeface="+mn-lt"/>
              </a:rPr>
              <a:t>5. Виробнича потужність підприємства та методи її визначення.</a:t>
            </a:r>
            <a:endParaRPr lang="uk-UA" sz="3600" noProof="1">
              <a:latin typeface="+mn-lt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t="22128"/>
          <a:stretch/>
        </p:blipFill>
        <p:spPr>
          <a:xfrm>
            <a:off x="476062" y="2100403"/>
            <a:ext cx="11362145" cy="3032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403949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b="68988"/>
          <a:stretch/>
        </p:blipFill>
        <p:spPr>
          <a:xfrm>
            <a:off x="235390" y="1518088"/>
            <a:ext cx="11646651" cy="247449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70448" y="3186821"/>
            <a:ext cx="4911593" cy="3268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961473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29859"/>
          <a:stretch/>
        </p:blipFill>
        <p:spPr>
          <a:xfrm>
            <a:off x="470781" y="416458"/>
            <a:ext cx="11276193" cy="5368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749294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b="20600"/>
          <a:stretch/>
        </p:blipFill>
        <p:spPr>
          <a:xfrm>
            <a:off x="324438" y="334489"/>
            <a:ext cx="11479496" cy="5830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84160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9133" y="624689"/>
            <a:ext cx="10411485" cy="5450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800020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6725" y="824569"/>
            <a:ext cx="11402040" cy="302315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43249" y="3304515"/>
            <a:ext cx="5036145" cy="330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017374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b="60852"/>
          <a:stretch/>
        </p:blipFill>
        <p:spPr>
          <a:xfrm>
            <a:off x="539154" y="1377015"/>
            <a:ext cx="11222038" cy="294148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65087" y="3956365"/>
            <a:ext cx="4196105" cy="2615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012079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37276"/>
          <a:stretch/>
        </p:blipFill>
        <p:spPr>
          <a:xfrm>
            <a:off x="385243" y="660901"/>
            <a:ext cx="11526453" cy="4617269"/>
          </a:xfrm>
          <a:prstGeom prst="rect">
            <a:avLst/>
          </a:prstGeom>
        </p:spPr>
      </p:pic>
      <p:pic>
        <p:nvPicPr>
          <p:cNvPr id="2050" name="Picture 2" descr="Ð ÐµÐ·ÑÐ»ÑÑÐ°Ñ Ð¿Ð¾ÑÑÐºÑ Ð·Ð¾Ð±ÑÐ°Ð¶ÐµÐ½Ñ Ð·Ð° Ð·Ð°Ð¿Ð¸ÑÐ¾Ð¼ &quot;Ð²Ð¸ÑÐ¾Ð±Ð½Ð¸ÑÐ° Ð¿ÑÐ¾Ð³ÑÐ°Ð¼Ð° Ð¿ÑÐ´Ð¿ÑÐ¸ÑÐ¼ÑÑÐ²Ð°&quot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0769" y="3114392"/>
            <a:ext cx="4554982" cy="3295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170568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b="53898"/>
          <a:stretch/>
        </p:blipFill>
        <p:spPr>
          <a:xfrm>
            <a:off x="502939" y="928254"/>
            <a:ext cx="11284807" cy="3707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747838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45387"/>
          <a:stretch/>
        </p:blipFill>
        <p:spPr>
          <a:xfrm>
            <a:off x="539153" y="823864"/>
            <a:ext cx="11312349" cy="4381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690102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b="56526"/>
          <a:stretch/>
        </p:blipFill>
        <p:spPr>
          <a:xfrm>
            <a:off x="475780" y="1058356"/>
            <a:ext cx="11411618" cy="3405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066996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42299"/>
          <a:stretch/>
        </p:blipFill>
        <p:spPr>
          <a:xfrm>
            <a:off x="385245" y="697114"/>
            <a:ext cx="11436821" cy="4427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758772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b="60127"/>
          <a:stretch/>
        </p:blipFill>
        <p:spPr>
          <a:xfrm>
            <a:off x="398353" y="1327346"/>
            <a:ext cx="11439847" cy="2773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178056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39378"/>
          <a:stretch/>
        </p:blipFill>
        <p:spPr>
          <a:xfrm>
            <a:off x="443620" y="977774"/>
            <a:ext cx="11284421" cy="4055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9583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34767"/>
          <a:stretch/>
        </p:blipFill>
        <p:spPr>
          <a:xfrm>
            <a:off x="534154" y="968719"/>
            <a:ext cx="11307778" cy="4508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64516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b="52044"/>
          <a:stretch/>
        </p:blipFill>
        <p:spPr>
          <a:xfrm>
            <a:off x="461729" y="963339"/>
            <a:ext cx="11309224" cy="273047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14377" y="3613651"/>
            <a:ext cx="4256576" cy="2832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31402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b="55633"/>
          <a:stretch/>
        </p:blipFill>
        <p:spPr>
          <a:xfrm>
            <a:off x="493886" y="1050201"/>
            <a:ext cx="11191476" cy="4146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82848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9835" y="441682"/>
            <a:ext cx="11462650" cy="5768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86824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3351" y="429186"/>
            <a:ext cx="11439412" cy="5971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282107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79</TotalTime>
  <Words>150</Words>
  <Application>Microsoft Office PowerPoint</Application>
  <PresentationFormat>Широкоэкранный</PresentationFormat>
  <Paragraphs>20</Paragraphs>
  <Slides>48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48</vt:i4>
      </vt:variant>
    </vt:vector>
  </HeadingPairs>
  <TitlesOfParts>
    <vt:vector size="49" baseType="lpstr">
      <vt:lpstr>Тема Office</vt:lpstr>
      <vt:lpstr>Тема 3. Планування виробничої діяльності підприємства та обсягів реалізації продукції.</vt:lpstr>
      <vt:lpstr>Презентация PowerPoint</vt:lpstr>
      <vt:lpstr>1. Зміст і порядок розроблення виробничої програми підприємства та підрозділів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2. Ресурсне обґрунтування виробничої програми. Виробнича потужність.</vt:lpstr>
      <vt:lpstr>Презентация PowerPoint</vt:lpstr>
      <vt:lpstr>Презентация PowerPoint</vt:lpstr>
      <vt:lpstr>Презентация PowerPoint</vt:lpstr>
      <vt:lpstr>Презентация PowerPoint</vt:lpstr>
      <vt:lpstr> 3. Основні принципи раціональної організації виробничих процесів та якість продукції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4. Особливості внутрішньовиробничої матеріальної відповідальності.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5. Виробнича потужність підприємства та методи її визначення.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Сергей Климчук</dc:creator>
  <cp:lastModifiedBy>Сергей Климчук</cp:lastModifiedBy>
  <cp:revision>18</cp:revision>
  <dcterms:created xsi:type="dcterms:W3CDTF">2018-02-07T20:19:01Z</dcterms:created>
  <dcterms:modified xsi:type="dcterms:W3CDTF">2018-09-10T21:12:17Z</dcterms:modified>
</cp:coreProperties>
</file>