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8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99" r:id="rId13"/>
    <p:sldId id="300" r:id="rId14"/>
    <p:sldId id="268" r:id="rId15"/>
    <p:sldId id="269" r:id="rId16"/>
    <p:sldId id="270" r:id="rId17"/>
    <p:sldId id="277" r:id="rId18"/>
    <p:sldId id="272" r:id="rId19"/>
    <p:sldId id="301" r:id="rId20"/>
    <p:sldId id="302" r:id="rId21"/>
    <p:sldId id="275" r:id="rId22"/>
    <p:sldId id="278" r:id="rId23"/>
    <p:sldId id="276" r:id="rId24"/>
    <p:sldId id="303" r:id="rId25"/>
    <p:sldId id="279" r:id="rId26"/>
    <p:sldId id="280" r:id="rId27"/>
    <p:sldId id="282" r:id="rId28"/>
    <p:sldId id="283" r:id="rId29"/>
    <p:sldId id="304" r:id="rId30"/>
    <p:sldId id="289" r:id="rId31"/>
    <p:sldId id="305" r:id="rId32"/>
    <p:sldId id="286" r:id="rId33"/>
    <p:sldId id="306" r:id="rId34"/>
    <p:sldId id="288" r:id="rId35"/>
    <p:sldId id="307" r:id="rId36"/>
    <p:sldId id="290" r:id="rId37"/>
    <p:sldId id="291" r:id="rId38"/>
    <p:sldId id="308" r:id="rId39"/>
    <p:sldId id="292" r:id="rId40"/>
    <p:sldId id="293" r:id="rId41"/>
    <p:sldId id="294" r:id="rId42"/>
    <p:sldId id="309" r:id="rId43"/>
    <p:sldId id="295" r:id="rId44"/>
    <p:sldId id="310" r:id="rId45"/>
    <p:sldId id="296" r:id="rId46"/>
    <p:sldId id="311" r:id="rId47"/>
    <p:sldId id="297" r:id="rId48"/>
    <p:sldId id="312" r:id="rId49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EC131-8160-4887-81AD-EE9A3D54540C}" type="datetimeFigureOut">
              <a:rPr lang="" smtClean="0"/>
              <a:t>09/10/2018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4644E-57A6-46E1-B1F1-36F009535204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03128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5A500-E1CD-48FC-816F-A0203CEC465A}" type="datetimeFigureOut">
              <a:rPr lang="" smtClean="0"/>
              <a:t>10.09.2018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5DA5-5224-4E56-AA08-FD37B2C365A8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06745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0609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8454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44148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01257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4215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7113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2923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10473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1824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5728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328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E1D5-82B1-45C1-A9BE-D5B207DCAD7E}" type="datetimeFigureOut">
              <a:rPr lang="" smtClean="0"/>
              <a:t>09/10/2018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E238-F05D-41BC-A1AF-D542F8CCA016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9915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35" y="832918"/>
            <a:ext cx="11289671" cy="1711106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latin typeface="+mn-lt"/>
              </a:rPr>
              <a:t>Тема 3. Планування виробничої діяльності підприємства та обсягів реалізації продукції</a:t>
            </a:r>
            <a:r>
              <a:rPr lang="uk-UA" sz="5400" b="1" dirty="0" smtClean="0">
                <a:latin typeface="+mn-lt"/>
              </a:rPr>
              <a:t>.</a:t>
            </a:r>
            <a:endParaRPr lang="" sz="5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5635" y="2978590"/>
            <a:ext cx="10849510" cy="3536573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1. Зміст і порядок розробки виробничої програми підприємства та підрозділів</a:t>
            </a:r>
            <a:endParaRPr lang="uk-UA" sz="2800" b="1" dirty="0">
              <a:solidFill>
                <a:schemeClr val="tx1"/>
              </a:solidFill>
            </a:endParaRPr>
          </a:p>
          <a:p>
            <a:r>
              <a:rPr lang="uk-UA" sz="2800" dirty="0">
                <a:solidFill>
                  <a:schemeClr val="tx1"/>
                </a:solidFill>
              </a:rPr>
              <a:t>2. Ресурсне обґрунтування виробничої програми</a:t>
            </a:r>
          </a:p>
          <a:p>
            <a:r>
              <a:rPr lang="uk-UA" sz="2800" dirty="0">
                <a:solidFill>
                  <a:schemeClr val="tx1"/>
                </a:solidFill>
              </a:rPr>
              <a:t>3. Основні принципи раціональної організації виробничих процесів та якість продукції.</a:t>
            </a:r>
          </a:p>
          <a:p>
            <a:r>
              <a:rPr lang="uk-UA" sz="2800" dirty="0">
                <a:solidFill>
                  <a:schemeClr val="tx1"/>
                </a:solidFill>
              </a:rPr>
              <a:t>4. Форми і зміст матеріальної відповідальності.</a:t>
            </a:r>
          </a:p>
          <a:p>
            <a:r>
              <a:rPr lang="uk-UA" sz="2800" dirty="0">
                <a:solidFill>
                  <a:schemeClr val="tx1"/>
                </a:solidFill>
              </a:rPr>
              <a:t>5. Виробнича потужність</a:t>
            </a:r>
            <a:r>
              <a:rPr lang="uk-UA" sz="2800" dirty="0" smtClean="0">
                <a:solidFill>
                  <a:schemeClr val="tx1"/>
                </a:solidFill>
              </a:rPr>
              <a:t>.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261"/>
          <a:stretch/>
        </p:blipFill>
        <p:spPr>
          <a:xfrm>
            <a:off x="394298" y="1028411"/>
            <a:ext cx="11418759" cy="1334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3658"/>
          <a:stretch/>
        </p:blipFill>
        <p:spPr>
          <a:xfrm>
            <a:off x="629687" y="2734146"/>
            <a:ext cx="11269239" cy="31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0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4578"/>
          <a:stretch/>
        </p:blipFill>
        <p:spPr>
          <a:xfrm>
            <a:off x="385244" y="495671"/>
            <a:ext cx="11368592" cy="2989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28" y="3147960"/>
            <a:ext cx="5420573" cy="33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0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4685" b="29340"/>
          <a:stretch/>
        </p:blipFill>
        <p:spPr>
          <a:xfrm>
            <a:off x="448620" y="543207"/>
            <a:ext cx="11370376" cy="3023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285" y="3491377"/>
            <a:ext cx="3921094" cy="29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9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8743"/>
          <a:stretch/>
        </p:blipFill>
        <p:spPr>
          <a:xfrm>
            <a:off x="466726" y="1448554"/>
            <a:ext cx="11375982" cy="25802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89" y="3802455"/>
            <a:ext cx="5546619" cy="26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6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50" y="943370"/>
            <a:ext cx="11329261" cy="43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6264"/>
          <a:stretch/>
        </p:blipFill>
        <p:spPr>
          <a:xfrm>
            <a:off x="294709" y="654903"/>
            <a:ext cx="11465031" cy="243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682" y="3600365"/>
            <a:ext cx="4351622" cy="28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8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8" y="1186005"/>
            <a:ext cx="11427414" cy="41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3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772" y="537142"/>
            <a:ext cx="10515600" cy="1110590"/>
          </a:xfrm>
        </p:spPr>
        <p:txBody>
          <a:bodyPr>
            <a:normAutofit/>
          </a:bodyPr>
          <a:lstStyle/>
          <a:p>
            <a:pPr algn="ctr"/>
            <a:r>
              <a:rPr lang="uk-UA" sz="3600" b="1" noProof="1" smtClean="0">
                <a:latin typeface="+mn-lt"/>
              </a:rPr>
              <a:t>2. Ресурсне обґрунтування виробничої програми. Виробнича потужність.</a:t>
            </a:r>
            <a:endParaRPr lang="uk-UA" sz="3600" noProof="1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8" y="2417357"/>
            <a:ext cx="11244018" cy="2462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869" y="4286938"/>
            <a:ext cx="5291987" cy="22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9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9964"/>
          <a:stretch/>
        </p:blipFill>
        <p:spPr>
          <a:xfrm>
            <a:off x="376190" y="1248591"/>
            <a:ext cx="11401754" cy="33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2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9750"/>
          <a:stretch/>
        </p:blipFill>
        <p:spPr>
          <a:xfrm>
            <a:off x="367136" y="688062"/>
            <a:ext cx="11450275" cy="48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155" y="570368"/>
            <a:ext cx="10849510" cy="5694630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chemeClr val="tx1"/>
                </a:solidFill>
              </a:rPr>
              <a:t>Ключові </a:t>
            </a:r>
            <a:r>
              <a:rPr lang="uk-UA" sz="2800" b="1" i="1" dirty="0">
                <a:solidFill>
                  <a:schemeClr val="tx1"/>
                </a:solidFill>
              </a:rPr>
              <a:t>поняття та терміни: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endParaRPr lang="uk-UA" sz="2800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tx1"/>
                </a:solidFill>
              </a:rPr>
              <a:t>виробнича </a:t>
            </a:r>
            <a:r>
              <a:rPr lang="uk-UA" sz="2800" i="1" dirty="0">
                <a:solidFill>
                  <a:schemeClr val="tx1"/>
                </a:solidFill>
              </a:rPr>
              <a:t>програма,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tx1"/>
                </a:solidFill>
              </a:rPr>
              <a:t>товарна</a:t>
            </a:r>
            <a:r>
              <a:rPr lang="uk-UA" sz="2800" i="1" dirty="0">
                <a:solidFill>
                  <a:schemeClr val="tx1"/>
                </a:solidFill>
              </a:rPr>
              <a:t>, реалізована, валова, чиста продукція,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tx1"/>
                </a:solidFill>
              </a:rPr>
              <a:t>незавершене </a:t>
            </a:r>
            <a:r>
              <a:rPr lang="uk-UA" sz="2800" i="1" dirty="0">
                <a:solidFill>
                  <a:schemeClr val="tx1"/>
                </a:solidFill>
              </a:rPr>
              <a:t>виробництво,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tx1"/>
                </a:solidFill>
              </a:rPr>
              <a:t>поточна</a:t>
            </a:r>
            <a:r>
              <a:rPr lang="uk-UA" sz="2800" i="1" dirty="0">
                <a:solidFill>
                  <a:schemeClr val="tx1"/>
                </a:solidFill>
              </a:rPr>
              <a:t>, облагороджена вартість,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tx1"/>
                </a:solidFill>
              </a:rPr>
              <a:t>якість </a:t>
            </a:r>
            <a:r>
              <a:rPr lang="uk-UA" sz="2800" i="1" dirty="0">
                <a:solidFill>
                  <a:schemeClr val="tx1"/>
                </a:solidFill>
              </a:rPr>
              <a:t>продукції,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tx1"/>
                </a:solidFill>
              </a:rPr>
              <a:t>ритмічність</a:t>
            </a:r>
            <a:r>
              <a:rPr lang="uk-UA" sz="2800" i="1" dirty="0">
                <a:solidFill>
                  <a:schemeClr val="tx1"/>
                </a:solidFill>
              </a:rPr>
              <a:t>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tx1"/>
                </a:solidFill>
              </a:rPr>
              <a:t>відсоток </a:t>
            </a:r>
            <a:r>
              <a:rPr lang="uk-UA" sz="2800" i="1" dirty="0">
                <a:solidFill>
                  <a:schemeClr val="tx1"/>
                </a:solidFill>
              </a:rPr>
              <a:t>виконання плану за обсягом та асортиментом,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tx1"/>
                </a:solidFill>
              </a:rPr>
              <a:t>проектна</a:t>
            </a:r>
            <a:r>
              <a:rPr lang="uk-UA" sz="2800" i="1" dirty="0">
                <a:solidFill>
                  <a:schemeClr val="tx1"/>
                </a:solidFill>
              </a:rPr>
              <a:t>, початкова, середньорічна виробнича потужність</a:t>
            </a:r>
            <a:r>
              <a:rPr lang="uk-UA" sz="2800" i="1" dirty="0" smtClean="0">
                <a:solidFill>
                  <a:schemeClr val="tx1"/>
                </a:solidFill>
              </a:rPr>
              <a:t>.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54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6928" b="25406"/>
          <a:stretch/>
        </p:blipFill>
        <p:spPr>
          <a:xfrm>
            <a:off x="380246" y="1335004"/>
            <a:ext cx="11468996" cy="29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2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9748" b="38292"/>
          <a:stretch/>
        </p:blipFill>
        <p:spPr>
          <a:xfrm>
            <a:off x="394298" y="1439500"/>
            <a:ext cx="11408072" cy="2534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09" y="4200808"/>
            <a:ext cx="4059644" cy="23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1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360" y="24743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noProof="1" smtClean="0">
                <a:latin typeface="+mn-lt"/>
              </a:rPr>
              <a:t> 3. Основні принципи раціональної організації виробничих процесів та якість продукції</a:t>
            </a:r>
            <a:endParaRPr lang="uk-UA" sz="3600" noProof="1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10" y="1729212"/>
            <a:ext cx="11347299" cy="3512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091" y="4816445"/>
            <a:ext cx="7493818" cy="18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92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918" y="3143250"/>
            <a:ext cx="4562475" cy="37147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54436"/>
          <a:stretch/>
        </p:blipFill>
        <p:spPr>
          <a:xfrm>
            <a:off x="430513" y="630880"/>
            <a:ext cx="11168098" cy="301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5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3639"/>
          <a:stretch/>
        </p:blipFill>
        <p:spPr>
          <a:xfrm>
            <a:off x="358084" y="1095469"/>
            <a:ext cx="11471939" cy="3793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808" y="4182701"/>
            <a:ext cx="3680559" cy="24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9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4327"/>
          <a:stretch/>
        </p:blipFill>
        <p:spPr>
          <a:xfrm>
            <a:off x="385242" y="621176"/>
            <a:ext cx="11272087" cy="3163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301" y="3551636"/>
            <a:ext cx="4006865" cy="30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71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94" y="144855"/>
            <a:ext cx="8873469" cy="61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56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052008"/>
            <a:ext cx="11265068" cy="42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42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8068"/>
          <a:stretch/>
        </p:blipFill>
        <p:spPr>
          <a:xfrm>
            <a:off x="439565" y="769887"/>
            <a:ext cx="11441394" cy="44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95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2868"/>
          <a:stretch/>
        </p:blipFill>
        <p:spPr>
          <a:xfrm>
            <a:off x="339976" y="1720158"/>
            <a:ext cx="11434723" cy="26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615636"/>
            <a:ext cx="10515600" cy="105878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+mn-lt"/>
              </a:rPr>
              <a:t>1. Зміст і порядок розроблення виробничої програми підприємства та підрозділів</a:t>
            </a:r>
            <a:endParaRPr lang="uk-UA" sz="36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57664"/>
          <a:stretch/>
        </p:blipFill>
        <p:spPr>
          <a:xfrm>
            <a:off x="468373" y="2127565"/>
            <a:ext cx="11242551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419" y="4363770"/>
            <a:ext cx="4803131" cy="22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65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093" y="283645"/>
            <a:ext cx="10515600" cy="121017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+mn-lt"/>
              </a:rPr>
              <a:t>4. Особливості внутрішньовиробничої матеріальної відповідальності</a:t>
            </a:r>
            <a:r>
              <a:rPr lang="uk-UA" sz="3600" b="1" dirty="0" smtClean="0">
                <a:latin typeface="+mn-lt"/>
              </a:rPr>
              <a:t>.</a:t>
            </a:r>
            <a:endParaRPr lang="" sz="3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320" y="3594227"/>
            <a:ext cx="2934312" cy="2934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6403" b="53272"/>
          <a:stretch/>
        </p:blipFill>
        <p:spPr>
          <a:xfrm>
            <a:off x="131744" y="2209044"/>
            <a:ext cx="11722091" cy="24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75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6025"/>
          <a:stretch/>
        </p:blipFill>
        <p:spPr>
          <a:xfrm>
            <a:off x="521044" y="1077361"/>
            <a:ext cx="11328440" cy="41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30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64572"/>
          <a:stretch/>
        </p:blipFill>
        <p:spPr>
          <a:xfrm>
            <a:off x="339975" y="1559531"/>
            <a:ext cx="11459288" cy="22157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339" y="3232499"/>
            <a:ext cx="3956411" cy="35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7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9558"/>
          <a:stretch/>
        </p:blipFill>
        <p:spPr>
          <a:xfrm>
            <a:off x="439564" y="543208"/>
            <a:ext cx="11168812" cy="3684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160" y="3585172"/>
            <a:ext cx="2988098" cy="29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37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3012"/>
          <a:stretch/>
        </p:blipFill>
        <p:spPr>
          <a:xfrm>
            <a:off x="479832" y="1118457"/>
            <a:ext cx="11284045" cy="3136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291" y="4418091"/>
            <a:ext cx="3909584" cy="22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5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5706" b="10976"/>
          <a:stretch/>
        </p:blipFill>
        <p:spPr>
          <a:xfrm>
            <a:off x="425513" y="1077361"/>
            <a:ext cx="11307512" cy="43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88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666" y="537141"/>
            <a:ext cx="10515600" cy="1155857"/>
          </a:xfrm>
        </p:spPr>
        <p:txBody>
          <a:bodyPr>
            <a:normAutofit/>
          </a:bodyPr>
          <a:lstStyle/>
          <a:p>
            <a:pPr algn="ctr"/>
            <a:r>
              <a:rPr lang="uk-UA" sz="3600" b="1" noProof="1" smtClean="0">
                <a:latin typeface="+mn-lt"/>
              </a:rPr>
              <a:t>5. Виробнича потужність підприємства та методи її визначення.</a:t>
            </a:r>
            <a:endParaRPr lang="uk-UA" sz="3600" noProof="1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2128"/>
          <a:stretch/>
        </p:blipFill>
        <p:spPr>
          <a:xfrm>
            <a:off x="476062" y="2100403"/>
            <a:ext cx="11362145" cy="30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39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8988"/>
          <a:stretch/>
        </p:blipFill>
        <p:spPr>
          <a:xfrm>
            <a:off x="235390" y="1518088"/>
            <a:ext cx="11646651" cy="2474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48" y="3186821"/>
            <a:ext cx="4911593" cy="32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14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9859"/>
          <a:stretch/>
        </p:blipFill>
        <p:spPr>
          <a:xfrm>
            <a:off x="470781" y="416458"/>
            <a:ext cx="11276193" cy="53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92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0600"/>
          <a:stretch/>
        </p:blipFill>
        <p:spPr>
          <a:xfrm>
            <a:off x="324438" y="334489"/>
            <a:ext cx="11479496" cy="58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1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33" y="624689"/>
            <a:ext cx="10411485" cy="54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0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824569"/>
            <a:ext cx="11402040" cy="3023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249" y="3304515"/>
            <a:ext cx="5036145" cy="33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73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0852"/>
          <a:stretch/>
        </p:blipFill>
        <p:spPr>
          <a:xfrm>
            <a:off x="539154" y="1377015"/>
            <a:ext cx="11222038" cy="2941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087" y="3956365"/>
            <a:ext cx="4196105" cy="26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20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7276"/>
          <a:stretch/>
        </p:blipFill>
        <p:spPr>
          <a:xfrm>
            <a:off x="385243" y="660901"/>
            <a:ext cx="11526453" cy="4617269"/>
          </a:xfrm>
          <a:prstGeom prst="rect">
            <a:avLst/>
          </a:prstGeom>
        </p:spPr>
      </p:pic>
      <p:pic>
        <p:nvPicPr>
          <p:cNvPr id="2050" name="Picture 2" descr="Ð ÐµÐ·ÑÐ»ÑÑÐ°Ñ Ð¿Ð¾ÑÑÐºÑ Ð·Ð¾Ð±ÑÐ°Ð¶ÐµÐ½Ñ Ð·Ð° Ð·Ð°Ð¿Ð¸ÑÐ¾Ð¼ &quot;Ð²Ð¸ÑÐ¾Ð±Ð½Ð¸ÑÐ° Ð¿ÑÐ¾Ð³ÑÐ°Ð¼Ð° Ð¿ÑÐ´Ð¿ÑÐ¸ÑÐ¼ÑÑÐ²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69" y="3114392"/>
            <a:ext cx="4554982" cy="32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05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3898"/>
          <a:stretch/>
        </p:blipFill>
        <p:spPr>
          <a:xfrm>
            <a:off x="502939" y="928254"/>
            <a:ext cx="11284807" cy="37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78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5387"/>
          <a:stretch/>
        </p:blipFill>
        <p:spPr>
          <a:xfrm>
            <a:off x="539153" y="823864"/>
            <a:ext cx="11312349" cy="43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01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6526"/>
          <a:stretch/>
        </p:blipFill>
        <p:spPr>
          <a:xfrm>
            <a:off x="475780" y="1058356"/>
            <a:ext cx="11411618" cy="34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69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2299"/>
          <a:stretch/>
        </p:blipFill>
        <p:spPr>
          <a:xfrm>
            <a:off x="385245" y="697114"/>
            <a:ext cx="11436821" cy="44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87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0127"/>
          <a:stretch/>
        </p:blipFill>
        <p:spPr>
          <a:xfrm>
            <a:off x="398353" y="1327346"/>
            <a:ext cx="11439847" cy="27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80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9378"/>
          <a:stretch/>
        </p:blipFill>
        <p:spPr>
          <a:xfrm>
            <a:off x="443620" y="977774"/>
            <a:ext cx="11284421" cy="405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4767"/>
          <a:stretch/>
        </p:blipFill>
        <p:spPr>
          <a:xfrm>
            <a:off x="534154" y="968719"/>
            <a:ext cx="11307778" cy="45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5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2044"/>
          <a:stretch/>
        </p:blipFill>
        <p:spPr>
          <a:xfrm>
            <a:off x="461729" y="963339"/>
            <a:ext cx="11309224" cy="2730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377" y="3613651"/>
            <a:ext cx="4256576" cy="28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4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5633"/>
          <a:stretch/>
        </p:blipFill>
        <p:spPr>
          <a:xfrm>
            <a:off x="493886" y="1050201"/>
            <a:ext cx="11191476" cy="41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5" y="441682"/>
            <a:ext cx="11462650" cy="57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8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51" y="429186"/>
            <a:ext cx="11439412" cy="59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21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150</Words>
  <Application>Microsoft Office PowerPoint</Application>
  <PresentationFormat>Широкоэкранный</PresentationFormat>
  <Paragraphs>20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Тема 3. Планування виробничої діяльності підприємства та обсягів реалізації продукції.</vt:lpstr>
      <vt:lpstr>Презентация PowerPoint</vt:lpstr>
      <vt:lpstr>1. Зміст і порядок розроблення виробничої програми підприємства та підрозділів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Ресурсне обґрунтування виробничої програми. Виробнича потужність.</vt:lpstr>
      <vt:lpstr>Презентация PowerPoint</vt:lpstr>
      <vt:lpstr>Презентация PowerPoint</vt:lpstr>
      <vt:lpstr>Презентация PowerPoint</vt:lpstr>
      <vt:lpstr>Презентация PowerPoint</vt:lpstr>
      <vt:lpstr> 3. Основні принципи раціональної організації виробничих процесів та якість продукції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Особливості внутрішньовиробничої матеріальної відповідальності.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Виробнича потужність підприємства та методи її визначення.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Климчук</dc:creator>
  <cp:lastModifiedBy>Сергей Климчук</cp:lastModifiedBy>
  <cp:revision>18</cp:revision>
  <dcterms:created xsi:type="dcterms:W3CDTF">2018-02-07T20:19:01Z</dcterms:created>
  <dcterms:modified xsi:type="dcterms:W3CDTF">2018-09-10T21:12:17Z</dcterms:modified>
</cp:coreProperties>
</file>