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media/image1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3"/>
  </p:sldMasterIdLst>
  <p:notesMasterIdLst>
    <p:notesMasterId r:id="rId6"/>
  </p:notesMasterIdLst>
  <p:sldIdLst>
    <p:sldId id="273" r:id="rId4"/>
    <p:sldId id="257" r:id="rId5"/>
    <p:sldId id="291" r:id="rId7"/>
    <p:sldId id="308" r:id="rId8"/>
    <p:sldId id="258" r:id="rId9"/>
    <p:sldId id="274" r:id="rId10"/>
    <p:sldId id="259" r:id="rId11"/>
    <p:sldId id="309" r:id="rId12"/>
    <p:sldId id="260" r:id="rId13"/>
    <p:sldId id="261" r:id="rId14"/>
    <p:sldId id="262" r:id="rId15"/>
    <p:sldId id="263" r:id="rId16"/>
    <p:sldId id="264" r:id="rId17"/>
    <p:sldId id="265" r:id="rId18"/>
    <p:sldId id="266" r:id="rId19"/>
    <p:sldId id="267" r:id="rId20"/>
    <p:sldId id="275" r:id="rId21"/>
    <p:sldId id="269" r:id="rId22"/>
  </p:sldIdLst>
  <p:sldSz cx="12192000" cy="6858000"/>
  <p:notesSz cx="6858000" cy="9144000"/>
  <p:embeddedFontLst>
    <p:embeddedFont>
      <p:font typeface="Calibri" panose="020F0502020204030204"/>
      <p:regular r:id="rId26"/>
      <p:bold r:id="rId27"/>
      <p:italic r:id="rId28"/>
      <p:boldItalic r:id="rId29"/>
    </p:embeddedFont>
    <p:embeddedFont>
      <p:font typeface="Helvetica" panose="020B0604020202020204" pitchFamily="50" charset="0"/>
      <p:regular r:id="rId30"/>
    </p:embeddedFont>
    <p:embeddedFont>
      <p:font typeface="Cambria Math" panose="02040503050406030204"/>
      <p:regular r:id="rId31"/>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 Активне громадянське суспільство для забезпечення доброчесності в державі" id="{43181F0D-6B6C-4351-A738-256AFACCA644}">
          <p14:sldIdLst>
            <p14:sldId id="273"/>
            <p14:sldId id="257"/>
            <p14:sldId id="291"/>
            <p14:sldId id="308"/>
            <p14:sldId id="258"/>
          </p14:sldIdLst>
        </p14:section>
        <p14:section name="Документи, що закріплюють участь суспільства в боротьбі з корупцією" id="{09490C8B-278A-4D0C-A55C-155869BE7863}">
          <p14:sldIdLst>
            <p14:sldId id="274"/>
            <p14:sldId id="259"/>
            <p14:sldId id="309"/>
            <p14:sldId id="260"/>
            <p14:sldId id="261"/>
            <p14:sldId id="262"/>
          </p14:sldIdLst>
        </p14:section>
        <p14:section name="Напрями громадського активізму в сфері антикорупції" id="{5FE3D91B-D8C9-47D7-9601-8D2051FECF76}">
          <p14:sldIdLst>
            <p14:sldId id="263"/>
            <p14:sldId id="264"/>
            <p14:sldId id="265"/>
            <p14:sldId id="266"/>
          </p14:sldIdLst>
        </p14:section>
        <p14:section name="Уявлення громадян про їхню роль в процесі боротьби з корупцією" id="{BC536277-11BC-49D0-8BD5-99CB449095D5}">
          <p14:sldIdLst>
            <p14:sldId id="267"/>
            <p14:sldId id="275"/>
            <p14:sldId id="269"/>
          </p14:sldIdLst>
        </p14:section>
        <p14:section name="Завдання" id="{5ED6DA6B-FE09-4B9E-A3BD-DA27ED7170EC}">
          <p14:sldIdLst/>
        </p14:section>
      </p14:sectionLst>
    </p:ext>
    <p:ext uri="{EFAFB233-063F-42B5-8137-9DF3F51BA10A}">
      <p15:sldGuideLst xmlns:p15="http://schemas.microsoft.com/office/powerpoint/2012/main">
        <p15:guide id="1" orient="horz" pos="2183" userDrawn="1">
          <p15:clr>
            <a:srgbClr val="A4A3A4"/>
          </p15:clr>
        </p15:guide>
        <p15:guide id="2" pos="388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84" d="100"/>
          <a:sy n="84" d="100"/>
        </p:scale>
        <p:origin x="629" y="77"/>
      </p:cViewPr>
      <p:guideLst>
        <p:guide orient="horz" pos="2183"/>
        <p:guide pos="388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1" Type="http://schemas.openxmlformats.org/officeDocument/2006/relationships/font" Target="fonts/font6.fntdata"/><Relationship Id="rId30" Type="http://schemas.openxmlformats.org/officeDocument/2006/relationships/font" Target="fonts/font5.fntdata"/><Relationship Id="rId3" Type="http://schemas.openxmlformats.org/officeDocument/2006/relationships/slideMaster" Target="slideMasters/slideMaster2.xml"/><Relationship Id="rId29" Type="http://schemas.openxmlformats.org/officeDocument/2006/relationships/font" Target="fonts/font4.fntdata"/><Relationship Id="rId28" Type="http://schemas.openxmlformats.org/officeDocument/2006/relationships/font" Target="fonts/font3.fntdata"/><Relationship Id="rId27" Type="http://schemas.openxmlformats.org/officeDocument/2006/relationships/font" Target="fonts/font2.fntdata"/><Relationship Id="rId26" Type="http://schemas.openxmlformats.org/officeDocument/2006/relationships/font" Target="fonts/font1.fntdata"/><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lang="ru-RU"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lang="ru-RU"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spcBef>
                <a:spcPts val="0"/>
              </a:spcBef>
              <a:spcAft>
                <a:spcPts val="0"/>
              </a:spcAft>
              <a:buSzPts val="140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lang="ru-RU"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Arial" panose="020B0604020202020204" pitchFamily="34" charset="0"/>
                <a:cs typeface="Arial" panose="020B0604020202020204" pitchFamily="34" charset="0"/>
              </a:defRPr>
            </a:lvl1pPr>
          </a:lstStyle>
          <a:p>
            <a:pPr algn="r"/>
            <a:fld id="{00000000-1234-1234-1234-123412341234}" type="slidenum">
              <a:rPr lang="ru-RU" sz="1200" smtClean="0">
                <a:solidFill>
                  <a:schemeClr val="dk1"/>
                </a:solidFill>
                <a:ea typeface="Calibri" panose="020F0502020204030204"/>
                <a:sym typeface="Calibri" panose="020F0502020204030204"/>
              </a:rPr>
            </a:fld>
            <a:endParaRPr lang="ru-RU" sz="1200" dirty="0">
              <a:solidFill>
                <a:schemeClr val="dk1"/>
              </a:solidFill>
              <a:ea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0"/>
        <p:cNvGrpSpPr/>
        <p:nvPr/>
      </p:nvGrpSpPr>
      <p:grpSpPr>
        <a:xfrm>
          <a:off x="0" y="0"/>
          <a:ext cx="0" cy="0"/>
          <a:chOff x="0" y="0"/>
          <a:chExt cx="0" cy="0"/>
        </a:xfrm>
      </p:grpSpPr>
      <p:sp>
        <p:nvSpPr>
          <p:cNvPr id="201" name="Google Shape;20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02" name="Google Shape;20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3"/>
        <p:cNvGrpSpPr/>
        <p:nvPr/>
      </p:nvGrpSpPr>
      <p:grpSpPr>
        <a:xfrm>
          <a:off x="0" y="0"/>
          <a:ext cx="0" cy="0"/>
          <a:chOff x="0" y="0"/>
          <a:chExt cx="0" cy="0"/>
        </a:xfrm>
      </p:grpSpPr>
      <p:sp>
        <p:nvSpPr>
          <p:cNvPr id="214" name="Google Shape;21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15" name="Google Shape;21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5"/>
        <p:cNvGrpSpPr/>
        <p:nvPr/>
      </p:nvGrpSpPr>
      <p:grpSpPr>
        <a:xfrm>
          <a:off x="0" y="0"/>
          <a:ext cx="0" cy="0"/>
          <a:chOff x="0" y="0"/>
          <a:chExt cx="0" cy="0"/>
        </a:xfrm>
      </p:grpSpPr>
      <p:sp>
        <p:nvSpPr>
          <p:cNvPr id="226" name="Google Shape;22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27" name="Google Shape;22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33"/>
        <p:cNvGrpSpPr/>
        <p:nvPr/>
      </p:nvGrpSpPr>
      <p:grpSpPr>
        <a:xfrm>
          <a:off x="0" y="0"/>
          <a:ext cx="0" cy="0"/>
          <a:chOff x="0" y="0"/>
          <a:chExt cx="0" cy="0"/>
        </a:xfrm>
      </p:grpSpPr>
      <p:sp>
        <p:nvSpPr>
          <p:cNvPr id="234" name="Google Shape;23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35" name="Google Shape;23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46"/>
        <p:cNvGrpSpPr/>
        <p:nvPr/>
      </p:nvGrpSpPr>
      <p:grpSpPr>
        <a:xfrm>
          <a:off x="0" y="0"/>
          <a:ext cx="0" cy="0"/>
          <a:chOff x="0" y="0"/>
          <a:chExt cx="0" cy="0"/>
        </a:xfrm>
      </p:grpSpPr>
      <p:sp>
        <p:nvSpPr>
          <p:cNvPr id="247" name="Google Shape;24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48" name="Google Shape;24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59"/>
        <p:cNvGrpSpPr/>
        <p:nvPr/>
      </p:nvGrpSpPr>
      <p:grpSpPr>
        <a:xfrm>
          <a:off x="0" y="0"/>
          <a:ext cx="0" cy="0"/>
          <a:chOff x="0" y="0"/>
          <a:chExt cx="0" cy="0"/>
        </a:xfrm>
      </p:grpSpPr>
      <p:sp>
        <p:nvSpPr>
          <p:cNvPr id="260" name="Google Shape;26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61" name="Google Shape;26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71"/>
        <p:cNvGrpSpPr/>
        <p:nvPr/>
      </p:nvGrpSpPr>
      <p:grpSpPr>
        <a:xfrm>
          <a:off x="0" y="0"/>
          <a:ext cx="0" cy="0"/>
          <a:chOff x="0" y="0"/>
          <a:chExt cx="0" cy="0"/>
        </a:xfrm>
      </p:grpSpPr>
      <p:sp>
        <p:nvSpPr>
          <p:cNvPr id="272" name="Google Shape;27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73" name="Google Shape;27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94" name="Google Shape;9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16" name="Google Shape;11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42" name="Google Shape;1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42" name="Google Shape;1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8"/>
        <p:cNvGrpSpPr/>
        <p:nvPr/>
      </p:nvGrpSpPr>
      <p:grpSpPr>
        <a:xfrm>
          <a:off x="0" y="0"/>
          <a:ext cx="0" cy="0"/>
          <a:chOff x="0" y="0"/>
          <a:chExt cx="0" cy="0"/>
        </a:xfrm>
      </p:grpSpPr>
      <p:sp>
        <p:nvSpPr>
          <p:cNvPr id="159" name="Google Shape;15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60" name="Google Shape;16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1"/>
        <p:cNvGrpSpPr/>
        <p:nvPr/>
      </p:nvGrpSpPr>
      <p:grpSpPr>
        <a:xfrm>
          <a:off x="0" y="0"/>
          <a:ext cx="0" cy="0"/>
          <a:chOff x="0" y="0"/>
          <a:chExt cx="0" cy="0"/>
        </a:xfrm>
      </p:grpSpPr>
      <p:sp>
        <p:nvSpPr>
          <p:cNvPr id="172" name="Google Shape;17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73" name="Google Shape;1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86"/>
        <p:cNvGrpSpPr/>
        <p:nvPr/>
      </p:nvGrpSpPr>
      <p:grpSpPr>
        <a:xfrm>
          <a:off x="0" y="0"/>
          <a:ext cx="0" cy="0"/>
          <a:chOff x="0" y="0"/>
          <a:chExt cx="0" cy="0"/>
        </a:xfrm>
      </p:grpSpPr>
      <p:sp>
        <p:nvSpPr>
          <p:cNvPr id="187" name="Google Shape;18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188" name="Google Shape;1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1066800" y="2648662"/>
            <a:ext cx="10068560" cy="706121"/>
          </a:xfrm>
        </p:spPr>
        <p:txBody>
          <a:bodyPr anchor="ctr"/>
          <a:lstStyle>
            <a:lvl1pPr algn="ctr">
              <a:defRPr sz="60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806" y="563879"/>
            <a:ext cx="1129554" cy="10668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2914" y="0"/>
            <a:ext cx="689086" cy="199136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22050" y="6101700"/>
            <a:ext cx="4665170" cy="75630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072145" y="1987420"/>
            <a:ext cx="9305326" cy="983288"/>
          </a:xfrm>
        </p:spPr>
        <p:txBody>
          <a:bodyPr anchor="t">
            <a:normAutofit/>
          </a:bodyPr>
          <a:lstStyle>
            <a:lvl1pPr algn="l">
              <a:defRPr sz="500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1072145" y="5196598"/>
            <a:ext cx="590750" cy="372175"/>
          </a:xfrm>
          <a:prstGeom prst="rect">
            <a:avLst/>
          </a:prstGeom>
          <a:noFill/>
          <a:ln>
            <a:noFill/>
          </a:ln>
        </p:spPr>
      </p:pic>
      <p:sp>
        <p:nvSpPr>
          <p:cNvPr id="8" name="Google Shape;83;p15"/>
          <p:cNvSpPr/>
          <p:nvPr/>
        </p:nvSpPr>
        <p:spPr>
          <a:xfrm>
            <a:off x="10383520" y="0"/>
            <a:ext cx="1808480" cy="68580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9" name="Google Shape;85;p15"/>
          <p:cNvSpPr/>
          <p:nvPr/>
        </p:nvSpPr>
        <p:spPr>
          <a:xfrm>
            <a:off x="0" y="6116320"/>
            <a:ext cx="4673600" cy="74168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951724" y="466690"/>
            <a:ext cx="10515600" cy="466372"/>
          </a:xfrm>
        </p:spPr>
        <p:txBody>
          <a:bodyPr anchor="t">
            <a:normAutofit/>
          </a:bodyPr>
          <a:lstStyle>
            <a:lvl1pPr>
              <a:defRPr sz="300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1063690" y="1285487"/>
            <a:ext cx="4956110" cy="4282193"/>
          </a:xfrm>
        </p:spPr>
        <p:txBody>
          <a:bodyPr>
            <a:normAutofit/>
          </a:bodyPr>
          <a:lstStyle>
            <a:lvl1pPr marL="0" indent="0">
              <a:buNone/>
              <a:defRPr sz="20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5920105"/>
            <a:ext cx="12192000" cy="922813"/>
          </a:xfrm>
          <a:prstGeom prst="rect">
            <a:avLst/>
          </a:prstGeom>
          <a:noFill/>
          <a:ln>
            <a:noFill/>
          </a:ln>
        </p:spPr>
      </p:pic>
      <p:sp>
        <p:nvSpPr>
          <p:cNvPr id="6" name="Місце для діаграми 5"/>
          <p:cNvSpPr>
            <a:spLocks noGrp="1"/>
          </p:cNvSpPr>
          <p:nvPr>
            <p:ph type="chart" sz="quarter" idx="10" hasCustomPrompt="1"/>
          </p:nvPr>
        </p:nvSpPr>
        <p:spPr>
          <a:xfrm>
            <a:off x="6096000" y="1285487"/>
            <a:ext cx="5032310" cy="4282192"/>
          </a:xfrm>
        </p:spPr>
        <p:txBody>
          <a:bodyPr/>
          <a:lstStyle/>
          <a:p>
            <a:r>
              <a:rPr lang="uk-UA"/>
              <a:t>Вставлення діаграми</a:t>
            </a:r>
            <a:endParaRPr lang="ru-RU" dirty="0"/>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949960" y="15082"/>
            <a:ext cx="10515600" cy="1325563"/>
          </a:xfrm>
        </p:spPr>
        <p:txBody>
          <a:bodyPr>
            <a:normAutofit/>
          </a:bodyPr>
          <a:lstStyle>
            <a:lvl1pPr>
              <a:defRPr sz="3000" b="1"/>
            </a:lvl1pPr>
          </a:lstStyle>
          <a:p>
            <a:r>
              <a:rPr lang="uk-UA"/>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5920105"/>
            <a:ext cx="12192000" cy="922813"/>
          </a:xfrm>
          <a:prstGeom prst="rect">
            <a:avLst/>
          </a:prstGeom>
          <a:noFill/>
          <a:ln>
            <a:noFill/>
          </a:ln>
        </p:spPr>
      </p:pic>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949960" y="15082"/>
            <a:ext cx="10181460" cy="1325563"/>
          </a:xfrm>
        </p:spPr>
        <p:txBody>
          <a:bodyPr>
            <a:normAutofit/>
          </a:bodyPr>
          <a:lstStyle>
            <a:lvl1pPr>
              <a:defRPr sz="3000" b="1"/>
            </a:lvl1pPr>
          </a:lstStyle>
          <a:p>
            <a:r>
              <a:rPr lang="uk-UA"/>
              <a:t>Клацніть, щоб редагувати стиль зразка заголовка</a:t>
            </a:r>
            <a:endParaRPr lang="ru-RU" dirty="0"/>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matchingName="Пустой слайд">
  <p:cSld name="Пустой слайд">
    <p:spTree>
      <p:nvGrpSpPr>
        <p:cNvPr id="1" name="Shape 20"/>
        <p:cNvGrpSpPr/>
        <p:nvPr/>
      </p:nvGrpSpPr>
      <p:grpSpPr>
        <a:xfrm>
          <a:off x="0" y="0"/>
          <a:ext cx="0" cy="0"/>
          <a:chOff x="0" y="0"/>
          <a:chExt cx="0" cy="0"/>
        </a:xfrm>
      </p:grpSpPr>
      <p:sp>
        <p:nvSpPr>
          <p:cNvPr id="21" name="Google Shape;21;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056640" y="548640"/>
            <a:ext cx="10088880" cy="721360"/>
          </a:xfrm>
        </p:spPr>
        <p:txBody>
          <a:bodyPr anchor="t">
            <a:noAutofit/>
          </a:bodyPr>
          <a:lstStyle>
            <a:lvl1pPr>
              <a:defRPr sz="3000" b="1"/>
            </a:lvl1pPr>
          </a:lstStyle>
          <a:p>
            <a:r>
              <a:rPr lang="uk-UA"/>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1056640" y="1645920"/>
            <a:ext cx="10088880" cy="4663440"/>
          </a:xfrm>
        </p:spPr>
        <p:txBody>
          <a:bodyPr>
            <a:normAutofit/>
          </a:bodyPr>
          <a:lstStyle>
            <a:lvl1pPr marL="342900" indent="-342900">
              <a:buClr>
                <a:srgbClr val="B9D6D5"/>
              </a:buClr>
              <a:buFont typeface="Wingdings" panose="05000000000000000000" pitchFamily="2" charset="2"/>
              <a:buChar char="l"/>
              <a:defRPr sz="20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5920105"/>
            <a:ext cx="12192000" cy="922813"/>
          </a:xfrm>
          <a:prstGeom prst="rect">
            <a:avLst/>
          </a:prstGeom>
          <a:noFill/>
          <a:ln>
            <a:noFill/>
          </a:ln>
        </p:spPr>
      </p:pic>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072145" y="1987420"/>
            <a:ext cx="9305326" cy="983288"/>
          </a:xfrm>
        </p:spPr>
        <p:txBody>
          <a:bodyPr anchor="t">
            <a:normAutofit/>
          </a:bodyPr>
          <a:lstStyle>
            <a:lvl1pPr algn="l">
              <a:defRPr sz="500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1072145" y="5196598"/>
            <a:ext cx="590750" cy="372175"/>
          </a:xfrm>
          <a:prstGeom prst="rect">
            <a:avLst/>
          </a:prstGeom>
          <a:noFill/>
          <a:ln>
            <a:noFill/>
          </a:ln>
        </p:spPr>
      </p:pic>
      <p:sp>
        <p:nvSpPr>
          <p:cNvPr id="8" name="Google Shape;83;p15"/>
          <p:cNvSpPr/>
          <p:nvPr/>
        </p:nvSpPr>
        <p:spPr>
          <a:xfrm>
            <a:off x="10383520" y="0"/>
            <a:ext cx="1808480" cy="68580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9" name="Google Shape;85;p15"/>
          <p:cNvSpPr/>
          <p:nvPr/>
        </p:nvSpPr>
        <p:spPr>
          <a:xfrm>
            <a:off x="0" y="6116320"/>
            <a:ext cx="4673600" cy="74168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951724" y="466690"/>
            <a:ext cx="10515600" cy="466372"/>
          </a:xfrm>
        </p:spPr>
        <p:txBody>
          <a:bodyPr anchor="t">
            <a:normAutofit/>
          </a:bodyPr>
          <a:lstStyle>
            <a:lvl1pPr>
              <a:defRPr sz="300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1063690" y="1285487"/>
            <a:ext cx="4956110" cy="4282193"/>
          </a:xfrm>
        </p:spPr>
        <p:txBody>
          <a:bodyPr>
            <a:normAutofit/>
          </a:bodyPr>
          <a:lstStyle>
            <a:lvl1pPr marL="0" indent="0">
              <a:buNone/>
              <a:defRPr sz="20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5920105"/>
            <a:ext cx="12192000" cy="922813"/>
          </a:xfrm>
          <a:prstGeom prst="rect">
            <a:avLst/>
          </a:prstGeom>
          <a:noFill/>
          <a:ln>
            <a:noFill/>
          </a:ln>
        </p:spPr>
      </p:pic>
      <p:sp>
        <p:nvSpPr>
          <p:cNvPr id="6" name="Місце для діаграми 5"/>
          <p:cNvSpPr>
            <a:spLocks noGrp="1"/>
          </p:cNvSpPr>
          <p:nvPr>
            <p:ph type="chart" sz="quarter" idx="10" hasCustomPrompt="1"/>
          </p:nvPr>
        </p:nvSpPr>
        <p:spPr>
          <a:xfrm>
            <a:off x="6096000" y="1285487"/>
            <a:ext cx="5032310" cy="4282192"/>
          </a:xfrm>
        </p:spPr>
        <p:txBody>
          <a:bodyPr/>
          <a:lstStyle/>
          <a:p>
            <a:r>
              <a:rPr lang="uk-UA"/>
              <a:t>Вставлення діаграми</a:t>
            </a:r>
            <a:endParaRPr lang="ru-RU"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949960" y="15082"/>
            <a:ext cx="10515600" cy="1325563"/>
          </a:xfrm>
        </p:spPr>
        <p:txBody>
          <a:bodyPr>
            <a:normAutofit/>
          </a:bodyPr>
          <a:lstStyle>
            <a:lvl1pPr>
              <a:defRPr sz="3000" b="1"/>
            </a:lvl1pPr>
          </a:lstStyle>
          <a:p>
            <a:r>
              <a:rPr lang="uk-UA"/>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5920105"/>
            <a:ext cx="12192000" cy="922813"/>
          </a:xfrm>
          <a:prstGeom prst="rect">
            <a:avLst/>
          </a:prstGeom>
          <a:noFill/>
          <a:ln>
            <a:noFill/>
          </a:ln>
        </p:spPr>
      </p:pic>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949960" y="15082"/>
            <a:ext cx="10181460" cy="1325563"/>
          </a:xfrm>
        </p:spPr>
        <p:txBody>
          <a:bodyPr>
            <a:normAutofit/>
          </a:bodyPr>
          <a:lstStyle>
            <a:lvl1pPr>
              <a:defRPr sz="3000" b="1"/>
            </a:lvl1pPr>
          </a:lstStyle>
          <a:p>
            <a:r>
              <a:rPr lang="uk-UA"/>
              <a:t>Клацніть, щоб редагувати стиль зразка заголовка</a:t>
            </a:r>
            <a:endParaRPr lang="ru-RU"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Пустой слайд">
  <p:cSld name="Пустой слайд">
    <p:spTree>
      <p:nvGrpSpPr>
        <p:cNvPr id="1" name="Shape 20"/>
        <p:cNvGrpSpPr/>
        <p:nvPr/>
      </p:nvGrpSpPr>
      <p:grpSpPr>
        <a:xfrm>
          <a:off x="0" y="0"/>
          <a:ext cx="0" cy="0"/>
          <a:chOff x="0" y="0"/>
          <a:chExt cx="0" cy="0"/>
        </a:xfrm>
      </p:grpSpPr>
      <p:sp>
        <p:nvSpPr>
          <p:cNvPr id="21" name="Google Shape;21;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RU"/>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1066800" y="2648662"/>
            <a:ext cx="10068560" cy="706121"/>
          </a:xfrm>
        </p:spPr>
        <p:txBody>
          <a:bodyPr anchor="ctr"/>
          <a:lstStyle>
            <a:lvl1pPr algn="ctr">
              <a:defRPr sz="60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806" y="563879"/>
            <a:ext cx="1129554" cy="10668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02914" y="0"/>
            <a:ext cx="689086" cy="199136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22050" y="6101700"/>
            <a:ext cx="4665170" cy="75630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056640" y="548640"/>
            <a:ext cx="10088880" cy="721360"/>
          </a:xfrm>
        </p:spPr>
        <p:txBody>
          <a:bodyPr anchor="t">
            <a:noAutofit/>
          </a:bodyPr>
          <a:lstStyle>
            <a:lvl1pPr>
              <a:defRPr sz="3000" b="1"/>
            </a:lvl1pPr>
          </a:lstStyle>
          <a:p>
            <a:r>
              <a:rPr lang="uk-UA"/>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1056640" y="1645920"/>
            <a:ext cx="10088880" cy="4663440"/>
          </a:xfrm>
        </p:spPr>
        <p:txBody>
          <a:bodyPr>
            <a:normAutofit/>
          </a:bodyPr>
          <a:lstStyle>
            <a:lvl1pPr marL="342900" indent="-342900">
              <a:buClr>
                <a:srgbClr val="B9D6D5"/>
              </a:buClr>
              <a:buFont typeface="Wingdings" panose="05000000000000000000" pitchFamily="2" charset="2"/>
              <a:buChar char="l"/>
              <a:defRPr sz="20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5920105"/>
            <a:ext cx="12192000" cy="922813"/>
          </a:xfrm>
          <a:prstGeom prst="rect">
            <a:avLst/>
          </a:prstGeom>
          <a:noFill/>
          <a:ln>
            <a:noFill/>
          </a:ln>
        </p:spPr>
      </p:pic>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7" Type="http://schemas.openxmlformats.org/officeDocument/2006/relationships/slideLayout" Target="../slideLayouts/slideLayout14.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endParaRPr lang="ru-RU"/>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ru-RU"/>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endParaRPr lang="ru-RU"/>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ru-RU"/>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11.svg"/><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1066800" y="2100943"/>
            <a:ext cx="10068560" cy="2362200"/>
          </a:xfrm>
        </p:spPr>
        <p:txBody>
          <a:bodyPr>
            <a:noAutofit/>
          </a:bodyPr>
          <a:lstStyle/>
          <a:p>
            <a:r>
              <a:rPr lang="ru-RU" sz="5000" b="1" dirty="0">
                <a:ea typeface="Roboto"/>
                <a:cs typeface="Arial" panose="020B0604020202020204" pitchFamily="34" charset="0"/>
                <a:sym typeface="Roboto"/>
              </a:rPr>
              <a:t> </a:t>
            </a:r>
            <a:r>
              <a:rPr lang="ru-RU" sz="5000" b="1" dirty="0" err="1">
                <a:ea typeface="Roboto"/>
                <a:cs typeface="Arial" panose="020B0604020202020204" pitchFamily="34" charset="0"/>
                <a:sym typeface="Roboto"/>
              </a:rPr>
              <a:t>Активне</a:t>
            </a:r>
            <a:r>
              <a:rPr lang="ru-RU" sz="5000" b="1" dirty="0">
                <a:ea typeface="Roboto"/>
                <a:cs typeface="Arial" panose="020B0604020202020204" pitchFamily="34" charset="0"/>
                <a:sym typeface="Roboto"/>
              </a:rPr>
              <a:t> </a:t>
            </a:r>
            <a:r>
              <a:rPr lang="ru-RU" sz="5000" b="1" dirty="0" err="1">
                <a:ea typeface="Roboto"/>
                <a:cs typeface="Arial" panose="020B0604020202020204" pitchFamily="34" charset="0"/>
                <a:sym typeface="Roboto"/>
              </a:rPr>
              <a:t>громадянське</a:t>
            </a:r>
            <a:r>
              <a:rPr lang="ru-RU" sz="5000" b="1" dirty="0">
                <a:ea typeface="Roboto"/>
                <a:cs typeface="Arial" panose="020B0604020202020204" pitchFamily="34" charset="0"/>
                <a:sym typeface="Roboto"/>
              </a:rPr>
              <a:t> </a:t>
            </a:r>
            <a:r>
              <a:rPr lang="ru-RU" sz="5000" b="1" dirty="0" err="1">
                <a:ea typeface="Roboto"/>
                <a:cs typeface="Arial" panose="020B0604020202020204" pitchFamily="34" charset="0"/>
                <a:sym typeface="Roboto"/>
              </a:rPr>
              <a:t>суспільство</a:t>
            </a:r>
            <a:r>
              <a:rPr lang="ru-RU" sz="5000" b="1" dirty="0">
                <a:ea typeface="Roboto"/>
                <a:cs typeface="Arial" panose="020B0604020202020204" pitchFamily="34" charset="0"/>
                <a:sym typeface="Roboto"/>
              </a:rPr>
              <a:t> </a:t>
            </a:r>
            <a:r>
              <a:rPr lang="ru-RU" sz="5000" b="1" i="0" u="none" strike="noStrike" cap="none" dirty="0">
                <a:solidFill>
                  <a:schemeClr val="dk1"/>
                </a:solidFill>
                <a:ea typeface="Roboto"/>
                <a:cs typeface="Arial" panose="020B0604020202020204" pitchFamily="34" charset="0"/>
                <a:sym typeface="Roboto"/>
              </a:rPr>
              <a:t>для </a:t>
            </a:r>
            <a:r>
              <a:rPr lang="ru-RU" sz="5000" b="1" i="0" u="none" strike="noStrike" cap="none" dirty="0" err="1">
                <a:solidFill>
                  <a:schemeClr val="dk1"/>
                </a:solidFill>
                <a:ea typeface="Roboto"/>
                <a:cs typeface="Arial" panose="020B0604020202020204" pitchFamily="34" charset="0"/>
                <a:sym typeface="Roboto"/>
              </a:rPr>
              <a:t>забезпечення</a:t>
            </a:r>
            <a:r>
              <a:rPr lang="ru-RU" sz="5000" b="1" i="0" u="none" strike="noStrike" cap="none" dirty="0">
                <a:solidFill>
                  <a:schemeClr val="dk1"/>
                </a:solidFill>
                <a:ea typeface="Roboto"/>
                <a:cs typeface="Arial" panose="020B0604020202020204" pitchFamily="34" charset="0"/>
                <a:sym typeface="Roboto"/>
              </a:rPr>
              <a:t> </a:t>
            </a:r>
            <a:r>
              <a:rPr lang="ru-RU" sz="5000" b="1" i="0" u="none" strike="noStrike" cap="none" dirty="0" err="1">
                <a:solidFill>
                  <a:schemeClr val="dk1"/>
                </a:solidFill>
                <a:ea typeface="Roboto"/>
                <a:cs typeface="Arial" panose="020B0604020202020204" pitchFamily="34" charset="0"/>
                <a:sym typeface="Roboto"/>
              </a:rPr>
              <a:t>доброчесності</a:t>
            </a:r>
            <a:r>
              <a:rPr lang="ru-RU" sz="5000" b="1" i="0" u="none" strike="noStrike" cap="none" dirty="0">
                <a:solidFill>
                  <a:schemeClr val="dk1"/>
                </a:solidFill>
                <a:ea typeface="Roboto"/>
                <a:cs typeface="Arial" panose="020B0604020202020204" pitchFamily="34" charset="0"/>
                <a:sym typeface="Roboto"/>
              </a:rPr>
              <a:t> в </a:t>
            </a:r>
            <a:r>
              <a:rPr lang="ru-RU" sz="5000" b="1" i="0" u="none" strike="noStrike" cap="none" dirty="0" err="1">
                <a:solidFill>
                  <a:schemeClr val="dk1"/>
                </a:solidFill>
                <a:ea typeface="Roboto"/>
                <a:cs typeface="Arial" panose="020B0604020202020204" pitchFamily="34" charset="0"/>
                <a:sym typeface="Roboto"/>
              </a:rPr>
              <a:t>державі</a:t>
            </a:r>
            <a:endParaRPr lang="ru-RU" sz="5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5" name="Прямокутник 4"/>
          <p:cNvSpPr/>
          <p:nvPr/>
        </p:nvSpPr>
        <p:spPr>
          <a:xfrm>
            <a:off x="1038875" y="2446125"/>
            <a:ext cx="546179" cy="646290"/>
          </a:xfrm>
          <a:prstGeom prst="rect">
            <a:avLst/>
          </a:prstGeom>
          <a:solidFill>
            <a:srgbClr val="B9D6D5"/>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2" name="Прямокутник 21"/>
          <p:cNvSpPr/>
          <p:nvPr/>
        </p:nvSpPr>
        <p:spPr>
          <a:xfrm>
            <a:off x="1038875" y="3530819"/>
            <a:ext cx="546179" cy="646290"/>
          </a:xfrm>
          <a:prstGeom prst="rect">
            <a:avLst/>
          </a:prstGeom>
          <a:solidFill>
            <a:srgbClr val="B9D6D5"/>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3" name="Прямокутник 22"/>
          <p:cNvSpPr/>
          <p:nvPr/>
        </p:nvSpPr>
        <p:spPr>
          <a:xfrm>
            <a:off x="1038875" y="4450467"/>
            <a:ext cx="546179" cy="646290"/>
          </a:xfrm>
          <a:prstGeom prst="rect">
            <a:avLst/>
          </a:prstGeom>
          <a:solidFill>
            <a:srgbClr val="B9D6D5"/>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76" name="Google Shape;176;p18"/>
          <p:cNvSpPr txBox="1"/>
          <p:nvPr/>
        </p:nvSpPr>
        <p:spPr>
          <a:xfrm>
            <a:off x="1021364" y="443334"/>
            <a:ext cx="9940551"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Функції</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громадян</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антикорупційній</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діяльності</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78" name="Google Shape;178;p18"/>
          <p:cNvSpPr txBox="1"/>
          <p:nvPr/>
        </p:nvSpPr>
        <p:spPr>
          <a:xfrm>
            <a:off x="1021365" y="1325760"/>
            <a:ext cx="1013176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Для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пошуку</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реалізації</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рішень</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у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сфері</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протидії</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необхідно</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максимально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використовувати</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можливості</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громадянського</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суспільства</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а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саме</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a:t>
            </a:r>
            <a:endParaRPr sz="1800" b="1"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79" name="Google Shape;179;p18"/>
          <p:cNvSpPr txBox="1"/>
          <p:nvPr/>
        </p:nvSpPr>
        <p:spPr>
          <a:xfrm>
            <a:off x="1764905" y="2371862"/>
            <a:ext cx="9197010"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мають</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мережу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відносин</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між</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рівноправними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автономними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суб'єктами</a:t>
            </a:r>
            <a:br>
              <a:rPr lang="ru-RU" dirty="0">
                <a:latin typeface="Arial" panose="020B0604020202020204" pitchFamily="34" charset="0"/>
                <a:ea typeface="Cambria Math" panose="02040503050406030204"/>
                <a:cs typeface="Arial" panose="020B0604020202020204" pitchFamily="34" charset="0"/>
                <a:sym typeface="Cambria Math" panose="02040503050406030204"/>
              </a:rPr>
            </a:br>
            <a:r>
              <a:rPr lang="ru-RU" dirty="0">
                <a:latin typeface="Arial" panose="020B0604020202020204" pitchFamily="34" charset="0"/>
                <a:ea typeface="Cambria Math" panose="02040503050406030204"/>
                <a:cs typeface="Arial" panose="020B0604020202020204" pitchFamily="34" charset="0"/>
                <a:sym typeface="Cambria Math" panose="02040503050406030204"/>
              </a:rPr>
              <a:t>(</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громадянами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соціальними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групами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здійснюються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без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посередництва</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держави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endParaRPr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81" name="Google Shape;181;p18"/>
          <p:cNvSpPr txBox="1"/>
          <p:nvPr/>
        </p:nvSpPr>
        <p:spPr>
          <a:xfrm>
            <a:off x="1764905" y="3473732"/>
            <a:ext cx="10074018"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dirty="0">
                <a:latin typeface="Arial" panose="020B0604020202020204" pitchFamily="34" charset="0"/>
                <a:ea typeface="Cambria Math" panose="02040503050406030204"/>
                <a:cs typeface="Arial" panose="020B0604020202020204" pitchFamily="34" charset="0"/>
                <a:sym typeface="Calibri" panose="020F0502020204030204"/>
              </a:rPr>
              <a:t>стандартна система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соціальних</a:t>
            </a:r>
            <a:r>
              <a:rPr lang="ru-RU" dirty="0">
                <a:latin typeface="Arial" panose="020B0604020202020204" pitchFamily="34" charset="0"/>
                <a:ea typeface="Cambria Math" panose="02040503050406030204"/>
                <a:cs typeface="Arial" panose="020B0604020202020204" pitchFamily="34" charset="0"/>
                <a:sym typeface="Calibri" panose="020F0502020204030204"/>
              </a:rPr>
              <a:t> норм і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цінностей</a:t>
            </a:r>
            <a:r>
              <a:rPr lang="ru-RU" dirty="0">
                <a:latin typeface="Arial" panose="020B0604020202020204" pitchFamily="34" charset="0"/>
                <a:ea typeface="Cambria Math" panose="02040503050406030204"/>
                <a:cs typeface="Arial" panose="020B0604020202020204" pitchFamily="34" charset="0"/>
                <a:sym typeface="Calibri" panose="020F0502020204030204"/>
              </a:rPr>
              <a:t> у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суспільстві</a:t>
            </a:r>
            <a:r>
              <a:rPr lang="ru-RU" dirty="0">
                <a:latin typeface="Arial" panose="020B0604020202020204" pitchFamily="34" charset="0"/>
                <a:ea typeface="Cambria Math" panose="02040503050406030204"/>
                <a:cs typeface="Arial" panose="020B0604020202020204" pitchFamily="34" charset="0"/>
                <a:sym typeface="Calibri" panose="020F0502020204030204"/>
              </a:rPr>
              <a:t>,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що</a:t>
            </a:r>
            <a:r>
              <a:rPr lang="ru-RU" dirty="0">
                <a:latin typeface="Arial" panose="020B0604020202020204" pitchFamily="34" charset="0"/>
                <a:ea typeface="Cambria Math" panose="02040503050406030204"/>
                <a:cs typeface="Arial" panose="020B0604020202020204" pitchFamily="34" charset="0"/>
                <a:sym typeface="Calibri" panose="020F0502020204030204"/>
              </a:rPr>
              <a:t>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ґрунтується</a:t>
            </a:r>
            <a:r>
              <a:rPr lang="ru-RU" dirty="0">
                <a:latin typeface="Arial" panose="020B0604020202020204" pitchFamily="34" charset="0"/>
                <a:ea typeface="Cambria Math" panose="02040503050406030204"/>
                <a:cs typeface="Arial" panose="020B0604020202020204" pitchFamily="34" charset="0"/>
                <a:sym typeface="Calibri" panose="020F0502020204030204"/>
              </a:rPr>
              <a:t> на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міжособистісній</a:t>
            </a:r>
            <a:r>
              <a:rPr lang="ru-RU" dirty="0">
                <a:latin typeface="Arial" panose="020B0604020202020204" pitchFamily="34" charset="0"/>
                <a:ea typeface="Cambria Math" panose="02040503050406030204"/>
                <a:cs typeface="Arial" panose="020B0604020202020204" pitchFamily="34" charset="0"/>
                <a:sym typeface="Calibri" panose="020F0502020204030204"/>
              </a:rPr>
              <a:t>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довірі</a:t>
            </a:r>
            <a:r>
              <a:rPr lang="ru-RU" dirty="0">
                <a:latin typeface="Arial" panose="020B0604020202020204" pitchFamily="34" charset="0"/>
                <a:ea typeface="Cambria Math" panose="02040503050406030204"/>
                <a:cs typeface="Arial" panose="020B0604020202020204" pitchFamily="34" charset="0"/>
                <a:sym typeface="Calibri" panose="020F0502020204030204"/>
              </a:rPr>
              <a:t>,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толерантності</a:t>
            </a:r>
            <a:r>
              <a:rPr lang="ru-RU" dirty="0">
                <a:latin typeface="Arial" panose="020B0604020202020204" pitchFamily="34" charset="0"/>
                <a:ea typeface="Cambria Math" panose="02040503050406030204"/>
                <a:cs typeface="Arial" panose="020B0604020202020204" pitchFamily="34" charset="0"/>
                <a:sym typeface="Calibri" panose="020F0502020204030204"/>
              </a:rPr>
              <a:t>,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повазі</a:t>
            </a:r>
            <a:r>
              <a:rPr lang="ru-RU" dirty="0">
                <a:latin typeface="Arial" panose="020B0604020202020204" pitchFamily="34" charset="0"/>
                <a:ea typeface="Cambria Math" panose="02040503050406030204"/>
                <a:cs typeface="Arial" panose="020B0604020202020204" pitchFamily="34" charset="0"/>
                <a:sym typeface="Calibri" panose="020F0502020204030204"/>
              </a:rPr>
              <a:t> та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сприйнятті</a:t>
            </a:r>
            <a:r>
              <a:rPr lang="ru-RU" dirty="0">
                <a:latin typeface="Arial" panose="020B0604020202020204" pitchFamily="34" charset="0"/>
                <a:ea typeface="Cambria Math" panose="02040503050406030204"/>
                <a:cs typeface="Arial" panose="020B0604020202020204" pitchFamily="34" charset="0"/>
                <a:sym typeface="Calibri" panose="020F0502020204030204"/>
              </a:rPr>
              <a:t>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спільноти</a:t>
            </a:r>
            <a:r>
              <a:rPr lang="ru-RU" dirty="0">
                <a:latin typeface="Arial" panose="020B0604020202020204" pitchFamily="34" charset="0"/>
                <a:ea typeface="Cambria Math" panose="02040503050406030204"/>
                <a:cs typeface="Arial" panose="020B0604020202020204" pitchFamily="34" charset="0"/>
                <a:sym typeface="Calibri" panose="020F0502020204030204"/>
              </a:rPr>
              <a:t> як </a:t>
            </a:r>
            <a:r>
              <a:rPr lang="ru-RU" dirty="0" err="1">
                <a:latin typeface="Arial" panose="020B0604020202020204" pitchFamily="34" charset="0"/>
                <a:ea typeface="Cambria Math" panose="02040503050406030204"/>
                <a:cs typeface="Arial" panose="020B0604020202020204" pitchFamily="34" charset="0"/>
                <a:sym typeface="Calibri" panose="020F0502020204030204"/>
              </a:rPr>
              <a:t>самоцінності</a:t>
            </a:r>
            <a:r>
              <a:rPr lang="ru-RU" dirty="0">
                <a:latin typeface="Arial" panose="020B0604020202020204" pitchFamily="34" charset="0"/>
                <a:ea typeface="Cambria Math" panose="02040503050406030204"/>
                <a:cs typeface="Arial" panose="020B0604020202020204" pitchFamily="34" charset="0"/>
                <a:sym typeface="Calibri" panose="020F0502020204030204"/>
              </a:rPr>
              <a:t> </a:t>
            </a:r>
            <a:endParaRPr dirty="0">
              <a:latin typeface="Arial" panose="020B0604020202020204" pitchFamily="34" charset="0"/>
              <a:ea typeface="Cambria Math" panose="02040503050406030204"/>
              <a:cs typeface="Arial" panose="020B0604020202020204" pitchFamily="34" charset="0"/>
              <a:sym typeface="Calibri" panose="020F0502020204030204"/>
            </a:endParaRPr>
          </a:p>
        </p:txBody>
      </p:sp>
      <p:sp>
        <p:nvSpPr>
          <p:cNvPr id="14" name="TextBox 13"/>
          <p:cNvSpPr txBox="1"/>
          <p:nvPr/>
        </p:nvSpPr>
        <p:spPr>
          <a:xfrm>
            <a:off x="1764905" y="4296240"/>
            <a:ext cx="9388220" cy="1200329"/>
          </a:xfrm>
          <a:prstGeom prst="rect">
            <a:avLst/>
          </a:prstGeom>
          <a:noFill/>
        </p:spPr>
        <p:txBody>
          <a:bodyPr wrap="square">
            <a:spAutoFit/>
          </a:bodyPr>
          <a:lstStyle/>
          <a:p>
            <a:pPr marL="0" marR="0" lvl="0" indent="0" algn="l" rtl="0">
              <a:spcBef>
                <a:spcPts val="0"/>
              </a:spcBef>
              <a:spcAft>
                <a:spcPts val="0"/>
              </a:spcAft>
              <a:buNone/>
            </a:pP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наявність</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розгалужених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соціальних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мереж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асоціацій</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громадських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організацій</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політичних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партій</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профспілок</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органів</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місцевого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самоврядування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незалежних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засобів</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масової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інформації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тощо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сформованих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відстоювання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інтересів</a:t>
            </a:r>
            <a:br>
              <a:rPr lang="ru-RU" dirty="0">
                <a:latin typeface="Arial" panose="020B0604020202020204" pitchFamily="34" charset="0"/>
                <a:ea typeface="Cambria Math" panose="02040503050406030204"/>
                <a:cs typeface="Arial" panose="020B0604020202020204" pitchFamily="34" charset="0"/>
                <a:sym typeface="Cambria Math" panose="02040503050406030204"/>
              </a:rPr>
            </a:b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громадян</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і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соціальних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груп</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у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різних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сферах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суспільного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життя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endParaRPr lang="ru-RU"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8" name="Google Shape;176;p18"/>
          <p:cNvSpPr txBox="1"/>
          <p:nvPr/>
        </p:nvSpPr>
        <p:spPr>
          <a:xfrm>
            <a:off x="1103245" y="2487880"/>
            <a:ext cx="426436"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1</a:t>
            </a:r>
            <a:endParaRPr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9" name="Google Shape;176;p18"/>
          <p:cNvSpPr txBox="1"/>
          <p:nvPr/>
        </p:nvSpPr>
        <p:spPr>
          <a:xfrm>
            <a:off x="1103245" y="3588605"/>
            <a:ext cx="426436"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2</a:t>
            </a:r>
            <a:endParaRPr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0" name="Google Shape;176;p18"/>
          <p:cNvSpPr txBox="1"/>
          <p:nvPr/>
        </p:nvSpPr>
        <p:spPr>
          <a:xfrm>
            <a:off x="1103245" y="4480947"/>
            <a:ext cx="426436"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3</a:t>
            </a:r>
            <a:endPar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a:p>
            <a:pPr marL="0" marR="0" lvl="0" indent="0" algn="l" rtl="0">
              <a:spcBef>
                <a:spcPts val="0"/>
              </a:spcBef>
              <a:spcAft>
                <a:spcPts val="0"/>
              </a:spcAft>
              <a:buNone/>
            </a:pPr>
            <a:endParaRPr sz="3000" b="1" dirty="0">
              <a:solidFill>
                <a:srgbClr val="B9D6D5"/>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2" name="Google Shape;192;p19"/>
          <p:cNvSpPr/>
          <p:nvPr/>
        </p:nvSpPr>
        <p:spPr>
          <a:xfrm>
            <a:off x="983454" y="513222"/>
            <a:ext cx="10197689" cy="400110"/>
          </a:xfrm>
          <a:prstGeom prst="rect">
            <a:avLst/>
          </a:prstGeom>
          <a:noFill/>
          <a:ln>
            <a:noFill/>
          </a:ln>
        </p:spPr>
        <p:txBody>
          <a:bodyPr spcFirstLastPara="1" wrap="square" lIns="91425" tIns="45700" rIns="91425" bIns="45700" anchor="t" anchorCtr="0">
            <a:noAutofit/>
          </a:bodyPr>
          <a:lstStyle/>
          <a:p>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Переваги</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громадянського</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суспільства</a:t>
            </a:r>
            <a:b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br>
            <a:r>
              <a:rPr lang="ru-RU" sz="3000" b="1"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перед </a:t>
            </a:r>
            <a:r>
              <a:rPr lang="ru-RU" sz="3000" b="1"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іншими</a:t>
            </a:r>
            <a:r>
              <a:rPr lang="ru-RU" sz="3000" b="1"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sz="3000" b="1"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організаціями</a:t>
            </a:r>
            <a:r>
              <a:rPr lang="ru-RU" sz="3000" b="1"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a:t>
            </a:r>
            <a:endParaRPr lang="ru-RU" sz="3000" b="1"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endParaRPr>
          </a:p>
          <a:p>
            <a:pPr marL="0" marR="0" lvl="0" indent="0" algn="l" rtl="0">
              <a:spcBef>
                <a:spcPts val="0"/>
              </a:spcBef>
              <a:spcAft>
                <a:spcPts val="0"/>
              </a:spcAft>
              <a:buNone/>
            </a:pPr>
            <a:endParaRPr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96" name="Google Shape;196;p19"/>
          <p:cNvSpPr txBox="1"/>
          <p:nvPr/>
        </p:nvSpPr>
        <p:spPr>
          <a:xfrm>
            <a:off x="997155" y="2582954"/>
            <a:ext cx="10197689" cy="147728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Helvetica" panose="020B0604020202020204" pitchFamily="50" charset="0"/>
              <a:buChar char="●"/>
            </a:pP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володіння</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навичок</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моніторингу</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уряду </a:t>
            </a:r>
            <a:endParaRPr dirty="0">
              <a:latin typeface="Arial" panose="020B0604020202020204" pitchFamily="34" charset="0"/>
            </a:endParaRPr>
          </a:p>
          <a:p>
            <a:pPr marL="0" marR="0" lvl="0" indent="0" algn="l" rtl="0">
              <a:spcBef>
                <a:spcPts val="0"/>
              </a:spcBef>
              <a:spcAft>
                <a:spcPts val="0"/>
              </a:spcAft>
              <a:buNone/>
            </a:pPr>
            <a:endParaRPr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a:p>
            <a:pPr marL="266700" lvl="1"/>
            <a:r>
              <a:rPr lang="ru-RU"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Наприклад</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одним з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проектів</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ГО «Рух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Чесно</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починаючи</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з 2011 року,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був</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моніторинг</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кнопкодавів</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у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Верховній</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Раді</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Представники</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руху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фіксували</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факти</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неперсонального</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голосування</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збирав</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їх</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окрему</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базу).</a:t>
            </a:r>
            <a:endParaRPr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97" name="Google Shape;197;p19"/>
          <p:cNvSpPr txBox="1"/>
          <p:nvPr/>
        </p:nvSpPr>
        <p:spPr>
          <a:xfrm>
            <a:off x="997155" y="1826971"/>
            <a:ext cx="10197689" cy="64629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Helvetica" panose="020B0604020202020204" pitchFamily="50" charset="0"/>
              <a:buChar char="●"/>
            </a:pP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відміну</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від</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міжнародних</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громадських</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організацій</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локальні</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можуть</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мати</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глибокі</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знання</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про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місцеву</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корупцію</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необхідні</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розробки</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ефективних</a:t>
            </a:r>
            <a:r>
              <a:rPr lang="ru-RU"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антикорупційних</a:t>
            </a:r>
            <a:r>
              <a:rPr lang="ru-RU"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стратегіи</a:t>
            </a:r>
            <a:r>
              <a:rPr lang="ru-RU"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98" name="Google Shape;198;p19"/>
          <p:cNvSpPr txBox="1"/>
          <p:nvPr/>
        </p:nvSpPr>
        <p:spPr>
          <a:xfrm>
            <a:off x="983454" y="4203642"/>
            <a:ext cx="10197689" cy="92328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Helvetica" panose="020B0604020202020204" pitchFamily="50" charset="0"/>
              <a:buChar char="●"/>
            </a:pP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Мають</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стійкии</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зв’язок</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з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місцевим</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населенням</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можуть</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також</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мати</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перевагу</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у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вигляді</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різних</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форм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соціального</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капіталу</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довіри</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чого</a:t>
            </a:r>
            <a:r>
              <a:rPr lang="ru-RU"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не </a:t>
            </a:r>
            <a:r>
              <a:rPr lang="ru-RU"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мають</a:t>
            </a:r>
            <a:r>
              <a:rPr lang="ru-RU"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іноземні</a:t>
            </a:r>
            <a:r>
              <a:rPr lang="ru-RU"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агенціі</a:t>
            </a:r>
            <a:r>
              <a:rPr lang="ru-RU"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та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міжнародні</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актори</a:t>
            </a:r>
            <a:endParaRPr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99" name="Google Shape;199;p19"/>
          <p:cNvSpPr txBox="1"/>
          <p:nvPr/>
        </p:nvSpPr>
        <p:spPr>
          <a:xfrm>
            <a:off x="997155" y="5320481"/>
            <a:ext cx="10163906" cy="36929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Helvetica" panose="020B0604020202020204" pitchFamily="50" charset="0"/>
              <a:buChar char="●"/>
            </a:pP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Більший</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досвід</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мобілізації</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людей на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громадські</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протести</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8" name="Google Shape;208;p20"/>
          <p:cNvSpPr txBox="1"/>
          <p:nvPr/>
        </p:nvSpPr>
        <p:spPr>
          <a:xfrm>
            <a:off x="1020418" y="403340"/>
            <a:ext cx="10183876"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Напрями</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громадського</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активізму</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сфері</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антикорупції</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rPr>
              <a:t>Моніторинг</a:t>
            </a:r>
            <a:r>
              <a:rPr lang="ru-RU" sz="3000" b="1" dirty="0">
                <a:solidFill>
                  <a:schemeClr val="tx1">
                    <a:lumMod val="95000"/>
                    <a:lumOff val="5000"/>
                  </a:schemeClr>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10" name="Google Shape;210;p20"/>
          <p:cNvSpPr txBox="1"/>
          <p:nvPr/>
        </p:nvSpPr>
        <p:spPr>
          <a:xfrm>
            <a:off x="1020417" y="1817342"/>
            <a:ext cx="999868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Сфери</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яких</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проводиться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моніторинг</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можуть</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бути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різноманітні</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але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основними</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є: </a:t>
            </a:r>
            <a:endParaRPr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12" name="Google Shape;212;p20"/>
          <p:cNvSpPr txBox="1"/>
          <p:nvPr/>
        </p:nvSpPr>
        <p:spPr>
          <a:xfrm>
            <a:off x="1020417" y="2341944"/>
            <a:ext cx="10102853" cy="304694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B9D6D5"/>
              </a:buClr>
              <a:buFont typeface="Wingdings" panose="05000000000000000000" pitchFamily="2" charset="2"/>
              <a:buChar char="l"/>
            </a:pP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публічні</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закупівлі</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різняться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виділені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бюджети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фактично</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витрачені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між</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собою,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є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документація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організацій</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надають</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послуги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виграють</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тендер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прозорою</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були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вони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замішані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у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корупційній</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діяльності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є в них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конфлікт</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інтересів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і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пов’язані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особи в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уряді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були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дотичними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до тих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інших</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закупівель</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rgbClr val="B9D6D5"/>
              </a:buClr>
              <a:buFont typeface="Wingdings" panose="05000000000000000000" pitchFamily="2" charset="2"/>
              <a:buChar char="l"/>
            </a:pPr>
            <a:endParaRPr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a:p>
            <a:pPr marL="285750" marR="0" lvl="0" indent="-285750" algn="l" rtl="0">
              <a:spcBef>
                <a:spcPts val="0"/>
              </a:spcBef>
              <a:spcAft>
                <a:spcPts val="0"/>
              </a:spcAft>
              <a:buClr>
                <a:srgbClr val="B9D6D5"/>
              </a:buClr>
              <a:buFont typeface="Wingdings" panose="05000000000000000000" pitchFamily="2" charset="2"/>
              <a:buChar char="l"/>
            </a:pP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аналіз</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декларацій</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посадових</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осіб</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відрізняються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кількість</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ціна</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задекларованих</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активів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з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фактичними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активами,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окрім</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цього</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можна</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провести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паралелі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між</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офіційною</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заробітною</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платою та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фактичним</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доходом) До прикладу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журналісти-розслідувачі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Bihus</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Info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встановили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за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деклараціями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що</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екс</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-нардеп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Ілля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Кива</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який</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був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частиною</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Опозиційної</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платформи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за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життя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задекларував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квартиру, у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якій</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фактично</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не жив, а квартиру в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якій</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дійсно</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мешкає</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не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позначив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у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декларації</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rgbClr val="B9D6D5"/>
              </a:buClr>
              <a:buFont typeface="Wingdings" panose="05000000000000000000" pitchFamily="2" charset="2"/>
              <a:buChar char="l"/>
            </a:pPr>
            <a:endParaRPr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a:p>
            <a:pPr marL="285750" marR="0" lvl="0" indent="-285750" algn="l" rtl="0">
              <a:spcBef>
                <a:spcPts val="0"/>
              </a:spcBef>
              <a:spcAft>
                <a:spcPts val="0"/>
              </a:spcAft>
              <a:buClr>
                <a:srgbClr val="B9D6D5"/>
              </a:buClr>
              <a:buFont typeface="Wingdings" panose="05000000000000000000" pitchFamily="2" charset="2"/>
              <a:buChar char="l"/>
            </a:pP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моніторинг</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належності</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роботи</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посадових</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осіб</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(Рух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Чесно</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моніторив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кнопкодавців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9" name="Google Shape;219;p21"/>
          <p:cNvSpPr txBox="1"/>
          <p:nvPr/>
        </p:nvSpPr>
        <p:spPr>
          <a:xfrm>
            <a:off x="999951" y="412266"/>
            <a:ext cx="8441635"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Напрями</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громадського</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активізму</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сфері</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антикорупції</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rPr>
              <a:t>Підвищення</a:t>
            </a:r>
            <a:r>
              <a:rPr lang="ru-RU" sz="3000" b="1" dirty="0">
                <a:solidFill>
                  <a:schemeClr val="tx1">
                    <a:lumMod val="95000"/>
                    <a:lumOff val="5000"/>
                  </a:schemeClr>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rPr>
              <a:t>обізнаності</a:t>
            </a:r>
            <a:endParaRPr sz="3000" b="1" dirty="0">
              <a:solidFill>
                <a:schemeClr val="tx1">
                  <a:lumMod val="95000"/>
                  <a:lumOff val="5000"/>
                </a:schemeClr>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20" name="Google Shape;220;p21"/>
          <p:cNvSpPr txBox="1"/>
          <p:nvPr/>
        </p:nvSpPr>
        <p:spPr>
          <a:xfrm>
            <a:off x="930922" y="1839889"/>
            <a:ext cx="10192350" cy="101562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Сприяння</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підвищенню</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антикорупційної</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освіченості</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й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зростанню</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усвідомлення</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небезпеки</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негативних</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наслідків</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Робота над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формуванням</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нульової</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толерантності</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20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суспільстві</a:t>
            </a:r>
            <a:r>
              <a:rPr lang="ru-RU"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sz="2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21" name="Google Shape;221;p21"/>
          <p:cNvSpPr txBox="1"/>
          <p:nvPr/>
        </p:nvSpPr>
        <p:spPr>
          <a:xfrm>
            <a:off x="1965150" y="3183395"/>
            <a:ext cx="577123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Підвищення</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обізнаності</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u="sng"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включає</a:t>
            </a:r>
            <a:r>
              <a:rPr lang="ru-RU" sz="1800" b="1" u="sng"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в себе: </a:t>
            </a:r>
            <a:endParaRPr sz="1800" b="1" u="sng"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22" name="Google Shape;222;p21"/>
          <p:cNvSpPr txBox="1"/>
          <p:nvPr/>
        </p:nvSpPr>
        <p:spPr>
          <a:xfrm>
            <a:off x="1497662" y="3746711"/>
            <a:ext cx="8722784"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просвітницьку</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роботу </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громадським</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сектором та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інформуванням</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про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корупційні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ризики</a:t>
            </a:r>
            <a:endParaRPr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23" name="Google Shape;223;p21"/>
          <p:cNvSpPr txBox="1"/>
          <p:nvPr/>
        </p:nvSpPr>
        <p:spPr>
          <a:xfrm>
            <a:off x="1497662" y="4266776"/>
            <a:ext cx="795843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Проведення</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своїх</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розслідувань</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та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інформування</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ЗМІ</a:t>
            </a:r>
            <a:endParaRPr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24" name="Google Shape;224;p21"/>
          <p:cNvSpPr txBox="1"/>
          <p:nvPr/>
        </p:nvSpPr>
        <p:spPr>
          <a:xfrm>
            <a:off x="1497662" y="4736647"/>
            <a:ext cx="886168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Видання</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посібників</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результатів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досліджень</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про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корупцію</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4" name="Прямокутник 13"/>
          <p:cNvSpPr/>
          <p:nvPr/>
        </p:nvSpPr>
        <p:spPr>
          <a:xfrm>
            <a:off x="1053291" y="3796903"/>
            <a:ext cx="320850" cy="288322"/>
          </a:xfrm>
          <a:prstGeom prst="rect">
            <a:avLst/>
          </a:prstGeom>
          <a:solidFill>
            <a:srgbClr val="B9D6D5"/>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5" name="Прямокутник 14"/>
          <p:cNvSpPr/>
          <p:nvPr/>
        </p:nvSpPr>
        <p:spPr>
          <a:xfrm>
            <a:off x="1053291" y="4266775"/>
            <a:ext cx="320850" cy="288322"/>
          </a:xfrm>
          <a:prstGeom prst="rect">
            <a:avLst/>
          </a:prstGeom>
          <a:solidFill>
            <a:srgbClr val="B9D6D5"/>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pic>
        <p:nvPicPr>
          <p:cNvPr id="7" name="Графіка 6"/>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72085" y="3429000"/>
            <a:ext cx="10447830" cy="1984537"/>
          </a:xfrm>
          <a:prstGeom prst="rect">
            <a:avLst/>
          </a:prstGeom>
        </p:spPr>
      </p:pic>
      <p:sp>
        <p:nvSpPr>
          <p:cNvPr id="16" name="Прямокутник 15"/>
          <p:cNvSpPr/>
          <p:nvPr/>
        </p:nvSpPr>
        <p:spPr>
          <a:xfrm>
            <a:off x="1053291" y="4686454"/>
            <a:ext cx="320850" cy="288322"/>
          </a:xfrm>
          <a:prstGeom prst="rect">
            <a:avLst/>
          </a:prstGeom>
          <a:solidFill>
            <a:srgbClr val="B9D6D5"/>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31" name="Google Shape;231;p22"/>
          <p:cNvSpPr txBox="1"/>
          <p:nvPr/>
        </p:nvSpPr>
        <p:spPr>
          <a:xfrm>
            <a:off x="981499" y="450328"/>
            <a:ext cx="9412567"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Напрями</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громадського</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активізму</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сфері</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антикорупції</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rPr>
              <a:t>Адвокація</a:t>
            </a:r>
            <a:endParaRPr sz="3000" b="1" dirty="0">
              <a:solidFill>
                <a:schemeClr val="tx1">
                  <a:lumMod val="95000"/>
                  <a:lumOff val="5000"/>
                </a:schemeClr>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32" name="Google Shape;232;p22"/>
          <p:cNvSpPr txBox="1"/>
          <p:nvPr/>
        </p:nvSpPr>
        <p:spPr>
          <a:xfrm>
            <a:off x="1700723" y="2828856"/>
            <a:ext cx="8790554" cy="120028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b="1"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АДВОКАЦІЯ</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діяльність</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спрямована</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на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задоволення</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потреб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громадськості</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чи</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певної</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її</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частини</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через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донесення</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бачення</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того як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саме</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було</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б оптимально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задовільнити</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ці</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потреби,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які</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саме</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рішення</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та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дії</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влади</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очікуються</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для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їх</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задоволення</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до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представників</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влади</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 та </a:t>
            </a:r>
            <a:r>
              <a:rPr lang="ru-RU" dirty="0" err="1">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суспільства</a:t>
            </a:r>
            <a:r>
              <a:rPr lang="ru-RU"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a:t>
            </a:r>
            <a:endParaRPr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endParaRPr>
          </a:p>
        </p:txBody>
      </p:sp>
      <p:sp>
        <p:nvSpPr>
          <p:cNvPr id="4" name="Прямокутник 3"/>
          <p:cNvSpPr/>
          <p:nvPr/>
        </p:nvSpPr>
        <p:spPr>
          <a:xfrm>
            <a:off x="1057154" y="2303362"/>
            <a:ext cx="10077692" cy="2488557"/>
          </a:xfrm>
          <a:prstGeom prst="rect">
            <a:avLst/>
          </a:prstGeom>
          <a:no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B9D6D5"/>
                </a:solidFill>
              </a:ln>
              <a:no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9" name="Google Shape;239;p23"/>
          <p:cNvSpPr txBox="1"/>
          <p:nvPr/>
        </p:nvSpPr>
        <p:spPr>
          <a:xfrm>
            <a:off x="1030146" y="475918"/>
            <a:ext cx="6122504"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Акції</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прямої</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дії</a:t>
            </a:r>
            <a:endParaRPr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40" name="Google Shape;240;p23"/>
          <p:cNvSpPr txBox="1"/>
          <p:nvPr/>
        </p:nvSpPr>
        <p:spPr>
          <a:xfrm>
            <a:off x="1145894" y="1290851"/>
            <a:ext cx="9896354" cy="83095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Акціі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прямоі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дії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громадських</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організацій</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можуть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нести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під</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собою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подання</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позовів</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проти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корумпованих</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субʼєктів</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коли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існує</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незалежність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правової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системи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і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активісти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будуть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впевнені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що</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їх</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позов</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буде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розглянуто</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До таких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акцій</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також</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належать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мирні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зібрання</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протести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демонстрації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41" name="Google Shape;241;p23"/>
          <p:cNvSpPr txBox="1"/>
          <p:nvPr/>
        </p:nvSpPr>
        <p:spPr>
          <a:xfrm>
            <a:off x="1054471" y="2535167"/>
            <a:ext cx="4293033" cy="132339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Нарощування</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експертних</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компетенцій</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Набуття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поглиблених</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навичок</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моніторингу</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експертизи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з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антикорупційних</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питань</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Здійснення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ефективної</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системної</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антикорупційної</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діяльності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42" name="Google Shape;242;p23"/>
          <p:cNvSpPr txBox="1"/>
          <p:nvPr/>
        </p:nvSpPr>
        <p:spPr>
          <a:xfrm>
            <a:off x="6273478" y="2519757"/>
            <a:ext cx="4864050" cy="1354217"/>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Співврядування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Використання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інструментів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dirty="0">
              <a:solidFill>
                <a:schemeClr val="tx1">
                  <a:lumMod val="95000"/>
                  <a:lumOff val="5000"/>
                </a:schemeClr>
              </a:solidFill>
              <a:latin typeface="Arial" panose="020B0604020202020204" pitchFamily="34" charset="0"/>
            </a:endParaRPr>
          </a:p>
          <a:p>
            <a:pPr marL="0" marR="0" lvl="0" indent="0" rtl="0">
              <a:spcBef>
                <a:spcPts val="0"/>
              </a:spcBef>
              <a:spcAft>
                <a:spcPts val="0"/>
              </a:spcAft>
              <a:buNone/>
            </a:pP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прямої</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демократії</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(бюджет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участі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публічні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консультації</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громадська</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еспертиза</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ради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тощо</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Посилення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впливу</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на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державні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процеси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антикорупційного</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характеру</a:t>
            </a:r>
            <a:endParaRPr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45" name="Google Shape;245;p23"/>
          <p:cNvSpPr txBox="1"/>
          <p:nvPr/>
        </p:nvSpPr>
        <p:spPr>
          <a:xfrm>
            <a:off x="1054471" y="4243750"/>
            <a:ext cx="10083058" cy="13233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Нарощування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експертних</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компетенціи</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співурядування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з органами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державноі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влади</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означає</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необхідність</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підвищення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кваліфікаційних</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навичок</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залучення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експертів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навчання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співробітників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державних</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органів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також</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учасників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громадських</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організацій</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Також</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цього</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напрямку</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діяльності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може</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бути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віднесене</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безпосереднє</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урядування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виділення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локальних</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бюджетів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із</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залученням</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громадян</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прийняття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рішень</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релевантності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виділення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коштів</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3" name="Прямокутник 12"/>
          <p:cNvSpPr/>
          <p:nvPr/>
        </p:nvSpPr>
        <p:spPr>
          <a:xfrm>
            <a:off x="979989" y="2401487"/>
            <a:ext cx="10232021" cy="1562582"/>
          </a:xfrm>
          <a:prstGeom prst="rect">
            <a:avLst/>
          </a:prstGeom>
          <a:no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B9D6D5"/>
                </a:solidFill>
              </a:ln>
              <a:no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4" name="Прямокутник: округлені кути 3"/>
          <p:cNvSpPr/>
          <p:nvPr/>
        </p:nvSpPr>
        <p:spPr>
          <a:xfrm>
            <a:off x="7616142" y="2203555"/>
            <a:ext cx="3631330" cy="3410168"/>
          </a:xfrm>
          <a:prstGeom prst="roundRect">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2" name="Google Shape;252;p24"/>
          <p:cNvSpPr txBox="1"/>
          <p:nvPr/>
        </p:nvSpPr>
        <p:spPr>
          <a:xfrm>
            <a:off x="972273" y="407129"/>
            <a:ext cx="10174147"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Уявлення</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громадян</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про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їхню</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роль в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процесі</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боротьби</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 </a:t>
            </a:r>
            <a:r>
              <a:rPr lang="ru-RU" sz="30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корупцією</a:t>
            </a:r>
            <a:r>
              <a:rPr lang="ru-RU"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sz="30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55" name="Google Shape;255;p24"/>
          <p:cNvSpPr txBox="1"/>
          <p:nvPr/>
        </p:nvSpPr>
        <p:spPr>
          <a:xfrm>
            <a:off x="944527" y="1604055"/>
            <a:ext cx="1030294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Дослідження</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«Стан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Україні</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Сприйняття</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досвід</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ставлення</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основні</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тези</a:t>
            </a:r>
            <a:r>
              <a:rPr lang="ru-RU"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sz="18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56" name="Google Shape;256;p24"/>
          <p:cNvSpPr txBox="1"/>
          <p:nvPr/>
        </p:nvSpPr>
        <p:spPr>
          <a:xfrm>
            <a:off x="972273" y="2203554"/>
            <a:ext cx="6180882" cy="3908722"/>
          </a:xfrm>
          <a:prstGeom prst="rect">
            <a:avLst/>
          </a:prstGeom>
          <a:noFill/>
          <a:ln>
            <a:noFill/>
          </a:ln>
        </p:spPr>
        <p:txBody>
          <a:bodyPr spcFirstLastPara="1" wrap="square" lIns="91425" tIns="45700" rIns="91425" bIns="45700" anchor="t" anchorCtr="0">
            <a:spAutoFit/>
          </a:bodyPr>
          <a:lstStyle/>
          <a:p>
            <a:pPr marL="431800" marR="0" lvl="0" indent="-450850" algn="l" rtl="0">
              <a:spcBef>
                <a:spcPts val="1200"/>
              </a:spcBef>
              <a:spcAft>
                <a:spcPts val="0"/>
              </a:spcAft>
              <a:buClr>
                <a:srgbClr val="B9D6D5"/>
              </a:buClr>
              <a:buSzPts val="1800"/>
              <a:buFont typeface="Wingdings" panose="05000000000000000000" pitchFamily="2" charset="2"/>
              <a:buChar char="l"/>
            </a:pP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Дані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2021 року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свідчать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що</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корупція</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стала проблемою номер один для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країни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sz="1600" dirty="0">
              <a:latin typeface="Arial" panose="020B0604020202020204" pitchFamily="34" charset="0"/>
            </a:endParaRPr>
          </a:p>
          <a:p>
            <a:pPr marL="431800" marR="0" lvl="0" indent="-450850" algn="l" rtl="0">
              <a:spcBef>
                <a:spcPts val="1200"/>
              </a:spcBef>
              <a:spcAft>
                <a:spcPts val="0"/>
              </a:spcAft>
              <a:buClr>
                <a:srgbClr val="B9D6D5"/>
              </a:buClr>
              <a:buSzPts val="1800"/>
              <a:buFont typeface="Wingdings" panose="05000000000000000000" pitchFamily="2" charset="2"/>
              <a:buChar char="l"/>
            </a:pP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На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прохання</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обрати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найбільш</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згубний</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тип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серед</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політичної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на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найвищому</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рівні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повсякденної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чи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бізнесі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респонденти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рішуче</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називали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політичну</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корупцію</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a:p>
            <a:pPr marL="431800" marR="0" lvl="0" indent="-450850" algn="l" rtl="0">
              <a:spcBef>
                <a:spcPts val="1200"/>
              </a:spcBef>
              <a:spcAft>
                <a:spcPts val="0"/>
              </a:spcAft>
              <a:buClr>
                <a:srgbClr val="B9D6D5"/>
              </a:buClr>
              <a:buSzPts val="1800"/>
              <a:buFont typeface="Wingdings" panose="05000000000000000000" pitchFamily="2" charset="2"/>
              <a:buChar char="l"/>
            </a:pP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Українці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все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частіше</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зазначають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що</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корупцію</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не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можна</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виправдати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навіть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у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випадках</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коли вона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допоможе</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вирішити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важливу</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особисту справу.</a:t>
            </a:r>
            <a:endParaRPr sz="1600" dirty="0">
              <a:latin typeface="Arial" panose="020B0604020202020204" pitchFamily="34" charset="0"/>
            </a:endParaRPr>
          </a:p>
          <a:p>
            <a:pPr marL="431800" marR="0" lvl="0" indent="-450850" algn="l" rtl="0">
              <a:spcBef>
                <a:spcPts val="1200"/>
              </a:spcBef>
              <a:spcAft>
                <a:spcPts val="0"/>
              </a:spcAft>
              <a:buClr>
                <a:srgbClr val="B9D6D5"/>
              </a:buClr>
              <a:buSzPts val="1800"/>
              <a:buFont typeface="Wingdings" panose="05000000000000000000" pitchFamily="2" charset="2"/>
              <a:buChar char="l"/>
            </a:pP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Усе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більше</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українців</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вважають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що</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саме</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державні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органи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є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відповідальними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за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боротьбу</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з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корупцією</a:t>
            </a:r>
            <a:endParaRPr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a:p>
            <a:pPr marL="400050" marR="0" lvl="0" indent="-285750" algn="l" rtl="0">
              <a:spcBef>
                <a:spcPts val="0"/>
              </a:spcBef>
              <a:spcAft>
                <a:spcPts val="0"/>
              </a:spcAft>
              <a:buClr>
                <a:srgbClr val="B9D6D5"/>
              </a:buClr>
              <a:buSzPts val="1800"/>
              <a:buFont typeface="Wingdings" panose="05000000000000000000" pitchFamily="2" charset="2"/>
              <a:buChar char="l"/>
            </a:pPr>
            <a:endParaRPr sz="1600"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endParaRPr>
          </a:p>
          <a:p>
            <a:pPr marL="400050" marR="0" lvl="0" indent="-285750" algn="l" rtl="0">
              <a:spcBef>
                <a:spcPts val="0"/>
              </a:spcBef>
              <a:spcAft>
                <a:spcPts val="0"/>
              </a:spcAft>
              <a:buClr>
                <a:srgbClr val="B9D6D5"/>
              </a:buClr>
              <a:buSzPts val="1800"/>
              <a:buFont typeface="Wingdings" panose="05000000000000000000" pitchFamily="2" charset="2"/>
              <a:buChar char="l"/>
            </a:pPr>
            <a:endParaRPr sz="1600"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endParaRPr>
          </a:p>
        </p:txBody>
      </p:sp>
      <p:sp>
        <p:nvSpPr>
          <p:cNvPr id="258" name="Google Shape;258;p24"/>
          <p:cNvSpPr txBox="1"/>
          <p:nvPr/>
        </p:nvSpPr>
        <p:spPr>
          <a:xfrm>
            <a:off x="7766614" y="2446720"/>
            <a:ext cx="3750196" cy="29238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Топ-5 сфер, в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яких</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українці</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вважають</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корупцію</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найбільш</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поширеною</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у 2021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році</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це</a:t>
            </a:r>
            <a:r>
              <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lang="ru-RU" sz="16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a:p>
            <a:pPr marL="0" marR="0" lvl="0" indent="0" algn="l" rtl="0">
              <a:spcBef>
                <a:spcPts val="0"/>
              </a:spcBef>
              <a:spcAft>
                <a:spcPts val="0"/>
              </a:spcAft>
              <a:buNone/>
            </a:pP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b="1"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митниця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(55,1%) </a:t>
            </a:r>
            <a:endParaRPr sz="1600"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суди (54,8%), </a:t>
            </a:r>
            <a:endParaRPr sz="1600"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прокуратура (46,4%)</a:t>
            </a:r>
            <a:endParaRPr sz="1600"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медична</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допомога</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(46,1%) </a:t>
            </a:r>
            <a:endParaRPr sz="1600" dirty="0">
              <a:solidFill>
                <a:schemeClr val="tx1">
                  <a:lumMod val="95000"/>
                  <a:lumOff val="5000"/>
                </a:schemeClr>
              </a:solidFill>
              <a:latin typeface="Arial" panose="020B0604020202020204" pitchFamily="34" charset="0"/>
            </a:endParaRPr>
          </a:p>
          <a:p>
            <a:pPr marL="285750" marR="0" lvl="0" indent="-285750" algn="l" rtl="0">
              <a:spcBef>
                <a:spcPts val="0"/>
              </a:spcBef>
              <a:spcAft>
                <a:spcPts val="0"/>
              </a:spcAft>
              <a:buClr>
                <a:schemeClr val="bg1">
                  <a:lumMod val="95000"/>
                </a:schemeClr>
              </a:buClr>
              <a:buSzPts val="1800"/>
              <a:buFont typeface="Wingdings" panose="05000000000000000000" pitchFamily="2" charset="2"/>
              <a:buChar char="l"/>
            </a:pP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вирішення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питань</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приватизації</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власності</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на землю та </a:t>
            </a:r>
            <a:r>
              <a:rPr lang="ru-RU" sz="16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землекористування</a:t>
            </a:r>
            <a:r>
              <a:rPr lang="ru-RU"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(43,8%).</a:t>
            </a:r>
            <a:endParaRPr sz="16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4" name="Google Shape;264;p25"/>
          <p:cNvSpPr txBox="1"/>
          <p:nvPr/>
        </p:nvSpPr>
        <p:spPr>
          <a:xfrm>
            <a:off x="1044068" y="443337"/>
            <a:ext cx="8759688"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Умови</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залучення</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громадян</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боротьби</a:t>
            </a:r>
            <a:r>
              <a:rPr lang="ru-RU"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з </a:t>
            </a:r>
            <a:r>
              <a:rPr lang="ru-RU" sz="3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корупцією</a:t>
            </a:r>
            <a:endParaRPr sz="3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cxnSp>
        <p:nvCxnSpPr>
          <p:cNvPr id="267" name="Google Shape;267;p25"/>
          <p:cNvCxnSpPr/>
          <p:nvPr/>
        </p:nvCxnSpPr>
        <p:spPr>
          <a:xfrm>
            <a:off x="7162611" y="59200"/>
            <a:ext cx="0" cy="6858000"/>
          </a:xfrm>
          <a:prstGeom prst="straightConnector1">
            <a:avLst/>
          </a:prstGeom>
          <a:noFill/>
          <a:ln w="9525" cap="flat" cmpd="sng">
            <a:solidFill>
              <a:srgbClr val="B9D6D5"/>
            </a:solidFill>
            <a:prstDash val="solid"/>
            <a:miter lim="800000"/>
            <a:headEnd type="none" w="sm" len="sm"/>
            <a:tailEnd type="none" w="sm" len="sm"/>
          </a:ln>
        </p:spPr>
      </p:cxnSp>
      <p:sp>
        <p:nvSpPr>
          <p:cNvPr id="268" name="Google Shape;268;p25"/>
          <p:cNvSpPr txBox="1"/>
          <p:nvPr/>
        </p:nvSpPr>
        <p:spPr>
          <a:xfrm>
            <a:off x="1044068" y="3306900"/>
            <a:ext cx="10102352" cy="147728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Громадяни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очікують</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що</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більшість</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їхніх</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співгромадян</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а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також</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моніторингові</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механізми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системи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покарання</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є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корумпованими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будуть</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більше</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схильними</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підтримувати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корупцію</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і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матимуть</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менше</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мотивації</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дій</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спрямованих</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на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боротьбу</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з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корупцією</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Разом з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тим</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громадяни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можуть</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мати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значно</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вищий</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ступінь</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готовності</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співпраці</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за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певної</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умови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якщо</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так само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чинитимуть</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їхні</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співгромадяни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dirty="0">
              <a:solidFill>
                <a:schemeClr val="tx1">
                  <a:lumMod val="95000"/>
                  <a:lumOff val="5000"/>
                </a:schemeClr>
              </a:solidFill>
              <a:latin typeface="Arial" panose="020B0604020202020204" pitchFamily="34" charset="0"/>
            </a:endParaRPr>
          </a:p>
        </p:txBody>
      </p:sp>
      <p:sp>
        <p:nvSpPr>
          <p:cNvPr id="270" name="Google Shape;270;p25"/>
          <p:cNvSpPr txBox="1"/>
          <p:nvPr/>
        </p:nvSpPr>
        <p:spPr>
          <a:xfrm>
            <a:off x="1044068" y="4863867"/>
            <a:ext cx="10102346" cy="92328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Участь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громадянського</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суспільства</a:t>
            </a:r>
            <a:r>
              <a:rPr lang="ru-RU" sz="1800" b="1"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є критично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важливою</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успіху</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викорінення</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як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суспільного</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феномену і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утвердження</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цінності</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доброчесності</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Проте</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ці</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дії</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будуть</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ефективними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лише</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за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умови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взаємодії</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співпраці</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довіри</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sz="1800" dirty="0" err="1">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співгромадян</a:t>
            </a:r>
            <a:r>
              <a:rPr lang="ru-RU" sz="1800" dirty="0">
                <a:solidFill>
                  <a:schemeClr val="tx1">
                    <a:lumMod val="95000"/>
                    <a:lumOff val="5000"/>
                  </a:schemeClr>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dirty="0">
              <a:solidFill>
                <a:schemeClr val="tx1">
                  <a:lumMod val="95000"/>
                  <a:lumOff val="5000"/>
                </a:schemeClr>
              </a:solidFill>
              <a:latin typeface="Arial" panose="020B0604020202020204" pitchFamily="34" charset="0"/>
            </a:endParaRPr>
          </a:p>
        </p:txBody>
      </p:sp>
      <p:sp>
        <p:nvSpPr>
          <p:cNvPr id="12" name="Google Shape;265;p25"/>
          <p:cNvSpPr txBox="1"/>
          <p:nvPr/>
        </p:nvSpPr>
        <p:spPr>
          <a:xfrm>
            <a:off x="1059133" y="1725901"/>
            <a:ext cx="10087281" cy="13233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Вимушена</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корупція</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та, до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якої</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людина</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долучається</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через потребу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отримати</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справедливе</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ставлення</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до себе.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Вимушена</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корупція</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буде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підштовхувати</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людеи</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до того,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щоб</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повідомляти</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про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неї</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протидіяти</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їй</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особливо,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якщо</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інші</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будуть</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діяти</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так само і про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це</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буде </a:t>
            </a:r>
            <a:r>
              <a:rPr lang="ru-RU" sz="20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відомо</a:t>
            </a:r>
            <a:r>
              <a:rPr lang="ru-RU"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sz="20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3" name="Прямокутник 12"/>
          <p:cNvSpPr/>
          <p:nvPr/>
        </p:nvSpPr>
        <p:spPr>
          <a:xfrm>
            <a:off x="882590" y="1591462"/>
            <a:ext cx="10440365" cy="1582934"/>
          </a:xfrm>
          <a:prstGeom prst="rect">
            <a:avLst/>
          </a:prstGeom>
          <a:no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B9D6D5"/>
                </a:solidFill>
              </a:ln>
              <a:no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8" name="Google Shape;278;p26"/>
          <p:cNvSpPr txBox="1"/>
          <p:nvPr/>
        </p:nvSpPr>
        <p:spPr>
          <a:xfrm>
            <a:off x="1021841" y="1255210"/>
            <a:ext cx="8735618"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Труднощі</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перешкоджають</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практичній</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діяльності</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громадськості</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у </a:t>
            </a: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боротьбі</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з </a:t>
            </a: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корупцією</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20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Україні</a:t>
            </a:r>
            <a:r>
              <a:rPr lang="ru-RU"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sz="20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280" name="Google Shape;280;p26"/>
          <p:cNvSpPr txBox="1"/>
          <p:nvPr/>
        </p:nvSpPr>
        <p:spPr>
          <a:xfrm>
            <a:off x="1069350" y="2207918"/>
            <a:ext cx="10078282" cy="384716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B9D6D5"/>
              </a:buClr>
              <a:buSzPts val="2000"/>
              <a:buFont typeface="Helvetica" panose="020B0604020202020204" pitchFamily="50" charset="0"/>
              <a:buChar char="●"/>
            </a:pP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відсутність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підтримки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з боку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органів</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влади</a:t>
            </a:r>
            <a:endParaRPr sz="1600" dirty="0">
              <a:latin typeface="Arial" panose="020B0604020202020204" pitchFamily="34" charset="0"/>
            </a:endParaRPr>
          </a:p>
          <a:p>
            <a:pPr marL="342900" marR="0" lvl="0" indent="-342900" algn="l" rtl="0">
              <a:spcBef>
                <a:spcPts val="1200"/>
              </a:spcBef>
              <a:spcAft>
                <a:spcPts val="0"/>
              </a:spcAft>
              <a:buClr>
                <a:srgbClr val="B9D6D5"/>
              </a:buClr>
              <a:buSzPts val="2000"/>
              <a:buFont typeface="Helvetica" panose="020B0604020202020204" pitchFamily="50" charset="0"/>
              <a:buChar char="●"/>
            </a:pP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недосконале</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законодавче</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закріплення</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прав та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обов'язків</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громадськості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a:t>
            </a:r>
            <a:endParaRPr sz="1600" dirty="0">
              <a:latin typeface="Arial" panose="020B0604020202020204" pitchFamily="34" charset="0"/>
            </a:endParaRPr>
          </a:p>
          <a:p>
            <a:pPr marL="342900" marR="0" lvl="0" indent="-342900" algn="l" rtl="0">
              <a:spcBef>
                <a:spcPts val="1200"/>
              </a:spcBef>
              <a:spcAft>
                <a:spcPts val="0"/>
              </a:spcAft>
              <a:buClr>
                <a:srgbClr val="B9D6D5"/>
              </a:buClr>
              <a:buSzPts val="2000"/>
              <a:buFont typeface="Helvetica" panose="020B0604020202020204" pitchFamily="50" charset="0"/>
              <a:buChar char="●"/>
            </a:pP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Недостатня</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фінансова</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підтримка</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статутної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діяльності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організації</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sz="1600" dirty="0">
              <a:latin typeface="Arial" panose="020B0604020202020204" pitchFamily="34" charset="0"/>
            </a:endParaRPr>
          </a:p>
          <a:p>
            <a:pPr marL="342900" marR="0" lvl="0" indent="-342900" algn="l" rtl="0">
              <a:spcBef>
                <a:spcPts val="1200"/>
              </a:spcBef>
              <a:spcAft>
                <a:spcPts val="0"/>
              </a:spcAft>
              <a:buClr>
                <a:srgbClr val="B9D6D5"/>
              </a:buClr>
              <a:buSzPts val="2000"/>
              <a:buFont typeface="Helvetica" panose="020B0604020202020204" pitchFamily="50" charset="0"/>
              <a:buChar char="●"/>
            </a:pP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Незацікавленість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представників</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уряду і у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висвітленні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корупційних</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діянь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напряму</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роблять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ці</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проблеми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прозорими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Тобто</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між</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урядом та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громадськими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організаціями</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може</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відбуватись</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конфронтація</a:t>
            </a:r>
            <a:r>
              <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lang="ru-RU" sz="16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a:p>
            <a:pPr marL="0" marR="0" lvl="0" indent="0" algn="just" rtl="0">
              <a:spcBef>
                <a:spcPts val="600"/>
              </a:spcBef>
              <a:spcAft>
                <a:spcPts val="0"/>
              </a:spcAft>
              <a:buNone/>
            </a:pPr>
            <a:endPar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a:p>
            <a:pPr marL="0" marR="0" lvl="0" indent="0" algn="just" rtl="0">
              <a:spcBef>
                <a:spcPts val="600"/>
              </a:spcBef>
              <a:spcAft>
                <a:spcPts val="0"/>
              </a:spcAft>
              <a:buNone/>
            </a:pP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Після</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початку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повномасштабного</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вторгнення</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росії</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в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Україну</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у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громадських</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організацій</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зʼявилися</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нові</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виклики</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Відповідно</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результатів</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опитування</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«Центру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розвитку</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громад»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численна</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кількість</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організацій</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втратили</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свої</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місця</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безпосередньої</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реалізації</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діяльності</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офіси</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таке</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інше</a:t>
            </a:r>
            <a:r>
              <a:rPr lang="ru-RU"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endParaRPr dirty="0">
              <a:latin typeface="Arial" panose="020B0604020202020204" pitchFamily="34" charset="0"/>
            </a:endParaRPr>
          </a:p>
          <a:p>
            <a:pPr marL="285750" marR="0" lvl="0" indent="-171450" algn="l" rtl="0">
              <a:spcBef>
                <a:spcPts val="0"/>
              </a:spcBef>
              <a:spcAft>
                <a:spcPts val="0"/>
              </a:spcAft>
              <a:buClr>
                <a:srgbClr val="1E4E79"/>
              </a:buClr>
              <a:buSzPts val="1800"/>
              <a:buFont typeface="Noto Sans Symbols"/>
              <a:buNone/>
            </a:pPr>
            <a:endParaRPr sz="1800"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endParaRPr>
          </a:p>
        </p:txBody>
      </p:sp>
      <p:sp>
        <p:nvSpPr>
          <p:cNvPr id="2" name="Заголовок 1"/>
          <p:cNvSpPr>
            <a:spLocks noGrp="1"/>
          </p:cNvSpPr>
          <p:nvPr>
            <p:ph type="title"/>
          </p:nvPr>
        </p:nvSpPr>
        <p:spPr>
          <a:xfrm>
            <a:off x="1056639" y="548640"/>
            <a:ext cx="10335885" cy="721360"/>
          </a:xfrm>
        </p:spPr>
        <p:txBody>
          <a:bodyPr/>
          <a:lstStyle/>
          <a:p>
            <a:r>
              <a:rPr lang="ru-RU" sz="32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Завдання</a:t>
            </a:r>
            <a:r>
              <a:rPr lang="ru-RU" sz="32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32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виклики</a:t>
            </a:r>
            <a:r>
              <a:rPr lang="ru-RU" sz="32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sz="32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громадських</a:t>
            </a:r>
            <a:r>
              <a:rPr lang="ru-RU" sz="3200" b="1"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r>
              <a:rPr lang="ru-RU" sz="3200" b="1" dirty="0" err="1">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активістів</a:t>
            </a:r>
            <a:r>
              <a:rPr lang="ru-RU" sz="32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 </a:t>
            </a:r>
            <a:br>
              <a:rPr lang="ru-RU" sz="3200"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b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8" name="Google Shape;98;p14"/>
          <p:cNvSpPr/>
          <p:nvPr/>
        </p:nvSpPr>
        <p:spPr>
          <a:xfrm>
            <a:off x="812800" y="5278416"/>
            <a:ext cx="4826000" cy="1015621"/>
          </a:xfrm>
          <a:prstGeom prst="flowChartProcess">
            <a:avLst/>
          </a:prstGeom>
          <a:solidFill>
            <a:srgbClr val="B9D6D5"/>
          </a:solidFill>
          <a:ln w="12700" cap="flat" cmpd="sng">
            <a:solidFill>
              <a:srgbClr val="B9D6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panose="020B0604020202020204" pitchFamily="34" charset="0"/>
              <a:ea typeface="Calibri" panose="020F0502020204030204"/>
              <a:cs typeface="Arial" panose="020B0604020202020204" pitchFamily="34" charset="0"/>
              <a:sym typeface="Calibri" panose="020F0502020204030204"/>
            </a:endParaRPr>
          </a:p>
        </p:txBody>
      </p:sp>
      <p:sp>
        <p:nvSpPr>
          <p:cNvPr id="102" name="Google Shape;102;p14"/>
          <p:cNvSpPr/>
          <p:nvPr/>
        </p:nvSpPr>
        <p:spPr>
          <a:xfrm>
            <a:off x="7891669" y="292387"/>
            <a:ext cx="2378765" cy="356969"/>
          </a:xfrm>
          <a:prstGeom prst="roundRect">
            <a:avLst>
              <a:gd name="adj" fmla="val 16667"/>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panose="020B0604020202020204" pitchFamily="34" charset="0"/>
              <a:ea typeface="Calibri" panose="020F0502020204030204"/>
              <a:cs typeface="Arial" panose="020B0604020202020204" pitchFamily="34" charset="0"/>
              <a:sym typeface="Calibri" panose="020F0502020204030204"/>
            </a:endParaRPr>
          </a:p>
        </p:txBody>
      </p:sp>
      <p:sp>
        <p:nvSpPr>
          <p:cNvPr id="103" name="Google Shape;103;p14"/>
          <p:cNvSpPr txBox="1"/>
          <p:nvPr/>
        </p:nvSpPr>
        <p:spPr>
          <a:xfrm>
            <a:off x="7005512" y="1424821"/>
            <a:ext cx="4195888" cy="141573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sz="1600" b="1"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Рух «</a:t>
            </a:r>
            <a:r>
              <a:rPr lang="ru-RU" sz="1600" b="1"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Відставка</a:t>
            </a:r>
            <a:r>
              <a:rPr lang="ru-RU" sz="1600" b="1"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зараз» </a:t>
            </a:r>
            <a:r>
              <a:rPr lang="ru-RU" sz="16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Громадянсь</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-кий рух,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що</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розпочався</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після</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оприлюднення</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доказів</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широкомасштабного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митного</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шахрайства</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відо-мого</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як «Ла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Лінеа</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Лінія</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до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якого</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були</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причетні</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тодішній</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президент Отто Перес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Моліна</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та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віце</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-президентка Роксана </a:t>
            </a:r>
            <a:r>
              <a:rPr lang="ru-RU" sz="1400" b="0" i="0" u="none" strike="noStrike" cap="none" dirty="0" err="1">
                <a:latin typeface="Arial" panose="020B0604020202020204" pitchFamily="34" charset="0"/>
                <a:ea typeface="Calibri" panose="020F0502020204030204"/>
                <a:cs typeface="Arial" panose="020B0604020202020204" pitchFamily="34" charset="0"/>
                <a:sym typeface="Calibri" panose="020F0502020204030204"/>
              </a:rPr>
              <a:t>Бальдетті</a:t>
            </a:r>
            <a:r>
              <a:rPr lang="ru-RU" sz="1400" b="0" i="0" u="none" strike="noStrike" cap="none" dirty="0">
                <a:latin typeface="Arial" panose="020B0604020202020204" pitchFamily="34" charset="0"/>
                <a:ea typeface="Calibri" panose="020F0502020204030204"/>
                <a:cs typeface="Arial" panose="020B0604020202020204" pitchFamily="34" charset="0"/>
                <a:sym typeface="Calibri" panose="020F0502020204030204"/>
              </a:rPr>
              <a:t>. </a:t>
            </a:r>
            <a:endParaRPr sz="1400" dirty="0">
              <a:latin typeface="Arial" panose="020B0604020202020204" pitchFamily="34" charset="0"/>
            </a:endParaRPr>
          </a:p>
        </p:txBody>
      </p:sp>
      <p:sp>
        <p:nvSpPr>
          <p:cNvPr id="104" name="Google Shape;104;p14"/>
          <p:cNvSpPr txBox="1"/>
          <p:nvPr/>
        </p:nvSpPr>
        <p:spPr>
          <a:xfrm>
            <a:off x="925286" y="411833"/>
            <a:ext cx="10276114"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latin typeface="Arial" panose="020B0604020202020204" pitchFamily="34" charset="0"/>
                <a:ea typeface="Roboto"/>
                <a:cs typeface="Arial" panose="020B0604020202020204" pitchFamily="34" charset="0"/>
                <a:sym typeface="Roboto"/>
              </a:rPr>
              <a:t>Громадянське</a:t>
            </a:r>
            <a:r>
              <a:rPr lang="ru-RU" sz="3000" b="1" dirty="0">
                <a:latin typeface="Arial" panose="020B0604020202020204" pitchFamily="34" charset="0"/>
                <a:ea typeface="Roboto"/>
                <a:cs typeface="Arial" panose="020B0604020202020204" pitchFamily="34" charset="0"/>
                <a:sym typeface="Roboto"/>
              </a:rPr>
              <a:t> </a:t>
            </a:r>
            <a:r>
              <a:rPr lang="ru-RU" sz="3000" b="1" dirty="0" err="1">
                <a:latin typeface="Arial" panose="020B0604020202020204" pitchFamily="34" charset="0"/>
                <a:ea typeface="Roboto"/>
                <a:cs typeface="Arial" panose="020B0604020202020204" pitchFamily="34" charset="0"/>
                <a:sym typeface="Roboto"/>
              </a:rPr>
              <a:t>суспільство</a:t>
            </a:r>
            <a:r>
              <a:rPr lang="ru-RU" sz="3000" b="1" dirty="0">
                <a:latin typeface="Arial" panose="020B0604020202020204" pitchFamily="34" charset="0"/>
                <a:ea typeface="Roboto"/>
                <a:cs typeface="Arial" panose="020B0604020202020204" pitchFamily="34" charset="0"/>
                <a:sym typeface="Roboto"/>
              </a:rPr>
              <a:t> в </a:t>
            </a:r>
            <a:r>
              <a:rPr lang="ru-RU" sz="3000" b="1" dirty="0" err="1">
                <a:latin typeface="Arial" panose="020B0604020202020204" pitchFamily="34" charset="0"/>
                <a:ea typeface="Roboto"/>
                <a:cs typeface="Arial" panose="020B0604020202020204" pitchFamily="34" charset="0"/>
                <a:sym typeface="Roboto"/>
              </a:rPr>
              <a:t>Гватемалі</a:t>
            </a:r>
            <a:r>
              <a:rPr lang="ru-RU" sz="3000" b="1" dirty="0">
                <a:latin typeface="Arial" panose="020B0604020202020204" pitchFamily="34" charset="0"/>
                <a:ea typeface="Roboto"/>
                <a:cs typeface="Arial" panose="020B0604020202020204" pitchFamily="34" charset="0"/>
                <a:sym typeface="Roboto"/>
              </a:rPr>
              <a:t>:</a:t>
            </a:r>
            <a:br>
              <a:rPr lang="ru-RU" sz="3000" b="1" dirty="0">
                <a:latin typeface="Arial" panose="020B0604020202020204" pitchFamily="34" charset="0"/>
                <a:ea typeface="Roboto"/>
                <a:cs typeface="Arial" panose="020B0604020202020204" pitchFamily="34" charset="0"/>
                <a:sym typeface="Roboto"/>
              </a:rPr>
            </a:br>
            <a:r>
              <a:rPr lang="ru-RU" sz="3000" b="1" dirty="0">
                <a:highlight>
                  <a:srgbClr val="B9D6D5"/>
                </a:highlight>
                <a:latin typeface="Arial" panose="020B0604020202020204" pitchFamily="34" charset="0"/>
                <a:ea typeface="Roboto"/>
                <a:cs typeface="Arial" panose="020B0604020202020204" pitchFamily="34" charset="0"/>
                <a:sym typeface="Roboto"/>
              </a:rPr>
              <a:t>рух </a:t>
            </a:r>
            <a:r>
              <a:rPr lang="ru-RU" sz="3000" b="1" dirty="0" err="1">
                <a:highlight>
                  <a:srgbClr val="B9D6D5"/>
                </a:highlight>
                <a:latin typeface="Arial" panose="020B0604020202020204" pitchFamily="34" charset="0"/>
                <a:ea typeface="Roboto"/>
                <a:cs typeface="Arial" panose="020B0604020202020204" pitchFamily="34" charset="0"/>
                <a:sym typeface="Roboto"/>
              </a:rPr>
              <a:t>Відставка</a:t>
            </a:r>
            <a:r>
              <a:rPr lang="ru-RU" sz="3000" b="1" dirty="0">
                <a:highlight>
                  <a:srgbClr val="B9D6D5"/>
                </a:highlight>
                <a:latin typeface="Arial" panose="020B0604020202020204" pitchFamily="34" charset="0"/>
                <a:ea typeface="Roboto"/>
                <a:cs typeface="Arial" panose="020B0604020202020204" pitchFamily="34" charset="0"/>
                <a:sym typeface="Roboto"/>
              </a:rPr>
              <a:t> зараз (</a:t>
            </a:r>
            <a:r>
              <a:rPr lang="ru-RU" sz="3000" b="1" dirty="0" err="1">
                <a:highlight>
                  <a:srgbClr val="B9D6D5"/>
                </a:highlight>
                <a:latin typeface="Arial" panose="020B0604020202020204" pitchFamily="34" charset="0"/>
                <a:ea typeface="Roboto"/>
                <a:cs typeface="Arial" panose="020B0604020202020204" pitchFamily="34" charset="0"/>
                <a:sym typeface="Roboto"/>
              </a:rPr>
              <a:t>RenunciaYa</a:t>
            </a:r>
            <a:r>
              <a:rPr lang="ru-RU" sz="3000" b="1" dirty="0">
                <a:highlight>
                  <a:srgbClr val="B9D6D5"/>
                </a:highlight>
                <a:latin typeface="Arial" panose="020B0604020202020204" pitchFamily="34" charset="0"/>
                <a:ea typeface="Roboto"/>
                <a:cs typeface="Arial" panose="020B0604020202020204" pitchFamily="34" charset="0"/>
                <a:sym typeface="Roboto"/>
              </a:rPr>
              <a:t>)</a:t>
            </a:r>
            <a:endParaRPr sz="3000" b="1" dirty="0">
              <a:highlight>
                <a:srgbClr val="B9D6D5"/>
              </a:highlight>
              <a:latin typeface="Arial" panose="020B0604020202020204" pitchFamily="34" charset="0"/>
              <a:ea typeface="Roboto"/>
              <a:cs typeface="Arial" panose="020B0604020202020204" pitchFamily="34" charset="0"/>
              <a:sym typeface="Roboto"/>
            </a:endParaRPr>
          </a:p>
        </p:txBody>
      </p:sp>
      <p:pic>
        <p:nvPicPr>
          <p:cNvPr id="106" name="Google Shape;106;p14"/>
          <p:cNvPicPr preferRelativeResize="0"/>
          <p:nvPr/>
        </p:nvPicPr>
        <p:blipFill rotWithShape="1">
          <a:blip r:embed="rId1"/>
          <a:srcRect/>
          <a:stretch>
            <a:fillRect/>
          </a:stretch>
        </p:blipFill>
        <p:spPr>
          <a:xfrm>
            <a:off x="-1148493" y="1480029"/>
            <a:ext cx="591363" cy="371888"/>
          </a:xfrm>
          <a:prstGeom prst="rect">
            <a:avLst/>
          </a:prstGeom>
          <a:noFill/>
          <a:ln>
            <a:noFill/>
          </a:ln>
        </p:spPr>
      </p:pic>
      <p:pic>
        <p:nvPicPr>
          <p:cNvPr id="107" name="Google Shape;107;p14"/>
          <p:cNvPicPr preferRelativeResize="0"/>
          <p:nvPr/>
        </p:nvPicPr>
        <p:blipFill rotWithShape="1">
          <a:blip r:embed="rId2"/>
          <a:srcRect t="1" b="-15387"/>
          <a:stretch>
            <a:fillRect/>
          </a:stretch>
        </p:blipFill>
        <p:spPr>
          <a:xfrm>
            <a:off x="1018397" y="1546901"/>
            <a:ext cx="2390508" cy="3189056"/>
          </a:xfrm>
          <a:prstGeom prst="rect">
            <a:avLst/>
          </a:prstGeom>
          <a:noFill/>
          <a:ln>
            <a:noFill/>
          </a:ln>
        </p:spPr>
      </p:pic>
      <p:pic>
        <p:nvPicPr>
          <p:cNvPr id="108" name="Google Shape;108;p14"/>
          <p:cNvPicPr preferRelativeResize="0"/>
          <p:nvPr/>
        </p:nvPicPr>
        <p:blipFill rotWithShape="1">
          <a:blip r:embed="rId3"/>
          <a:srcRect/>
          <a:stretch>
            <a:fillRect/>
          </a:stretch>
        </p:blipFill>
        <p:spPr>
          <a:xfrm>
            <a:off x="3969026" y="2975652"/>
            <a:ext cx="2834545" cy="1884609"/>
          </a:xfrm>
          <a:prstGeom prst="rect">
            <a:avLst/>
          </a:prstGeom>
          <a:noFill/>
          <a:ln>
            <a:noFill/>
          </a:ln>
        </p:spPr>
      </p:pic>
      <p:sp>
        <p:nvSpPr>
          <p:cNvPr id="110" name="Google Shape;110;p14"/>
          <p:cNvSpPr txBox="1"/>
          <p:nvPr/>
        </p:nvSpPr>
        <p:spPr>
          <a:xfrm>
            <a:off x="1018397" y="5402720"/>
            <a:ext cx="4376563" cy="800179"/>
          </a:xfrm>
          <a:prstGeom prst="rect">
            <a:avLst/>
          </a:prstGeom>
          <a:noFill/>
          <a:ln>
            <a:noFill/>
          </a:ln>
        </p:spPr>
        <p:txBody>
          <a:bodyPr spcFirstLastPara="1" wrap="square" lIns="91425" tIns="45700" rIns="91425" bIns="45700" anchor="t" anchorCtr="0">
            <a:spAutoFit/>
          </a:bodyPr>
          <a:lstStyle/>
          <a:p>
            <a:pPr marL="0" marR="0" lvl="0" indent="0" rtl="0">
              <a:lnSpc>
                <a:spcPct val="115000"/>
              </a:lnSpc>
              <a:spcBef>
                <a:spcPts val="0"/>
              </a:spcBef>
              <a:spcAft>
                <a:spcPts val="0"/>
              </a:spcAft>
              <a:buNone/>
            </a:pPr>
            <a:r>
              <a:rPr lang="ru-RU" sz="2000" b="1" dirty="0">
                <a:solidFill>
                  <a:schemeClr val="dk1"/>
                </a:solidFill>
                <a:latin typeface="Arial" panose="020B0604020202020204" pitchFamily="34" charset="0"/>
                <a:ea typeface="Roboto"/>
                <a:cs typeface="Arial" panose="020B0604020202020204" pitchFamily="34" charset="0"/>
                <a:sym typeface="Roboto"/>
              </a:rPr>
              <a:t>Результатом – стала </a:t>
            </a:r>
            <a:r>
              <a:rPr lang="ru-RU" sz="2000" b="1" dirty="0" err="1">
                <a:solidFill>
                  <a:schemeClr val="dk1"/>
                </a:solidFill>
                <a:latin typeface="Arial" panose="020B0604020202020204" pitchFamily="34" charset="0"/>
                <a:ea typeface="Roboto"/>
                <a:cs typeface="Arial" panose="020B0604020202020204" pitchFamily="34" charset="0"/>
                <a:sym typeface="Roboto"/>
              </a:rPr>
              <a:t>відставка</a:t>
            </a:r>
            <a:r>
              <a:rPr lang="ru-RU" sz="2000" b="1" dirty="0">
                <a:solidFill>
                  <a:schemeClr val="dk1"/>
                </a:solidFill>
                <a:latin typeface="Arial" panose="020B0604020202020204" pitchFamily="34" charset="0"/>
                <a:ea typeface="Roboto"/>
                <a:cs typeface="Arial" panose="020B0604020202020204" pitchFamily="34" charset="0"/>
                <a:sym typeface="Roboto"/>
              </a:rPr>
              <a:t> президента та </a:t>
            </a:r>
            <a:r>
              <a:rPr lang="ru-RU" sz="2000" b="1" dirty="0" err="1">
                <a:solidFill>
                  <a:schemeClr val="dk1"/>
                </a:solidFill>
                <a:latin typeface="Arial" panose="020B0604020202020204" pitchFamily="34" charset="0"/>
                <a:ea typeface="Roboto"/>
                <a:cs typeface="Arial" panose="020B0604020202020204" pitchFamily="34" charset="0"/>
                <a:sym typeface="Roboto"/>
              </a:rPr>
              <a:t>віце</a:t>
            </a:r>
            <a:r>
              <a:rPr lang="ru-RU" sz="2000" b="1" dirty="0">
                <a:solidFill>
                  <a:schemeClr val="dk1"/>
                </a:solidFill>
                <a:latin typeface="Arial" panose="020B0604020202020204" pitchFamily="34" charset="0"/>
                <a:ea typeface="Roboto"/>
                <a:cs typeface="Arial" panose="020B0604020202020204" pitchFamily="34" charset="0"/>
                <a:sym typeface="Roboto"/>
              </a:rPr>
              <a:t>-президентки.</a:t>
            </a:r>
            <a:endParaRPr sz="2000" b="1" dirty="0">
              <a:solidFill>
                <a:schemeClr val="dk1"/>
              </a:solidFill>
              <a:latin typeface="Arial" panose="020B0604020202020204" pitchFamily="34" charset="0"/>
              <a:ea typeface="Roboto"/>
              <a:cs typeface="Arial" panose="020B0604020202020204" pitchFamily="34" charset="0"/>
              <a:sym typeface="Roboto"/>
            </a:endParaRPr>
          </a:p>
        </p:txBody>
      </p:sp>
      <p:sp>
        <p:nvSpPr>
          <p:cNvPr id="111" name="Google Shape;111;p14"/>
          <p:cNvSpPr txBox="1"/>
          <p:nvPr/>
        </p:nvSpPr>
        <p:spPr>
          <a:xfrm>
            <a:off x="7101840" y="2994813"/>
            <a:ext cx="4277360" cy="3508612"/>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ru-RU" sz="1600" b="1" dirty="0" err="1">
                <a:latin typeface="Arial" panose="020B0604020202020204" pitchFamily="34" charset="0"/>
                <a:ea typeface="Calibri" panose="020F0502020204030204"/>
                <a:cs typeface="Arial" panose="020B0604020202020204" pitchFamily="34" charset="0"/>
                <a:sym typeface="Calibri" panose="020F0502020204030204"/>
              </a:rPr>
              <a:t>Громадяни</a:t>
            </a:r>
            <a:r>
              <a:rPr lang="ru-RU" sz="1600" b="1" dirty="0">
                <a:latin typeface="Arial" panose="020B0604020202020204" pitchFamily="34" charset="0"/>
                <a:ea typeface="Calibri" panose="020F0502020204030204"/>
                <a:cs typeface="Arial" panose="020B0604020202020204" pitchFamily="34" charset="0"/>
                <a:sym typeface="Calibri" panose="020F0502020204030204"/>
              </a:rPr>
              <a:t> </a:t>
            </a:r>
            <a:r>
              <a:rPr lang="ru-RU" sz="1600" b="1" dirty="0" err="1">
                <a:latin typeface="Arial" panose="020B0604020202020204" pitchFamily="34" charset="0"/>
                <a:ea typeface="Calibri" panose="020F0502020204030204"/>
                <a:cs typeface="Arial" panose="020B0604020202020204" pitchFamily="34" charset="0"/>
                <a:sym typeface="Calibri" panose="020F0502020204030204"/>
              </a:rPr>
              <a:t>використовували</a:t>
            </a:r>
            <a:r>
              <a:rPr lang="ru-RU" sz="1600" b="1" dirty="0">
                <a:latin typeface="Arial" panose="020B0604020202020204" pitchFamily="34" charset="0"/>
                <a:ea typeface="Calibri" panose="020F0502020204030204"/>
                <a:cs typeface="Arial" panose="020B0604020202020204" pitchFamily="34" charset="0"/>
                <a:sym typeface="Calibri" panose="020F0502020204030204"/>
              </a:rPr>
              <a:t> </a:t>
            </a:r>
            <a:r>
              <a:rPr lang="ru-RU" sz="1600" b="1" dirty="0" err="1">
                <a:latin typeface="Arial" panose="020B0604020202020204" pitchFamily="34" charset="0"/>
                <a:ea typeface="Calibri" panose="020F0502020204030204"/>
                <a:cs typeface="Arial" panose="020B0604020202020204" pitchFamily="34" charset="0"/>
                <a:sym typeface="Calibri" panose="020F0502020204030204"/>
              </a:rPr>
              <a:t>різні</a:t>
            </a:r>
            <a:r>
              <a:rPr lang="ru-RU" sz="1600" b="1" dirty="0">
                <a:latin typeface="Arial" panose="020B0604020202020204" pitchFamily="34" charset="0"/>
                <a:ea typeface="Calibri" panose="020F0502020204030204"/>
                <a:cs typeface="Arial" panose="020B0604020202020204" pitchFamily="34" charset="0"/>
                <a:sym typeface="Calibri" panose="020F0502020204030204"/>
              </a:rPr>
              <a:t> </a:t>
            </a:r>
            <a:r>
              <a:rPr lang="ru-RU" sz="1600" b="1" dirty="0" err="1">
                <a:latin typeface="Arial" panose="020B0604020202020204" pitchFamily="34" charset="0"/>
                <a:ea typeface="Calibri" panose="020F0502020204030204"/>
                <a:cs typeface="Arial" panose="020B0604020202020204" pitchFamily="34" charset="0"/>
                <a:sym typeface="Calibri" panose="020F0502020204030204"/>
              </a:rPr>
              <a:t>насильницькі</a:t>
            </a:r>
            <a:r>
              <a:rPr lang="ru-RU" sz="1600" b="1" dirty="0">
                <a:latin typeface="Arial" panose="020B0604020202020204" pitchFamily="34" charset="0"/>
                <a:ea typeface="Calibri" panose="020F0502020204030204"/>
                <a:cs typeface="Arial" panose="020B0604020202020204" pitchFamily="34" charset="0"/>
                <a:sym typeface="Calibri" panose="020F0502020204030204"/>
              </a:rPr>
              <a:t> тактики:</a:t>
            </a:r>
            <a:endParaRPr sz="1600" b="1" dirty="0">
              <a:latin typeface="Arial" panose="020B0604020202020204" pitchFamily="34" charset="0"/>
              <a:cs typeface="Arial" panose="020B0604020202020204" pitchFamily="34" charset="0"/>
            </a:endParaRPr>
          </a:p>
          <a:p>
            <a:pPr marL="0" marR="0" lvl="0" indent="0" rtl="0">
              <a:spcBef>
                <a:spcPts val="0"/>
              </a:spcBef>
              <a:spcAft>
                <a:spcPts val="0"/>
              </a:spcAft>
              <a:buNone/>
            </a:pPr>
            <a:br>
              <a:rPr lang="ru-RU" sz="1600" b="1" dirty="0">
                <a:latin typeface="Arial" panose="020B0604020202020204" pitchFamily="34" charset="0"/>
                <a:ea typeface="Calibri" panose="020F0502020204030204"/>
                <a:cs typeface="Arial" panose="020B0604020202020204" pitchFamily="34" charset="0"/>
                <a:sym typeface="Calibri" panose="020F0502020204030204"/>
              </a:rPr>
            </a:br>
            <a:r>
              <a:rPr lang="ru-RU" sz="1600" b="1" dirty="0" err="1">
                <a:latin typeface="Arial" panose="020B0604020202020204" pitchFamily="34" charset="0"/>
                <a:ea typeface="Calibri" panose="020F0502020204030204"/>
                <a:cs typeface="Arial" panose="020B0604020202020204" pitchFamily="34" charset="0"/>
                <a:sym typeface="Calibri" panose="020F0502020204030204"/>
              </a:rPr>
              <a:t>від</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20B0604020202020204" pitchFamily="50" charset="0"/>
              <a:buChar char="●"/>
            </a:pPr>
            <a:r>
              <a:rPr lang="ru-RU" sz="1600" dirty="0" err="1">
                <a:latin typeface="Arial" panose="020B0604020202020204" pitchFamily="34" charset="0"/>
                <a:ea typeface="Calibri" panose="020F0502020204030204"/>
                <a:cs typeface="Arial" panose="020B0604020202020204" pitchFamily="34" charset="0"/>
                <a:sym typeface="Calibri" panose="020F0502020204030204"/>
              </a:rPr>
              <a:t>протестів</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20B0604020202020204" pitchFamily="50" charset="0"/>
              <a:buChar char="●"/>
            </a:pPr>
            <a:r>
              <a:rPr lang="ru-RU" sz="1600" dirty="0" err="1">
                <a:latin typeface="Arial" panose="020B0604020202020204" pitchFamily="34" charset="0"/>
                <a:ea typeface="Calibri" panose="020F0502020204030204"/>
                <a:cs typeface="Arial" panose="020B0604020202020204" pitchFamily="34" charset="0"/>
                <a:sym typeface="Calibri" panose="020F0502020204030204"/>
              </a:rPr>
              <a:t>скандування</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20B0604020202020204" pitchFamily="50" charset="0"/>
              <a:buChar char="●"/>
            </a:pPr>
            <a:r>
              <a:rPr lang="ru-RU" sz="1600" dirty="0" err="1">
                <a:latin typeface="Arial" panose="020B0604020202020204" pitchFamily="34" charset="0"/>
                <a:ea typeface="Calibri" panose="020F0502020204030204"/>
                <a:cs typeface="Arial" panose="020B0604020202020204" pitchFamily="34" charset="0"/>
                <a:sym typeface="Calibri" panose="020F0502020204030204"/>
              </a:rPr>
              <a:t>розмахування</a:t>
            </a:r>
            <a:r>
              <a:rPr lang="ru-RU" sz="1600" dirty="0">
                <a:latin typeface="Arial" panose="020B0604020202020204" pitchFamily="34" charset="0"/>
                <a:ea typeface="Calibri" panose="020F0502020204030204"/>
                <a:cs typeface="Arial" panose="020B0604020202020204" pitchFamily="34" charset="0"/>
                <a:sym typeface="Calibri" panose="020F0502020204030204"/>
              </a:rPr>
              <a:t> прапорами</a:t>
            </a:r>
            <a:endParaRPr sz="1600" dirty="0">
              <a:latin typeface="Arial" panose="020B0604020202020204" pitchFamily="34" charset="0"/>
              <a:ea typeface="CordiaUPC"/>
              <a:cs typeface="Arial" panose="020B0604020202020204" pitchFamily="34" charset="0"/>
              <a:sym typeface="CordiaUPC"/>
            </a:endParaRPr>
          </a:p>
          <a:p>
            <a:pPr marL="285750" marR="0" lvl="0" indent="-285750" rtl="0">
              <a:spcBef>
                <a:spcPts val="0"/>
              </a:spcBef>
              <a:spcAft>
                <a:spcPts val="0"/>
              </a:spcAft>
              <a:buClr>
                <a:srgbClr val="B9D6D5"/>
              </a:buClr>
              <a:buSzPts val="1800"/>
              <a:buFont typeface="Helvetica" panose="020B0604020202020204" pitchFamily="50" charset="0"/>
              <a:buChar char="●"/>
            </a:pPr>
            <a:r>
              <a:rPr lang="ru-RU" sz="1600" dirty="0" err="1">
                <a:latin typeface="Arial" panose="020B0604020202020204" pitchFamily="34" charset="0"/>
                <a:ea typeface="Calibri" panose="020F0502020204030204"/>
                <a:cs typeface="Arial" panose="020B0604020202020204" pitchFamily="34" charset="0"/>
                <a:sym typeface="Calibri" panose="020F0502020204030204"/>
              </a:rPr>
              <a:t>носіння</a:t>
            </a:r>
            <a:r>
              <a:rPr lang="ru-RU" sz="1600" dirty="0">
                <a:latin typeface="Arial" panose="020B0604020202020204" pitchFamily="34" charset="0"/>
                <a:ea typeface="Calibri" panose="020F0502020204030204"/>
                <a:cs typeface="Arial" panose="020B0604020202020204" pitchFamily="34" charset="0"/>
                <a:sym typeface="Calibri" panose="020F0502020204030204"/>
              </a:rPr>
              <a:t> </a:t>
            </a:r>
            <a:r>
              <a:rPr lang="ru-RU" sz="1600" dirty="0" err="1">
                <a:latin typeface="Arial" panose="020B0604020202020204" pitchFamily="34" charset="0"/>
                <a:ea typeface="Calibri" panose="020F0502020204030204"/>
                <a:cs typeface="Arial" panose="020B0604020202020204" pitchFamily="34" charset="0"/>
                <a:sym typeface="Calibri" panose="020F0502020204030204"/>
              </a:rPr>
              <a:t>національних</a:t>
            </a:r>
            <a:r>
              <a:rPr lang="ru-RU" sz="1600" dirty="0">
                <a:latin typeface="Arial" panose="020B0604020202020204" pitchFamily="34" charset="0"/>
                <a:ea typeface="Calibri" panose="020F0502020204030204"/>
                <a:cs typeface="Arial" panose="020B0604020202020204" pitchFamily="34" charset="0"/>
                <a:sym typeface="Calibri" panose="020F0502020204030204"/>
              </a:rPr>
              <a:t> </a:t>
            </a:r>
            <a:r>
              <a:rPr lang="ru-RU" sz="1600" dirty="0" err="1">
                <a:latin typeface="Arial" panose="020B0604020202020204" pitchFamily="34" charset="0"/>
                <a:ea typeface="Calibri" panose="020F0502020204030204"/>
                <a:cs typeface="Arial" panose="020B0604020202020204" pitchFamily="34" charset="0"/>
                <a:sym typeface="Calibri" panose="020F0502020204030204"/>
              </a:rPr>
              <a:t>кольорів</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20B0604020202020204" pitchFamily="50" charset="0"/>
              <a:buChar char="●"/>
            </a:pPr>
            <a:r>
              <a:rPr lang="ru-RU" sz="1600" dirty="0" err="1">
                <a:latin typeface="Arial" panose="020B0604020202020204" pitchFamily="34" charset="0"/>
                <a:ea typeface="Calibri" panose="020F0502020204030204"/>
                <a:cs typeface="Arial" panose="020B0604020202020204" pitchFamily="34" charset="0"/>
                <a:sym typeface="Calibri" panose="020F0502020204030204"/>
              </a:rPr>
              <a:t>співу</a:t>
            </a:r>
            <a:r>
              <a:rPr lang="ru-RU" sz="1600" dirty="0">
                <a:latin typeface="Arial" panose="020B0604020202020204" pitchFamily="34" charset="0"/>
                <a:ea typeface="Calibri" panose="020F0502020204030204"/>
                <a:cs typeface="Arial" panose="020B0604020202020204" pitchFamily="34" charset="0"/>
                <a:sym typeface="Calibri" panose="020F0502020204030204"/>
              </a:rPr>
              <a:t> </a:t>
            </a:r>
            <a:r>
              <a:rPr lang="ru-RU" sz="1600" dirty="0" err="1">
                <a:latin typeface="Arial" panose="020B0604020202020204" pitchFamily="34" charset="0"/>
                <a:ea typeface="Calibri" panose="020F0502020204030204"/>
                <a:cs typeface="Arial" panose="020B0604020202020204" pitchFamily="34" charset="0"/>
                <a:sym typeface="Calibri" panose="020F0502020204030204"/>
              </a:rPr>
              <a:t>гімну</a:t>
            </a:r>
            <a:endParaRPr sz="1600" dirty="0">
              <a:latin typeface="Arial" panose="020B0604020202020204" pitchFamily="34" charset="0"/>
              <a:cs typeface="Arial" panose="020B0604020202020204" pitchFamily="34" charset="0"/>
            </a:endParaRPr>
          </a:p>
          <a:p>
            <a:pPr marL="0" marR="0" lvl="0" indent="0" rtl="0">
              <a:spcBef>
                <a:spcPts val="0"/>
              </a:spcBef>
              <a:spcAft>
                <a:spcPts val="0"/>
              </a:spcAft>
              <a:buNone/>
            </a:pPr>
            <a:br>
              <a:rPr lang="ru-RU" sz="1600" b="1" dirty="0">
                <a:latin typeface="Arial" panose="020B0604020202020204" pitchFamily="34" charset="0"/>
                <a:ea typeface="Calibri" panose="020F0502020204030204"/>
                <a:cs typeface="Arial" panose="020B0604020202020204" pitchFamily="34" charset="0"/>
                <a:sym typeface="Calibri" panose="020F0502020204030204"/>
              </a:rPr>
            </a:br>
            <a:r>
              <a:rPr lang="ru-RU" sz="1600" b="1" dirty="0">
                <a:latin typeface="Arial" panose="020B0604020202020204" pitchFamily="34" charset="0"/>
                <a:ea typeface="Calibri" panose="020F0502020204030204"/>
                <a:cs typeface="Arial" panose="020B0604020202020204" pitchFamily="34" charset="0"/>
                <a:sym typeface="Calibri" panose="020F0502020204030204"/>
              </a:rPr>
              <a:t>до</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20B0604020202020204" pitchFamily="50" charset="0"/>
              <a:buChar char="●"/>
            </a:pPr>
            <a:r>
              <a:rPr lang="ru-RU" sz="1600" dirty="0" err="1">
                <a:latin typeface="Arial" panose="020B0604020202020204" pitchFamily="34" charset="0"/>
                <a:ea typeface="Calibri" panose="020F0502020204030204"/>
                <a:cs typeface="Arial" panose="020B0604020202020204" pitchFamily="34" charset="0"/>
                <a:sym typeface="Calibri" panose="020F0502020204030204"/>
              </a:rPr>
              <a:t>перекриття</a:t>
            </a:r>
            <a:r>
              <a:rPr lang="ru-RU" sz="1600" dirty="0">
                <a:latin typeface="Arial" panose="020B0604020202020204" pitchFamily="34" charset="0"/>
                <a:ea typeface="Calibri" panose="020F0502020204030204"/>
                <a:cs typeface="Arial" panose="020B0604020202020204" pitchFamily="34" charset="0"/>
                <a:sym typeface="Calibri" panose="020F0502020204030204"/>
              </a:rPr>
              <a:t> </a:t>
            </a:r>
            <a:r>
              <a:rPr lang="ru-RU" sz="1600" dirty="0" err="1">
                <a:latin typeface="Arial" panose="020B0604020202020204" pitchFamily="34" charset="0"/>
                <a:ea typeface="Calibri" panose="020F0502020204030204"/>
                <a:cs typeface="Arial" panose="020B0604020202020204" pitchFamily="34" charset="0"/>
                <a:sym typeface="Calibri" panose="020F0502020204030204"/>
              </a:rPr>
              <a:t>доріг</a:t>
            </a:r>
            <a:endParaRPr sz="1600" dirty="0">
              <a:latin typeface="Arial" panose="020B0604020202020204" pitchFamily="34" charset="0"/>
              <a:cs typeface="Arial" panose="020B0604020202020204" pitchFamily="34" charset="0"/>
            </a:endParaRPr>
          </a:p>
          <a:p>
            <a:pPr marL="285750" marR="0" lvl="0" indent="-285750" rtl="0">
              <a:spcBef>
                <a:spcPts val="0"/>
              </a:spcBef>
              <a:spcAft>
                <a:spcPts val="0"/>
              </a:spcAft>
              <a:buClr>
                <a:srgbClr val="B9D6D5"/>
              </a:buClr>
              <a:buSzPts val="1800"/>
              <a:buFont typeface="Helvetica" panose="020B0604020202020204" pitchFamily="50" charset="0"/>
              <a:buChar char="●"/>
            </a:pPr>
            <a:r>
              <a:rPr lang="ru-RU" sz="1600" dirty="0">
                <a:latin typeface="Arial" panose="020B0604020202020204" pitchFamily="34" charset="0"/>
                <a:ea typeface="Calibri" panose="020F0502020204030204"/>
                <a:cs typeface="Arial" panose="020B0604020202020204" pitchFamily="34" charset="0"/>
                <a:sym typeface="Calibri" panose="020F0502020204030204"/>
              </a:rPr>
              <a:t>участь у цифровому </a:t>
            </a:r>
            <a:r>
              <a:rPr lang="ru-RU" sz="1600" dirty="0" err="1">
                <a:latin typeface="Arial" panose="020B0604020202020204" pitchFamily="34" charset="0"/>
                <a:ea typeface="Calibri" panose="020F0502020204030204"/>
                <a:cs typeface="Arial" panose="020B0604020202020204" pitchFamily="34" charset="0"/>
                <a:sym typeface="Calibri" panose="020F0502020204030204"/>
              </a:rPr>
              <a:t>спротиві</a:t>
            </a:r>
            <a:endParaRPr sz="1600" dirty="0">
              <a:latin typeface="Arial" panose="020B0604020202020204" pitchFamily="34" charset="0"/>
              <a:cs typeface="Arial" panose="020B0604020202020204" pitchFamily="34" charset="0"/>
            </a:endParaRPr>
          </a:p>
          <a:p>
            <a:pPr marL="285750" marR="0" lvl="0" indent="-171450" rtl="0">
              <a:spcBef>
                <a:spcPts val="0"/>
              </a:spcBef>
              <a:spcAft>
                <a:spcPts val="0"/>
              </a:spcAft>
              <a:buClr>
                <a:schemeClr val="dk1"/>
              </a:buClr>
              <a:buSzPts val="1800"/>
              <a:buFont typeface="Arial" panose="020B0604020202020204"/>
              <a:buNone/>
            </a:pPr>
            <a:endParaRPr sz="1400" dirty="0">
              <a:latin typeface="Arial" panose="020B0604020202020204" pitchFamily="34" charset="0"/>
              <a:ea typeface="Roboto"/>
              <a:cs typeface="Arial" panose="020B0604020202020204" pitchFamily="34" charset="0"/>
              <a:sym typeface="Roboto"/>
            </a:endParaRPr>
          </a:p>
        </p:txBody>
      </p:sp>
      <p:sp>
        <p:nvSpPr>
          <p:cNvPr id="112" name="Google Shape;112;p14"/>
          <p:cNvSpPr txBox="1"/>
          <p:nvPr/>
        </p:nvSpPr>
        <p:spPr>
          <a:xfrm>
            <a:off x="1018397" y="4424648"/>
            <a:ext cx="2279374" cy="52318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ru-RU" sz="1400" dirty="0">
                <a:solidFill>
                  <a:schemeClr val="dk1"/>
                </a:solidFill>
                <a:latin typeface="Arial" panose="020B0604020202020204" pitchFamily="34" charset="0"/>
                <a:cs typeface="Arial" panose="020B0604020202020204" pitchFamily="34" charset="0"/>
                <a:sym typeface="Calibri" panose="020F0502020204030204"/>
              </a:rPr>
              <a:t>#YoEstoyPorGuate</a:t>
            </a:r>
            <a:br>
              <a:rPr lang="ru-RU" sz="1400" dirty="0">
                <a:solidFill>
                  <a:schemeClr val="dk1"/>
                </a:solidFill>
                <a:latin typeface="Arial" panose="020B0604020202020204" pitchFamily="34" charset="0"/>
                <a:cs typeface="Arial" panose="020B0604020202020204" pitchFamily="34" charset="0"/>
                <a:sym typeface="Calibri" panose="020F0502020204030204"/>
              </a:rPr>
            </a:br>
            <a:r>
              <a:rPr lang="ru-RU" sz="1400" dirty="0">
                <a:solidFill>
                  <a:schemeClr val="dk1"/>
                </a:solidFill>
                <a:latin typeface="Arial" panose="020B0604020202020204" pitchFamily="34" charset="0"/>
                <a:cs typeface="Arial" panose="020B0604020202020204" pitchFamily="34" charset="0"/>
                <a:sym typeface="Calibri" panose="020F0502020204030204"/>
              </a:rPr>
              <a:t>(«Я за Гватемалу»)</a:t>
            </a:r>
            <a:endParaRPr sz="1400" dirty="0">
              <a:solidFill>
                <a:schemeClr val="dk1"/>
              </a:solidFill>
              <a:latin typeface="Arial" panose="020B0604020202020204" pitchFamily="34" charset="0"/>
              <a:cs typeface="Arial" panose="020B0604020202020204" pitchFamily="34" charset="0"/>
              <a:sym typeface="Calibri" panose="020F0502020204030204"/>
            </a:endParaRPr>
          </a:p>
        </p:txBody>
      </p:sp>
      <p:sp>
        <p:nvSpPr>
          <p:cNvPr id="113" name="Google Shape;113;p14"/>
          <p:cNvSpPr txBox="1"/>
          <p:nvPr/>
        </p:nvSpPr>
        <p:spPr>
          <a:xfrm>
            <a:off x="3909860" y="2169857"/>
            <a:ext cx="2535531"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400"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#YoNoTengoPresidente  </a:t>
            </a:r>
            <a:endParaRPr sz="1400"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endParaRPr>
          </a:p>
          <a:p>
            <a:pPr marL="0" marR="0" lvl="0" indent="0" algn="l" rtl="0">
              <a:spcBef>
                <a:spcPts val="0"/>
              </a:spcBef>
              <a:spcAft>
                <a:spcPts val="0"/>
              </a:spcAft>
              <a:buNone/>
            </a:pPr>
            <a:r>
              <a:rPr lang="ru-RU" sz="1400"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(«У мене нема президента»)</a:t>
            </a:r>
            <a:endParaRPr sz="1400"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102" name="Google Shape;102;p14"/>
          <p:cNvSpPr/>
          <p:nvPr/>
        </p:nvSpPr>
        <p:spPr>
          <a:xfrm>
            <a:off x="7891669" y="292387"/>
            <a:ext cx="2378765" cy="356969"/>
          </a:xfrm>
          <a:prstGeom prst="roundRect">
            <a:avLst>
              <a:gd name="adj" fmla="val 16667"/>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panose="020B0604020202020204" pitchFamily="34" charset="0"/>
              <a:ea typeface="Calibri" panose="020F0502020204030204"/>
              <a:cs typeface="Arial" panose="020B0604020202020204" pitchFamily="34" charset="0"/>
              <a:sym typeface="Calibri" panose="020F0502020204030204"/>
            </a:endParaRPr>
          </a:p>
        </p:txBody>
      </p:sp>
      <p:sp>
        <p:nvSpPr>
          <p:cNvPr id="104" name="Google Shape;104;p14"/>
          <p:cNvSpPr txBox="1"/>
          <p:nvPr/>
        </p:nvSpPr>
        <p:spPr>
          <a:xfrm>
            <a:off x="925286" y="411833"/>
            <a:ext cx="10276114"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latin typeface="Arial" panose="020B0604020202020204" pitchFamily="34" charset="0"/>
                <a:ea typeface="Roboto"/>
                <a:cs typeface="Arial" panose="020B0604020202020204" pitchFamily="34" charset="0"/>
                <a:sym typeface="Roboto"/>
              </a:rPr>
              <a:t>Громадянське</a:t>
            </a:r>
            <a:r>
              <a:rPr lang="ru-RU" sz="3000" b="1" dirty="0">
                <a:latin typeface="Arial" panose="020B0604020202020204" pitchFamily="34" charset="0"/>
                <a:ea typeface="Roboto"/>
                <a:cs typeface="Arial" panose="020B0604020202020204" pitchFamily="34" charset="0"/>
                <a:sym typeface="Roboto"/>
              </a:rPr>
              <a:t> </a:t>
            </a:r>
            <a:r>
              <a:rPr lang="ru-RU" sz="3000" b="1" dirty="0" err="1">
                <a:latin typeface="Arial" panose="020B0604020202020204" pitchFamily="34" charset="0"/>
                <a:ea typeface="Roboto"/>
                <a:cs typeface="Arial" panose="020B0604020202020204" pitchFamily="34" charset="0"/>
                <a:sym typeface="Roboto"/>
              </a:rPr>
              <a:t>суспільство</a:t>
            </a:r>
            <a:r>
              <a:rPr lang="ru-RU" sz="3000" b="1" dirty="0">
                <a:latin typeface="Arial" panose="020B0604020202020204" pitchFamily="34" charset="0"/>
                <a:ea typeface="Roboto"/>
                <a:cs typeface="Arial" panose="020B0604020202020204" pitchFamily="34" charset="0"/>
                <a:sym typeface="Roboto"/>
              </a:rPr>
              <a:t> в </a:t>
            </a:r>
            <a:r>
              <a:rPr lang="ru-RU" sz="3000" b="1" dirty="0" err="1">
                <a:latin typeface="Arial" panose="020B0604020202020204" pitchFamily="34" charset="0"/>
                <a:ea typeface="Roboto"/>
                <a:cs typeface="Arial" panose="020B0604020202020204" pitchFamily="34" charset="0"/>
                <a:sym typeface="Roboto"/>
              </a:rPr>
              <a:t>Гватемалі</a:t>
            </a:r>
            <a:r>
              <a:rPr lang="ru-RU" sz="3000" b="1" dirty="0">
                <a:latin typeface="Arial" panose="020B0604020202020204" pitchFamily="34" charset="0"/>
                <a:ea typeface="Roboto"/>
                <a:cs typeface="Arial" panose="020B0604020202020204" pitchFamily="34" charset="0"/>
                <a:sym typeface="Roboto"/>
              </a:rPr>
              <a:t>:</a:t>
            </a:r>
            <a:br>
              <a:rPr lang="ru-RU" sz="3000" b="1" dirty="0">
                <a:latin typeface="Arial" panose="020B0604020202020204" pitchFamily="34" charset="0"/>
                <a:ea typeface="Roboto"/>
                <a:cs typeface="Arial" panose="020B0604020202020204" pitchFamily="34" charset="0"/>
                <a:sym typeface="Roboto"/>
              </a:rPr>
            </a:br>
            <a:r>
              <a:rPr lang="ru-RU" sz="3000" b="1" dirty="0">
                <a:highlight>
                  <a:srgbClr val="B9D6D5"/>
                </a:highlight>
                <a:latin typeface="Arial" panose="020B0604020202020204" pitchFamily="34" charset="0"/>
                <a:ea typeface="Roboto"/>
                <a:cs typeface="Arial" panose="020B0604020202020204" pitchFamily="34" charset="0"/>
                <a:sym typeface="Roboto"/>
              </a:rPr>
              <a:t>рух </a:t>
            </a:r>
            <a:r>
              <a:rPr lang="ru-RU" sz="3000" b="1" dirty="0" err="1">
                <a:highlight>
                  <a:srgbClr val="B9D6D5"/>
                </a:highlight>
                <a:latin typeface="Arial" panose="020B0604020202020204" pitchFamily="34" charset="0"/>
                <a:ea typeface="Roboto"/>
                <a:cs typeface="Arial" panose="020B0604020202020204" pitchFamily="34" charset="0"/>
                <a:sym typeface="Roboto"/>
              </a:rPr>
              <a:t>Відставка</a:t>
            </a:r>
            <a:r>
              <a:rPr lang="ru-RU" sz="3000" b="1" dirty="0">
                <a:highlight>
                  <a:srgbClr val="B9D6D5"/>
                </a:highlight>
                <a:latin typeface="Arial" panose="020B0604020202020204" pitchFamily="34" charset="0"/>
                <a:ea typeface="Roboto"/>
                <a:cs typeface="Arial" panose="020B0604020202020204" pitchFamily="34" charset="0"/>
                <a:sym typeface="Roboto"/>
              </a:rPr>
              <a:t> зараз (</a:t>
            </a:r>
            <a:r>
              <a:rPr lang="ru-RU" sz="3000" b="1" dirty="0" err="1">
                <a:highlight>
                  <a:srgbClr val="B9D6D5"/>
                </a:highlight>
                <a:latin typeface="Arial" panose="020B0604020202020204" pitchFamily="34" charset="0"/>
                <a:ea typeface="Roboto"/>
                <a:cs typeface="Arial" panose="020B0604020202020204" pitchFamily="34" charset="0"/>
                <a:sym typeface="Roboto"/>
              </a:rPr>
              <a:t>RenunciaYa</a:t>
            </a:r>
            <a:r>
              <a:rPr lang="ru-RU" sz="3000" b="1" dirty="0">
                <a:highlight>
                  <a:srgbClr val="B9D6D5"/>
                </a:highlight>
                <a:latin typeface="Arial" panose="020B0604020202020204" pitchFamily="34" charset="0"/>
                <a:ea typeface="Roboto"/>
                <a:cs typeface="Arial" panose="020B0604020202020204" pitchFamily="34" charset="0"/>
                <a:sym typeface="Roboto"/>
              </a:rPr>
              <a:t>)</a:t>
            </a:r>
            <a:endParaRPr sz="3000" b="1" dirty="0">
              <a:highlight>
                <a:srgbClr val="B9D6D5"/>
              </a:highlight>
              <a:latin typeface="Arial" panose="020B0604020202020204" pitchFamily="34" charset="0"/>
              <a:ea typeface="Roboto"/>
              <a:cs typeface="Arial" panose="020B0604020202020204" pitchFamily="34" charset="0"/>
              <a:sym typeface="Roboto"/>
            </a:endParaRPr>
          </a:p>
        </p:txBody>
      </p:sp>
      <p:pic>
        <p:nvPicPr>
          <p:cNvPr id="106" name="Google Shape;106;p14"/>
          <p:cNvPicPr preferRelativeResize="0"/>
          <p:nvPr/>
        </p:nvPicPr>
        <p:blipFill rotWithShape="1">
          <a:blip r:embed="rId1"/>
          <a:srcRect/>
          <a:stretch>
            <a:fillRect/>
          </a:stretch>
        </p:blipFill>
        <p:spPr>
          <a:xfrm>
            <a:off x="-1148493" y="1480029"/>
            <a:ext cx="591363" cy="371888"/>
          </a:xfrm>
          <a:prstGeom prst="rect">
            <a:avLst/>
          </a:prstGeom>
          <a:noFill/>
          <a:ln>
            <a:noFill/>
          </a:ln>
        </p:spPr>
      </p:pic>
      <p:sp>
        <p:nvSpPr>
          <p:cNvPr id="2" name="Text Box 1"/>
          <p:cNvSpPr txBox="1"/>
          <p:nvPr/>
        </p:nvSpPr>
        <p:spPr>
          <a:xfrm>
            <a:off x="609600" y="1851660"/>
            <a:ext cx="10833100" cy="4276725"/>
          </a:xfrm>
          <a:prstGeom prst="rect">
            <a:avLst/>
          </a:prstGeom>
        </p:spPr>
        <p:txBody>
          <a:bodyPr wrap="square">
            <a:spAutoFit/>
          </a:bodyPr>
          <a:p>
            <a:pPr algn="just"/>
            <a:r>
              <a:rPr sz="1600">
                <a:solidFill>
                  <a:srgbClr val="000000"/>
                </a:solidFill>
                <a:latin typeface="Times New Roman" panose="02020603050405020304" charset="0"/>
                <a:ea typeface="Arsenal"/>
                <a:cs typeface="Times New Roman" panose="02020603050405020304" charset="0"/>
              </a:rPr>
              <a:t>Рух був започаткований Люсією Мендісабаль, яка до цього не мала досвіду громадянської діяльності. Вона закликала людей у соціальних мережах долучитися до протестів за відставку президента. «Неважливо, якщо прийде лише чотири людини. Я буду жити спокійно, тому що знаю, що я щось зробила», – коментувала вона. Але до руху долучилися більше ніж «лише чотири людини» – щосуботи з квітня по серпень 2015 року десятки тисяч громадян використовували різноманітні ненасильницькі тактики: від протестів, скандування, розмахування прапорами та носіння національних кольорів до співу національного гімну, перекриття доріг та участі в цифровому спротиві. Гасла й гештеги у твіттері включали #YoEstoyPorGuate («Я за Гватемалу») і #YoNoTengoPresidente («У мене немає президента»). Унаслідок руху також був організований загальнонаціональний страйк, багато університетів та малих підприємств підтримали припинення роботи. </a:t>
            </a:r>
            <a:endParaRPr sz="1600">
              <a:solidFill>
                <a:srgbClr val="000000"/>
              </a:solidFill>
              <a:latin typeface="Times New Roman" panose="02020603050405020304" charset="0"/>
              <a:ea typeface="Arsenal"/>
              <a:cs typeface="Times New Roman" panose="02020603050405020304" charset="0"/>
            </a:endParaRPr>
          </a:p>
          <a:p>
            <a:pPr algn="just"/>
            <a:r>
              <a:rPr sz="1600">
                <a:solidFill>
                  <a:srgbClr val="000000"/>
                </a:solidFill>
                <a:latin typeface="Times New Roman" panose="02020603050405020304" charset="0"/>
                <a:ea typeface="Arsenal"/>
                <a:cs typeface="Times New Roman" panose="02020603050405020304" charset="0"/>
              </a:rPr>
              <a:t>Один із учасників пояснював мотивацію людей долучитися до руху розумінням того, що погано виконана державна політика й корупція вплинуть на всіх гватемальців як громадян. </a:t>
            </a:r>
            <a:endParaRPr sz="1600">
              <a:solidFill>
                <a:srgbClr val="000000"/>
              </a:solidFill>
              <a:latin typeface="Times New Roman" panose="02020603050405020304" charset="0"/>
              <a:ea typeface="Arsenal"/>
              <a:cs typeface="Times New Roman" panose="02020603050405020304" charset="0"/>
            </a:endParaRPr>
          </a:p>
          <a:p>
            <a:pPr algn="just"/>
            <a:endParaRPr sz="1600">
              <a:solidFill>
                <a:srgbClr val="000000"/>
              </a:solidFill>
              <a:latin typeface="Times New Roman" panose="02020603050405020304" charset="0"/>
              <a:ea typeface="Arsenal"/>
              <a:cs typeface="Times New Roman" panose="02020603050405020304" charset="0"/>
            </a:endParaRPr>
          </a:p>
          <a:p>
            <a:pPr algn="just"/>
            <a:r>
              <a:rPr sz="1600">
                <a:solidFill>
                  <a:srgbClr val="000000"/>
                </a:solidFill>
                <a:latin typeface="Times New Roman" panose="02020603050405020304" charset="0"/>
                <a:ea typeface="Arsenal"/>
                <a:cs typeface="Times New Roman" panose="02020603050405020304" charset="0"/>
              </a:rPr>
              <a:t>Важливо зазначити, що для Гватемали корупція не була проблемою номер один – у контексті широкомасштабного соціального та політичного насильства банальне хабарництво не викликало значного обурення серед населення. Проте викриття корупційної схеми такого масштабу змусило громадян мобілізувати зусилля задля боротьби з недоброчесними політиками. </a:t>
            </a:r>
            <a:endParaRPr sz="1600">
              <a:solidFill>
                <a:srgbClr val="000000"/>
              </a:solidFill>
              <a:latin typeface="Times New Roman" panose="02020603050405020304" charset="0"/>
              <a:ea typeface="Arsenal"/>
              <a:cs typeface="Times New Roman" panose="02020603050405020304" charset="0"/>
            </a:endParaRPr>
          </a:p>
          <a:p>
            <a:pPr algn="just"/>
            <a:r>
              <a:rPr sz="1600">
                <a:solidFill>
                  <a:srgbClr val="000000"/>
                </a:solidFill>
                <a:latin typeface="Times New Roman" panose="02020603050405020304" charset="0"/>
                <a:ea typeface="Arsenal"/>
                <a:cs typeface="Times New Roman" panose="02020603050405020304" charset="0"/>
              </a:rPr>
              <a:t>Приклад Гватемали гарно ілюструє те, </a:t>
            </a:r>
            <a:r>
              <a:rPr sz="1600" b="1">
                <a:solidFill>
                  <a:srgbClr val="000000"/>
                </a:solidFill>
                <a:latin typeface="Times New Roman" panose="02020603050405020304" charset="0"/>
                <a:ea typeface="Arsenal"/>
                <a:cs typeface="Times New Roman" panose="02020603050405020304" charset="0"/>
              </a:rPr>
              <a:t>яку силу громадянське суспільство може мати в боротьбі з корупцією.</a:t>
            </a:r>
            <a:endParaRPr sz="1600" b="1">
              <a:solidFill>
                <a:srgbClr val="000000"/>
              </a:solidFill>
              <a:latin typeface="Times New Roman" panose="02020603050405020304" charset="0"/>
              <a:ea typeface="Arsenal"/>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102" name="Google Shape;102;p14"/>
          <p:cNvSpPr/>
          <p:nvPr/>
        </p:nvSpPr>
        <p:spPr>
          <a:xfrm>
            <a:off x="7891669" y="292387"/>
            <a:ext cx="2378765" cy="356969"/>
          </a:xfrm>
          <a:prstGeom prst="roundRect">
            <a:avLst>
              <a:gd name="adj" fmla="val 16667"/>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panose="020B0604020202020204" pitchFamily="34" charset="0"/>
              <a:ea typeface="Calibri" panose="020F0502020204030204"/>
              <a:cs typeface="Arial" panose="020B0604020202020204" pitchFamily="34" charset="0"/>
              <a:sym typeface="Calibri" panose="020F0502020204030204"/>
            </a:endParaRPr>
          </a:p>
        </p:txBody>
      </p:sp>
      <p:sp>
        <p:nvSpPr>
          <p:cNvPr id="104" name="Google Shape;104;p14"/>
          <p:cNvSpPr txBox="1"/>
          <p:nvPr/>
        </p:nvSpPr>
        <p:spPr>
          <a:xfrm>
            <a:off x="925286" y="411833"/>
            <a:ext cx="10276114" cy="5518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latin typeface="Arial" panose="020B0604020202020204" pitchFamily="34" charset="0"/>
                <a:ea typeface="Roboto"/>
                <a:cs typeface="Arial" panose="020B0604020202020204" pitchFamily="34" charset="0"/>
                <a:sym typeface="Roboto"/>
              </a:rPr>
              <a:t>Громадянське</a:t>
            </a:r>
            <a:r>
              <a:rPr lang="ru-RU" sz="3000" b="1" dirty="0">
                <a:latin typeface="Arial" panose="020B0604020202020204" pitchFamily="34" charset="0"/>
                <a:ea typeface="Roboto"/>
                <a:cs typeface="Arial" panose="020B0604020202020204" pitchFamily="34" charset="0"/>
                <a:sym typeface="Roboto"/>
              </a:rPr>
              <a:t> </a:t>
            </a:r>
            <a:r>
              <a:rPr lang="ru-RU" sz="3000" b="1" dirty="0" err="1">
                <a:latin typeface="Arial" panose="020B0604020202020204" pitchFamily="34" charset="0"/>
                <a:ea typeface="Roboto"/>
                <a:cs typeface="Arial" panose="020B0604020202020204" pitchFamily="34" charset="0"/>
                <a:sym typeface="Roboto"/>
              </a:rPr>
              <a:t>суспільство</a:t>
            </a:r>
            <a:r>
              <a:rPr lang="ru-RU" sz="3000" b="1" dirty="0">
                <a:latin typeface="Arial" panose="020B0604020202020204" pitchFamily="34" charset="0"/>
                <a:ea typeface="Roboto"/>
                <a:cs typeface="Arial" panose="020B0604020202020204" pitchFamily="34" charset="0"/>
                <a:sym typeface="Roboto"/>
              </a:rPr>
              <a:t> </a:t>
            </a:r>
            <a:endParaRPr sz="3000" b="1" dirty="0">
              <a:highlight>
                <a:srgbClr val="B9D6D5"/>
              </a:highlight>
              <a:latin typeface="Arial" panose="020B0604020202020204" pitchFamily="34" charset="0"/>
              <a:ea typeface="Roboto"/>
              <a:cs typeface="Arial" panose="020B0604020202020204" pitchFamily="34" charset="0"/>
              <a:sym typeface="Roboto"/>
            </a:endParaRPr>
          </a:p>
        </p:txBody>
      </p:sp>
      <p:pic>
        <p:nvPicPr>
          <p:cNvPr id="106" name="Google Shape;106;p14"/>
          <p:cNvPicPr preferRelativeResize="0"/>
          <p:nvPr/>
        </p:nvPicPr>
        <p:blipFill rotWithShape="1">
          <a:blip r:embed="rId1"/>
          <a:srcRect/>
          <a:stretch>
            <a:fillRect/>
          </a:stretch>
        </p:blipFill>
        <p:spPr>
          <a:xfrm>
            <a:off x="-1148493" y="1480029"/>
            <a:ext cx="591363" cy="371888"/>
          </a:xfrm>
          <a:prstGeom prst="rect">
            <a:avLst/>
          </a:prstGeom>
          <a:noFill/>
          <a:ln>
            <a:noFill/>
          </a:ln>
        </p:spPr>
      </p:pic>
      <p:sp>
        <p:nvSpPr>
          <p:cNvPr id="3" name="Text Box 2"/>
          <p:cNvSpPr txBox="1"/>
          <p:nvPr/>
        </p:nvSpPr>
        <p:spPr>
          <a:xfrm>
            <a:off x="309245" y="1050290"/>
            <a:ext cx="11713210" cy="5262245"/>
          </a:xfrm>
          <a:prstGeom prst="rect">
            <a:avLst/>
          </a:prstGeom>
        </p:spPr>
        <p:txBody>
          <a:bodyPr wrap="square">
            <a:spAutoFit/>
          </a:bodyPr>
          <a:p>
            <a:pPr algn="just"/>
            <a:r>
              <a:rPr sz="2400">
                <a:solidFill>
                  <a:srgbClr val="000000"/>
                </a:solidFill>
                <a:latin typeface="Times New Roman" panose="02020603050405020304" charset="0"/>
                <a:ea typeface="Arsenal"/>
                <a:cs typeface="Times New Roman" panose="02020603050405020304" charset="0"/>
              </a:rPr>
              <a:t>Державні органи покликані представляти інтереси суспільства. А саме громадянське суспільство виражає інтереси населення та взаємодіє з владою. Так, автор праці«Громадянське суспільство в Україні» під громадянським суспільством виділяє сферу</a:t>
            </a:r>
            <a:r>
              <a:rPr lang="uk-UA" sz="2400">
                <a:solidFill>
                  <a:srgbClr val="000000"/>
                </a:solidFill>
                <a:latin typeface="Times New Roman" panose="02020603050405020304" charset="0"/>
                <a:ea typeface="Arsenal"/>
                <a:cs typeface="Times New Roman" panose="02020603050405020304" charset="0"/>
              </a:rPr>
              <a:t> </a:t>
            </a:r>
            <a:r>
              <a:rPr sz="2400">
                <a:solidFill>
                  <a:srgbClr val="000000"/>
                </a:solidFill>
                <a:latin typeface="Times New Roman" panose="02020603050405020304" charset="0"/>
                <a:ea typeface="Arsenal"/>
                <a:cs typeface="Times New Roman" panose="02020603050405020304" charset="0"/>
              </a:rPr>
              <a:t>добровільних організацій та неформальних зв’язків, у які вступають індивіди й групи в публічній діяльності. Цю сферу відрізняють, з одного боку, від діяльності влади, з іншого –від сфери ринкової економіки, яка, втім, є економічною основою громадянського суспільства. </a:t>
            </a:r>
            <a:r>
              <a:rPr sz="2400" b="1">
                <a:solidFill>
                  <a:srgbClr val="000000"/>
                </a:solidFill>
                <a:effectLst>
                  <a:outerShdw blurRad="38100" dist="38100" dir="2700000" algn="tl">
                    <a:srgbClr val="000000">
                      <a:alpha val="43137"/>
                    </a:srgbClr>
                  </a:outerShdw>
                </a:effectLst>
                <a:latin typeface="Times New Roman" panose="02020603050405020304" charset="0"/>
                <a:ea typeface="Arsenal"/>
                <a:cs typeface="Times New Roman" panose="02020603050405020304" charset="0"/>
              </a:rPr>
              <a:t>Саме тому громадянське суспільство іноді називають «третім сектором», який у </a:t>
            </a:r>
            <a:r>
              <a:rPr sz="2400" b="1">
                <a:solidFill>
                  <a:srgbClr val="000000"/>
                </a:solidFill>
                <a:effectLst/>
                <a:latin typeface="Times New Roman" panose="02020603050405020304" charset="0"/>
                <a:ea typeface="Arsenal"/>
                <a:cs typeface="Times New Roman" panose="02020603050405020304" charset="0"/>
              </a:rPr>
              <a:t>демократичних </a:t>
            </a:r>
            <a:r>
              <a:rPr sz="2400" b="1">
                <a:solidFill>
                  <a:srgbClr val="000000"/>
                </a:solidFill>
                <a:effectLst>
                  <a:outerShdw blurRad="38100" dist="38100" dir="2700000" algn="tl">
                    <a:srgbClr val="000000">
                      <a:alpha val="43137"/>
                    </a:srgbClr>
                  </a:outerShdw>
                </a:effectLst>
                <a:latin typeface="Times New Roman" panose="02020603050405020304" charset="0"/>
                <a:ea typeface="Arsenal"/>
                <a:cs typeface="Times New Roman" panose="02020603050405020304" charset="0"/>
              </a:rPr>
              <a:t>країнах є проміжною ланкою між громадянами та державою. </a:t>
            </a:r>
            <a:endParaRPr sz="2400" b="1">
              <a:solidFill>
                <a:srgbClr val="000000"/>
              </a:solidFill>
              <a:effectLst>
                <a:outerShdw blurRad="38100" dist="38100" dir="2700000" algn="tl">
                  <a:srgbClr val="000000">
                    <a:alpha val="43137"/>
                  </a:srgbClr>
                </a:outerShdw>
              </a:effectLst>
              <a:latin typeface="Times New Roman" panose="02020603050405020304" charset="0"/>
              <a:ea typeface="Arsenal"/>
              <a:cs typeface="Times New Roman" panose="02020603050405020304" charset="0"/>
            </a:endParaRPr>
          </a:p>
          <a:p>
            <a:pPr algn="just"/>
            <a:r>
              <a:rPr sz="2400">
                <a:solidFill>
                  <a:srgbClr val="000000"/>
                </a:solidFill>
                <a:latin typeface="Times New Roman" panose="02020603050405020304" charset="0"/>
                <a:ea typeface="Arsenal"/>
                <a:cs typeface="Times New Roman" panose="02020603050405020304" charset="0"/>
              </a:rPr>
              <a:t>Тож у країнах, де є верховенство права та демократія, громадянське суспільство покликане вирішувати проблеми громадян, представляти спільні інтереси через взаємодію із владою й брати участь у прийнятті рішень. </a:t>
            </a:r>
            <a:endParaRPr sz="2400">
              <a:solidFill>
                <a:srgbClr val="000000"/>
              </a:solidFill>
              <a:latin typeface="Times New Roman" panose="02020603050405020304" charset="0"/>
              <a:ea typeface="Arsenal"/>
              <a:cs typeface="Times New Roman" panose="02020603050405020304" charset="0"/>
            </a:endParaRPr>
          </a:p>
          <a:p>
            <a:pPr algn="just"/>
            <a:endParaRPr sz="2400">
              <a:solidFill>
                <a:srgbClr val="000000"/>
              </a:solidFill>
              <a:latin typeface="Times New Roman" panose="02020603050405020304" charset="0"/>
              <a:ea typeface="Arsenal"/>
              <a:cs typeface="Times New Roman" panose="02020603050405020304" charset="0"/>
            </a:endParaRPr>
          </a:p>
          <a:p>
            <a:pPr algn="just"/>
            <a:r>
              <a:rPr sz="2400" b="1">
                <a:solidFill>
                  <a:srgbClr val="000000"/>
                </a:solidFill>
                <a:latin typeface="Times New Roman" panose="02020603050405020304" charset="0"/>
                <a:ea typeface="Arsenal"/>
                <a:cs typeface="Times New Roman" panose="02020603050405020304" charset="0"/>
              </a:rPr>
              <a:t>Громадянське суспільство – необхідна </a:t>
            </a:r>
            <a:r>
              <a:rPr lang="uk-UA" sz="2400" b="1">
                <a:solidFill>
                  <a:srgbClr val="000000"/>
                </a:solidFill>
                <a:latin typeface="Times New Roman" panose="02020603050405020304" charset="0"/>
                <a:ea typeface="Arsenal"/>
                <a:cs typeface="Times New Roman" panose="02020603050405020304" charset="0"/>
              </a:rPr>
              <a:t> </a:t>
            </a:r>
            <a:r>
              <a:rPr sz="2400" b="1">
                <a:solidFill>
                  <a:srgbClr val="000000"/>
                </a:solidFill>
                <a:latin typeface="Times New Roman" panose="02020603050405020304" charset="0"/>
                <a:ea typeface="Arsenal"/>
                <a:cs typeface="Times New Roman" panose="02020603050405020304" charset="0"/>
              </a:rPr>
              <a:t>складова демократії. </a:t>
            </a:r>
            <a:endParaRPr sz="2400" b="1">
              <a:solidFill>
                <a:srgbClr val="000000"/>
              </a:solidFill>
              <a:latin typeface="Times New Roman" panose="02020603050405020304" charset="0"/>
              <a:ea typeface="Arsenal"/>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50" name="Прямокутник 49"/>
          <p:cNvSpPr/>
          <p:nvPr/>
        </p:nvSpPr>
        <p:spPr>
          <a:xfrm>
            <a:off x="809697" y="5373798"/>
            <a:ext cx="10696503" cy="1135859"/>
          </a:xfrm>
          <a:prstGeom prst="rect">
            <a:avLst/>
          </a:prstGeom>
          <a:solidFill>
            <a:srgbClr val="B9D6D5"/>
          </a:solid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n>
                <a:solidFill>
                  <a:srgbClr val="B9D6D5"/>
                </a:solidFill>
              </a:ln>
              <a:noFill/>
            </a:endParaRPr>
          </a:p>
        </p:txBody>
      </p:sp>
      <p:sp>
        <p:nvSpPr>
          <p:cNvPr id="119" name="Google Shape;119;p15"/>
          <p:cNvSpPr/>
          <p:nvPr/>
        </p:nvSpPr>
        <p:spPr>
          <a:xfrm>
            <a:off x="3641727" y="1282309"/>
            <a:ext cx="4267199" cy="2440128"/>
          </a:xfrm>
          <a:prstGeom prst="ellipse">
            <a:avLst/>
          </a:prstGeom>
          <a:solidFill>
            <a:srgbClr val="B9D6D5"/>
          </a:solidFill>
          <a:ln w="12700" cap="flat" cmpd="sng">
            <a:solidFill>
              <a:srgbClr val="B9D6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panose="020B0604020202020204" pitchFamily="34" charset="0"/>
              <a:ea typeface="Calibri" panose="020F0502020204030204"/>
              <a:cs typeface="Arial" panose="020B0604020202020204" pitchFamily="34" charset="0"/>
              <a:sym typeface="Calibri" panose="020F0502020204030204"/>
            </a:endParaRPr>
          </a:p>
        </p:txBody>
      </p:sp>
      <p:sp>
        <p:nvSpPr>
          <p:cNvPr id="121" name="Google Shape;121;p15"/>
          <p:cNvSpPr txBox="1"/>
          <p:nvPr/>
        </p:nvSpPr>
        <p:spPr>
          <a:xfrm>
            <a:off x="930965" y="468342"/>
            <a:ext cx="8385755"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000" b="1" dirty="0" smtClean="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Громадянське суспільство: </a:t>
            </a:r>
            <a:r>
              <a:rPr lang="uk-UA" sz="3000" b="1" dirty="0" smtClean="0">
                <a:solidFill>
                  <a:schemeClr val="dk1"/>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rPr>
              <a:t>суть та ознаки</a:t>
            </a:r>
            <a:endParaRPr lang="uk-UA" sz="3000" b="1" dirty="0">
              <a:solidFill>
                <a:schemeClr val="dk1"/>
              </a:solidFill>
              <a:highlight>
                <a:srgbClr val="B9D6D5"/>
              </a:highlight>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23" name="Google Shape;123;p15"/>
          <p:cNvSpPr txBox="1"/>
          <p:nvPr/>
        </p:nvSpPr>
        <p:spPr>
          <a:xfrm>
            <a:off x="3858631" y="1772934"/>
            <a:ext cx="3937205"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600" b="1" dirty="0" smtClean="0">
                <a:latin typeface="Arial" panose="020B0604020202020204" pitchFamily="34" charset="0"/>
                <a:ea typeface="Cambria Math" panose="02040503050406030204"/>
                <a:cs typeface="Arial" panose="020B0604020202020204" pitchFamily="34" charset="0"/>
                <a:sym typeface="Cambria Math" panose="02040503050406030204"/>
              </a:rPr>
              <a:t>Громадянське суспільство </a:t>
            </a:r>
            <a:r>
              <a:rPr lang="uk-UA" sz="1600" dirty="0" smtClean="0">
                <a:latin typeface="Arial" panose="020B0604020202020204" pitchFamily="34" charset="0"/>
                <a:ea typeface="Cambria Math" panose="02040503050406030204"/>
                <a:cs typeface="Arial" panose="020B0604020202020204" pitchFamily="34" charset="0"/>
                <a:sym typeface="Cambria Math" panose="02040503050406030204"/>
              </a:rPr>
              <a:t>–</a:t>
            </a:r>
            <a:br>
              <a:rPr lang="uk-UA" sz="1600" dirty="0" smtClean="0">
                <a:latin typeface="Arial" panose="020B0604020202020204" pitchFamily="34" charset="0"/>
                <a:ea typeface="Cambria Math" panose="02040503050406030204"/>
                <a:cs typeface="Arial" panose="020B0604020202020204" pitchFamily="34" charset="0"/>
                <a:sym typeface="Cambria Math" panose="02040503050406030204"/>
              </a:rPr>
            </a:br>
            <a:r>
              <a:rPr lang="uk-UA" sz="1600" dirty="0" smtClean="0">
                <a:latin typeface="Arial" panose="020B0604020202020204" pitchFamily="34" charset="0"/>
                <a:ea typeface="Cambria Math" panose="02040503050406030204"/>
                <a:cs typeface="Arial" panose="020B0604020202020204" pitchFamily="34" charset="0"/>
                <a:sym typeface="Cambria Math" panose="02040503050406030204"/>
              </a:rPr>
              <a:t>сфера добровільних </a:t>
            </a:r>
            <a:r>
              <a:rPr lang="uk-UA" sz="1600" dirty="0" err="1" smtClean="0">
                <a:latin typeface="Arial" panose="020B0604020202020204" pitchFamily="34" charset="0"/>
                <a:ea typeface="Cambria Math" panose="02040503050406030204"/>
                <a:cs typeface="Arial" panose="020B0604020202020204" pitchFamily="34" charset="0"/>
                <a:sym typeface="Cambria Math" panose="02040503050406030204"/>
              </a:rPr>
              <a:t>організаціи</a:t>
            </a:r>
            <a:r>
              <a:rPr lang="uk-UA" sz="1600" dirty="0" smtClean="0">
                <a:latin typeface="Arial" panose="020B0604020202020204" pitchFamily="34" charset="0"/>
                <a:ea typeface="Cambria Math" panose="02040503050406030204"/>
                <a:cs typeface="Arial" panose="020B0604020202020204" pitchFamily="34" charset="0"/>
                <a:sym typeface="Cambria Math" panose="02040503050406030204"/>
              </a:rPr>
              <a:t>̆</a:t>
            </a:r>
            <a:br>
              <a:rPr lang="uk-UA" sz="1600" dirty="0" smtClean="0">
                <a:latin typeface="Arial" panose="020B0604020202020204" pitchFamily="34" charset="0"/>
                <a:ea typeface="Cambria Math" panose="02040503050406030204"/>
                <a:cs typeface="Arial" panose="020B0604020202020204" pitchFamily="34" charset="0"/>
                <a:sym typeface="Cambria Math" panose="02040503050406030204"/>
              </a:rPr>
            </a:br>
            <a:r>
              <a:rPr lang="uk-UA" sz="1600" dirty="0" smtClean="0">
                <a:latin typeface="Arial" panose="020B0604020202020204" pitchFamily="34" charset="0"/>
                <a:ea typeface="Cambria Math" panose="02040503050406030204"/>
                <a:cs typeface="Arial" panose="020B0604020202020204" pitchFamily="34" charset="0"/>
                <a:sym typeface="Cambria Math" panose="02040503050406030204"/>
              </a:rPr>
              <a:t>та неформальних </a:t>
            </a:r>
            <a:r>
              <a:rPr lang="uk-UA" sz="1600" dirty="0" err="1" smtClean="0">
                <a:latin typeface="Arial" panose="020B0604020202020204" pitchFamily="34" charset="0"/>
                <a:ea typeface="Cambria Math" panose="02040503050406030204"/>
                <a:cs typeface="Arial" panose="020B0604020202020204" pitchFamily="34" charset="0"/>
                <a:sym typeface="Cambria Math" panose="02040503050406030204"/>
              </a:rPr>
              <a:t>зв’язків</a:t>
            </a:r>
            <a:r>
              <a:rPr lang="uk-UA" sz="1600" dirty="0" smtClean="0">
                <a:latin typeface="Arial" panose="020B0604020202020204" pitchFamily="34" charset="0"/>
                <a:ea typeface="Cambria Math" panose="02040503050406030204"/>
                <a:cs typeface="Arial" panose="020B0604020202020204" pitchFamily="34" charset="0"/>
                <a:sym typeface="Cambria Math" panose="02040503050406030204"/>
              </a:rPr>
              <a:t>, в які вступають індивіди і групи в </a:t>
            </a:r>
            <a:r>
              <a:rPr lang="uk-UA" sz="1600" dirty="0" err="1" smtClean="0">
                <a:latin typeface="Arial" panose="020B0604020202020204" pitchFamily="34" charset="0"/>
                <a:ea typeface="Cambria Math" panose="02040503050406030204"/>
                <a:cs typeface="Arial" panose="020B0604020202020204" pitchFamily="34" charset="0"/>
                <a:sym typeface="Cambria Math" panose="02040503050406030204"/>
              </a:rPr>
              <a:t>публічніи</a:t>
            </a:r>
            <a:r>
              <a:rPr lang="uk-UA" sz="1600" dirty="0" smtClean="0">
                <a:latin typeface="Arial" panose="020B0604020202020204" pitchFamily="34" charset="0"/>
                <a:ea typeface="Cambria Math" panose="02040503050406030204"/>
                <a:cs typeface="Arial" panose="020B0604020202020204" pitchFamily="34" charset="0"/>
                <a:sym typeface="Cambria Math" panose="02040503050406030204"/>
              </a:rPr>
              <a:t>̆ діяльності. Проміжна ланка між громадянами і державою. </a:t>
            </a:r>
            <a:endParaRPr lang="uk-UA" sz="1600"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31" name="Google Shape;131;p15"/>
          <p:cNvSpPr txBox="1"/>
          <p:nvPr/>
        </p:nvSpPr>
        <p:spPr>
          <a:xfrm>
            <a:off x="869351" y="1409089"/>
            <a:ext cx="2491409"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uk-UA" dirty="0" smtClean="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Економічна незалежність </a:t>
            </a:r>
            <a:endParaRPr lang="uk-UA"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32" name="Google Shape;132;p15"/>
          <p:cNvSpPr txBox="1"/>
          <p:nvPr/>
        </p:nvSpPr>
        <p:spPr>
          <a:xfrm>
            <a:off x="8189893" y="3523516"/>
            <a:ext cx="245662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dirty="0" smtClean="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розвинута демократія </a:t>
            </a:r>
            <a:endParaRPr lang="uk-UA"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33" name="Google Shape;133;p15"/>
          <p:cNvSpPr txBox="1"/>
          <p:nvPr/>
        </p:nvSpPr>
        <p:spPr>
          <a:xfrm>
            <a:off x="856080" y="3568548"/>
            <a:ext cx="2425148"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uk-UA" dirty="0" smtClean="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рівноправність громадян </a:t>
            </a:r>
            <a:endParaRPr lang="uk-UA"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34" name="Google Shape;134;p15"/>
          <p:cNvSpPr txBox="1"/>
          <p:nvPr/>
        </p:nvSpPr>
        <p:spPr>
          <a:xfrm>
            <a:off x="809697" y="2274899"/>
            <a:ext cx="2517914" cy="92328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uk-UA" dirty="0" smtClean="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забезпечення прав і свобод громадян з боку держави</a:t>
            </a:r>
            <a:endParaRPr lang="uk-UA"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35" name="Google Shape;135;p15"/>
          <p:cNvSpPr txBox="1"/>
          <p:nvPr/>
        </p:nvSpPr>
        <p:spPr>
          <a:xfrm>
            <a:off x="8223043" y="1368933"/>
            <a:ext cx="3061055"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dirty="0" smtClean="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вільне формування громадської думки (політична різноманітність) </a:t>
            </a:r>
            <a:endParaRPr lang="uk-UA"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36" name="Google Shape;136;p15"/>
          <p:cNvSpPr txBox="1"/>
          <p:nvPr/>
        </p:nvSpPr>
        <p:spPr>
          <a:xfrm>
            <a:off x="8223043" y="2390076"/>
            <a:ext cx="3018180"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dirty="0" smtClean="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rPr>
              <a:t>свобода створення та діяльності засобів масової інформації</a:t>
            </a:r>
            <a:endParaRPr lang="uk-UA" dirty="0">
              <a:solidFill>
                <a:schemeClr val="dk1"/>
              </a:solidFill>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37" name="Google Shape;137;p15"/>
          <p:cNvSpPr txBox="1"/>
          <p:nvPr/>
        </p:nvSpPr>
        <p:spPr>
          <a:xfrm>
            <a:off x="2760741" y="4378840"/>
            <a:ext cx="6029169"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uk-UA" sz="1600" dirty="0" smtClean="0">
                <a:solidFill>
                  <a:schemeClr val="dk1"/>
                </a:solidFill>
                <a:latin typeface="Arial" panose="020B0604020202020204" pitchFamily="34" charset="0"/>
                <a:ea typeface="Calibri" panose="020F0502020204030204"/>
                <a:cs typeface="Arial" panose="020B0604020202020204" pitchFamily="34" charset="0"/>
                <a:sym typeface="Calibri" panose="020F0502020204030204"/>
              </a:rPr>
              <a:t>високий рівень інтелектуального та психологічного розвитку членів суспільства, їх здатність до самодіяльності у складі певного інституту громадянського суспільства.</a:t>
            </a:r>
            <a:endParaRPr lang="uk-UA" sz="1600" dirty="0">
              <a:solidFill>
                <a:schemeClr val="dk1"/>
              </a:solidFill>
              <a:latin typeface="Arial" panose="020B0604020202020204" pitchFamily="34" charset="0"/>
              <a:ea typeface="Calibri" panose="020F0502020204030204"/>
              <a:cs typeface="Arial" panose="020B0604020202020204" pitchFamily="34" charset="0"/>
              <a:sym typeface="Calibri" panose="020F0502020204030204"/>
            </a:endParaRPr>
          </a:p>
        </p:txBody>
      </p:sp>
      <p:sp>
        <p:nvSpPr>
          <p:cNvPr id="139" name="Google Shape;139;p15"/>
          <p:cNvSpPr txBox="1"/>
          <p:nvPr/>
        </p:nvSpPr>
        <p:spPr>
          <a:xfrm>
            <a:off x="1066800" y="5423308"/>
            <a:ext cx="10058400" cy="92328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uk-UA" dirty="0" smtClean="0">
                <a:latin typeface="Arial" panose="020B0604020202020204" pitchFamily="34" charset="0"/>
                <a:ea typeface="Cambria Math" panose="02040503050406030204"/>
                <a:cs typeface="Arial" panose="020B0604020202020204" pitchFamily="34" charset="0"/>
                <a:sym typeface="Cambria Math" panose="02040503050406030204"/>
              </a:rPr>
              <a:t>Громадянське суспільство є необхідною складовою частиною демократії, </a:t>
            </a:r>
            <a:r>
              <a:rPr lang="uk-UA" dirty="0" smtClean="0">
                <a:latin typeface="Arial" panose="020B0604020202020204" pitchFamily="34" charset="0"/>
                <a:ea typeface="Calibri" panose="020F0502020204030204"/>
                <a:cs typeface="Arial" panose="020B0604020202020204" pitchFamily="34" charset="0"/>
                <a:sym typeface="Calibri" panose="020F0502020204030204"/>
              </a:rPr>
              <a:t>покликане на те, щоб вирішувати проблеми громадян та представляти спільні інтереси через взаємодію із владою та брати у прийнятті рішень</a:t>
            </a:r>
            <a:endParaRPr lang="uk-UA"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cxnSp>
        <p:nvCxnSpPr>
          <p:cNvPr id="4" name="Сполучна лінія: уступом 3"/>
          <p:cNvCxnSpPr/>
          <p:nvPr/>
        </p:nvCxnSpPr>
        <p:spPr>
          <a:xfrm flipV="1">
            <a:off x="7406640" y="1562977"/>
            <a:ext cx="816403" cy="153889"/>
          </a:xfrm>
          <a:prstGeom prst="bentConnector3">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Сполучна лінія: уступом 5"/>
          <p:cNvCxnSpPr>
            <a:endCxn id="131" idx="3"/>
          </p:cNvCxnSpPr>
          <p:nvPr/>
        </p:nvCxnSpPr>
        <p:spPr>
          <a:xfrm rot="10800000">
            <a:off x="3360760" y="1732234"/>
            <a:ext cx="815000" cy="40700"/>
          </a:xfrm>
          <a:prstGeom prst="bentConnector3">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Пряма зі стрілкою 11"/>
          <p:cNvCxnSpPr>
            <a:stCxn id="119" idx="2"/>
          </p:cNvCxnSpPr>
          <p:nvPr/>
        </p:nvCxnSpPr>
        <p:spPr>
          <a:xfrm flipH="1">
            <a:off x="3360759" y="2502373"/>
            <a:ext cx="280968"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Пряма зі стрілкою 15"/>
          <p:cNvCxnSpPr>
            <a:stCxn id="119" idx="6"/>
          </p:cNvCxnSpPr>
          <p:nvPr/>
        </p:nvCxnSpPr>
        <p:spPr>
          <a:xfrm>
            <a:off x="7908926" y="2502373"/>
            <a:ext cx="314117"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Сполучна лінія: уступом 17"/>
          <p:cNvCxnSpPr>
            <a:endCxn id="132" idx="1"/>
          </p:cNvCxnSpPr>
          <p:nvPr/>
        </p:nvCxnSpPr>
        <p:spPr>
          <a:xfrm rot="16200000" flipH="1">
            <a:off x="7495233" y="3152001"/>
            <a:ext cx="767988" cy="621331"/>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Сполучна лінія: уступом 19"/>
          <p:cNvCxnSpPr>
            <a:stCxn id="119" idx="3"/>
            <a:endCxn id="133" idx="3"/>
          </p:cNvCxnSpPr>
          <p:nvPr/>
        </p:nvCxnSpPr>
        <p:spPr>
          <a:xfrm rot="5400000">
            <a:off x="3510634" y="3135683"/>
            <a:ext cx="526604" cy="985416"/>
          </a:xfrm>
          <a:prstGeom prst="bentConnector2">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 зі стрілкою 21"/>
          <p:cNvCxnSpPr>
            <a:stCxn id="119" idx="4"/>
          </p:cNvCxnSpPr>
          <p:nvPr/>
        </p:nvCxnSpPr>
        <p:spPr>
          <a:xfrm flipH="1">
            <a:off x="5775326" y="3722437"/>
            <a:ext cx="1" cy="48516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50" name="Google Shape;150;p16"/>
          <p:cNvSpPr txBox="1"/>
          <p:nvPr/>
        </p:nvSpPr>
        <p:spPr>
          <a:xfrm>
            <a:off x="1399822" y="2208733"/>
            <a:ext cx="9363003" cy="341627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Кожна</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Держава-</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учасниця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вживає</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належних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заходів</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у межах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своїх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можливостей</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і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згідно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з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основоположними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принципами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свого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внутрішнього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права,  для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сприяння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активній</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участі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окремих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осіб</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і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груп</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за межами державного  сектора, таких як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громадянське</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суспільство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неурядові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організації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організації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що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функціонують</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на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базі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громад, у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запобіганні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й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боротьбі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з  нею та для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поглиблення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розуміння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суспільством</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факту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існування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причин і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небезпечного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характеру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а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також</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загроз</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що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створюються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нею.</a:t>
            </a:r>
            <a:endParaRPr lang="ru-RU" dirty="0">
              <a:latin typeface="Arial" panose="020B0604020202020204" pitchFamily="34" charset="0"/>
              <a:ea typeface="Cambria Math" panose="02040503050406030204"/>
              <a:cs typeface="Arial" panose="020B0604020202020204" pitchFamily="34" charset="0"/>
              <a:sym typeface="Cambria Math" panose="02040503050406030204"/>
            </a:endParaRPr>
          </a:p>
          <a:p>
            <a:pPr marL="0" marR="0" lvl="0" indent="0" algn="just" rtl="0">
              <a:spcBef>
                <a:spcPts val="0"/>
              </a:spcBef>
              <a:spcAft>
                <a:spcPts val="0"/>
              </a:spcAft>
              <a:buNone/>
            </a:pP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Кожна</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Держава-</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учасниця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вживає</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належних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заходів</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забезпечення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того,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щоб</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відповідні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органи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з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протидії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про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йдеться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в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цій</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Конвенції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були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відомі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населенню</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і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забезпечує</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доступ  до таких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органів</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надання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їм</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повідомлень</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у тому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числі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анонімно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про будь-</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випадки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можуть</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розглядатись</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як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злочин</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відповідно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цієї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Конвенції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a:t>
            </a:r>
            <a:endParaRPr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pic>
        <p:nvPicPr>
          <p:cNvPr id="152" name="Google Shape;152;p16"/>
          <p:cNvPicPr preferRelativeResize="0"/>
          <p:nvPr/>
        </p:nvPicPr>
        <p:blipFill rotWithShape="1">
          <a:blip r:embed="rId1"/>
          <a:srcRect/>
          <a:stretch>
            <a:fillRect/>
          </a:stretch>
        </p:blipFill>
        <p:spPr>
          <a:xfrm>
            <a:off x="10563198" y="5199702"/>
            <a:ext cx="582322" cy="597253"/>
          </a:xfrm>
          <a:prstGeom prst="rect">
            <a:avLst/>
          </a:prstGeom>
          <a:noFill/>
          <a:ln>
            <a:noFill/>
          </a:ln>
        </p:spPr>
      </p:pic>
      <p:pic>
        <p:nvPicPr>
          <p:cNvPr id="153" name="Google Shape;153;p16"/>
          <p:cNvPicPr preferRelativeResize="0"/>
          <p:nvPr/>
        </p:nvPicPr>
        <p:blipFill rotWithShape="1">
          <a:blip r:embed="rId1"/>
          <a:srcRect/>
          <a:stretch>
            <a:fillRect/>
          </a:stretch>
        </p:blipFill>
        <p:spPr>
          <a:xfrm rot="10800000">
            <a:off x="1028459" y="2115813"/>
            <a:ext cx="579007" cy="593853"/>
          </a:xfrm>
          <a:prstGeom prst="rect">
            <a:avLst/>
          </a:prstGeom>
          <a:noFill/>
          <a:ln>
            <a:noFill/>
          </a:ln>
        </p:spPr>
      </p:pic>
      <p:sp>
        <p:nvSpPr>
          <p:cNvPr id="2" name="Заголовок 1"/>
          <p:cNvSpPr>
            <a:spLocks noGrp="1"/>
          </p:cNvSpPr>
          <p:nvPr>
            <p:ph type="title"/>
          </p:nvPr>
        </p:nvSpPr>
        <p:spPr>
          <a:xfrm>
            <a:off x="1011484" y="479173"/>
            <a:ext cx="9363003" cy="721360"/>
          </a:xfrm>
        </p:spPr>
        <p:txBody>
          <a:bodyPr/>
          <a:lstStyle/>
          <a:p>
            <a:pPr>
              <a:lnSpc>
                <a:spcPct val="100000"/>
              </a:lnSpc>
            </a:pP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Документи</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що</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закріплюють</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участь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суспільства</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в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боротьбі</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з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корупцією</a:t>
            </a:r>
            <a:endParaRPr lang="ru-RU" dirty="0"/>
          </a:p>
        </p:txBody>
      </p:sp>
      <p:sp>
        <p:nvSpPr>
          <p:cNvPr id="13" name="Google Shape;149;p16"/>
          <p:cNvSpPr txBox="1"/>
          <p:nvPr/>
        </p:nvSpPr>
        <p:spPr>
          <a:xfrm>
            <a:off x="2423183" y="1746481"/>
            <a:ext cx="50358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Стаття</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13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Конвенції</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ООН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проти</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800" b="1" dirty="0" err="1">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sz="1800" b="1" dirty="0">
                <a:latin typeface="Arial" panose="020B0604020202020204" pitchFamily="34" charset="0"/>
                <a:ea typeface="Cambria Math" panose="02040503050406030204"/>
                <a:cs typeface="Arial" panose="020B0604020202020204" pitchFamily="34" charset="0"/>
                <a:sym typeface="Cambria Math" panose="02040503050406030204"/>
              </a:rPr>
              <a:t>:</a:t>
            </a:r>
            <a:endParaRPr sz="1800" b="1"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56" name="Google Shape;156;p16"/>
          <p:cNvSpPr txBox="1"/>
          <p:nvPr/>
        </p:nvSpPr>
        <p:spPr>
          <a:xfrm>
            <a:off x="1011484" y="1866225"/>
            <a:ext cx="9363003"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Участь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громадян</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слід</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зміцнювати</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за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допомогою</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таких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заходів</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a:t>
            </a:r>
            <a:endParaRPr sz="2000" b="1"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57" name="Google Shape;157;p16"/>
          <p:cNvSpPr txBox="1"/>
          <p:nvPr/>
        </p:nvSpPr>
        <p:spPr>
          <a:xfrm>
            <a:off x="1011484" y="2266294"/>
            <a:ext cx="10130649" cy="3308558"/>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600"/>
              </a:spcBef>
              <a:spcAft>
                <a:spcPts val="0"/>
              </a:spcAft>
              <a:buClr>
                <a:srgbClr val="B9D6D5"/>
              </a:buClr>
              <a:buFont typeface="Helvetica" panose="020B0604020202020204" pitchFamily="50" charset="0"/>
              <a:buChar char="●"/>
            </a:pP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посилення</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прозорості</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й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сприяння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залученню</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населення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до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процесів</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прийняття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рішень</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a:t>
            </a:r>
            <a:endParaRPr dirty="0">
              <a:latin typeface="Arial" panose="020B0604020202020204" pitchFamily="34" charset="0"/>
            </a:endParaRPr>
          </a:p>
          <a:p>
            <a:pPr marL="285750" marR="0" lvl="0" indent="-285750" algn="l" rtl="0">
              <a:lnSpc>
                <a:spcPct val="150000"/>
              </a:lnSpc>
              <a:spcBef>
                <a:spcPts val="600"/>
              </a:spcBef>
              <a:spcAft>
                <a:spcPts val="0"/>
              </a:spcAft>
              <a:buClr>
                <a:srgbClr val="B9D6D5"/>
              </a:buClr>
              <a:buFont typeface="Helvetica" panose="020B0604020202020204" pitchFamily="50" charset="0"/>
              <a:buChar char="●"/>
            </a:pP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забезпечення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для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населення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ефективного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доступу до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інформації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a:t>
            </a:r>
            <a:endParaRPr dirty="0">
              <a:latin typeface="Arial" panose="020B0604020202020204" pitchFamily="34" charset="0"/>
            </a:endParaRPr>
          </a:p>
          <a:p>
            <a:pPr marL="285750" marR="0" lvl="0" indent="-285750" algn="l" rtl="0">
              <a:lnSpc>
                <a:spcPct val="150000"/>
              </a:lnSpc>
              <a:spcBef>
                <a:spcPts val="600"/>
              </a:spcBef>
              <a:spcAft>
                <a:spcPts val="0"/>
              </a:spcAft>
              <a:buClr>
                <a:srgbClr val="B9D6D5"/>
              </a:buClr>
              <a:buFont typeface="Helvetica" panose="020B0604020202020204" pitchFamily="50" charset="0"/>
              <a:buChar char="●"/>
            </a:pP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проведення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заходів</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щодо</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u="sng" dirty="0" err="1">
                <a:latin typeface="Arial" panose="020B0604020202020204" pitchFamily="34" charset="0"/>
                <a:ea typeface="Cambria Math" panose="02040503050406030204"/>
                <a:cs typeface="Arial" panose="020B0604020202020204" pitchFamily="34" charset="0"/>
                <a:sym typeface="Cambria Math" panose="02040503050406030204"/>
              </a:rPr>
              <a:t>інформування</a:t>
            </a:r>
            <a:r>
              <a:rPr lang="ru-RU" u="sng"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u="sng" dirty="0" err="1">
                <a:latin typeface="Arial" panose="020B0604020202020204" pitchFamily="34" charset="0"/>
                <a:ea typeface="Cambria Math" panose="02040503050406030204"/>
                <a:cs typeface="Arial" panose="020B0604020202020204" pitchFamily="34" charset="0"/>
                <a:sym typeface="Cambria Math" panose="02040503050406030204"/>
              </a:rPr>
              <a:t>населення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сприяють</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створенню</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атмосфери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неприйняття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корупції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а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також</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реалізація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програм</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державної</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освіти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у тому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числі</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навчальних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програм</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у школах й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університетах</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a:t>
            </a:r>
            <a:endParaRPr dirty="0">
              <a:latin typeface="Arial" panose="020B0604020202020204" pitchFamily="34" charset="0"/>
            </a:endParaRPr>
          </a:p>
          <a:p>
            <a:pPr marL="285750" marR="0" lvl="0" indent="-285750" algn="l" rtl="0">
              <a:lnSpc>
                <a:spcPct val="150000"/>
              </a:lnSpc>
              <a:spcBef>
                <a:spcPts val="600"/>
              </a:spcBef>
              <a:spcAft>
                <a:spcPts val="0"/>
              </a:spcAft>
              <a:buClr>
                <a:srgbClr val="B9D6D5"/>
              </a:buClr>
              <a:buFont typeface="Helvetica" panose="020B0604020202020204" pitchFamily="50" charset="0"/>
              <a:buChar char="●"/>
            </a:pP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повага</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заохочення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захист</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свободи</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пошуку</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отримання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dirty="0" err="1">
                <a:latin typeface="Arial" panose="020B0604020202020204" pitchFamily="34" charset="0"/>
                <a:ea typeface="Cambria Math" panose="02040503050406030204"/>
                <a:cs typeface="Arial" panose="020B0604020202020204" pitchFamily="34" charset="0"/>
                <a:sym typeface="Cambria Math" panose="02040503050406030204"/>
              </a:rPr>
              <a:t>опублікування</a:t>
            </a:r>
            <a:r>
              <a:rPr lang="ru-RU" dirty="0">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поширення</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інформації</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про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корупцію</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a:t>
            </a:r>
            <a:endParaRPr b="1"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9" name="Заголовок 1"/>
          <p:cNvSpPr>
            <a:spLocks noGrp="1"/>
          </p:cNvSpPr>
          <p:nvPr>
            <p:ph type="title"/>
          </p:nvPr>
        </p:nvSpPr>
        <p:spPr>
          <a:xfrm>
            <a:off x="1011484" y="479173"/>
            <a:ext cx="9363003" cy="721360"/>
          </a:xfrm>
        </p:spPr>
        <p:txBody>
          <a:bodyPr/>
          <a:lstStyle/>
          <a:p>
            <a:pPr>
              <a:lnSpc>
                <a:spcPct val="100000"/>
              </a:lnSpc>
            </a:pP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Документи</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що</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закріплюють</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участь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суспільства</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в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боротьбі</a:t>
            </a:r>
            <a:r>
              <a:rPr lang="ru-RU" b="1" dirty="0">
                <a:latin typeface="Arial" panose="020B0604020202020204" pitchFamily="34" charset="0"/>
                <a:ea typeface="Cambria Math" panose="02040503050406030204"/>
                <a:cs typeface="Arial" panose="020B0604020202020204" pitchFamily="34" charset="0"/>
                <a:sym typeface="Cambria Math" panose="02040503050406030204"/>
              </a:rPr>
              <a:t> з </a:t>
            </a:r>
            <a:r>
              <a:rPr lang="ru-RU" b="1" dirty="0" err="1">
                <a:latin typeface="Arial" panose="020B0604020202020204" pitchFamily="34" charset="0"/>
                <a:ea typeface="Cambria Math" panose="02040503050406030204"/>
                <a:cs typeface="Arial" panose="020B0604020202020204" pitchFamily="34" charset="0"/>
                <a:sym typeface="Cambria Math" panose="02040503050406030204"/>
              </a:rPr>
              <a:t>корупцією</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Picture 3"/>
          <p:cNvPicPr>
            <a:picLocks noChangeAspect="1"/>
          </p:cNvPicPr>
          <p:nvPr/>
        </p:nvPicPr>
        <p:blipFill>
          <a:blip r:embed="rId1"/>
          <a:stretch>
            <a:fillRect/>
          </a:stretch>
        </p:blipFill>
        <p:spPr>
          <a:xfrm>
            <a:off x="1491615" y="713105"/>
            <a:ext cx="9039225" cy="45148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6" name="Google Shape;166;p17"/>
          <p:cNvSpPr txBox="1"/>
          <p:nvPr/>
        </p:nvSpPr>
        <p:spPr>
          <a:xfrm>
            <a:off x="1020417" y="470266"/>
            <a:ext cx="8929126"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sz="3000" b="1" dirty="0" err="1">
                <a:latin typeface="Arial" panose="020B0604020202020204" pitchFamily="34" charset="0"/>
                <a:ea typeface="Cambria Math" panose="02040503050406030204"/>
                <a:cs typeface="Arial" panose="020B0604020202020204" pitchFamily="34" charset="0"/>
                <a:sym typeface="Cambria Math" panose="02040503050406030204"/>
              </a:rPr>
              <a:t>Українська</a:t>
            </a:r>
            <a:r>
              <a:rPr lang="ru-RU" sz="3000" b="1" dirty="0">
                <a:latin typeface="Arial" panose="020B0604020202020204" pitchFamily="34" charset="0"/>
                <a:ea typeface="Cambria Math" panose="02040503050406030204"/>
                <a:cs typeface="Arial" panose="020B0604020202020204" pitchFamily="34" charset="0"/>
                <a:sym typeface="Cambria Math" panose="02040503050406030204"/>
              </a:rPr>
              <a:t> нормативно-</a:t>
            </a:r>
            <a:r>
              <a:rPr lang="ru-RU" sz="3000" b="1" dirty="0" err="1">
                <a:latin typeface="Arial" panose="020B0604020202020204" pitchFamily="34" charset="0"/>
                <a:ea typeface="Cambria Math" panose="02040503050406030204"/>
                <a:cs typeface="Arial" panose="020B0604020202020204" pitchFamily="34" charset="0"/>
                <a:sym typeface="Cambria Math" panose="02040503050406030204"/>
              </a:rPr>
              <a:t>правова</a:t>
            </a:r>
            <a:r>
              <a:rPr lang="ru-RU" sz="3000" b="1" dirty="0">
                <a:latin typeface="Arial" panose="020B0604020202020204" pitchFamily="34" charset="0"/>
                <a:ea typeface="Cambria Math" panose="02040503050406030204"/>
                <a:cs typeface="Arial" panose="020B0604020202020204" pitchFamily="34" charset="0"/>
                <a:sym typeface="Cambria Math" panose="02040503050406030204"/>
              </a:rPr>
              <a:t> база</a:t>
            </a:r>
            <a:endParaRPr sz="3000" dirty="0">
              <a:latin typeface="Arial" panose="020B0604020202020204" pitchFamily="34" charset="0"/>
              <a:ea typeface="Cambria Math" panose="02040503050406030204"/>
              <a:cs typeface="Arial" panose="020B0604020202020204" pitchFamily="34" charset="0"/>
              <a:sym typeface="Cambria Math" panose="02040503050406030204"/>
            </a:endParaRPr>
          </a:p>
        </p:txBody>
      </p:sp>
      <p:sp>
        <p:nvSpPr>
          <p:cNvPr id="169" name="Google Shape;169;p17"/>
          <p:cNvSpPr txBox="1"/>
          <p:nvPr/>
        </p:nvSpPr>
        <p:spPr>
          <a:xfrm>
            <a:off x="955041" y="1024142"/>
            <a:ext cx="10088880" cy="2594516"/>
          </a:xfrm>
          <a:prstGeom prst="rect">
            <a:avLst/>
          </a:prstGeom>
          <a:noFill/>
          <a:ln>
            <a:noFill/>
          </a:ln>
        </p:spPr>
        <p:txBody>
          <a:bodyPr spcFirstLastPara="1" wrap="square" lIns="91425" tIns="45700" rIns="91425" bIns="45700" anchor="t" anchorCtr="0">
            <a:spAutoFit/>
          </a:bodyPr>
          <a:lstStyle/>
          <a:p>
            <a:pPr marL="0" marR="0" lvl="0" indent="0" rtl="0">
              <a:lnSpc>
                <a:spcPct val="115000"/>
              </a:lnSpc>
              <a:spcBef>
                <a:spcPts val="0"/>
              </a:spcBef>
              <a:spcAft>
                <a:spcPts val="0"/>
              </a:spcAft>
              <a:buNone/>
            </a:pP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Закони</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України</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які</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регулюються</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діяльність</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громадських</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2000" b="1" dirty="0" err="1">
                <a:latin typeface="Arial" panose="020B0604020202020204" pitchFamily="34" charset="0"/>
                <a:ea typeface="Cambria Math" panose="02040503050406030204"/>
                <a:cs typeface="Arial" panose="020B0604020202020204" pitchFamily="34" charset="0"/>
                <a:sym typeface="Cambria Math" panose="02040503050406030204"/>
              </a:rPr>
              <a:t>обʼєднань</a:t>
            </a:r>
            <a:r>
              <a:rPr lang="ru-RU" sz="2000" b="1" dirty="0">
                <a:latin typeface="Arial" panose="020B0604020202020204" pitchFamily="34" charset="0"/>
                <a:ea typeface="Cambria Math" panose="02040503050406030204"/>
                <a:cs typeface="Arial" panose="020B0604020202020204" pitchFamily="34" charset="0"/>
                <a:sym typeface="Cambria Math" panose="02040503050406030204"/>
              </a:rPr>
              <a:t>:</a:t>
            </a:r>
            <a:endParaRPr lang="ru-RU" sz="2000" b="1" dirty="0">
              <a:latin typeface="Arial" panose="020B0604020202020204" pitchFamily="34" charset="0"/>
              <a:ea typeface="Cambria Math" panose="02040503050406030204"/>
              <a:cs typeface="Arial" panose="020B0604020202020204" pitchFamily="34" charset="0"/>
              <a:sym typeface="Cambria Math" panose="02040503050406030204"/>
            </a:endParaRPr>
          </a:p>
          <a:p>
            <a:pPr marL="0" marR="0" lvl="0" indent="0" rtl="0">
              <a:lnSpc>
                <a:spcPct val="115000"/>
              </a:lnSpc>
              <a:spcBef>
                <a:spcPts val="0"/>
              </a:spcBef>
              <a:spcAft>
                <a:spcPts val="0"/>
              </a:spcAft>
              <a:buNone/>
            </a:pPr>
            <a:r>
              <a:rPr lang="ru-RU" sz="800" b="1" dirty="0">
                <a:latin typeface="Arial" panose="020B0604020202020204" pitchFamily="34" charset="0"/>
                <a:ea typeface="Cambria Math" panose="02040503050406030204"/>
                <a:cs typeface="Arial" panose="020B0604020202020204" pitchFamily="34" charset="0"/>
                <a:sym typeface="Cambria Math" panose="02040503050406030204"/>
              </a:rPr>
              <a:t> </a:t>
            </a:r>
            <a:endParaRPr lang="ru-RU" sz="800" b="1" dirty="0">
              <a:latin typeface="Arial" panose="020B0604020202020204" pitchFamily="34" charset="0"/>
              <a:ea typeface="Cambria Math" panose="02040503050406030204"/>
              <a:cs typeface="Arial" panose="020B0604020202020204" pitchFamily="34" charset="0"/>
              <a:sym typeface="Cambria Math" panose="02040503050406030204"/>
            </a:endParaRPr>
          </a:p>
          <a:p>
            <a:pPr marL="342900" marR="0" lvl="0" indent="-342900" rtl="0">
              <a:lnSpc>
                <a:spcPct val="115000"/>
              </a:lnSpc>
              <a:spcBef>
                <a:spcPts val="600"/>
              </a:spcBef>
              <a:spcAft>
                <a:spcPts val="0"/>
              </a:spcAft>
              <a:buClr>
                <a:srgbClr val="B9D6D5"/>
              </a:buClr>
              <a:buSzPts val="1600"/>
              <a:buFont typeface="Wingdings" panose="05000000000000000000" pitchFamily="2" charset="2"/>
              <a:buChar char="l"/>
            </a:pP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«Про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громадські</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об’єднання</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від</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22.03.2012 р. №2572-VI;</a:t>
            </a:r>
            <a:endPar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endParaRPr>
          </a:p>
          <a:p>
            <a:pPr marL="342900" marR="0" lvl="0" indent="-342900" rtl="0">
              <a:lnSpc>
                <a:spcPct val="115000"/>
              </a:lnSpc>
              <a:spcBef>
                <a:spcPts val="600"/>
              </a:spcBef>
              <a:spcAft>
                <a:spcPts val="0"/>
              </a:spcAft>
              <a:buClr>
                <a:srgbClr val="B9D6D5"/>
              </a:buClr>
              <a:buSzPts val="1600"/>
              <a:buFont typeface="Wingdings" panose="05000000000000000000" pitchFamily="2" charset="2"/>
              <a:buChar char="l"/>
            </a:pP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«Про участь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громадян</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в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охороні</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громадського</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порядку і державного кордону»</a:t>
            </a:r>
            <a:b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b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від</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22.06.2000 р. №1835–ІІІ;</a:t>
            </a:r>
            <a:endParaRPr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endParaRPr>
          </a:p>
          <a:p>
            <a:pPr marL="342900" marR="0" lvl="0" indent="-342900" rtl="0">
              <a:lnSpc>
                <a:spcPct val="115000"/>
              </a:lnSpc>
              <a:spcBef>
                <a:spcPts val="600"/>
              </a:spcBef>
              <a:spcAft>
                <a:spcPts val="0"/>
              </a:spcAft>
              <a:buClr>
                <a:srgbClr val="B9D6D5"/>
              </a:buClr>
              <a:buSzPts val="1600"/>
              <a:buFont typeface="Wingdings" panose="05000000000000000000" pitchFamily="2" charset="2"/>
              <a:buChar char="l"/>
            </a:pP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«Про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органи</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самоорганізації</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населення</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від</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11.07.2001 р. №2625-ІІІ;</a:t>
            </a:r>
            <a:endParaRPr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endParaRPr>
          </a:p>
          <a:p>
            <a:pPr marL="342900" marR="0" lvl="0" indent="-342900" rtl="0">
              <a:lnSpc>
                <a:spcPct val="115000"/>
              </a:lnSpc>
              <a:spcBef>
                <a:spcPts val="600"/>
              </a:spcBef>
              <a:spcAft>
                <a:spcPts val="0"/>
              </a:spcAft>
              <a:buClr>
                <a:srgbClr val="B9D6D5"/>
              </a:buClr>
              <a:buSzPts val="1600"/>
              <a:buFont typeface="Wingdings" panose="05000000000000000000" pitchFamily="2" charset="2"/>
              <a:buChar char="l"/>
            </a:pP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«Про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молодіжні</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та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дитячі</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громадські</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організації</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a:t>
            </a:r>
            <a:r>
              <a:rPr lang="ru-RU" sz="1600" u="none" strike="noStrike" dirty="0" err="1">
                <a:latin typeface="Arial" panose="020B0604020202020204" pitchFamily="34" charset="0"/>
                <a:ea typeface="Cambria Math" panose="02040503050406030204"/>
                <a:cs typeface="Arial" panose="020B0604020202020204" pitchFamily="34" charset="0"/>
                <a:sym typeface="Cambria Math" panose="02040503050406030204"/>
              </a:rPr>
              <a:t>від</a:t>
            </a:r>
            <a:r>
              <a:rPr lang="ru-RU"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rPr>
              <a:t> 01.12.1998р.</a:t>
            </a:r>
            <a:endParaRPr sz="1600" u="none" strike="noStrike" dirty="0">
              <a:latin typeface="Arial" panose="020B0604020202020204" pitchFamily="34" charset="0"/>
              <a:ea typeface="Cambria Math" panose="02040503050406030204"/>
              <a:cs typeface="Arial" panose="020B0604020202020204" pitchFamily="34" charset="0"/>
              <a:sym typeface="Cambria Math" panose="02040503050406030204"/>
            </a:endParaRPr>
          </a:p>
          <a:p>
            <a:pPr marL="285750" marR="0" lvl="0" indent="-285750" rtl="0">
              <a:lnSpc>
                <a:spcPct val="115000"/>
              </a:lnSpc>
              <a:spcBef>
                <a:spcPts val="0"/>
              </a:spcBef>
              <a:spcAft>
                <a:spcPts val="0"/>
              </a:spcAft>
              <a:buClr>
                <a:srgbClr val="B9D6D5"/>
              </a:buClr>
              <a:buFont typeface="Helvetica" panose="020B0604020202020204" pitchFamily="50" charset="0"/>
              <a:buChar char="●"/>
            </a:pPr>
            <a:endParaRPr sz="1600" dirty="0">
              <a:latin typeface="Arial" panose="020B0604020202020204"/>
              <a:ea typeface="Arial" panose="020B0604020202020204"/>
              <a:cs typeface="Arial" panose="020B0604020202020204"/>
              <a:sym typeface="Arial" panose="020B0604020202020204"/>
            </a:endParaRPr>
          </a:p>
        </p:txBody>
      </p:sp>
      <p:sp>
        <p:nvSpPr>
          <p:cNvPr id="2" name="Text Box 1"/>
          <p:cNvSpPr txBox="1"/>
          <p:nvPr/>
        </p:nvSpPr>
        <p:spPr>
          <a:xfrm>
            <a:off x="805180" y="3618865"/>
            <a:ext cx="10890250" cy="1814830"/>
          </a:xfrm>
          <a:prstGeom prst="rect">
            <a:avLst/>
          </a:prstGeom>
        </p:spPr>
        <p:txBody>
          <a:bodyPr wrap="square">
            <a:spAutoFit/>
          </a:bodyPr>
          <a:p>
            <a:pPr algn="just"/>
            <a:r>
              <a:rPr lang="uk-UA" sz="1600">
                <a:solidFill>
                  <a:srgbClr val="000000"/>
                </a:solidFill>
                <a:latin typeface="Times New Roman" panose="02020603050405020304" charset="0"/>
                <a:ea typeface="Arsenal"/>
                <a:cs typeface="Times New Roman" panose="02020603050405020304" charset="0"/>
              </a:rPr>
              <a:t>НА</a:t>
            </a:r>
            <a:r>
              <a:rPr sz="1600">
                <a:solidFill>
                  <a:srgbClr val="000000"/>
                </a:solidFill>
                <a:latin typeface="Times New Roman" panose="02020603050405020304" charset="0"/>
                <a:ea typeface="Arsenal"/>
                <a:cs typeface="Times New Roman" panose="02020603050405020304" charset="0"/>
              </a:rPr>
              <a:t> правовому рівні громадськість має право брати активну участь у протидії корупції та повинна бути залучена до цих процесів. Гарним прикладом впливу громадянського суспільства в Україні є прийняття «диктаторських законів Януковича» 16 січня 2014 року в розпал Революції Гідності. Ці законодавчі акти обмежували права громадян на протести, вводили штраф, а також істотно розширювали повноваження органів державної</a:t>
            </a:r>
            <a:r>
              <a:rPr lang="uk-UA" sz="1600">
                <a:solidFill>
                  <a:srgbClr val="000000"/>
                </a:solidFill>
                <a:latin typeface="Times New Roman" panose="02020603050405020304" charset="0"/>
                <a:ea typeface="Arsenal"/>
                <a:cs typeface="Times New Roman" panose="02020603050405020304" charset="0"/>
              </a:rPr>
              <a:t> влади. Влада отримала можливість криміналізувати опозицію та дії громадянського суспільства. Зрозуміло, що такі дії цілком «розв’язують руки» та несуть за собою повну  свободу корупційної діяльності. Закони були прийняті без участі експертів та суперечили правам людини. Під тиском громадськості й міжнародної спільноти 28 січня 2014 року  Верховна Рада України скасувала їх.</a:t>
            </a:r>
            <a:endParaRPr lang="uk-UA" sz="1600">
              <a:solidFill>
                <a:srgbClr val="000000"/>
              </a:solidFill>
              <a:latin typeface="Times New Roman" panose="02020603050405020304" charset="0"/>
              <a:ea typeface="Arsenal"/>
              <a:cs typeface="Times New Roman" panose="02020603050405020304" charset="0"/>
            </a:endParaRPr>
          </a:p>
        </p:txBody>
      </p:sp>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Презентація1</Template>
  <TotalTime>0</TotalTime>
  <Words>13907</Words>
  <Application>WPS Presentation</Application>
  <PresentationFormat>Широкий екран</PresentationFormat>
  <Paragraphs>194</Paragraphs>
  <Slides>18</Slides>
  <Notes>17</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18</vt:i4>
      </vt:variant>
    </vt:vector>
  </HeadingPairs>
  <TitlesOfParts>
    <vt:vector size="36" baseType="lpstr">
      <vt:lpstr>Arial</vt:lpstr>
      <vt:lpstr>SimSun</vt:lpstr>
      <vt:lpstr>Wingdings</vt:lpstr>
      <vt:lpstr>Calibri</vt:lpstr>
      <vt:lpstr>Arial</vt:lpstr>
      <vt:lpstr>Roboto</vt:lpstr>
      <vt:lpstr>Times New Roman</vt:lpstr>
      <vt:lpstr>Helvetica</vt:lpstr>
      <vt:lpstr>CordiaUPC</vt:lpstr>
      <vt:lpstr>Cambria Math</vt:lpstr>
      <vt:lpstr>Noto Sans Symbols</vt:lpstr>
      <vt:lpstr>Microsoft YaHei</vt:lpstr>
      <vt:lpstr>Arial Unicode MS</vt:lpstr>
      <vt:lpstr>Arsenal</vt:lpstr>
      <vt:lpstr>Segoe Print</vt:lpstr>
      <vt:lpstr>Leelawadee UI Semilight</vt:lpstr>
      <vt:lpstr>Презентація1</vt:lpstr>
      <vt:lpstr>1_Презентація1</vt:lpstr>
      <vt:lpstr> Активне громадянське суспільство для забезпечення доброчесності в державі</vt:lpstr>
      <vt:lpstr>PowerPoint 演示文稿</vt:lpstr>
      <vt:lpstr>PowerPoint 演示文稿</vt:lpstr>
      <vt:lpstr>PowerPoint 演示文稿</vt:lpstr>
      <vt:lpstr>PowerPoint 演示文稿</vt:lpstr>
      <vt:lpstr>Документи, що закріплюють участь суспільства в боротьбі з корупцією</vt:lpstr>
      <vt:lpstr>Документи, що закріплюють участь суспільства в боротьбі з корупцією</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Завдання та виклики для громадських активістів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Активне громадянське суспільство для забезпечення доброчесності в державі</dc:title>
  <dc:creator>User</dc:creator>
  <cp:lastModifiedBy>Oksana</cp:lastModifiedBy>
  <cp:revision>17</cp:revision>
  <dcterms:created xsi:type="dcterms:W3CDTF">2024-10-22T07:17:00Z</dcterms:created>
  <dcterms:modified xsi:type="dcterms:W3CDTF">2024-10-22T08:44:14Z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C1A0F02635BE4C68A9E6A6EC2BFC9B75_12</vt:lpwstr>
  </property>
  <property fmtid="{D5CDD505-2E9C-101B-9397-08002B2CF9AE}" pid="3" name="KSOProductBuildVer">
    <vt:lpwstr>1033-12.2.0.18607</vt:lpwstr>
  </property>
</Properties>
</file>