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media/image1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3"/>
  </p:sldMasterIdLst>
  <p:notesMasterIdLst>
    <p:notesMasterId r:id="rId6"/>
  </p:notesMasterIdLst>
  <p:sldIdLst>
    <p:sldId id="273" r:id="rId4"/>
    <p:sldId id="257" r:id="rId5"/>
    <p:sldId id="291" r:id="rId7"/>
    <p:sldId id="308" r:id="rId8"/>
    <p:sldId id="258" r:id="rId9"/>
    <p:sldId id="274" r:id="rId10"/>
    <p:sldId id="259" r:id="rId11"/>
    <p:sldId id="309" r:id="rId12"/>
    <p:sldId id="260" r:id="rId13"/>
    <p:sldId id="261" r:id="rId14"/>
    <p:sldId id="262" r:id="rId15"/>
    <p:sldId id="263" r:id="rId16"/>
    <p:sldId id="264" r:id="rId17"/>
    <p:sldId id="265" r:id="rId18"/>
    <p:sldId id="266" r:id="rId19"/>
    <p:sldId id="267" r:id="rId20"/>
    <p:sldId id="275" r:id="rId21"/>
    <p:sldId id="269" r:id="rId22"/>
  </p:sldIdLst>
  <p:sldSz cx="12192000" cy="6858000"/>
  <p:notesSz cx="6858000" cy="9144000"/>
  <p:embeddedFontLst>
    <p:embeddedFont>
      <p:font typeface="Calibri" panose="020F0502020204030204"/>
      <p:regular r:id="rId26"/>
      <p:bold r:id="rId27"/>
      <p:italic r:id="rId28"/>
      <p:boldItalic r:id="rId29"/>
    </p:embeddedFont>
    <p:embeddedFont>
      <p:font typeface="Helvetica" panose="020B0604020202020204" pitchFamily="50" charset="0"/>
      <p:regular r:id="rId30"/>
    </p:embeddedFont>
    <p:embeddedFont>
      <p:font typeface="Cambria Math" panose="02040503050406030204"/>
      <p:regular r:id="rId31"/>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 Активне громадянське суспільство для забезпечення доброчесності в державі" id="{43181F0D-6B6C-4351-A738-256AFACCA644}">
          <p14:sldIdLst>
            <p14:sldId id="273"/>
            <p14:sldId id="257"/>
            <p14:sldId id="291"/>
            <p14:sldId id="308"/>
            <p14:sldId id="258"/>
          </p14:sldIdLst>
        </p14:section>
        <p14:section name="Документи, що закріплюють участь суспільства в боротьбі з корупцією" id="{09490C8B-278A-4D0C-A55C-155869BE7863}">
          <p14:sldIdLst>
            <p14:sldId id="274"/>
            <p14:sldId id="259"/>
            <p14:sldId id="309"/>
            <p14:sldId id="260"/>
            <p14:sldId id="261"/>
            <p14:sldId id="262"/>
          </p14:sldIdLst>
        </p14:section>
        <p14:section name="Напрями громадського активізму в сфері антикорупції" id="{5FE3D91B-D8C9-47D7-9601-8D2051FECF76}">
          <p14:sldIdLst>
            <p14:sldId id="263"/>
            <p14:sldId id="264"/>
            <p14:sldId id="265"/>
            <p14:sldId id="266"/>
          </p14:sldIdLst>
        </p14:section>
        <p14:section name="Уявлення громадян про їхню роль в процесі боротьби з корупцією" id="{BC536277-11BC-49D0-8BD5-99CB449095D5}">
          <p14:sldIdLst>
            <p14:sldId id="267"/>
            <p14:sldId id="275"/>
            <p14:sldId id="269"/>
          </p14:sldIdLst>
        </p14:section>
        <p14:section name="Завдання" id="{5ED6DA6B-FE09-4B9E-A3BD-DA27ED7170EC}">
          <p14:sldIdLst/>
        </p14:section>
      </p14:sectionLst>
    </p:ext>
    <p:ext uri="{EFAFB233-063F-42B5-8137-9DF3F51BA10A}">
      <p15:sldGuideLst xmlns:p15="http://schemas.microsoft.com/office/powerpoint/2012/main">
        <p15:guide id="1" orient="horz" pos="2183" userDrawn="1">
          <p15:clr>
            <a:srgbClr val="A4A3A4"/>
          </p15:clr>
        </p15:guide>
        <p15:guide id="2" pos="3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6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4" d="100"/>
          <a:sy n="84" d="100"/>
        </p:scale>
        <p:origin x="629" y="77"/>
      </p:cViewPr>
      <p:guideLst>
        <p:guide orient="horz" pos="2183"/>
        <p:guide pos="38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1" Type="http://schemas.openxmlformats.org/officeDocument/2006/relationships/font" Target="fonts/font6.fntdata"/><Relationship Id="rId30" Type="http://schemas.openxmlformats.org/officeDocument/2006/relationships/font" Target="fonts/font5.fntdata"/><Relationship Id="rId3" Type="http://schemas.openxmlformats.org/officeDocument/2006/relationships/slideMaster" Target="slideMasters/slideMaster2.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lang="ru-RU"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lang="ru-RU"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lang="ru-RU"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a:latin typeface="Arial" panose="020B0604020202020204" pitchFamily="34" charset="0"/>
                <a:cs typeface="Arial" panose="020B0604020202020204" pitchFamily="34" charset="0"/>
              </a:defRPr>
            </a:lvl1pPr>
          </a:lstStyle>
          <a:p>
            <a:pPr algn="r"/>
            <a:fld id="{00000000-1234-1234-1234-123412341234}" type="slidenum">
              <a:rPr lang="ru-RU" sz="1200" smtClean="0">
                <a:solidFill>
                  <a:schemeClr val="dk1"/>
                </a:solidFill>
                <a:ea typeface="Calibri" panose="020F0502020204030204"/>
                <a:sym typeface="Calibri" panose="020F0502020204030204"/>
              </a:rPr>
            </a:fld>
            <a:endParaRPr lang="ru-RU" sz="1200" dirty="0">
              <a:solidFill>
                <a:schemeClr val="dk1"/>
              </a:solidFill>
              <a:ea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0"/>
        <p:cNvGrpSpPr/>
        <p:nvPr/>
      </p:nvGrpSpPr>
      <p:grpSpPr>
        <a:xfrm>
          <a:off x="0" y="0"/>
          <a:ext cx="0" cy="0"/>
          <a:chOff x="0" y="0"/>
          <a:chExt cx="0" cy="0"/>
        </a:xfrm>
      </p:grpSpPr>
      <p:sp>
        <p:nvSpPr>
          <p:cNvPr id="201" name="Google Shape;20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202" name="Google Shape;20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3"/>
        <p:cNvGrpSpPr/>
        <p:nvPr/>
      </p:nvGrpSpPr>
      <p:grpSpPr>
        <a:xfrm>
          <a:off x="0" y="0"/>
          <a:ext cx="0" cy="0"/>
          <a:chOff x="0" y="0"/>
          <a:chExt cx="0" cy="0"/>
        </a:xfrm>
      </p:grpSpPr>
      <p:sp>
        <p:nvSpPr>
          <p:cNvPr id="214" name="Google Shape;21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215" name="Google Shape;21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5"/>
        <p:cNvGrpSpPr/>
        <p:nvPr/>
      </p:nvGrpSpPr>
      <p:grpSpPr>
        <a:xfrm>
          <a:off x="0" y="0"/>
          <a:ext cx="0" cy="0"/>
          <a:chOff x="0" y="0"/>
          <a:chExt cx="0" cy="0"/>
        </a:xfrm>
      </p:grpSpPr>
      <p:sp>
        <p:nvSpPr>
          <p:cNvPr id="226" name="Google Shape;22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227" name="Google Shape;22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3"/>
        <p:cNvGrpSpPr/>
        <p:nvPr/>
      </p:nvGrpSpPr>
      <p:grpSpPr>
        <a:xfrm>
          <a:off x="0" y="0"/>
          <a:ext cx="0" cy="0"/>
          <a:chOff x="0" y="0"/>
          <a:chExt cx="0" cy="0"/>
        </a:xfrm>
      </p:grpSpPr>
      <p:sp>
        <p:nvSpPr>
          <p:cNvPr id="234" name="Google Shape;23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235" name="Google Shape;23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6"/>
        <p:cNvGrpSpPr/>
        <p:nvPr/>
      </p:nvGrpSpPr>
      <p:grpSpPr>
        <a:xfrm>
          <a:off x="0" y="0"/>
          <a:ext cx="0" cy="0"/>
          <a:chOff x="0" y="0"/>
          <a:chExt cx="0" cy="0"/>
        </a:xfrm>
      </p:grpSpPr>
      <p:sp>
        <p:nvSpPr>
          <p:cNvPr id="247" name="Google Shape;24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248" name="Google Shape;24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9"/>
        <p:cNvGrpSpPr/>
        <p:nvPr/>
      </p:nvGrpSpPr>
      <p:grpSpPr>
        <a:xfrm>
          <a:off x="0" y="0"/>
          <a:ext cx="0" cy="0"/>
          <a:chOff x="0" y="0"/>
          <a:chExt cx="0" cy="0"/>
        </a:xfrm>
      </p:grpSpPr>
      <p:sp>
        <p:nvSpPr>
          <p:cNvPr id="260" name="Google Shape;26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261" name="Google Shape;26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1"/>
        <p:cNvGrpSpPr/>
        <p:nvPr/>
      </p:nvGrpSpPr>
      <p:grpSpPr>
        <a:xfrm>
          <a:off x="0" y="0"/>
          <a:ext cx="0" cy="0"/>
          <a:chOff x="0" y="0"/>
          <a:chExt cx="0" cy="0"/>
        </a:xfrm>
      </p:grpSpPr>
      <p:sp>
        <p:nvSpPr>
          <p:cNvPr id="272" name="Google Shape;27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273" name="Google Shape;27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0"/>
        <p:cNvGrpSpPr/>
        <p:nvPr/>
      </p:nvGrpSpPr>
      <p:grpSpPr>
        <a:xfrm>
          <a:off x="0" y="0"/>
          <a:ext cx="0" cy="0"/>
          <a:chOff x="0" y="0"/>
          <a:chExt cx="0" cy="0"/>
        </a:xfrm>
      </p:grpSpPr>
      <p:sp>
        <p:nvSpPr>
          <p:cNvPr id="141" name="Google Shape;14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142" name="Google Shape;1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0"/>
        <p:cNvGrpSpPr/>
        <p:nvPr/>
      </p:nvGrpSpPr>
      <p:grpSpPr>
        <a:xfrm>
          <a:off x="0" y="0"/>
          <a:ext cx="0" cy="0"/>
          <a:chOff x="0" y="0"/>
          <a:chExt cx="0" cy="0"/>
        </a:xfrm>
      </p:grpSpPr>
      <p:sp>
        <p:nvSpPr>
          <p:cNvPr id="141" name="Google Shape;14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142" name="Google Shape;1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160" name="Google Shape;16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1"/>
        <p:cNvGrpSpPr/>
        <p:nvPr/>
      </p:nvGrpSpPr>
      <p:grpSpPr>
        <a:xfrm>
          <a:off x="0" y="0"/>
          <a:ext cx="0" cy="0"/>
          <a:chOff x="0" y="0"/>
          <a:chExt cx="0" cy="0"/>
        </a:xfrm>
      </p:grpSpPr>
      <p:sp>
        <p:nvSpPr>
          <p:cNvPr id="172" name="Google Shape;17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173" name="Google Shape;17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6"/>
        <p:cNvGrpSpPr/>
        <p:nvPr/>
      </p:nvGrpSpPr>
      <p:grpSpPr>
        <a:xfrm>
          <a:off x="0" y="0"/>
          <a:ext cx="0" cy="0"/>
          <a:chOff x="0" y="0"/>
          <a:chExt cx="0" cy="0"/>
        </a:xfrm>
      </p:grpSpPr>
      <p:sp>
        <p:nvSpPr>
          <p:cNvPr id="187" name="Google Shape;18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188" name="Google Shape;18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1066800" y="2648662"/>
            <a:ext cx="10068560" cy="706121"/>
          </a:xfrm>
        </p:spPr>
        <p:txBody>
          <a:bodyPr anchor="ctr"/>
          <a:lstStyle>
            <a:lvl1pPr algn="ctr">
              <a:defRPr sz="6000" b="1"/>
            </a:lvl1pPr>
          </a:lstStyle>
          <a:p>
            <a:r>
              <a:rPr lang="uk-UA" dirty="0"/>
              <a:t>НАЗВА</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06" y="563879"/>
            <a:ext cx="1129554" cy="10668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2914" y="0"/>
            <a:ext cx="689086" cy="199136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58;p13"/>
          <p:cNvSpPr/>
          <p:nvPr/>
        </p:nvSpPr>
        <p:spPr>
          <a:xfrm>
            <a:off x="-22050" y="6101700"/>
            <a:ext cx="4665170" cy="756300"/>
          </a:xfrm>
          <a:prstGeom prst="snip1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розділу">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072145" y="1987420"/>
            <a:ext cx="9305326" cy="983288"/>
          </a:xfrm>
        </p:spPr>
        <p:txBody>
          <a:bodyPr anchor="t">
            <a:normAutofit/>
          </a:bodyPr>
          <a:lstStyle>
            <a:lvl1pPr algn="l">
              <a:defRPr sz="5000" b="1"/>
            </a:lvl1pPr>
          </a:lstStyle>
          <a:p>
            <a:r>
              <a:rPr lang="uk-UA" dirty="0"/>
              <a:t>ЗАГОЛОВОК</a:t>
            </a:r>
            <a:endParaRPr lang="ru-RU" dirty="0"/>
          </a:p>
        </p:txBody>
      </p:sp>
      <p:pic>
        <p:nvPicPr>
          <p:cNvPr id="7" name="Google Shape;84;p15"/>
          <p:cNvPicPr preferRelativeResize="0"/>
          <p:nvPr/>
        </p:nvPicPr>
        <p:blipFill>
          <a:blip r:embed="rId2"/>
          <a:stretch>
            <a:fillRect/>
          </a:stretch>
        </p:blipFill>
        <p:spPr>
          <a:xfrm>
            <a:off x="1072145" y="5196598"/>
            <a:ext cx="590750" cy="372175"/>
          </a:xfrm>
          <a:prstGeom prst="rect">
            <a:avLst/>
          </a:prstGeom>
          <a:noFill/>
          <a:ln>
            <a:noFill/>
          </a:ln>
        </p:spPr>
      </p:pic>
      <p:sp>
        <p:nvSpPr>
          <p:cNvPr id="8" name="Google Shape;83;p15"/>
          <p:cNvSpPr/>
          <p:nvPr/>
        </p:nvSpPr>
        <p:spPr>
          <a:xfrm>
            <a:off x="10383520" y="0"/>
            <a:ext cx="1808480" cy="6858000"/>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9" name="Google Shape;85;p15"/>
          <p:cNvSpPr/>
          <p:nvPr/>
        </p:nvSpPr>
        <p:spPr>
          <a:xfrm>
            <a:off x="0" y="6116320"/>
            <a:ext cx="4673600" cy="741680"/>
          </a:xfrm>
          <a:prstGeom prst="snip1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951724" y="466690"/>
            <a:ext cx="10515600" cy="466372"/>
          </a:xfrm>
        </p:spPr>
        <p:txBody>
          <a:bodyPr anchor="t">
            <a:normAutofit/>
          </a:bodyPr>
          <a:lstStyle>
            <a:lvl1pPr>
              <a:defRPr sz="3000" b="1"/>
            </a:lvl1pPr>
          </a:lstStyle>
          <a:p>
            <a:r>
              <a:rPr lang="uk-UA"/>
              <a:t>Клацніть, щоб редагувати стиль зразка заголовка</a:t>
            </a:r>
            <a:endParaRPr lang="ru-RU" dirty="0"/>
          </a:p>
        </p:txBody>
      </p:sp>
      <p:sp>
        <p:nvSpPr>
          <p:cNvPr id="3" name="Місце для вмісту 2"/>
          <p:cNvSpPr>
            <a:spLocks noGrp="1"/>
          </p:cNvSpPr>
          <p:nvPr>
            <p:ph sz="half" idx="1" hasCustomPrompt="1"/>
          </p:nvPr>
        </p:nvSpPr>
        <p:spPr>
          <a:xfrm>
            <a:off x="1063690" y="1285487"/>
            <a:ext cx="4956110" cy="4282193"/>
          </a:xfrm>
        </p:spPr>
        <p:txBody>
          <a:bodyPr>
            <a:normAutofit/>
          </a:bodyPr>
          <a:lstStyle>
            <a:lvl1pPr marL="0" indent="0">
              <a:buNone/>
              <a:defRPr sz="2000"/>
            </a:lvl1pPr>
          </a:lstStyle>
          <a:p>
            <a:pPr lvl="0"/>
            <a:r>
              <a:rPr lang="uk-UA" dirty="0"/>
              <a:t>текст</a:t>
            </a:r>
            <a:endParaRPr lang="ru-RU" dirty="0"/>
          </a:p>
        </p:txBody>
      </p:sp>
      <p:pic>
        <p:nvPicPr>
          <p:cNvPr id="8" name="Google Shape;148;p19"/>
          <p:cNvPicPr preferRelativeResize="0"/>
          <p:nvPr/>
        </p:nvPicPr>
        <p:blipFill>
          <a:blip r:embed="rId2"/>
          <a:stretch>
            <a:fillRect/>
          </a:stretch>
        </p:blipFill>
        <p:spPr>
          <a:xfrm>
            <a:off x="0" y="5920105"/>
            <a:ext cx="12192000" cy="922813"/>
          </a:xfrm>
          <a:prstGeom prst="rect">
            <a:avLst/>
          </a:prstGeom>
          <a:noFill/>
          <a:ln>
            <a:noFill/>
          </a:ln>
        </p:spPr>
      </p:pic>
      <p:sp>
        <p:nvSpPr>
          <p:cNvPr id="6" name="Місце для діаграми 5"/>
          <p:cNvSpPr>
            <a:spLocks noGrp="1"/>
          </p:cNvSpPr>
          <p:nvPr>
            <p:ph type="chart" sz="quarter" idx="10" hasCustomPrompt="1"/>
          </p:nvPr>
        </p:nvSpPr>
        <p:spPr>
          <a:xfrm>
            <a:off x="6096000" y="1285487"/>
            <a:ext cx="5032310" cy="4282192"/>
          </a:xfrm>
        </p:spPr>
        <p:txBody>
          <a:bodyPr/>
          <a:lstStyle/>
          <a:p>
            <a:r>
              <a:rPr lang="uk-UA"/>
              <a:t>Вставлення діаграми</a:t>
            </a:r>
            <a:endParaRPr lang="ru-RU"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949960" y="15082"/>
            <a:ext cx="10515600" cy="1325563"/>
          </a:xfrm>
        </p:spPr>
        <p:txBody>
          <a:bodyPr>
            <a:normAutofit/>
          </a:bodyPr>
          <a:lstStyle>
            <a:lvl1pPr>
              <a:defRPr sz="3000" b="1"/>
            </a:lvl1pPr>
          </a:lstStyle>
          <a:p>
            <a:r>
              <a:rPr lang="uk-UA"/>
              <a:t>Клацніть, щоб редагувати стиль зразка заголовка</a:t>
            </a:r>
            <a:endParaRPr lang="ru-RU" dirty="0"/>
          </a:p>
        </p:txBody>
      </p:sp>
      <p:pic>
        <p:nvPicPr>
          <p:cNvPr id="6" name="Google Shape;148;p19"/>
          <p:cNvPicPr preferRelativeResize="0"/>
          <p:nvPr/>
        </p:nvPicPr>
        <p:blipFill>
          <a:blip r:embed="rId2"/>
          <a:stretch>
            <a:fillRect/>
          </a:stretch>
        </p:blipFill>
        <p:spPr>
          <a:xfrm>
            <a:off x="0" y="5920105"/>
            <a:ext cx="12192000" cy="922813"/>
          </a:xfrm>
          <a:prstGeom prst="rect">
            <a:avLst/>
          </a:prstGeom>
          <a:noFill/>
          <a:ln>
            <a:noFill/>
          </a:ln>
        </p:spPr>
      </p:pic>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Лише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949960" y="15082"/>
            <a:ext cx="10181460" cy="1325563"/>
          </a:xfrm>
        </p:spPr>
        <p:txBody>
          <a:bodyPr>
            <a:normAutofit/>
          </a:bodyPr>
          <a:lstStyle>
            <a:lvl1pPr>
              <a:defRPr sz="3000" b="1"/>
            </a:lvl1pPr>
          </a:lstStyle>
          <a:p>
            <a:r>
              <a:rPr lang="uk-UA"/>
              <a:t>Клацніть, щоб редагувати стиль зразка заголовка</a:t>
            </a:r>
            <a:endParaRPr lang="ru-RU"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matchingName="Пустой слайд">
  <p:cSld name="Пустой слайд">
    <p:spTree>
      <p:nvGrpSpPr>
        <p:cNvPr id="1" name="Shape 20"/>
        <p:cNvGrpSpPr/>
        <p:nvPr/>
      </p:nvGrpSpPr>
      <p:grpSpPr>
        <a:xfrm>
          <a:off x="0" y="0"/>
          <a:ext cx="0" cy="0"/>
          <a:chOff x="0" y="0"/>
          <a:chExt cx="0" cy="0"/>
        </a:xfrm>
      </p:grpSpPr>
      <p:sp>
        <p:nvSpPr>
          <p:cNvPr id="21" name="Google Shape;21;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Назва та вміс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056640" y="548640"/>
            <a:ext cx="10088880" cy="721360"/>
          </a:xfrm>
        </p:spPr>
        <p:txBody>
          <a:bodyPr anchor="t">
            <a:noAutofit/>
          </a:bodyPr>
          <a:lstStyle>
            <a:lvl1pPr>
              <a:defRPr sz="3000" b="1"/>
            </a:lvl1pPr>
          </a:lstStyle>
          <a:p>
            <a:r>
              <a:rPr lang="uk-UA"/>
              <a:t>Клацніть, щоб редагувати стиль зразка заголовка</a:t>
            </a:r>
            <a:endParaRPr lang="ru-RU" dirty="0"/>
          </a:p>
        </p:txBody>
      </p:sp>
      <p:sp>
        <p:nvSpPr>
          <p:cNvPr id="8" name="Місце для тексту 7"/>
          <p:cNvSpPr>
            <a:spLocks noGrp="1"/>
          </p:cNvSpPr>
          <p:nvPr>
            <p:ph type="body" sz="quarter" idx="13" hasCustomPrompt="1"/>
          </p:nvPr>
        </p:nvSpPr>
        <p:spPr>
          <a:xfrm>
            <a:off x="1056640" y="1645920"/>
            <a:ext cx="10088880" cy="4663440"/>
          </a:xfrm>
        </p:spPr>
        <p:txBody>
          <a:bodyPr>
            <a:normAutofit/>
          </a:bodyPr>
          <a:lstStyle>
            <a:lvl1pPr marL="342900" indent="-342900">
              <a:buClr>
                <a:srgbClr val="B9D6D5"/>
              </a:buClr>
              <a:buFont typeface="Wingdings" panose="05000000000000000000" pitchFamily="2" charset="2"/>
              <a:buChar char="l"/>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uk-UA" dirty="0"/>
              <a:t>текст</a:t>
            </a:r>
            <a:endParaRPr lang="ru-RU" dirty="0"/>
          </a:p>
        </p:txBody>
      </p:sp>
      <p:pic>
        <p:nvPicPr>
          <p:cNvPr id="4" name="Google Shape;148;p19"/>
          <p:cNvPicPr preferRelativeResize="0"/>
          <p:nvPr/>
        </p:nvPicPr>
        <p:blipFill>
          <a:blip r:embed="rId2"/>
          <a:stretch>
            <a:fillRect/>
          </a:stretch>
        </p:blipFill>
        <p:spPr>
          <a:xfrm>
            <a:off x="0" y="5920105"/>
            <a:ext cx="12192000" cy="922813"/>
          </a:xfrm>
          <a:prstGeom prst="rect">
            <a:avLst/>
          </a:prstGeom>
          <a:noFill/>
          <a:ln>
            <a:noFill/>
          </a:ln>
        </p:spPr>
      </p:pic>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Назва розділу">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072145" y="1987420"/>
            <a:ext cx="9305326" cy="983288"/>
          </a:xfrm>
        </p:spPr>
        <p:txBody>
          <a:bodyPr anchor="t">
            <a:normAutofit/>
          </a:bodyPr>
          <a:lstStyle>
            <a:lvl1pPr algn="l">
              <a:defRPr sz="5000" b="1"/>
            </a:lvl1pPr>
          </a:lstStyle>
          <a:p>
            <a:r>
              <a:rPr lang="uk-UA" dirty="0"/>
              <a:t>ЗАГОЛОВОК</a:t>
            </a:r>
            <a:endParaRPr lang="ru-RU" dirty="0"/>
          </a:p>
        </p:txBody>
      </p:sp>
      <p:pic>
        <p:nvPicPr>
          <p:cNvPr id="7" name="Google Shape;84;p15"/>
          <p:cNvPicPr preferRelativeResize="0"/>
          <p:nvPr/>
        </p:nvPicPr>
        <p:blipFill>
          <a:blip r:embed="rId2"/>
          <a:stretch>
            <a:fillRect/>
          </a:stretch>
        </p:blipFill>
        <p:spPr>
          <a:xfrm>
            <a:off x="1072145" y="5196598"/>
            <a:ext cx="590750" cy="372175"/>
          </a:xfrm>
          <a:prstGeom prst="rect">
            <a:avLst/>
          </a:prstGeom>
          <a:noFill/>
          <a:ln>
            <a:noFill/>
          </a:ln>
        </p:spPr>
      </p:pic>
      <p:sp>
        <p:nvSpPr>
          <p:cNvPr id="8" name="Google Shape;83;p15"/>
          <p:cNvSpPr/>
          <p:nvPr/>
        </p:nvSpPr>
        <p:spPr>
          <a:xfrm>
            <a:off x="10383520" y="0"/>
            <a:ext cx="1808480" cy="6858000"/>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
        <p:nvSpPr>
          <p:cNvPr id="9" name="Google Shape;85;p15"/>
          <p:cNvSpPr/>
          <p:nvPr/>
        </p:nvSpPr>
        <p:spPr>
          <a:xfrm>
            <a:off x="0" y="6116320"/>
            <a:ext cx="4673600" cy="741680"/>
          </a:xfrm>
          <a:prstGeom prst="snip1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951724" y="466690"/>
            <a:ext cx="10515600" cy="466372"/>
          </a:xfrm>
        </p:spPr>
        <p:txBody>
          <a:bodyPr anchor="t">
            <a:normAutofit/>
          </a:bodyPr>
          <a:lstStyle>
            <a:lvl1pPr>
              <a:defRPr sz="3000" b="1"/>
            </a:lvl1pPr>
          </a:lstStyle>
          <a:p>
            <a:r>
              <a:rPr lang="uk-UA"/>
              <a:t>Клацніть, щоб редагувати стиль зразка заголовка</a:t>
            </a:r>
            <a:endParaRPr lang="ru-RU" dirty="0"/>
          </a:p>
        </p:txBody>
      </p:sp>
      <p:sp>
        <p:nvSpPr>
          <p:cNvPr id="3" name="Місце для вмісту 2"/>
          <p:cNvSpPr>
            <a:spLocks noGrp="1"/>
          </p:cNvSpPr>
          <p:nvPr>
            <p:ph sz="half" idx="1" hasCustomPrompt="1"/>
          </p:nvPr>
        </p:nvSpPr>
        <p:spPr>
          <a:xfrm>
            <a:off x="1063690" y="1285487"/>
            <a:ext cx="4956110" cy="4282193"/>
          </a:xfrm>
        </p:spPr>
        <p:txBody>
          <a:bodyPr>
            <a:normAutofit/>
          </a:bodyPr>
          <a:lstStyle>
            <a:lvl1pPr marL="0" indent="0">
              <a:buNone/>
              <a:defRPr sz="2000"/>
            </a:lvl1pPr>
          </a:lstStyle>
          <a:p>
            <a:pPr lvl="0"/>
            <a:r>
              <a:rPr lang="uk-UA" dirty="0"/>
              <a:t>текст</a:t>
            </a:r>
            <a:endParaRPr lang="ru-RU" dirty="0"/>
          </a:p>
        </p:txBody>
      </p:sp>
      <p:pic>
        <p:nvPicPr>
          <p:cNvPr id="8" name="Google Shape;148;p19"/>
          <p:cNvPicPr preferRelativeResize="0"/>
          <p:nvPr/>
        </p:nvPicPr>
        <p:blipFill>
          <a:blip r:embed="rId2"/>
          <a:stretch>
            <a:fillRect/>
          </a:stretch>
        </p:blipFill>
        <p:spPr>
          <a:xfrm>
            <a:off x="0" y="5920105"/>
            <a:ext cx="12192000" cy="922813"/>
          </a:xfrm>
          <a:prstGeom prst="rect">
            <a:avLst/>
          </a:prstGeom>
          <a:noFill/>
          <a:ln>
            <a:noFill/>
          </a:ln>
        </p:spPr>
      </p:pic>
      <p:sp>
        <p:nvSpPr>
          <p:cNvPr id="6" name="Місце для діаграми 5"/>
          <p:cNvSpPr>
            <a:spLocks noGrp="1"/>
          </p:cNvSpPr>
          <p:nvPr>
            <p:ph type="chart" sz="quarter" idx="10" hasCustomPrompt="1"/>
          </p:nvPr>
        </p:nvSpPr>
        <p:spPr>
          <a:xfrm>
            <a:off x="6096000" y="1285487"/>
            <a:ext cx="5032310" cy="4282192"/>
          </a:xfrm>
        </p:spPr>
        <p:txBody>
          <a:bodyPr/>
          <a:lstStyle/>
          <a:p>
            <a:r>
              <a:rPr lang="uk-UA"/>
              <a:t>Вставлення діаграми</a:t>
            </a:r>
            <a:endParaRPr lang="ru-RU"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949960" y="15082"/>
            <a:ext cx="10515600" cy="1325563"/>
          </a:xfrm>
        </p:spPr>
        <p:txBody>
          <a:bodyPr>
            <a:normAutofit/>
          </a:bodyPr>
          <a:lstStyle>
            <a:lvl1pPr>
              <a:defRPr sz="3000" b="1"/>
            </a:lvl1pPr>
          </a:lstStyle>
          <a:p>
            <a:r>
              <a:rPr lang="uk-UA"/>
              <a:t>Клацніть, щоб редагувати стиль зразка заголовка</a:t>
            </a:r>
            <a:endParaRPr lang="ru-RU" dirty="0"/>
          </a:p>
        </p:txBody>
      </p:sp>
      <p:pic>
        <p:nvPicPr>
          <p:cNvPr id="6" name="Google Shape;148;p19"/>
          <p:cNvPicPr preferRelativeResize="0"/>
          <p:nvPr/>
        </p:nvPicPr>
        <p:blipFill>
          <a:blip r:embed="rId2"/>
          <a:stretch>
            <a:fillRect/>
          </a:stretch>
        </p:blipFill>
        <p:spPr>
          <a:xfrm>
            <a:off x="0" y="5920105"/>
            <a:ext cx="12192000" cy="922813"/>
          </a:xfrm>
          <a:prstGeom prst="rect">
            <a:avLst/>
          </a:prstGeom>
          <a:noFill/>
          <a:ln>
            <a:noFill/>
          </a:ln>
        </p:spPr>
      </p:pic>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Лише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949960" y="15082"/>
            <a:ext cx="10181460" cy="1325563"/>
          </a:xfrm>
        </p:spPr>
        <p:txBody>
          <a:bodyPr>
            <a:normAutofit/>
          </a:bodyPr>
          <a:lstStyle>
            <a:lvl1pPr>
              <a:defRPr sz="3000" b="1"/>
            </a:lvl1pPr>
          </a:lstStyle>
          <a:p>
            <a:r>
              <a:rPr lang="uk-UA"/>
              <a:t>Клацніть, щоб редагувати стиль зразка заголовка</a:t>
            </a:r>
            <a:endParaRPr lang="ru-RU"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Пустой слайд">
  <p:cSld name="Пустой слайд">
    <p:spTree>
      <p:nvGrpSpPr>
        <p:cNvPr id="1" name="Shape 20"/>
        <p:cNvGrpSpPr/>
        <p:nvPr/>
      </p:nvGrpSpPr>
      <p:grpSpPr>
        <a:xfrm>
          <a:off x="0" y="0"/>
          <a:ext cx="0" cy="0"/>
          <a:chOff x="0" y="0"/>
          <a:chExt cx="0" cy="0"/>
        </a:xfrm>
      </p:grpSpPr>
      <p:sp>
        <p:nvSpPr>
          <p:cNvPr id="21" name="Google Shape;21;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1066800" y="2648662"/>
            <a:ext cx="10068560" cy="706121"/>
          </a:xfrm>
        </p:spPr>
        <p:txBody>
          <a:bodyPr anchor="ctr"/>
          <a:lstStyle>
            <a:lvl1pPr algn="ctr">
              <a:defRPr sz="6000" b="1"/>
            </a:lvl1pPr>
          </a:lstStyle>
          <a:p>
            <a:r>
              <a:rPr lang="uk-UA" dirty="0"/>
              <a:t>НАЗВА</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06" y="563879"/>
            <a:ext cx="1129554" cy="10668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2914" y="0"/>
            <a:ext cx="689086" cy="199136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58;p13"/>
          <p:cNvSpPr/>
          <p:nvPr/>
        </p:nvSpPr>
        <p:spPr>
          <a:xfrm>
            <a:off x="-22050" y="6101700"/>
            <a:ext cx="4665170" cy="756300"/>
          </a:xfrm>
          <a:prstGeom prst="snip1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Назва та вміс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056640" y="548640"/>
            <a:ext cx="10088880" cy="721360"/>
          </a:xfrm>
        </p:spPr>
        <p:txBody>
          <a:bodyPr anchor="t">
            <a:noAutofit/>
          </a:bodyPr>
          <a:lstStyle>
            <a:lvl1pPr>
              <a:defRPr sz="3000" b="1"/>
            </a:lvl1pPr>
          </a:lstStyle>
          <a:p>
            <a:r>
              <a:rPr lang="uk-UA"/>
              <a:t>Клацніть, щоб редагувати стиль зразка заголовка</a:t>
            </a:r>
            <a:endParaRPr lang="ru-RU" dirty="0"/>
          </a:p>
        </p:txBody>
      </p:sp>
      <p:sp>
        <p:nvSpPr>
          <p:cNvPr id="8" name="Місце для тексту 7"/>
          <p:cNvSpPr>
            <a:spLocks noGrp="1"/>
          </p:cNvSpPr>
          <p:nvPr>
            <p:ph type="body" sz="quarter" idx="13" hasCustomPrompt="1"/>
          </p:nvPr>
        </p:nvSpPr>
        <p:spPr>
          <a:xfrm>
            <a:off x="1056640" y="1645920"/>
            <a:ext cx="10088880" cy="4663440"/>
          </a:xfrm>
        </p:spPr>
        <p:txBody>
          <a:bodyPr>
            <a:normAutofit/>
          </a:bodyPr>
          <a:lstStyle>
            <a:lvl1pPr marL="342900" indent="-342900">
              <a:buClr>
                <a:srgbClr val="B9D6D5"/>
              </a:buClr>
              <a:buFont typeface="Wingdings" panose="05000000000000000000" pitchFamily="2" charset="2"/>
              <a:buChar char="l"/>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uk-UA" dirty="0"/>
              <a:t>текст</a:t>
            </a:r>
            <a:endParaRPr lang="ru-RU" dirty="0"/>
          </a:p>
        </p:txBody>
      </p:sp>
      <p:pic>
        <p:nvPicPr>
          <p:cNvPr id="4" name="Google Shape;148;p19"/>
          <p:cNvPicPr preferRelativeResize="0"/>
          <p:nvPr/>
        </p:nvPicPr>
        <p:blipFill>
          <a:blip r:embed="rId2"/>
          <a:stretch>
            <a:fillRect/>
          </a:stretch>
        </p:blipFill>
        <p:spPr>
          <a:xfrm>
            <a:off x="0" y="5920105"/>
            <a:ext cx="12192000" cy="922813"/>
          </a:xfrm>
          <a:prstGeom prst="rect">
            <a:avLst/>
          </a:prstGeom>
          <a:noFill/>
          <a:ln>
            <a:noFill/>
          </a:ln>
        </p:spPr>
      </p:pic>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slideLayout" Target="../slideLayouts/slideLayout14.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dirty="0"/>
              <a:t>Клацніть, щоб редагувати стиль зразка заголовка</a:t>
            </a:r>
            <a:endParaRPr lang="ru-RU" dirty="0"/>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dirty="0"/>
              <a:t>Клацніть, щоб відредагувати стилі зразків тексту</a:t>
            </a:r>
            <a:endParaRPr lang="uk-UA" dirty="0"/>
          </a:p>
          <a:p>
            <a:pPr lvl="1"/>
            <a:r>
              <a:rPr lang="uk-UA" dirty="0"/>
              <a:t>Другий рівень</a:t>
            </a:r>
            <a:endParaRPr lang="uk-UA" dirty="0"/>
          </a:p>
          <a:p>
            <a:pPr lvl="2"/>
            <a:r>
              <a:rPr lang="uk-UA" dirty="0"/>
              <a:t>Третій рівень</a:t>
            </a:r>
            <a:endParaRPr lang="uk-UA" dirty="0"/>
          </a:p>
          <a:p>
            <a:pPr lvl="3"/>
            <a:r>
              <a:rPr lang="uk-UA" dirty="0"/>
              <a:t>Четвертий рівень</a:t>
            </a:r>
            <a:endParaRPr lang="uk-UA" dirty="0"/>
          </a:p>
          <a:p>
            <a:pPr lvl="4"/>
            <a:r>
              <a:rPr lang="uk-UA" dirty="0"/>
              <a:t>П’ятий рівень</a:t>
            </a:r>
            <a:endParaRPr lang="ru-RU" dirty="0"/>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endParaRPr lang="ru-RU"/>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ru-RU"/>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pPr marL="0" lvl="0" indent="0" algn="r" rtl="0">
              <a:spcBef>
                <a:spcPts val="0"/>
              </a:spcBef>
              <a:spcAft>
                <a:spcPts val="0"/>
              </a:spcAft>
              <a:buNone/>
            </a:pPr>
            <a:fld id="{00000000-1234-1234-1234-123412341234}"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dirty="0"/>
              <a:t>Клацніть, щоб редагувати стиль зразка заголовка</a:t>
            </a:r>
            <a:endParaRPr lang="ru-RU" dirty="0"/>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dirty="0"/>
              <a:t>Клацніть, щоб відредагувати стилі зразків тексту</a:t>
            </a:r>
            <a:endParaRPr lang="uk-UA" dirty="0"/>
          </a:p>
          <a:p>
            <a:pPr lvl="1"/>
            <a:r>
              <a:rPr lang="uk-UA" dirty="0"/>
              <a:t>Другий рівень</a:t>
            </a:r>
            <a:endParaRPr lang="uk-UA" dirty="0"/>
          </a:p>
          <a:p>
            <a:pPr lvl="2"/>
            <a:r>
              <a:rPr lang="uk-UA" dirty="0"/>
              <a:t>Третій рівень</a:t>
            </a:r>
            <a:endParaRPr lang="uk-UA" dirty="0"/>
          </a:p>
          <a:p>
            <a:pPr lvl="3"/>
            <a:r>
              <a:rPr lang="uk-UA" dirty="0"/>
              <a:t>Четвертий рівень</a:t>
            </a:r>
            <a:endParaRPr lang="uk-UA" dirty="0"/>
          </a:p>
          <a:p>
            <a:pPr lvl="4"/>
            <a:r>
              <a:rPr lang="uk-UA" dirty="0"/>
              <a:t>П’ятий рівень</a:t>
            </a:r>
            <a:endParaRPr lang="ru-RU" dirty="0"/>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endParaRPr lang="ru-RU"/>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ru-RU"/>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pPr marL="0" lvl="0" indent="0" algn="r" rtl="0">
              <a:spcBef>
                <a:spcPts val="0"/>
              </a:spcBef>
              <a:spcAft>
                <a:spcPts val="0"/>
              </a:spcAft>
              <a:buNone/>
            </a:pPr>
            <a:fld id="{00000000-1234-1234-1234-123412341234}"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1.sv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066800" y="2100943"/>
            <a:ext cx="10068560" cy="2362200"/>
          </a:xfrm>
        </p:spPr>
        <p:txBody>
          <a:bodyPr>
            <a:noAutofit/>
          </a:bodyPr>
          <a:lstStyle/>
          <a:p>
            <a:r>
              <a:rPr lang="ru-RU" sz="5000" b="1" dirty="0">
                <a:ea typeface="Roboto"/>
                <a:cs typeface="Arial" panose="020B0604020202020204" pitchFamily="34" charset="0"/>
                <a:sym typeface="Roboto"/>
              </a:rPr>
              <a:t> </a:t>
            </a:r>
            <a:r>
              <a:rPr lang="ru-RU" sz="5000" b="1" dirty="0" err="1">
                <a:ea typeface="Roboto"/>
                <a:cs typeface="Arial" panose="020B0604020202020204" pitchFamily="34" charset="0"/>
                <a:sym typeface="Roboto"/>
              </a:rPr>
              <a:t>Активне</a:t>
            </a:r>
            <a:r>
              <a:rPr lang="ru-RU" sz="5000" b="1" dirty="0">
                <a:ea typeface="Roboto"/>
                <a:cs typeface="Arial" panose="020B0604020202020204" pitchFamily="34" charset="0"/>
                <a:sym typeface="Roboto"/>
              </a:rPr>
              <a:t> </a:t>
            </a:r>
            <a:r>
              <a:rPr lang="ru-RU" sz="5000" b="1" dirty="0" err="1">
                <a:ea typeface="Roboto"/>
                <a:cs typeface="Arial" panose="020B0604020202020204" pitchFamily="34" charset="0"/>
                <a:sym typeface="Roboto"/>
              </a:rPr>
              <a:t>громадянське</a:t>
            </a:r>
            <a:r>
              <a:rPr lang="ru-RU" sz="5000" b="1" dirty="0">
                <a:ea typeface="Roboto"/>
                <a:cs typeface="Arial" panose="020B0604020202020204" pitchFamily="34" charset="0"/>
                <a:sym typeface="Roboto"/>
              </a:rPr>
              <a:t> </a:t>
            </a:r>
            <a:r>
              <a:rPr lang="ru-RU" sz="5000" b="1" dirty="0" err="1">
                <a:ea typeface="Roboto"/>
                <a:cs typeface="Arial" panose="020B0604020202020204" pitchFamily="34" charset="0"/>
                <a:sym typeface="Roboto"/>
              </a:rPr>
              <a:t>суспільство</a:t>
            </a:r>
            <a:r>
              <a:rPr lang="ru-RU" sz="5000" b="1" dirty="0">
                <a:ea typeface="Roboto"/>
                <a:cs typeface="Arial" panose="020B0604020202020204" pitchFamily="34" charset="0"/>
                <a:sym typeface="Roboto"/>
              </a:rPr>
              <a:t> </a:t>
            </a:r>
            <a:r>
              <a:rPr lang="ru-RU" sz="5000" b="1" i="0" u="none" strike="noStrike" cap="none" dirty="0">
                <a:solidFill>
                  <a:schemeClr val="dk1"/>
                </a:solidFill>
                <a:ea typeface="Roboto"/>
                <a:cs typeface="Arial" panose="020B0604020202020204" pitchFamily="34" charset="0"/>
                <a:sym typeface="Roboto"/>
              </a:rPr>
              <a:t>для </a:t>
            </a:r>
            <a:r>
              <a:rPr lang="ru-RU" sz="5000" b="1" i="0" u="none" strike="noStrike" cap="none" dirty="0" err="1">
                <a:solidFill>
                  <a:schemeClr val="dk1"/>
                </a:solidFill>
                <a:ea typeface="Roboto"/>
                <a:cs typeface="Arial" panose="020B0604020202020204" pitchFamily="34" charset="0"/>
                <a:sym typeface="Roboto"/>
              </a:rPr>
              <a:t>забезпечення</a:t>
            </a:r>
            <a:r>
              <a:rPr lang="ru-RU" sz="5000" b="1" i="0" u="none" strike="noStrike" cap="none" dirty="0">
                <a:solidFill>
                  <a:schemeClr val="dk1"/>
                </a:solidFill>
                <a:ea typeface="Roboto"/>
                <a:cs typeface="Arial" panose="020B0604020202020204" pitchFamily="34" charset="0"/>
                <a:sym typeface="Roboto"/>
              </a:rPr>
              <a:t> </a:t>
            </a:r>
            <a:r>
              <a:rPr lang="ru-RU" sz="5000" b="1" i="0" u="none" strike="noStrike" cap="none" dirty="0" err="1">
                <a:solidFill>
                  <a:schemeClr val="dk1"/>
                </a:solidFill>
                <a:ea typeface="Roboto"/>
                <a:cs typeface="Arial" panose="020B0604020202020204" pitchFamily="34" charset="0"/>
                <a:sym typeface="Roboto"/>
              </a:rPr>
              <a:t>доброчесності</a:t>
            </a:r>
            <a:r>
              <a:rPr lang="ru-RU" sz="5000" b="1" i="0" u="none" strike="noStrike" cap="none" dirty="0">
                <a:solidFill>
                  <a:schemeClr val="dk1"/>
                </a:solidFill>
                <a:ea typeface="Roboto"/>
                <a:cs typeface="Arial" panose="020B0604020202020204" pitchFamily="34" charset="0"/>
                <a:sym typeface="Roboto"/>
              </a:rPr>
              <a:t> в </a:t>
            </a:r>
            <a:r>
              <a:rPr lang="ru-RU" sz="5000" b="1" i="0" u="none" strike="noStrike" cap="none" dirty="0" err="1">
                <a:solidFill>
                  <a:schemeClr val="dk1"/>
                </a:solidFill>
                <a:ea typeface="Roboto"/>
                <a:cs typeface="Arial" panose="020B0604020202020204" pitchFamily="34" charset="0"/>
                <a:sym typeface="Roboto"/>
              </a:rPr>
              <a:t>державі</a:t>
            </a:r>
            <a:endParaRPr lang="ru-RU" sz="5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5" name="Прямокутник 4"/>
          <p:cNvSpPr/>
          <p:nvPr/>
        </p:nvSpPr>
        <p:spPr>
          <a:xfrm>
            <a:off x="1038875" y="2446125"/>
            <a:ext cx="546179" cy="646290"/>
          </a:xfrm>
          <a:prstGeom prst="rect">
            <a:avLst/>
          </a:prstGeom>
          <a:solidFill>
            <a:srgbClr val="B9D6D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2" name="Прямокутник 21"/>
          <p:cNvSpPr/>
          <p:nvPr/>
        </p:nvSpPr>
        <p:spPr>
          <a:xfrm>
            <a:off x="1038875" y="3530819"/>
            <a:ext cx="546179" cy="646290"/>
          </a:xfrm>
          <a:prstGeom prst="rect">
            <a:avLst/>
          </a:prstGeom>
          <a:solidFill>
            <a:srgbClr val="B9D6D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3" name="Прямокутник 22"/>
          <p:cNvSpPr/>
          <p:nvPr/>
        </p:nvSpPr>
        <p:spPr>
          <a:xfrm>
            <a:off x="1038875" y="4450467"/>
            <a:ext cx="546179" cy="646290"/>
          </a:xfrm>
          <a:prstGeom prst="rect">
            <a:avLst/>
          </a:prstGeom>
          <a:solidFill>
            <a:srgbClr val="B9D6D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76" name="Google Shape;176;p18"/>
          <p:cNvSpPr txBox="1"/>
          <p:nvPr/>
        </p:nvSpPr>
        <p:spPr>
          <a:xfrm>
            <a:off x="1021364" y="443334"/>
            <a:ext cx="9940551"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0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Функції</a:t>
            </a:r>
            <a:r>
              <a:rPr lang="ru-RU" sz="30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30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громадян</a:t>
            </a:r>
            <a:r>
              <a:rPr lang="ru-RU" sz="30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в </a:t>
            </a:r>
            <a:r>
              <a:rPr lang="ru-RU" sz="30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антикорупційній</a:t>
            </a:r>
            <a:r>
              <a:rPr lang="ru-RU" sz="30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30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діяльності</a:t>
            </a:r>
            <a:r>
              <a:rPr lang="ru-RU" sz="30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endParaRPr sz="30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178" name="Google Shape;178;p18"/>
          <p:cNvSpPr txBox="1"/>
          <p:nvPr/>
        </p:nvSpPr>
        <p:spPr>
          <a:xfrm>
            <a:off x="1021365" y="1325760"/>
            <a:ext cx="1013176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b="1" dirty="0">
                <a:latin typeface="Arial" panose="020B0604020202020204" pitchFamily="34" charset="0"/>
                <a:ea typeface="Cambria Math" panose="02040503050406030204"/>
                <a:cs typeface="Arial" panose="020B0604020202020204" pitchFamily="34" charset="0"/>
                <a:sym typeface="Cambria Math" panose="02040503050406030204"/>
              </a:rPr>
              <a:t>Для </a:t>
            </a:r>
            <a:r>
              <a:rPr lang="ru-RU" sz="1800" b="1" dirty="0" err="1">
                <a:latin typeface="Arial" panose="020B0604020202020204" pitchFamily="34" charset="0"/>
                <a:ea typeface="Cambria Math" panose="02040503050406030204"/>
                <a:cs typeface="Arial" panose="020B0604020202020204" pitchFamily="34" charset="0"/>
                <a:sym typeface="Cambria Math" panose="02040503050406030204"/>
              </a:rPr>
              <a:t>пошуку</a:t>
            </a:r>
            <a:r>
              <a:rPr lang="ru-RU" sz="1800" b="1" dirty="0">
                <a:latin typeface="Arial" panose="020B0604020202020204" pitchFamily="34" charset="0"/>
                <a:ea typeface="Cambria Math" panose="02040503050406030204"/>
                <a:cs typeface="Arial" panose="020B0604020202020204" pitchFamily="34" charset="0"/>
                <a:sym typeface="Cambria Math" panose="02040503050406030204"/>
              </a:rPr>
              <a:t> та </a:t>
            </a:r>
            <a:r>
              <a:rPr lang="ru-RU" sz="1800" b="1" dirty="0" err="1">
                <a:latin typeface="Arial" panose="020B0604020202020204" pitchFamily="34" charset="0"/>
                <a:ea typeface="Cambria Math" panose="02040503050406030204"/>
                <a:cs typeface="Arial" panose="020B0604020202020204" pitchFamily="34" charset="0"/>
                <a:sym typeface="Cambria Math" panose="02040503050406030204"/>
              </a:rPr>
              <a:t>реалізації</a:t>
            </a:r>
            <a:r>
              <a:rPr lang="ru-RU" sz="1800" b="1"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b="1" dirty="0" err="1">
                <a:latin typeface="Arial" panose="020B0604020202020204" pitchFamily="34" charset="0"/>
                <a:ea typeface="Cambria Math" panose="02040503050406030204"/>
                <a:cs typeface="Arial" panose="020B0604020202020204" pitchFamily="34" charset="0"/>
                <a:sym typeface="Cambria Math" panose="02040503050406030204"/>
              </a:rPr>
              <a:t>рішень</a:t>
            </a:r>
            <a:r>
              <a:rPr lang="ru-RU" sz="1800" b="1" dirty="0">
                <a:latin typeface="Arial" panose="020B0604020202020204" pitchFamily="34" charset="0"/>
                <a:ea typeface="Cambria Math" panose="02040503050406030204"/>
                <a:cs typeface="Arial" panose="020B0604020202020204" pitchFamily="34" charset="0"/>
                <a:sym typeface="Cambria Math" panose="02040503050406030204"/>
              </a:rPr>
              <a:t> у </a:t>
            </a:r>
            <a:r>
              <a:rPr lang="ru-RU" sz="1800" b="1" dirty="0" err="1">
                <a:latin typeface="Arial" panose="020B0604020202020204" pitchFamily="34" charset="0"/>
                <a:ea typeface="Cambria Math" panose="02040503050406030204"/>
                <a:cs typeface="Arial" panose="020B0604020202020204" pitchFamily="34" charset="0"/>
                <a:sym typeface="Cambria Math" panose="02040503050406030204"/>
              </a:rPr>
              <a:t>сфері</a:t>
            </a:r>
            <a:r>
              <a:rPr lang="ru-RU" sz="1800" b="1"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b="1" dirty="0" err="1">
                <a:latin typeface="Arial" panose="020B0604020202020204" pitchFamily="34" charset="0"/>
                <a:ea typeface="Cambria Math" panose="02040503050406030204"/>
                <a:cs typeface="Arial" panose="020B0604020202020204" pitchFamily="34" charset="0"/>
                <a:sym typeface="Cambria Math" panose="02040503050406030204"/>
              </a:rPr>
              <a:t>протидії</a:t>
            </a:r>
            <a:r>
              <a:rPr lang="ru-RU" sz="1800" b="1"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b="1" dirty="0" err="1">
                <a:latin typeface="Arial" panose="020B0604020202020204" pitchFamily="34" charset="0"/>
                <a:ea typeface="Cambria Math" panose="02040503050406030204"/>
                <a:cs typeface="Arial" panose="020B0604020202020204" pitchFamily="34" charset="0"/>
                <a:sym typeface="Cambria Math" panose="02040503050406030204"/>
              </a:rPr>
              <a:t>корупції</a:t>
            </a:r>
            <a:r>
              <a:rPr lang="ru-RU" sz="1800" b="1"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b="1" dirty="0" err="1">
                <a:latin typeface="Arial" panose="020B0604020202020204" pitchFamily="34" charset="0"/>
                <a:ea typeface="Cambria Math" panose="02040503050406030204"/>
                <a:cs typeface="Arial" panose="020B0604020202020204" pitchFamily="34" charset="0"/>
                <a:sym typeface="Cambria Math" panose="02040503050406030204"/>
              </a:rPr>
              <a:t>необхідно</a:t>
            </a:r>
            <a:r>
              <a:rPr lang="ru-RU" sz="1800" b="1" dirty="0">
                <a:latin typeface="Arial" panose="020B0604020202020204" pitchFamily="34" charset="0"/>
                <a:ea typeface="Cambria Math" panose="02040503050406030204"/>
                <a:cs typeface="Arial" panose="020B0604020202020204" pitchFamily="34" charset="0"/>
                <a:sym typeface="Cambria Math" panose="02040503050406030204"/>
              </a:rPr>
              <a:t> максимально </a:t>
            </a:r>
            <a:r>
              <a:rPr lang="ru-RU" sz="1800" b="1" dirty="0" err="1">
                <a:latin typeface="Arial" panose="020B0604020202020204" pitchFamily="34" charset="0"/>
                <a:ea typeface="Cambria Math" panose="02040503050406030204"/>
                <a:cs typeface="Arial" panose="020B0604020202020204" pitchFamily="34" charset="0"/>
                <a:sym typeface="Cambria Math" panose="02040503050406030204"/>
              </a:rPr>
              <a:t>використовувати</a:t>
            </a:r>
            <a:r>
              <a:rPr lang="ru-RU" sz="1800" b="1"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b="1" dirty="0" err="1">
                <a:latin typeface="Arial" panose="020B0604020202020204" pitchFamily="34" charset="0"/>
                <a:ea typeface="Cambria Math" panose="02040503050406030204"/>
                <a:cs typeface="Arial" panose="020B0604020202020204" pitchFamily="34" charset="0"/>
                <a:sym typeface="Cambria Math" panose="02040503050406030204"/>
              </a:rPr>
              <a:t>можливості</a:t>
            </a:r>
            <a:r>
              <a:rPr lang="ru-RU" sz="1800" b="1"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b="1" dirty="0" err="1">
                <a:latin typeface="Arial" panose="020B0604020202020204" pitchFamily="34" charset="0"/>
                <a:ea typeface="Cambria Math" panose="02040503050406030204"/>
                <a:cs typeface="Arial" panose="020B0604020202020204" pitchFamily="34" charset="0"/>
                <a:sym typeface="Cambria Math" panose="02040503050406030204"/>
              </a:rPr>
              <a:t>громадянського</a:t>
            </a:r>
            <a:r>
              <a:rPr lang="ru-RU" sz="1800" b="1"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b="1" dirty="0" err="1">
                <a:latin typeface="Arial" panose="020B0604020202020204" pitchFamily="34" charset="0"/>
                <a:ea typeface="Cambria Math" panose="02040503050406030204"/>
                <a:cs typeface="Arial" panose="020B0604020202020204" pitchFamily="34" charset="0"/>
                <a:sym typeface="Cambria Math" panose="02040503050406030204"/>
              </a:rPr>
              <a:t>суспільства</a:t>
            </a:r>
            <a:r>
              <a:rPr lang="ru-RU" sz="1800" b="1" dirty="0">
                <a:latin typeface="Arial" panose="020B0604020202020204" pitchFamily="34" charset="0"/>
                <a:ea typeface="Cambria Math" panose="02040503050406030204"/>
                <a:cs typeface="Arial" panose="020B0604020202020204" pitchFamily="34" charset="0"/>
                <a:sym typeface="Cambria Math" panose="02040503050406030204"/>
              </a:rPr>
              <a:t>, а </a:t>
            </a:r>
            <a:r>
              <a:rPr lang="ru-RU" sz="1800" b="1" dirty="0" err="1">
                <a:latin typeface="Arial" panose="020B0604020202020204" pitchFamily="34" charset="0"/>
                <a:ea typeface="Cambria Math" panose="02040503050406030204"/>
                <a:cs typeface="Arial" panose="020B0604020202020204" pitchFamily="34" charset="0"/>
                <a:sym typeface="Cambria Math" panose="02040503050406030204"/>
              </a:rPr>
              <a:t>саме</a:t>
            </a:r>
            <a:r>
              <a:rPr lang="ru-RU" sz="1800" b="1" dirty="0">
                <a:latin typeface="Arial" panose="020B0604020202020204" pitchFamily="34" charset="0"/>
                <a:ea typeface="Cambria Math" panose="02040503050406030204"/>
                <a:cs typeface="Arial" panose="020B0604020202020204" pitchFamily="34" charset="0"/>
                <a:sym typeface="Cambria Math" panose="02040503050406030204"/>
              </a:rPr>
              <a:t>:</a:t>
            </a:r>
            <a:endParaRPr sz="1800" b="1" dirty="0">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179" name="Google Shape;179;p18"/>
          <p:cNvSpPr txBox="1"/>
          <p:nvPr/>
        </p:nvSpPr>
        <p:spPr>
          <a:xfrm>
            <a:off x="1764905" y="2371862"/>
            <a:ext cx="9197010"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мають</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мережу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відносин</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між</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рівноправними</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автономними</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суб'єктами</a:t>
            </a:r>
            <a:br>
              <a:rPr lang="ru-RU" dirty="0">
                <a:latin typeface="Arial" panose="020B0604020202020204" pitchFamily="34" charset="0"/>
                <a:ea typeface="Cambria Math" panose="02040503050406030204"/>
                <a:cs typeface="Arial" panose="020B0604020202020204" pitchFamily="34" charset="0"/>
                <a:sym typeface="Cambria Math" panose="02040503050406030204"/>
              </a:rPr>
            </a:br>
            <a:r>
              <a:rPr lang="ru-RU" dirty="0">
                <a:latin typeface="Arial" panose="020B0604020202020204" pitchFamily="34" charset="0"/>
                <a:ea typeface="Cambria Math" panose="02040503050406030204"/>
                <a:cs typeface="Arial" panose="020B0604020202020204" pitchFamily="34" charset="0"/>
                <a:sym typeface="Cambria Math" panose="02040503050406030204"/>
              </a:rPr>
              <a:t>(</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громадянами</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та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соціальними</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групами</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які</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здійснюються</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без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посередництва</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держави</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endParaRPr dirty="0">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181" name="Google Shape;181;p18"/>
          <p:cNvSpPr txBox="1"/>
          <p:nvPr/>
        </p:nvSpPr>
        <p:spPr>
          <a:xfrm>
            <a:off x="1764905" y="3473732"/>
            <a:ext cx="1007401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dirty="0">
                <a:latin typeface="Arial" panose="020B0604020202020204" pitchFamily="34" charset="0"/>
                <a:ea typeface="Cambria Math" panose="02040503050406030204"/>
                <a:cs typeface="Arial" panose="020B0604020202020204" pitchFamily="34" charset="0"/>
                <a:sym typeface="Calibri" panose="020F0502020204030204"/>
              </a:rPr>
              <a:t>стандартна система </a:t>
            </a:r>
            <a:r>
              <a:rPr lang="ru-RU" dirty="0" err="1">
                <a:latin typeface="Arial" panose="020B0604020202020204" pitchFamily="34" charset="0"/>
                <a:ea typeface="Cambria Math" panose="02040503050406030204"/>
                <a:cs typeface="Arial" panose="020B0604020202020204" pitchFamily="34" charset="0"/>
                <a:sym typeface="Calibri" panose="020F0502020204030204"/>
              </a:rPr>
              <a:t>соціальних</a:t>
            </a:r>
            <a:r>
              <a:rPr lang="ru-RU" dirty="0">
                <a:latin typeface="Arial" panose="020B0604020202020204" pitchFamily="34" charset="0"/>
                <a:ea typeface="Cambria Math" panose="02040503050406030204"/>
                <a:cs typeface="Arial" panose="020B0604020202020204" pitchFamily="34" charset="0"/>
                <a:sym typeface="Calibri" panose="020F0502020204030204"/>
              </a:rPr>
              <a:t> норм і </a:t>
            </a:r>
            <a:r>
              <a:rPr lang="ru-RU" dirty="0" err="1">
                <a:latin typeface="Arial" panose="020B0604020202020204" pitchFamily="34" charset="0"/>
                <a:ea typeface="Cambria Math" panose="02040503050406030204"/>
                <a:cs typeface="Arial" panose="020B0604020202020204" pitchFamily="34" charset="0"/>
                <a:sym typeface="Calibri" panose="020F0502020204030204"/>
              </a:rPr>
              <a:t>цінностей</a:t>
            </a:r>
            <a:r>
              <a:rPr lang="ru-RU" dirty="0">
                <a:latin typeface="Arial" panose="020B0604020202020204" pitchFamily="34" charset="0"/>
                <a:ea typeface="Cambria Math" panose="02040503050406030204"/>
                <a:cs typeface="Arial" panose="020B0604020202020204" pitchFamily="34" charset="0"/>
                <a:sym typeface="Calibri" panose="020F0502020204030204"/>
              </a:rPr>
              <a:t> у </a:t>
            </a:r>
            <a:r>
              <a:rPr lang="ru-RU" dirty="0" err="1">
                <a:latin typeface="Arial" panose="020B0604020202020204" pitchFamily="34" charset="0"/>
                <a:ea typeface="Cambria Math" panose="02040503050406030204"/>
                <a:cs typeface="Arial" panose="020B0604020202020204" pitchFamily="34" charset="0"/>
                <a:sym typeface="Calibri" panose="020F0502020204030204"/>
              </a:rPr>
              <a:t>суспільстві</a:t>
            </a:r>
            <a:r>
              <a:rPr lang="ru-RU" dirty="0">
                <a:latin typeface="Arial" panose="020B0604020202020204" pitchFamily="34" charset="0"/>
                <a:ea typeface="Cambria Math" panose="02040503050406030204"/>
                <a:cs typeface="Arial" panose="020B0604020202020204" pitchFamily="34" charset="0"/>
                <a:sym typeface="Calibri" panose="020F0502020204030204"/>
              </a:rPr>
              <a:t>, </a:t>
            </a:r>
            <a:r>
              <a:rPr lang="ru-RU" dirty="0" err="1">
                <a:latin typeface="Arial" panose="020B0604020202020204" pitchFamily="34" charset="0"/>
                <a:ea typeface="Cambria Math" panose="02040503050406030204"/>
                <a:cs typeface="Arial" panose="020B0604020202020204" pitchFamily="34" charset="0"/>
                <a:sym typeface="Calibri" panose="020F0502020204030204"/>
              </a:rPr>
              <a:t>що</a:t>
            </a:r>
            <a:r>
              <a:rPr lang="ru-RU" dirty="0">
                <a:latin typeface="Arial" panose="020B0604020202020204" pitchFamily="34" charset="0"/>
                <a:ea typeface="Cambria Math" panose="02040503050406030204"/>
                <a:cs typeface="Arial" panose="020B0604020202020204" pitchFamily="34" charset="0"/>
                <a:sym typeface="Calibri" panose="020F0502020204030204"/>
              </a:rPr>
              <a:t> </a:t>
            </a:r>
            <a:r>
              <a:rPr lang="ru-RU" dirty="0" err="1">
                <a:latin typeface="Arial" panose="020B0604020202020204" pitchFamily="34" charset="0"/>
                <a:ea typeface="Cambria Math" panose="02040503050406030204"/>
                <a:cs typeface="Arial" panose="020B0604020202020204" pitchFamily="34" charset="0"/>
                <a:sym typeface="Calibri" panose="020F0502020204030204"/>
              </a:rPr>
              <a:t>ґрунтується</a:t>
            </a:r>
            <a:r>
              <a:rPr lang="ru-RU" dirty="0">
                <a:latin typeface="Arial" panose="020B0604020202020204" pitchFamily="34" charset="0"/>
                <a:ea typeface="Cambria Math" panose="02040503050406030204"/>
                <a:cs typeface="Arial" panose="020B0604020202020204" pitchFamily="34" charset="0"/>
                <a:sym typeface="Calibri" panose="020F0502020204030204"/>
              </a:rPr>
              <a:t> на </a:t>
            </a:r>
            <a:r>
              <a:rPr lang="ru-RU" dirty="0" err="1">
                <a:latin typeface="Arial" panose="020B0604020202020204" pitchFamily="34" charset="0"/>
                <a:ea typeface="Cambria Math" panose="02040503050406030204"/>
                <a:cs typeface="Arial" panose="020B0604020202020204" pitchFamily="34" charset="0"/>
                <a:sym typeface="Calibri" panose="020F0502020204030204"/>
              </a:rPr>
              <a:t>міжособистісній</a:t>
            </a:r>
            <a:r>
              <a:rPr lang="ru-RU" dirty="0">
                <a:latin typeface="Arial" panose="020B0604020202020204" pitchFamily="34" charset="0"/>
                <a:ea typeface="Cambria Math" panose="02040503050406030204"/>
                <a:cs typeface="Arial" panose="020B0604020202020204" pitchFamily="34" charset="0"/>
                <a:sym typeface="Calibri" panose="020F0502020204030204"/>
              </a:rPr>
              <a:t> </a:t>
            </a:r>
            <a:r>
              <a:rPr lang="ru-RU" dirty="0" err="1">
                <a:latin typeface="Arial" panose="020B0604020202020204" pitchFamily="34" charset="0"/>
                <a:ea typeface="Cambria Math" panose="02040503050406030204"/>
                <a:cs typeface="Arial" panose="020B0604020202020204" pitchFamily="34" charset="0"/>
                <a:sym typeface="Calibri" panose="020F0502020204030204"/>
              </a:rPr>
              <a:t>довірі</a:t>
            </a:r>
            <a:r>
              <a:rPr lang="ru-RU" dirty="0">
                <a:latin typeface="Arial" panose="020B0604020202020204" pitchFamily="34" charset="0"/>
                <a:ea typeface="Cambria Math" panose="02040503050406030204"/>
                <a:cs typeface="Arial" panose="020B0604020202020204" pitchFamily="34" charset="0"/>
                <a:sym typeface="Calibri" panose="020F0502020204030204"/>
              </a:rPr>
              <a:t>, </a:t>
            </a:r>
            <a:r>
              <a:rPr lang="ru-RU" dirty="0" err="1">
                <a:latin typeface="Arial" panose="020B0604020202020204" pitchFamily="34" charset="0"/>
                <a:ea typeface="Cambria Math" panose="02040503050406030204"/>
                <a:cs typeface="Arial" panose="020B0604020202020204" pitchFamily="34" charset="0"/>
                <a:sym typeface="Calibri" panose="020F0502020204030204"/>
              </a:rPr>
              <a:t>толерантності</a:t>
            </a:r>
            <a:r>
              <a:rPr lang="ru-RU" dirty="0">
                <a:latin typeface="Arial" panose="020B0604020202020204" pitchFamily="34" charset="0"/>
                <a:ea typeface="Cambria Math" panose="02040503050406030204"/>
                <a:cs typeface="Arial" panose="020B0604020202020204" pitchFamily="34" charset="0"/>
                <a:sym typeface="Calibri" panose="020F0502020204030204"/>
              </a:rPr>
              <a:t>, </a:t>
            </a:r>
            <a:r>
              <a:rPr lang="ru-RU" dirty="0" err="1">
                <a:latin typeface="Arial" panose="020B0604020202020204" pitchFamily="34" charset="0"/>
                <a:ea typeface="Cambria Math" panose="02040503050406030204"/>
                <a:cs typeface="Arial" panose="020B0604020202020204" pitchFamily="34" charset="0"/>
                <a:sym typeface="Calibri" panose="020F0502020204030204"/>
              </a:rPr>
              <a:t>повазі</a:t>
            </a:r>
            <a:r>
              <a:rPr lang="ru-RU" dirty="0">
                <a:latin typeface="Arial" panose="020B0604020202020204" pitchFamily="34" charset="0"/>
                <a:ea typeface="Cambria Math" panose="02040503050406030204"/>
                <a:cs typeface="Arial" panose="020B0604020202020204" pitchFamily="34" charset="0"/>
                <a:sym typeface="Calibri" panose="020F0502020204030204"/>
              </a:rPr>
              <a:t> та </a:t>
            </a:r>
            <a:r>
              <a:rPr lang="ru-RU" dirty="0" err="1">
                <a:latin typeface="Arial" panose="020B0604020202020204" pitchFamily="34" charset="0"/>
                <a:ea typeface="Cambria Math" panose="02040503050406030204"/>
                <a:cs typeface="Arial" panose="020B0604020202020204" pitchFamily="34" charset="0"/>
                <a:sym typeface="Calibri" panose="020F0502020204030204"/>
              </a:rPr>
              <a:t>сприйнятті</a:t>
            </a:r>
            <a:r>
              <a:rPr lang="ru-RU" dirty="0">
                <a:latin typeface="Arial" panose="020B0604020202020204" pitchFamily="34" charset="0"/>
                <a:ea typeface="Cambria Math" panose="02040503050406030204"/>
                <a:cs typeface="Arial" panose="020B0604020202020204" pitchFamily="34" charset="0"/>
                <a:sym typeface="Calibri" panose="020F0502020204030204"/>
              </a:rPr>
              <a:t> </a:t>
            </a:r>
            <a:r>
              <a:rPr lang="ru-RU" dirty="0" err="1">
                <a:latin typeface="Arial" panose="020B0604020202020204" pitchFamily="34" charset="0"/>
                <a:ea typeface="Cambria Math" panose="02040503050406030204"/>
                <a:cs typeface="Arial" panose="020B0604020202020204" pitchFamily="34" charset="0"/>
                <a:sym typeface="Calibri" panose="020F0502020204030204"/>
              </a:rPr>
              <a:t>спільноти</a:t>
            </a:r>
            <a:r>
              <a:rPr lang="ru-RU" dirty="0">
                <a:latin typeface="Arial" panose="020B0604020202020204" pitchFamily="34" charset="0"/>
                <a:ea typeface="Cambria Math" panose="02040503050406030204"/>
                <a:cs typeface="Arial" panose="020B0604020202020204" pitchFamily="34" charset="0"/>
                <a:sym typeface="Calibri" panose="020F0502020204030204"/>
              </a:rPr>
              <a:t> як </a:t>
            </a:r>
            <a:r>
              <a:rPr lang="ru-RU" dirty="0" err="1">
                <a:latin typeface="Arial" panose="020B0604020202020204" pitchFamily="34" charset="0"/>
                <a:ea typeface="Cambria Math" panose="02040503050406030204"/>
                <a:cs typeface="Arial" panose="020B0604020202020204" pitchFamily="34" charset="0"/>
                <a:sym typeface="Calibri" panose="020F0502020204030204"/>
              </a:rPr>
              <a:t>самоцінності</a:t>
            </a:r>
            <a:r>
              <a:rPr lang="ru-RU" dirty="0">
                <a:latin typeface="Arial" panose="020B0604020202020204" pitchFamily="34" charset="0"/>
                <a:ea typeface="Cambria Math" panose="02040503050406030204"/>
                <a:cs typeface="Arial" panose="020B0604020202020204" pitchFamily="34" charset="0"/>
                <a:sym typeface="Calibri" panose="020F0502020204030204"/>
              </a:rPr>
              <a:t> </a:t>
            </a:r>
            <a:endParaRPr dirty="0">
              <a:latin typeface="Arial" panose="020B0604020202020204" pitchFamily="34" charset="0"/>
              <a:ea typeface="Cambria Math" panose="02040503050406030204"/>
              <a:cs typeface="Arial" panose="020B0604020202020204" pitchFamily="34" charset="0"/>
              <a:sym typeface="Calibri" panose="020F0502020204030204"/>
            </a:endParaRPr>
          </a:p>
        </p:txBody>
      </p:sp>
      <p:sp>
        <p:nvSpPr>
          <p:cNvPr id="14" name="TextBox 13"/>
          <p:cNvSpPr txBox="1"/>
          <p:nvPr/>
        </p:nvSpPr>
        <p:spPr>
          <a:xfrm>
            <a:off x="1764905" y="4296240"/>
            <a:ext cx="9388220" cy="1200329"/>
          </a:xfrm>
          <a:prstGeom prst="rect">
            <a:avLst/>
          </a:prstGeom>
          <a:noFill/>
        </p:spPr>
        <p:txBody>
          <a:bodyPr wrap="square">
            <a:spAutoFit/>
          </a:bodyPr>
          <a:lstStyle/>
          <a:p>
            <a:pPr marL="0" marR="0" lvl="0" indent="0" algn="l" rtl="0">
              <a:spcBef>
                <a:spcPts val="0"/>
              </a:spcBef>
              <a:spcAft>
                <a:spcPts val="0"/>
              </a:spcAft>
              <a:buNone/>
            </a:pP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наявність</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розгалужених</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соціальних</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мереж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асоціацій</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громадських</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організацій</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політичних</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партій</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профспілок</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органів</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місцевого</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самоврядування</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незалежних</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засобів</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масової</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інформації</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тощо</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сформованих</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для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відстоювання</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інтересів</a:t>
            </a:r>
            <a:br>
              <a:rPr lang="ru-RU" dirty="0">
                <a:latin typeface="Arial" panose="020B0604020202020204" pitchFamily="34" charset="0"/>
                <a:ea typeface="Cambria Math" panose="02040503050406030204"/>
                <a:cs typeface="Arial" panose="020B0604020202020204" pitchFamily="34" charset="0"/>
                <a:sym typeface="Cambria Math" panose="02040503050406030204"/>
              </a:rPr>
            </a:b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громадян</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і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соціальних</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груп</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у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різних</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сферах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суспільного</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життя</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endParaRPr lang="ru-RU" dirty="0">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18" name="Google Shape;176;p18"/>
          <p:cNvSpPr txBox="1"/>
          <p:nvPr/>
        </p:nvSpPr>
        <p:spPr>
          <a:xfrm>
            <a:off x="1103245" y="2487880"/>
            <a:ext cx="426436"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0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1</a:t>
            </a:r>
            <a:endParaRPr sz="30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19" name="Google Shape;176;p18"/>
          <p:cNvSpPr txBox="1"/>
          <p:nvPr/>
        </p:nvSpPr>
        <p:spPr>
          <a:xfrm>
            <a:off x="1103245" y="3588605"/>
            <a:ext cx="426436"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0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2</a:t>
            </a:r>
            <a:endParaRPr sz="30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20" name="Google Shape;176;p18"/>
          <p:cNvSpPr txBox="1"/>
          <p:nvPr/>
        </p:nvSpPr>
        <p:spPr>
          <a:xfrm>
            <a:off x="1103245" y="4480947"/>
            <a:ext cx="426436"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0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3</a:t>
            </a:r>
            <a:endParaRPr lang="ru-RU" sz="30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endParaRPr>
          </a:p>
          <a:p>
            <a:pPr marL="0" marR="0" lvl="0" indent="0" algn="l" rtl="0">
              <a:spcBef>
                <a:spcPts val="0"/>
              </a:spcBef>
              <a:spcAft>
                <a:spcPts val="0"/>
              </a:spcAft>
              <a:buNone/>
            </a:pPr>
            <a:endParaRPr sz="3000" b="1" dirty="0">
              <a:solidFill>
                <a:srgbClr val="B9D6D5"/>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2" name="Google Shape;192;p19"/>
          <p:cNvSpPr/>
          <p:nvPr/>
        </p:nvSpPr>
        <p:spPr>
          <a:xfrm>
            <a:off x="983454" y="513222"/>
            <a:ext cx="10197689" cy="400110"/>
          </a:xfrm>
          <a:prstGeom prst="rect">
            <a:avLst/>
          </a:prstGeom>
          <a:noFill/>
          <a:ln>
            <a:noFill/>
          </a:ln>
        </p:spPr>
        <p:txBody>
          <a:bodyPr spcFirstLastPara="1" wrap="square" lIns="91425" tIns="45700" rIns="91425" bIns="45700" anchor="t" anchorCtr="0">
            <a:noAutofit/>
          </a:bodyPr>
          <a:lstStyle/>
          <a:p>
            <a:r>
              <a:rPr lang="ru-RU" sz="30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Переваги</a:t>
            </a:r>
            <a:r>
              <a:rPr lang="ru-RU" sz="30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30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громадянського</a:t>
            </a:r>
            <a:r>
              <a:rPr lang="ru-RU" sz="30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30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суспільства</a:t>
            </a:r>
            <a:br>
              <a:rPr lang="ru-RU" sz="30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br>
            <a:r>
              <a:rPr lang="ru-RU" sz="3000" b="1"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перед </a:t>
            </a:r>
            <a:r>
              <a:rPr lang="ru-RU" sz="3000" b="1" dirty="0" err="1">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іншими</a:t>
            </a:r>
            <a:r>
              <a:rPr lang="ru-RU" sz="3000" b="1"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 </a:t>
            </a:r>
            <a:r>
              <a:rPr lang="ru-RU" sz="3000" b="1" dirty="0" err="1">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організаціями</a:t>
            </a:r>
            <a:r>
              <a:rPr lang="ru-RU" sz="3000" b="1"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a:t>
            </a:r>
            <a:endParaRPr lang="ru-RU" sz="3000" b="1"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endParaRPr>
          </a:p>
          <a:p>
            <a:pPr marL="0" marR="0" lvl="0" indent="0" algn="l" rtl="0">
              <a:spcBef>
                <a:spcPts val="0"/>
              </a:spcBef>
              <a:spcAft>
                <a:spcPts val="0"/>
              </a:spcAft>
              <a:buNone/>
            </a:pPr>
            <a:endParaRPr sz="20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196" name="Google Shape;196;p19"/>
          <p:cNvSpPr txBox="1"/>
          <p:nvPr/>
        </p:nvSpPr>
        <p:spPr>
          <a:xfrm>
            <a:off x="997155" y="2582954"/>
            <a:ext cx="10197689" cy="147728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B9D6D5"/>
              </a:buClr>
              <a:buFont typeface="Helvetica" panose="020B0604020202020204" pitchFamily="50" charset="0"/>
              <a:buChar char="●"/>
            </a:pP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володіння</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навичок</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моніторингу</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уряду </a:t>
            </a:r>
            <a:endParaRPr dirty="0">
              <a:latin typeface="Arial" panose="020B0604020202020204" pitchFamily="34" charset="0"/>
            </a:endParaRPr>
          </a:p>
          <a:p>
            <a:pPr marL="0" marR="0" lvl="0" indent="0" algn="l" rtl="0">
              <a:spcBef>
                <a:spcPts val="0"/>
              </a:spcBef>
              <a:spcAft>
                <a:spcPts val="0"/>
              </a:spcAft>
              <a:buNone/>
            </a:pPr>
            <a:endParaRPr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endParaRPr>
          </a:p>
          <a:p>
            <a:pPr marL="266700" lvl="1"/>
            <a:r>
              <a:rPr lang="ru-RU"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Наприклад</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одним з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проектів</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ГО «Рух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Чесно</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починаючи</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з 2011 року,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був</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моніторинг</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кнопкодавів</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у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Верховній</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Раді</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Представники</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руху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фіксували</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факти</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неперсонального</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голосування</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та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збирав</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їх</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в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окрему</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базу).</a:t>
            </a:r>
            <a:endParaRPr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197" name="Google Shape;197;p19"/>
          <p:cNvSpPr txBox="1"/>
          <p:nvPr/>
        </p:nvSpPr>
        <p:spPr>
          <a:xfrm>
            <a:off x="997155" y="1826971"/>
            <a:ext cx="10197689" cy="64629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B9D6D5"/>
              </a:buClr>
              <a:buFont typeface="Helvetica" panose="020B0604020202020204" pitchFamily="50" charset="0"/>
              <a:buChar char="●"/>
            </a:pPr>
            <a:r>
              <a:rPr lang="ru-RU"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На </a:t>
            </a:r>
            <a:r>
              <a:rPr lang="ru-RU"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відміну</a:t>
            </a:r>
            <a:r>
              <a:rPr lang="ru-RU"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від</a:t>
            </a:r>
            <a:r>
              <a:rPr lang="ru-RU"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міжнародних</a:t>
            </a:r>
            <a:r>
              <a:rPr lang="ru-RU"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громадських</a:t>
            </a:r>
            <a:r>
              <a:rPr lang="ru-RU"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організацій</a:t>
            </a:r>
            <a:r>
              <a:rPr lang="ru-RU"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локальні</a:t>
            </a:r>
            <a:r>
              <a:rPr lang="ru-RU"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можуть</a:t>
            </a:r>
            <a:r>
              <a:rPr lang="ru-RU"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мати</a:t>
            </a:r>
            <a:r>
              <a:rPr lang="ru-RU"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глибокі</a:t>
            </a:r>
            <a:r>
              <a:rPr lang="ru-RU"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знання</a:t>
            </a:r>
            <a:r>
              <a:rPr lang="ru-RU"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про </a:t>
            </a:r>
            <a:r>
              <a:rPr lang="ru-RU"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місцеву</a:t>
            </a:r>
            <a:r>
              <a:rPr lang="ru-RU"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корупцію</a:t>
            </a:r>
            <a:r>
              <a:rPr lang="ru-RU"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необхідні</a:t>
            </a:r>
            <a:r>
              <a:rPr lang="ru-RU"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для </a:t>
            </a:r>
            <a:r>
              <a:rPr lang="ru-RU"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розробки</a:t>
            </a:r>
            <a:r>
              <a:rPr lang="ru-RU"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ефективних</a:t>
            </a:r>
            <a:r>
              <a:rPr lang="ru-RU"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антикорупційних</a:t>
            </a:r>
            <a:r>
              <a:rPr lang="ru-RU"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стратегіи</a:t>
            </a:r>
            <a:r>
              <a:rPr lang="ru-RU"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a:t>
            </a:r>
            <a:endParaRPr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198" name="Google Shape;198;p19"/>
          <p:cNvSpPr txBox="1"/>
          <p:nvPr/>
        </p:nvSpPr>
        <p:spPr>
          <a:xfrm>
            <a:off x="983454" y="4203642"/>
            <a:ext cx="10197689" cy="92328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B9D6D5"/>
              </a:buClr>
              <a:buFont typeface="Helvetica" panose="020B0604020202020204" pitchFamily="50" charset="0"/>
              <a:buChar char="●"/>
            </a:pPr>
            <a:r>
              <a:rPr lang="ru-RU"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Мають</a:t>
            </a:r>
            <a:r>
              <a:rPr lang="ru-RU"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стійкии</a:t>
            </a:r>
            <a:r>
              <a:rPr lang="ru-RU"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зв’язок</a:t>
            </a:r>
            <a:r>
              <a:rPr lang="ru-RU"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з </a:t>
            </a:r>
            <a:r>
              <a:rPr lang="ru-RU"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місцевим</a:t>
            </a:r>
            <a:r>
              <a:rPr lang="ru-RU"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населенням</a:t>
            </a:r>
            <a:r>
              <a:rPr lang="ru-RU"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можуть</a:t>
            </a:r>
            <a:r>
              <a:rPr lang="ru-RU"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також</a:t>
            </a:r>
            <a:r>
              <a:rPr lang="ru-RU"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мати</a:t>
            </a:r>
            <a:r>
              <a:rPr lang="ru-RU"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перевагу</a:t>
            </a:r>
            <a:r>
              <a:rPr lang="ru-RU"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у </a:t>
            </a:r>
            <a:r>
              <a:rPr lang="ru-RU"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вигляді</a:t>
            </a:r>
            <a:r>
              <a:rPr lang="ru-RU"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різних</a:t>
            </a:r>
            <a:r>
              <a:rPr lang="ru-RU"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форм </a:t>
            </a:r>
            <a:r>
              <a:rPr lang="ru-RU"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соціального</a:t>
            </a:r>
            <a:r>
              <a:rPr lang="ru-RU"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капіталу</a:t>
            </a:r>
            <a:r>
              <a:rPr lang="ru-RU"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та </a:t>
            </a:r>
            <a:r>
              <a:rPr lang="ru-RU"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довіри</a:t>
            </a:r>
            <a:r>
              <a:rPr lang="ru-RU"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чого</a:t>
            </a:r>
            <a:r>
              <a:rPr lang="ru-RU"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не </a:t>
            </a:r>
            <a:r>
              <a:rPr lang="ru-RU"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мають</a:t>
            </a:r>
            <a:r>
              <a:rPr lang="ru-RU"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іноземні</a:t>
            </a:r>
            <a:r>
              <a:rPr lang="ru-RU"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агенціі</a:t>
            </a:r>
            <a:r>
              <a:rPr lang="ru-RU"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та </a:t>
            </a:r>
            <a:r>
              <a:rPr lang="ru-RU"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міжнародні</a:t>
            </a:r>
            <a:r>
              <a:rPr lang="ru-RU"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актори</a:t>
            </a:r>
            <a:endParaRPr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199" name="Google Shape;199;p19"/>
          <p:cNvSpPr txBox="1"/>
          <p:nvPr/>
        </p:nvSpPr>
        <p:spPr>
          <a:xfrm>
            <a:off x="997155" y="5320481"/>
            <a:ext cx="10163906" cy="36929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B9D6D5"/>
              </a:buClr>
              <a:buFont typeface="Helvetica" panose="020B0604020202020204" pitchFamily="50" charset="0"/>
              <a:buChar char="●"/>
            </a:pP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Більший</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досвід</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в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мобілізації</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людей на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громадські</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протести</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endParaRPr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8" name="Google Shape;208;p20"/>
          <p:cNvSpPr txBox="1"/>
          <p:nvPr/>
        </p:nvSpPr>
        <p:spPr>
          <a:xfrm>
            <a:off x="1020418" y="403340"/>
            <a:ext cx="10183876"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0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Напрями</a:t>
            </a:r>
            <a:r>
              <a:rPr lang="ru-RU" sz="30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30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громадського</a:t>
            </a:r>
            <a:r>
              <a:rPr lang="ru-RU" sz="30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30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активізму</a:t>
            </a:r>
            <a:r>
              <a:rPr lang="ru-RU" sz="30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в </a:t>
            </a:r>
            <a:r>
              <a:rPr lang="ru-RU" sz="30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сфері</a:t>
            </a:r>
            <a:r>
              <a:rPr lang="ru-RU" sz="30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30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антикорупції</a:t>
            </a:r>
            <a:r>
              <a:rPr lang="ru-RU" sz="30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3000" b="1" dirty="0" err="1">
                <a:solidFill>
                  <a:schemeClr val="tx1">
                    <a:lumMod val="95000"/>
                    <a:lumOff val="5000"/>
                  </a:schemeClr>
                </a:solidFill>
                <a:highlight>
                  <a:srgbClr val="B9D6D5"/>
                </a:highlight>
                <a:latin typeface="Arial" panose="020B0604020202020204" pitchFamily="34" charset="0"/>
                <a:ea typeface="Cambria Math" panose="02040503050406030204"/>
                <a:cs typeface="Arial" panose="020B0604020202020204" pitchFamily="34" charset="0"/>
                <a:sym typeface="Cambria Math" panose="02040503050406030204"/>
              </a:rPr>
              <a:t>Моніторинг</a:t>
            </a:r>
            <a:r>
              <a:rPr lang="ru-RU" sz="3000" b="1" dirty="0">
                <a:solidFill>
                  <a:schemeClr val="tx1">
                    <a:lumMod val="95000"/>
                    <a:lumOff val="5000"/>
                  </a:schemeClr>
                </a:solidFill>
                <a:highlight>
                  <a:srgbClr val="B9D6D5"/>
                </a:highlight>
                <a:latin typeface="Arial" panose="020B0604020202020204" pitchFamily="34" charset="0"/>
                <a:ea typeface="Cambria Math" panose="02040503050406030204"/>
                <a:cs typeface="Arial" panose="020B0604020202020204" pitchFamily="34" charset="0"/>
                <a:sym typeface="Cambria Math" panose="02040503050406030204"/>
              </a:rPr>
              <a:t> </a:t>
            </a:r>
            <a:r>
              <a:rPr lang="ru-RU" sz="30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endParaRPr sz="30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210" name="Google Shape;210;p20"/>
          <p:cNvSpPr txBox="1"/>
          <p:nvPr/>
        </p:nvSpPr>
        <p:spPr>
          <a:xfrm>
            <a:off x="1020417" y="1817342"/>
            <a:ext cx="999868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Сфери</a:t>
            </a:r>
            <a:r>
              <a:rPr lang="ru-RU" sz="18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в </a:t>
            </a:r>
            <a:r>
              <a:rPr lang="ru-RU" sz="18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яких</a:t>
            </a:r>
            <a:r>
              <a:rPr lang="ru-RU" sz="18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проводиться </a:t>
            </a:r>
            <a:r>
              <a:rPr lang="ru-RU" sz="18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моніторинг</a:t>
            </a:r>
            <a:r>
              <a:rPr lang="ru-RU" sz="18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можуть</a:t>
            </a:r>
            <a:r>
              <a:rPr lang="ru-RU" sz="18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бути </a:t>
            </a:r>
            <a:r>
              <a:rPr lang="ru-RU" sz="18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різноманітні</a:t>
            </a:r>
            <a:r>
              <a:rPr lang="ru-RU" sz="18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але </a:t>
            </a:r>
            <a:r>
              <a:rPr lang="ru-RU" sz="18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основними</a:t>
            </a:r>
            <a:r>
              <a:rPr lang="ru-RU" sz="18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є: </a:t>
            </a:r>
            <a:endParaRPr sz="18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212" name="Google Shape;212;p20"/>
          <p:cNvSpPr txBox="1"/>
          <p:nvPr/>
        </p:nvSpPr>
        <p:spPr>
          <a:xfrm>
            <a:off x="1020417" y="2341944"/>
            <a:ext cx="10102853" cy="304694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B9D6D5"/>
              </a:buClr>
              <a:buFont typeface="Wingdings" panose="05000000000000000000" pitchFamily="2" charset="2"/>
              <a:buChar char="l"/>
            </a:pPr>
            <a:r>
              <a:rPr lang="ru-RU" sz="16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публічні</a:t>
            </a:r>
            <a:r>
              <a:rPr lang="ru-RU" sz="16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закупівлі</a:t>
            </a:r>
            <a:r>
              <a:rPr lang="ru-RU" sz="16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чи</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різняться</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виділені</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бюджети</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та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фактично</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витрачені</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між</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собою,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чи</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є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документація</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організацій</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які</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надають</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послуги</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та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виграють</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тендер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прозорою</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чи</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були</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вони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замішані</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у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корупційній</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діяльності</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чи</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є в них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конфлікт</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інтересів</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і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пов’язані</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особи в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уряді</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які</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були</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дотичними</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до тих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чи</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інших</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закупівель</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a:t>
            </a:r>
            <a:endParaRPr dirty="0">
              <a:solidFill>
                <a:schemeClr val="tx1">
                  <a:lumMod val="95000"/>
                  <a:lumOff val="5000"/>
                </a:schemeClr>
              </a:solidFill>
              <a:latin typeface="Arial" panose="020B0604020202020204" pitchFamily="34" charset="0"/>
            </a:endParaRPr>
          </a:p>
          <a:p>
            <a:pPr marL="285750" marR="0" lvl="0" indent="-285750" algn="l" rtl="0">
              <a:spcBef>
                <a:spcPts val="0"/>
              </a:spcBef>
              <a:spcAft>
                <a:spcPts val="0"/>
              </a:spcAft>
              <a:buClr>
                <a:srgbClr val="B9D6D5"/>
              </a:buClr>
              <a:buFont typeface="Wingdings" panose="05000000000000000000" pitchFamily="2" charset="2"/>
              <a:buChar char="l"/>
            </a:pPr>
            <a:endParaRPr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endParaRPr>
          </a:p>
          <a:p>
            <a:pPr marL="285750" marR="0" lvl="0" indent="-285750" algn="l" rtl="0">
              <a:spcBef>
                <a:spcPts val="0"/>
              </a:spcBef>
              <a:spcAft>
                <a:spcPts val="0"/>
              </a:spcAft>
              <a:buClr>
                <a:srgbClr val="B9D6D5"/>
              </a:buClr>
              <a:buFont typeface="Wingdings" panose="05000000000000000000" pitchFamily="2" charset="2"/>
              <a:buChar char="l"/>
            </a:pPr>
            <a:r>
              <a:rPr lang="ru-RU" sz="16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аналіз</a:t>
            </a:r>
            <a:r>
              <a:rPr lang="ru-RU" sz="16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декларацій</a:t>
            </a:r>
            <a:r>
              <a:rPr lang="ru-RU" sz="16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посадових</a:t>
            </a:r>
            <a:r>
              <a:rPr lang="ru-RU" sz="16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осіб</a:t>
            </a:r>
            <a:r>
              <a:rPr lang="ru-RU" sz="16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чи</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відрізняються</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кількість</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та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ціна</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задекларованих</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активів</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з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фактичними</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активами,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окрім</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цього</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можна</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провести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паралелі</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між</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офіційною</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заробітною</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платою та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фактичним</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доходом) До прикладу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журналісти-розслідувачі</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Bihus</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Info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встановили</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за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деклараціями</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що</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екс</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-нардеп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Ілля</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Кива</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який</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був</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частиною</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Опозиційної</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платформи</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за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життя</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задекларував</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квартиру, у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якій</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фактично</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не жив, а квартиру в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якій</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дійсно</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мешкає</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не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позначив</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у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декларації</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endParaRPr dirty="0">
              <a:solidFill>
                <a:schemeClr val="tx1">
                  <a:lumMod val="95000"/>
                  <a:lumOff val="5000"/>
                </a:schemeClr>
              </a:solidFill>
              <a:latin typeface="Arial" panose="020B0604020202020204" pitchFamily="34" charset="0"/>
            </a:endParaRPr>
          </a:p>
          <a:p>
            <a:pPr marL="285750" marR="0" lvl="0" indent="-285750" algn="l" rtl="0">
              <a:spcBef>
                <a:spcPts val="0"/>
              </a:spcBef>
              <a:spcAft>
                <a:spcPts val="0"/>
              </a:spcAft>
              <a:buClr>
                <a:srgbClr val="B9D6D5"/>
              </a:buClr>
              <a:buFont typeface="Wingdings" panose="05000000000000000000" pitchFamily="2" charset="2"/>
              <a:buChar char="l"/>
            </a:pPr>
            <a:endParaRPr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endParaRPr>
          </a:p>
          <a:p>
            <a:pPr marL="285750" marR="0" lvl="0" indent="-285750" algn="l" rtl="0">
              <a:spcBef>
                <a:spcPts val="0"/>
              </a:spcBef>
              <a:spcAft>
                <a:spcPts val="0"/>
              </a:spcAft>
              <a:buClr>
                <a:srgbClr val="B9D6D5"/>
              </a:buClr>
              <a:buFont typeface="Wingdings" panose="05000000000000000000" pitchFamily="2" charset="2"/>
              <a:buChar char="l"/>
            </a:pPr>
            <a:r>
              <a:rPr lang="ru-RU" sz="16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моніторинг</a:t>
            </a:r>
            <a:r>
              <a:rPr lang="ru-RU" sz="16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належності</a:t>
            </a:r>
            <a:r>
              <a:rPr lang="ru-RU" sz="16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роботи</a:t>
            </a:r>
            <a:r>
              <a:rPr lang="ru-RU" sz="16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посадових</a:t>
            </a:r>
            <a:r>
              <a:rPr lang="ru-RU" sz="16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осіб</a:t>
            </a:r>
            <a:r>
              <a:rPr lang="ru-RU" sz="16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(Рух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Чесно</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моніторив</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кнопкодавців</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endParaRPr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9" name="Google Shape;219;p21"/>
          <p:cNvSpPr txBox="1"/>
          <p:nvPr/>
        </p:nvSpPr>
        <p:spPr>
          <a:xfrm>
            <a:off x="999951" y="412266"/>
            <a:ext cx="8441635"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0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Напрями</a:t>
            </a:r>
            <a:r>
              <a:rPr lang="ru-RU" sz="30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30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громадського</a:t>
            </a:r>
            <a:r>
              <a:rPr lang="ru-RU" sz="30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30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активізму</a:t>
            </a:r>
            <a:r>
              <a:rPr lang="ru-RU" sz="30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в </a:t>
            </a:r>
            <a:r>
              <a:rPr lang="ru-RU" sz="30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сфері</a:t>
            </a:r>
            <a:r>
              <a:rPr lang="ru-RU" sz="30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30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антикорупції</a:t>
            </a:r>
            <a:r>
              <a:rPr lang="ru-RU" sz="30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3000" b="1" dirty="0" err="1">
                <a:solidFill>
                  <a:schemeClr val="tx1">
                    <a:lumMod val="95000"/>
                    <a:lumOff val="5000"/>
                  </a:schemeClr>
                </a:solidFill>
                <a:highlight>
                  <a:srgbClr val="B9D6D5"/>
                </a:highlight>
                <a:latin typeface="Arial" panose="020B0604020202020204" pitchFamily="34" charset="0"/>
                <a:ea typeface="Cambria Math" panose="02040503050406030204"/>
                <a:cs typeface="Arial" panose="020B0604020202020204" pitchFamily="34" charset="0"/>
                <a:sym typeface="Cambria Math" panose="02040503050406030204"/>
              </a:rPr>
              <a:t>Підвищення</a:t>
            </a:r>
            <a:r>
              <a:rPr lang="ru-RU" sz="3000" b="1" dirty="0">
                <a:solidFill>
                  <a:schemeClr val="tx1">
                    <a:lumMod val="95000"/>
                    <a:lumOff val="5000"/>
                  </a:schemeClr>
                </a:solidFill>
                <a:highlight>
                  <a:srgbClr val="B9D6D5"/>
                </a:highlight>
                <a:latin typeface="Arial" panose="020B0604020202020204" pitchFamily="34" charset="0"/>
                <a:ea typeface="Cambria Math" panose="02040503050406030204"/>
                <a:cs typeface="Arial" panose="020B0604020202020204" pitchFamily="34" charset="0"/>
                <a:sym typeface="Cambria Math" panose="02040503050406030204"/>
              </a:rPr>
              <a:t> </a:t>
            </a:r>
            <a:r>
              <a:rPr lang="ru-RU" sz="3000" b="1" dirty="0" err="1">
                <a:solidFill>
                  <a:schemeClr val="tx1">
                    <a:lumMod val="95000"/>
                    <a:lumOff val="5000"/>
                  </a:schemeClr>
                </a:solidFill>
                <a:highlight>
                  <a:srgbClr val="B9D6D5"/>
                </a:highlight>
                <a:latin typeface="Arial" panose="020B0604020202020204" pitchFamily="34" charset="0"/>
                <a:ea typeface="Cambria Math" panose="02040503050406030204"/>
                <a:cs typeface="Arial" panose="020B0604020202020204" pitchFamily="34" charset="0"/>
                <a:sym typeface="Cambria Math" panose="02040503050406030204"/>
              </a:rPr>
              <a:t>обізнаності</a:t>
            </a:r>
            <a:endParaRPr sz="3000" b="1" dirty="0">
              <a:solidFill>
                <a:schemeClr val="tx1">
                  <a:lumMod val="95000"/>
                  <a:lumOff val="5000"/>
                </a:schemeClr>
              </a:solidFill>
              <a:highlight>
                <a:srgbClr val="B9D6D5"/>
              </a:highlight>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220" name="Google Shape;220;p21"/>
          <p:cNvSpPr txBox="1"/>
          <p:nvPr/>
        </p:nvSpPr>
        <p:spPr>
          <a:xfrm>
            <a:off x="930922" y="1839889"/>
            <a:ext cx="10192350" cy="101562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20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Сприяння</a:t>
            </a:r>
            <a:r>
              <a:rPr lang="ru-RU" sz="20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підвищенню</a:t>
            </a:r>
            <a:r>
              <a:rPr lang="ru-RU" sz="20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антикорупційної</a:t>
            </a:r>
            <a:r>
              <a:rPr lang="ru-RU" sz="20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освіченості</a:t>
            </a:r>
            <a:r>
              <a:rPr lang="ru-RU" sz="20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й </a:t>
            </a:r>
            <a:r>
              <a:rPr lang="ru-RU" sz="20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зростанню</a:t>
            </a:r>
            <a:r>
              <a:rPr lang="ru-RU" sz="20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усвідомлення</a:t>
            </a:r>
            <a:r>
              <a:rPr lang="ru-RU" sz="20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небезпеки</a:t>
            </a:r>
            <a:r>
              <a:rPr lang="ru-RU" sz="20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та </a:t>
            </a:r>
            <a:r>
              <a:rPr lang="ru-RU" sz="20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негативних</a:t>
            </a:r>
            <a:r>
              <a:rPr lang="ru-RU" sz="20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наслідків</a:t>
            </a:r>
            <a:r>
              <a:rPr lang="ru-RU" sz="20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корупції</a:t>
            </a:r>
            <a:r>
              <a:rPr lang="ru-RU" sz="20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Робота над </a:t>
            </a:r>
            <a:r>
              <a:rPr lang="ru-RU" sz="20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формуванням</a:t>
            </a:r>
            <a:r>
              <a:rPr lang="ru-RU" sz="20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нульової</a:t>
            </a:r>
            <a:r>
              <a:rPr lang="ru-RU" sz="20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толерантності</a:t>
            </a:r>
            <a:r>
              <a:rPr lang="ru-RU" sz="20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до </a:t>
            </a:r>
            <a:r>
              <a:rPr lang="ru-RU" sz="20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корупції</a:t>
            </a:r>
            <a:r>
              <a:rPr lang="ru-RU" sz="20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в </a:t>
            </a:r>
            <a:r>
              <a:rPr lang="ru-RU" sz="20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суспільстві</a:t>
            </a:r>
            <a:r>
              <a:rPr lang="ru-RU" sz="20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a:t>
            </a:r>
            <a:endParaRPr sz="20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221" name="Google Shape;221;p21"/>
          <p:cNvSpPr txBox="1"/>
          <p:nvPr/>
        </p:nvSpPr>
        <p:spPr>
          <a:xfrm>
            <a:off x="1965150" y="3183395"/>
            <a:ext cx="5771239"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Підвищення</a:t>
            </a:r>
            <a:r>
              <a:rPr lang="ru-RU" sz="18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обізнаності</a:t>
            </a:r>
            <a:r>
              <a:rPr lang="ru-RU" sz="18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b="1" u="sng"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включає</a:t>
            </a:r>
            <a:r>
              <a:rPr lang="ru-RU" sz="1800" b="1" u="sng"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в себе: </a:t>
            </a:r>
            <a:endParaRPr sz="1800" b="1" u="sng"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222" name="Google Shape;222;p21"/>
          <p:cNvSpPr txBox="1"/>
          <p:nvPr/>
        </p:nvSpPr>
        <p:spPr>
          <a:xfrm>
            <a:off x="1497662" y="3746711"/>
            <a:ext cx="8722784"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6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просвітницьку</a:t>
            </a:r>
            <a:r>
              <a:rPr lang="ru-RU" sz="16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роботу </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з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громадським</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сектором та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інформуванням</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про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корупційні</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ризики</a:t>
            </a:r>
            <a:endParaRPr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223" name="Google Shape;223;p21"/>
          <p:cNvSpPr txBox="1"/>
          <p:nvPr/>
        </p:nvSpPr>
        <p:spPr>
          <a:xfrm>
            <a:off x="1497662" y="4266776"/>
            <a:ext cx="7958436"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Проведення</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своїх</a:t>
            </a:r>
            <a:r>
              <a:rPr lang="ru-RU" sz="16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розслідувань</a:t>
            </a:r>
            <a:r>
              <a:rPr lang="ru-RU" sz="16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та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інформування</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ЗМІ</a:t>
            </a:r>
            <a:endParaRPr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224" name="Google Shape;224;p21"/>
          <p:cNvSpPr txBox="1"/>
          <p:nvPr/>
        </p:nvSpPr>
        <p:spPr>
          <a:xfrm>
            <a:off x="1497662" y="4736647"/>
            <a:ext cx="886168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6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Видання</a:t>
            </a:r>
            <a:r>
              <a:rPr lang="ru-RU" sz="16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посібників</a:t>
            </a:r>
            <a:r>
              <a:rPr lang="ru-RU" sz="16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та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результатів</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досліджень</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про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корупцію</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endParaRPr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14" name="Прямокутник 13"/>
          <p:cNvSpPr/>
          <p:nvPr/>
        </p:nvSpPr>
        <p:spPr>
          <a:xfrm>
            <a:off x="1053291" y="3796903"/>
            <a:ext cx="320850" cy="288322"/>
          </a:xfrm>
          <a:prstGeom prst="rect">
            <a:avLst/>
          </a:prstGeom>
          <a:solidFill>
            <a:srgbClr val="B9D6D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5" name="Прямокутник 14"/>
          <p:cNvSpPr/>
          <p:nvPr/>
        </p:nvSpPr>
        <p:spPr>
          <a:xfrm>
            <a:off x="1053291" y="4266775"/>
            <a:ext cx="320850" cy="288322"/>
          </a:xfrm>
          <a:prstGeom prst="rect">
            <a:avLst/>
          </a:prstGeom>
          <a:solidFill>
            <a:srgbClr val="B9D6D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pic>
        <p:nvPicPr>
          <p:cNvPr id="7" name="Графіка 6"/>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872085" y="3429000"/>
            <a:ext cx="10447830" cy="1984537"/>
          </a:xfrm>
          <a:prstGeom prst="rect">
            <a:avLst/>
          </a:prstGeom>
        </p:spPr>
      </p:pic>
      <p:sp>
        <p:nvSpPr>
          <p:cNvPr id="16" name="Прямокутник 15"/>
          <p:cNvSpPr/>
          <p:nvPr/>
        </p:nvSpPr>
        <p:spPr>
          <a:xfrm>
            <a:off x="1053291" y="4686454"/>
            <a:ext cx="320850" cy="288322"/>
          </a:xfrm>
          <a:prstGeom prst="rect">
            <a:avLst/>
          </a:prstGeom>
          <a:solidFill>
            <a:srgbClr val="B9D6D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1" name="Google Shape;231;p22"/>
          <p:cNvSpPr txBox="1"/>
          <p:nvPr/>
        </p:nvSpPr>
        <p:spPr>
          <a:xfrm>
            <a:off x="981499" y="450328"/>
            <a:ext cx="9412567"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0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Напрями</a:t>
            </a:r>
            <a:r>
              <a:rPr lang="ru-RU" sz="30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30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громадського</a:t>
            </a:r>
            <a:r>
              <a:rPr lang="ru-RU" sz="30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30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активізму</a:t>
            </a:r>
            <a:r>
              <a:rPr lang="ru-RU" sz="30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в </a:t>
            </a:r>
            <a:r>
              <a:rPr lang="ru-RU" sz="30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сфері</a:t>
            </a:r>
            <a:r>
              <a:rPr lang="ru-RU" sz="30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30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антикорупції</a:t>
            </a:r>
            <a:r>
              <a:rPr lang="ru-RU" sz="30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3000" b="1" dirty="0" err="1">
                <a:solidFill>
                  <a:schemeClr val="tx1">
                    <a:lumMod val="95000"/>
                    <a:lumOff val="5000"/>
                  </a:schemeClr>
                </a:solidFill>
                <a:highlight>
                  <a:srgbClr val="B9D6D5"/>
                </a:highlight>
                <a:latin typeface="Arial" panose="020B0604020202020204" pitchFamily="34" charset="0"/>
                <a:ea typeface="Cambria Math" panose="02040503050406030204"/>
                <a:cs typeface="Arial" panose="020B0604020202020204" pitchFamily="34" charset="0"/>
                <a:sym typeface="Cambria Math" panose="02040503050406030204"/>
              </a:rPr>
              <a:t>Адвокація</a:t>
            </a:r>
            <a:endParaRPr sz="3000" b="1" dirty="0">
              <a:solidFill>
                <a:schemeClr val="tx1">
                  <a:lumMod val="95000"/>
                  <a:lumOff val="5000"/>
                </a:schemeClr>
              </a:solidFill>
              <a:highlight>
                <a:srgbClr val="B9D6D5"/>
              </a:highlight>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232" name="Google Shape;232;p22"/>
          <p:cNvSpPr txBox="1"/>
          <p:nvPr/>
        </p:nvSpPr>
        <p:spPr>
          <a:xfrm>
            <a:off x="1700723" y="2828856"/>
            <a:ext cx="8790554" cy="12002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b="1"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АДВОКАЦІЯ</a:t>
            </a:r>
            <a:r>
              <a:rPr lang="ru-RU"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 – </a:t>
            </a:r>
            <a:r>
              <a:rPr lang="ru-RU" dirty="0" err="1">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діяльність</a:t>
            </a:r>
            <a:r>
              <a:rPr lang="ru-RU"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 </a:t>
            </a:r>
            <a:r>
              <a:rPr lang="ru-RU" dirty="0" err="1">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спрямована</a:t>
            </a:r>
            <a:r>
              <a:rPr lang="ru-RU"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 на </a:t>
            </a:r>
            <a:r>
              <a:rPr lang="ru-RU" dirty="0" err="1">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задоволення</a:t>
            </a:r>
            <a:r>
              <a:rPr lang="ru-RU"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 потреб </a:t>
            </a:r>
            <a:r>
              <a:rPr lang="ru-RU" dirty="0" err="1">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громадськості</a:t>
            </a:r>
            <a:r>
              <a:rPr lang="ru-RU"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 </a:t>
            </a:r>
            <a:r>
              <a:rPr lang="ru-RU" dirty="0" err="1">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чи</a:t>
            </a:r>
            <a:r>
              <a:rPr lang="ru-RU"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 </a:t>
            </a:r>
            <a:r>
              <a:rPr lang="ru-RU" dirty="0" err="1">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певної</a:t>
            </a:r>
            <a:r>
              <a:rPr lang="ru-RU"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 </a:t>
            </a:r>
            <a:r>
              <a:rPr lang="ru-RU" dirty="0" err="1">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її</a:t>
            </a:r>
            <a:r>
              <a:rPr lang="ru-RU"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 </a:t>
            </a:r>
            <a:r>
              <a:rPr lang="ru-RU" dirty="0" err="1">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частини</a:t>
            </a:r>
            <a:r>
              <a:rPr lang="ru-RU"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 через </a:t>
            </a:r>
            <a:r>
              <a:rPr lang="ru-RU" dirty="0" err="1">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донесення</a:t>
            </a:r>
            <a:r>
              <a:rPr lang="ru-RU"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 </a:t>
            </a:r>
            <a:r>
              <a:rPr lang="ru-RU" dirty="0" err="1">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бачення</a:t>
            </a:r>
            <a:r>
              <a:rPr lang="ru-RU"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 того як </a:t>
            </a:r>
            <a:r>
              <a:rPr lang="ru-RU" dirty="0" err="1">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саме</a:t>
            </a:r>
            <a:r>
              <a:rPr lang="ru-RU"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 </a:t>
            </a:r>
            <a:r>
              <a:rPr lang="ru-RU" dirty="0" err="1">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було</a:t>
            </a:r>
            <a:r>
              <a:rPr lang="ru-RU"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 б оптимально </a:t>
            </a:r>
            <a:r>
              <a:rPr lang="ru-RU" dirty="0" err="1">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задовільнити</a:t>
            </a:r>
            <a:r>
              <a:rPr lang="ru-RU"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 </a:t>
            </a:r>
            <a:r>
              <a:rPr lang="ru-RU" dirty="0" err="1">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ці</a:t>
            </a:r>
            <a:r>
              <a:rPr lang="ru-RU"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 потреби, </a:t>
            </a:r>
            <a:r>
              <a:rPr lang="ru-RU" dirty="0" err="1">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які</a:t>
            </a:r>
            <a:r>
              <a:rPr lang="ru-RU"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 </a:t>
            </a:r>
            <a:r>
              <a:rPr lang="ru-RU" dirty="0" err="1">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саме</a:t>
            </a:r>
            <a:r>
              <a:rPr lang="ru-RU"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 </a:t>
            </a:r>
            <a:r>
              <a:rPr lang="ru-RU" dirty="0" err="1">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рішення</a:t>
            </a:r>
            <a:r>
              <a:rPr lang="ru-RU"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 та </a:t>
            </a:r>
            <a:r>
              <a:rPr lang="ru-RU" dirty="0" err="1">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дії</a:t>
            </a:r>
            <a:r>
              <a:rPr lang="ru-RU"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 </a:t>
            </a:r>
            <a:r>
              <a:rPr lang="ru-RU" dirty="0" err="1">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влади</a:t>
            </a:r>
            <a:r>
              <a:rPr lang="ru-RU"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 </a:t>
            </a:r>
            <a:r>
              <a:rPr lang="ru-RU" dirty="0" err="1">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очікуються</a:t>
            </a:r>
            <a:r>
              <a:rPr lang="ru-RU"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 для </a:t>
            </a:r>
            <a:r>
              <a:rPr lang="ru-RU" dirty="0" err="1">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їх</a:t>
            </a:r>
            <a:r>
              <a:rPr lang="ru-RU"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 </a:t>
            </a:r>
            <a:r>
              <a:rPr lang="ru-RU" dirty="0" err="1">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задоволення</a:t>
            </a:r>
            <a:r>
              <a:rPr lang="ru-RU"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 до </a:t>
            </a:r>
            <a:r>
              <a:rPr lang="ru-RU" dirty="0" err="1">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представників</a:t>
            </a:r>
            <a:r>
              <a:rPr lang="ru-RU"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 </a:t>
            </a:r>
            <a:r>
              <a:rPr lang="ru-RU" dirty="0" err="1">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влади</a:t>
            </a:r>
            <a:r>
              <a:rPr lang="ru-RU"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 та </a:t>
            </a:r>
            <a:r>
              <a:rPr lang="ru-RU" dirty="0" err="1">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суспільства</a:t>
            </a:r>
            <a:r>
              <a:rPr lang="ru-RU"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a:t>
            </a:r>
            <a:endParaRPr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endParaRPr>
          </a:p>
        </p:txBody>
      </p:sp>
      <p:sp>
        <p:nvSpPr>
          <p:cNvPr id="4" name="Прямокутник 3"/>
          <p:cNvSpPr/>
          <p:nvPr/>
        </p:nvSpPr>
        <p:spPr>
          <a:xfrm>
            <a:off x="1057154" y="2303362"/>
            <a:ext cx="10077692" cy="2488557"/>
          </a:xfrm>
          <a:prstGeom prst="rect">
            <a:avLst/>
          </a:prstGeom>
          <a:noFill/>
          <a:ln w="28575">
            <a:solidFill>
              <a:srgbClr val="B9D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rgbClr val="B9D6D5"/>
                </a:solidFill>
              </a:ln>
              <a:no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9" name="Google Shape;239;p23"/>
          <p:cNvSpPr txBox="1"/>
          <p:nvPr/>
        </p:nvSpPr>
        <p:spPr>
          <a:xfrm>
            <a:off x="1030146" y="475918"/>
            <a:ext cx="6122504"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0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Акції</a:t>
            </a:r>
            <a:r>
              <a:rPr lang="ru-RU" sz="30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30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прямої</a:t>
            </a:r>
            <a:r>
              <a:rPr lang="ru-RU" sz="30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30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дії</a:t>
            </a:r>
            <a:endParaRPr sz="30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240" name="Google Shape;240;p23"/>
          <p:cNvSpPr txBox="1"/>
          <p:nvPr/>
        </p:nvSpPr>
        <p:spPr>
          <a:xfrm>
            <a:off x="1145894" y="1290851"/>
            <a:ext cx="9896354"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Акціі</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прямоі</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дії</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для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громадських</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організацій</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можуть</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нести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під</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собою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подання</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позовів</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проти</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корумпованих</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субʼєктів</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коли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існує</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незалежність</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правової</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системи</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і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активісти</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будуть</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впевнені</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що</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їх</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позов</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буде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розглянуто</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До таких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акцій</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також</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належать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мирні</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зібрання</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протести</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демонстрації</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endParaRPr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241" name="Google Shape;241;p23"/>
          <p:cNvSpPr txBox="1"/>
          <p:nvPr/>
        </p:nvSpPr>
        <p:spPr>
          <a:xfrm>
            <a:off x="1054471" y="2535167"/>
            <a:ext cx="4293033"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ru-RU" sz="16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Нарощування</a:t>
            </a:r>
            <a:r>
              <a:rPr lang="ru-RU" sz="16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експертних</a:t>
            </a:r>
            <a:r>
              <a:rPr lang="ru-RU" sz="16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компетенцій</a:t>
            </a:r>
            <a:r>
              <a:rPr lang="ru-RU" sz="16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Набуття</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поглиблених</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навичок</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моніторингу</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експертизи</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з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антикорупційних</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питань</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Здійснення</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ефективної</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та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системної</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антикорупційної</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діяльності</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a:t>
            </a:r>
            <a:endParaRPr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242" name="Google Shape;242;p23"/>
          <p:cNvSpPr txBox="1"/>
          <p:nvPr/>
        </p:nvSpPr>
        <p:spPr>
          <a:xfrm>
            <a:off x="6273478" y="2519757"/>
            <a:ext cx="4864050" cy="135421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ru-RU" sz="16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Співврядування</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Використання</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інструментів</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endParaRPr dirty="0">
              <a:solidFill>
                <a:schemeClr val="tx1">
                  <a:lumMod val="95000"/>
                  <a:lumOff val="5000"/>
                </a:schemeClr>
              </a:solidFill>
              <a:latin typeface="Arial" panose="020B0604020202020204" pitchFamily="34" charset="0"/>
            </a:endParaRPr>
          </a:p>
          <a:p>
            <a:pPr marL="0" marR="0" lvl="0" indent="0" rtl="0">
              <a:spcBef>
                <a:spcPts val="0"/>
              </a:spcBef>
              <a:spcAft>
                <a:spcPts val="0"/>
              </a:spcAft>
              <a:buNone/>
            </a:pP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прямої</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демократії</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(бюджет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участі</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публічні</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консультації</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громадська</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еспертиза</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громадські</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ради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тощо</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Посилення</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впливу</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на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державні</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процеси</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антикорупційного</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характеру</a:t>
            </a:r>
            <a:endParaRPr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245" name="Google Shape;245;p23"/>
          <p:cNvSpPr txBox="1"/>
          <p:nvPr/>
        </p:nvSpPr>
        <p:spPr>
          <a:xfrm>
            <a:off x="1054471" y="4243750"/>
            <a:ext cx="10083058" cy="132339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Нарощування</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експертних</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компетенціи</a:t>
            </a:r>
            <a:r>
              <a:rPr lang="ru-RU" sz="16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та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співурядування</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з органами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державноі</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влади</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означає</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необхідність</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підвищення</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кваліфікаційних</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навичок</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залучення</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експертів</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навчання</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співробітників</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державних</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органів</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а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також</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учасників</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громадських</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організацій</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Також</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до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цього</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напрямку</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діяльності</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може</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бути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віднесене</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безпосереднє</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спів</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урядування</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виділення</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локальних</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бюджетів</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із</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залученням</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громадян</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до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прийняття</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рішень</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та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релевантності</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виділення</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коштів</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a:t>
            </a:r>
            <a:endParaRPr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13" name="Прямокутник 12"/>
          <p:cNvSpPr/>
          <p:nvPr/>
        </p:nvSpPr>
        <p:spPr>
          <a:xfrm>
            <a:off x="979989" y="2401487"/>
            <a:ext cx="10232021" cy="1562582"/>
          </a:xfrm>
          <a:prstGeom prst="rect">
            <a:avLst/>
          </a:prstGeom>
          <a:noFill/>
          <a:ln w="28575">
            <a:solidFill>
              <a:srgbClr val="B9D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rgbClr val="B9D6D5"/>
                </a:solidFill>
              </a:ln>
              <a:no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4" name="Прямокутник: округлені кути 3"/>
          <p:cNvSpPr/>
          <p:nvPr/>
        </p:nvSpPr>
        <p:spPr>
          <a:xfrm>
            <a:off x="7616142" y="2203555"/>
            <a:ext cx="3631330" cy="3410168"/>
          </a:xfrm>
          <a:prstGeom prst="roundRect">
            <a:avLst/>
          </a:prstGeom>
          <a:solidFill>
            <a:srgbClr val="B9D6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2" name="Google Shape;252;p24"/>
          <p:cNvSpPr txBox="1"/>
          <p:nvPr/>
        </p:nvSpPr>
        <p:spPr>
          <a:xfrm>
            <a:off x="972273" y="407129"/>
            <a:ext cx="10174147"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0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Уявлення</a:t>
            </a:r>
            <a:r>
              <a:rPr lang="ru-RU" sz="30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30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громадян</a:t>
            </a:r>
            <a:r>
              <a:rPr lang="ru-RU" sz="30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про </a:t>
            </a:r>
            <a:r>
              <a:rPr lang="ru-RU" sz="30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їхню</a:t>
            </a:r>
            <a:r>
              <a:rPr lang="ru-RU" sz="30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роль в </a:t>
            </a:r>
            <a:r>
              <a:rPr lang="ru-RU" sz="30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процесі</a:t>
            </a:r>
            <a:r>
              <a:rPr lang="ru-RU" sz="30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30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боротьби</a:t>
            </a:r>
            <a:r>
              <a:rPr lang="ru-RU" sz="30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30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з </a:t>
            </a:r>
            <a:r>
              <a:rPr lang="ru-RU" sz="30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корупцією</a:t>
            </a:r>
            <a:r>
              <a:rPr lang="ru-RU" sz="30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endParaRPr sz="30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255" name="Google Shape;255;p24"/>
          <p:cNvSpPr txBox="1"/>
          <p:nvPr/>
        </p:nvSpPr>
        <p:spPr>
          <a:xfrm>
            <a:off x="944527" y="1604055"/>
            <a:ext cx="1030294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Дослідження</a:t>
            </a:r>
            <a:r>
              <a:rPr lang="ru-RU" sz="18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«Стан </a:t>
            </a:r>
            <a:r>
              <a:rPr lang="ru-RU" sz="18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корупції</a:t>
            </a:r>
            <a:r>
              <a:rPr lang="ru-RU" sz="18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в </a:t>
            </a:r>
            <a:r>
              <a:rPr lang="ru-RU" sz="18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Україні</a:t>
            </a:r>
            <a:r>
              <a:rPr lang="ru-RU" sz="18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Сприйняття</a:t>
            </a:r>
            <a:r>
              <a:rPr lang="ru-RU" sz="18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досвід</a:t>
            </a:r>
            <a:r>
              <a:rPr lang="ru-RU" sz="18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ставлення</a:t>
            </a:r>
            <a:r>
              <a:rPr lang="ru-RU" sz="18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основні</a:t>
            </a:r>
            <a:r>
              <a:rPr lang="ru-RU" sz="18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тези</a:t>
            </a:r>
            <a:r>
              <a:rPr lang="ru-RU" sz="18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a:t>
            </a:r>
            <a:endParaRPr sz="18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256" name="Google Shape;256;p24"/>
          <p:cNvSpPr txBox="1"/>
          <p:nvPr/>
        </p:nvSpPr>
        <p:spPr>
          <a:xfrm>
            <a:off x="972273" y="2203554"/>
            <a:ext cx="6180882" cy="3908722"/>
          </a:xfrm>
          <a:prstGeom prst="rect">
            <a:avLst/>
          </a:prstGeom>
          <a:noFill/>
          <a:ln>
            <a:noFill/>
          </a:ln>
        </p:spPr>
        <p:txBody>
          <a:bodyPr spcFirstLastPara="1" wrap="square" lIns="91425" tIns="45700" rIns="91425" bIns="45700" anchor="t" anchorCtr="0">
            <a:spAutoFit/>
          </a:bodyPr>
          <a:lstStyle/>
          <a:p>
            <a:pPr marL="431800" marR="0" lvl="0" indent="-450850" algn="l" rtl="0">
              <a:spcBef>
                <a:spcPts val="1200"/>
              </a:spcBef>
              <a:spcAft>
                <a:spcPts val="0"/>
              </a:spcAft>
              <a:buClr>
                <a:srgbClr val="B9D6D5"/>
              </a:buClr>
              <a:buSzPts val="1800"/>
              <a:buFont typeface="Wingdings" panose="05000000000000000000" pitchFamily="2" charset="2"/>
              <a:buChar char="l"/>
            </a:pP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Дані</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2021 року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свідчать</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що</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корупція</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стала проблемою номер один для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країни</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a:t>
            </a:r>
            <a:endParaRPr sz="1600" dirty="0">
              <a:latin typeface="Arial" panose="020B0604020202020204" pitchFamily="34" charset="0"/>
            </a:endParaRPr>
          </a:p>
          <a:p>
            <a:pPr marL="431800" marR="0" lvl="0" indent="-450850" algn="l" rtl="0">
              <a:spcBef>
                <a:spcPts val="1200"/>
              </a:spcBef>
              <a:spcAft>
                <a:spcPts val="0"/>
              </a:spcAft>
              <a:buClr>
                <a:srgbClr val="B9D6D5"/>
              </a:buClr>
              <a:buSzPts val="1800"/>
              <a:buFont typeface="Wingdings" panose="05000000000000000000" pitchFamily="2" charset="2"/>
              <a:buChar char="l"/>
            </a:pP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На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прохання</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обрати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найбільш</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згубний</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тип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корупції</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серед</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політичної</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корупції</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на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найвищому</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рівні</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повсякденної</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чи</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корупції</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в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бізнесі</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респонденти</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рішуче</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називали</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політичну</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корупцію</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endParaRPr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endParaRPr>
          </a:p>
          <a:p>
            <a:pPr marL="431800" marR="0" lvl="0" indent="-450850" algn="l" rtl="0">
              <a:spcBef>
                <a:spcPts val="1200"/>
              </a:spcBef>
              <a:spcAft>
                <a:spcPts val="0"/>
              </a:spcAft>
              <a:buClr>
                <a:srgbClr val="B9D6D5"/>
              </a:buClr>
              <a:buSzPts val="1800"/>
              <a:buFont typeface="Wingdings" panose="05000000000000000000" pitchFamily="2" charset="2"/>
              <a:buChar char="l"/>
            </a:pP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Українці</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все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частіше</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зазначають</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що</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корупцію</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не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можна</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виправдати</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навіть</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у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випадках</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коли вона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допоможе</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вирішити</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важливу</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особисту справу.</a:t>
            </a:r>
            <a:endParaRPr sz="1600" dirty="0">
              <a:latin typeface="Arial" panose="020B0604020202020204" pitchFamily="34" charset="0"/>
            </a:endParaRPr>
          </a:p>
          <a:p>
            <a:pPr marL="431800" marR="0" lvl="0" indent="-450850" algn="l" rtl="0">
              <a:spcBef>
                <a:spcPts val="1200"/>
              </a:spcBef>
              <a:spcAft>
                <a:spcPts val="0"/>
              </a:spcAft>
              <a:buClr>
                <a:srgbClr val="B9D6D5"/>
              </a:buClr>
              <a:buSzPts val="1800"/>
              <a:buFont typeface="Wingdings" panose="05000000000000000000" pitchFamily="2" charset="2"/>
              <a:buChar char="l"/>
            </a:pP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Усе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більше</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українців</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вважають</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що</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саме</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державні</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органи</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є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відповідальними</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за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боротьбу</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з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корупцією</a:t>
            </a:r>
            <a:endParaRPr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endParaRPr>
          </a:p>
          <a:p>
            <a:pPr marL="400050" marR="0" lvl="0" indent="-285750" algn="l" rtl="0">
              <a:spcBef>
                <a:spcPts val="0"/>
              </a:spcBef>
              <a:spcAft>
                <a:spcPts val="0"/>
              </a:spcAft>
              <a:buClr>
                <a:srgbClr val="B9D6D5"/>
              </a:buClr>
              <a:buSzPts val="1800"/>
              <a:buFont typeface="Wingdings" panose="05000000000000000000" pitchFamily="2" charset="2"/>
              <a:buChar char="l"/>
            </a:pPr>
            <a:endParaRPr sz="1600"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endParaRPr>
          </a:p>
          <a:p>
            <a:pPr marL="400050" marR="0" lvl="0" indent="-285750" algn="l" rtl="0">
              <a:spcBef>
                <a:spcPts val="0"/>
              </a:spcBef>
              <a:spcAft>
                <a:spcPts val="0"/>
              </a:spcAft>
              <a:buClr>
                <a:srgbClr val="B9D6D5"/>
              </a:buClr>
              <a:buSzPts val="1800"/>
              <a:buFont typeface="Wingdings" panose="05000000000000000000" pitchFamily="2" charset="2"/>
              <a:buChar char="l"/>
            </a:pPr>
            <a:endParaRPr sz="1600"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endParaRPr>
          </a:p>
        </p:txBody>
      </p:sp>
      <p:sp>
        <p:nvSpPr>
          <p:cNvPr id="258" name="Google Shape;258;p24"/>
          <p:cNvSpPr txBox="1"/>
          <p:nvPr/>
        </p:nvSpPr>
        <p:spPr>
          <a:xfrm>
            <a:off x="7766614" y="2446720"/>
            <a:ext cx="3750196" cy="29238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6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Топ-5 сфер, в </a:t>
            </a:r>
            <a:r>
              <a:rPr lang="ru-RU" sz="16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яких</a:t>
            </a:r>
            <a:r>
              <a:rPr lang="ru-RU" sz="16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українці</a:t>
            </a:r>
            <a:r>
              <a:rPr lang="ru-RU" sz="16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вважають</a:t>
            </a:r>
            <a:r>
              <a:rPr lang="ru-RU" sz="16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корупцію</a:t>
            </a:r>
            <a:r>
              <a:rPr lang="ru-RU" sz="16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найбільш</a:t>
            </a:r>
            <a:r>
              <a:rPr lang="ru-RU" sz="16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поширеною</a:t>
            </a:r>
            <a:r>
              <a:rPr lang="ru-RU" sz="16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у 2021 </a:t>
            </a:r>
            <a:r>
              <a:rPr lang="ru-RU" sz="16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році</a:t>
            </a:r>
            <a:r>
              <a:rPr lang="ru-RU" sz="16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це</a:t>
            </a:r>
            <a:r>
              <a:rPr lang="ru-RU" sz="16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a:t>
            </a:r>
            <a:endParaRPr lang="ru-RU" sz="16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endParaRPr>
          </a:p>
          <a:p>
            <a:pPr marL="0" marR="0" lvl="0" indent="0" algn="l" rtl="0">
              <a:spcBef>
                <a:spcPts val="0"/>
              </a:spcBef>
              <a:spcAft>
                <a:spcPts val="0"/>
              </a:spcAft>
              <a:buNone/>
            </a:pPr>
            <a:r>
              <a:rPr lang="ru-RU" sz="18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endParaRPr b="1" dirty="0">
              <a:solidFill>
                <a:schemeClr val="tx1">
                  <a:lumMod val="95000"/>
                  <a:lumOff val="5000"/>
                </a:schemeClr>
              </a:solidFill>
              <a:latin typeface="Arial" panose="020B0604020202020204" pitchFamily="34" charset="0"/>
            </a:endParaRPr>
          </a:p>
          <a:p>
            <a:pPr marL="285750" marR="0" lvl="0" indent="-285750" algn="l" rtl="0">
              <a:spcBef>
                <a:spcPts val="0"/>
              </a:spcBef>
              <a:spcAft>
                <a:spcPts val="0"/>
              </a:spcAft>
              <a:buClr>
                <a:schemeClr val="bg1">
                  <a:lumMod val="95000"/>
                </a:schemeClr>
              </a:buClr>
              <a:buSzPts val="1800"/>
              <a:buFont typeface="Wingdings" panose="05000000000000000000" pitchFamily="2" charset="2"/>
              <a:buChar char="l"/>
            </a:pP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митниця</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(55,1%) </a:t>
            </a:r>
            <a:endParaRPr sz="1600" dirty="0">
              <a:solidFill>
                <a:schemeClr val="tx1">
                  <a:lumMod val="95000"/>
                  <a:lumOff val="5000"/>
                </a:schemeClr>
              </a:solidFill>
              <a:latin typeface="Arial" panose="020B0604020202020204" pitchFamily="34" charset="0"/>
            </a:endParaRPr>
          </a:p>
          <a:p>
            <a:pPr marL="285750" marR="0" lvl="0" indent="-285750" algn="l" rtl="0">
              <a:spcBef>
                <a:spcPts val="0"/>
              </a:spcBef>
              <a:spcAft>
                <a:spcPts val="0"/>
              </a:spcAft>
              <a:buClr>
                <a:schemeClr val="bg1">
                  <a:lumMod val="95000"/>
                </a:schemeClr>
              </a:buClr>
              <a:buSzPts val="1800"/>
              <a:buFont typeface="Wingdings" panose="05000000000000000000" pitchFamily="2" charset="2"/>
              <a:buChar char="l"/>
            </a:pP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суди (54,8%), </a:t>
            </a:r>
            <a:endParaRPr sz="1600" dirty="0">
              <a:solidFill>
                <a:schemeClr val="tx1">
                  <a:lumMod val="95000"/>
                  <a:lumOff val="5000"/>
                </a:schemeClr>
              </a:solidFill>
              <a:latin typeface="Arial" panose="020B0604020202020204" pitchFamily="34" charset="0"/>
            </a:endParaRPr>
          </a:p>
          <a:p>
            <a:pPr marL="285750" marR="0" lvl="0" indent="-285750" algn="l" rtl="0">
              <a:spcBef>
                <a:spcPts val="0"/>
              </a:spcBef>
              <a:spcAft>
                <a:spcPts val="0"/>
              </a:spcAft>
              <a:buClr>
                <a:schemeClr val="bg1">
                  <a:lumMod val="95000"/>
                </a:schemeClr>
              </a:buClr>
              <a:buSzPts val="1800"/>
              <a:buFont typeface="Wingdings" panose="05000000000000000000" pitchFamily="2" charset="2"/>
              <a:buChar char="l"/>
            </a:pP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прокуратура (46,4%)</a:t>
            </a:r>
            <a:endParaRPr sz="1600" dirty="0">
              <a:solidFill>
                <a:schemeClr val="tx1">
                  <a:lumMod val="95000"/>
                  <a:lumOff val="5000"/>
                </a:schemeClr>
              </a:solidFill>
              <a:latin typeface="Arial" panose="020B0604020202020204" pitchFamily="34" charset="0"/>
            </a:endParaRPr>
          </a:p>
          <a:p>
            <a:pPr marL="285750" marR="0" lvl="0" indent="-285750" algn="l" rtl="0">
              <a:spcBef>
                <a:spcPts val="0"/>
              </a:spcBef>
              <a:spcAft>
                <a:spcPts val="0"/>
              </a:spcAft>
              <a:buClr>
                <a:schemeClr val="bg1">
                  <a:lumMod val="95000"/>
                </a:schemeClr>
              </a:buClr>
              <a:buSzPts val="1800"/>
              <a:buFont typeface="Wingdings" panose="05000000000000000000" pitchFamily="2" charset="2"/>
              <a:buChar char="l"/>
            </a:pP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медична</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допомога</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(46,1%) </a:t>
            </a:r>
            <a:endParaRPr sz="1600" dirty="0">
              <a:solidFill>
                <a:schemeClr val="tx1">
                  <a:lumMod val="95000"/>
                  <a:lumOff val="5000"/>
                </a:schemeClr>
              </a:solidFill>
              <a:latin typeface="Arial" panose="020B0604020202020204" pitchFamily="34" charset="0"/>
            </a:endParaRPr>
          </a:p>
          <a:p>
            <a:pPr marL="285750" marR="0" lvl="0" indent="-285750" algn="l" rtl="0">
              <a:spcBef>
                <a:spcPts val="0"/>
              </a:spcBef>
              <a:spcAft>
                <a:spcPts val="0"/>
              </a:spcAft>
              <a:buClr>
                <a:schemeClr val="bg1">
                  <a:lumMod val="95000"/>
                </a:schemeClr>
              </a:buClr>
              <a:buSzPts val="1800"/>
              <a:buFont typeface="Wingdings" panose="05000000000000000000" pitchFamily="2" charset="2"/>
              <a:buChar char="l"/>
            </a:pP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вирішення</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питань</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приватизації</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власності</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на землю та </a:t>
            </a:r>
            <a:r>
              <a:rPr lang="ru-RU" sz="16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землекористування</a:t>
            </a:r>
            <a:r>
              <a:rPr lang="ru-RU"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(43,8%).</a:t>
            </a:r>
            <a:endParaRPr sz="16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4" name="Google Shape;264;p25"/>
          <p:cNvSpPr txBox="1"/>
          <p:nvPr/>
        </p:nvSpPr>
        <p:spPr>
          <a:xfrm>
            <a:off x="1044068" y="443337"/>
            <a:ext cx="8759688"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0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Умови</a:t>
            </a:r>
            <a:r>
              <a:rPr lang="ru-RU" sz="30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для </a:t>
            </a:r>
            <a:r>
              <a:rPr lang="ru-RU" sz="30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залучення</a:t>
            </a:r>
            <a:r>
              <a:rPr lang="ru-RU" sz="30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30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громадян</a:t>
            </a:r>
            <a:r>
              <a:rPr lang="ru-RU" sz="30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до </a:t>
            </a:r>
            <a:r>
              <a:rPr lang="ru-RU" sz="30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боротьби</a:t>
            </a:r>
            <a:r>
              <a:rPr lang="ru-RU" sz="30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з </a:t>
            </a:r>
            <a:r>
              <a:rPr lang="ru-RU" sz="30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корупцією</a:t>
            </a:r>
            <a:endParaRPr sz="30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cxnSp>
        <p:nvCxnSpPr>
          <p:cNvPr id="267" name="Google Shape;267;p25"/>
          <p:cNvCxnSpPr/>
          <p:nvPr/>
        </p:nvCxnSpPr>
        <p:spPr>
          <a:xfrm>
            <a:off x="7162611" y="59200"/>
            <a:ext cx="0" cy="6858000"/>
          </a:xfrm>
          <a:prstGeom prst="straightConnector1">
            <a:avLst/>
          </a:prstGeom>
          <a:noFill/>
          <a:ln w="9525" cap="flat" cmpd="sng">
            <a:solidFill>
              <a:srgbClr val="B9D6D5"/>
            </a:solidFill>
            <a:prstDash val="solid"/>
            <a:miter lim="800000"/>
            <a:headEnd type="none" w="sm" len="sm"/>
            <a:tailEnd type="none" w="sm" len="sm"/>
          </a:ln>
        </p:spPr>
      </p:cxnSp>
      <p:sp>
        <p:nvSpPr>
          <p:cNvPr id="268" name="Google Shape;268;p25"/>
          <p:cNvSpPr txBox="1"/>
          <p:nvPr/>
        </p:nvSpPr>
        <p:spPr>
          <a:xfrm>
            <a:off x="1044068" y="3306900"/>
            <a:ext cx="10102352" cy="147728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Громадяни</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які</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очікують</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що</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більшість</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їхніх</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співгромадян</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а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також</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моніторингові</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механізми</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та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системи</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покарання</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є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корумпованими</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будуть</a:t>
            </a:r>
            <a:r>
              <a:rPr lang="ru-RU" sz="18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більше</a:t>
            </a:r>
            <a:r>
              <a:rPr lang="ru-RU" sz="18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схильними</a:t>
            </a:r>
            <a:r>
              <a:rPr lang="ru-RU" sz="18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підтримувати</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корупцію</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і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матимуть</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менше</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мотивації</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до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дій</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спрямованих</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на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боротьбу</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з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корупцією</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Разом з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тим</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громадяни</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можуть</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мати</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значно</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вищий</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ступінь</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готовності</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до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співпраці</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за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певної</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умови</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якщо</a:t>
            </a:r>
            <a:r>
              <a:rPr lang="ru-RU" sz="18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так само </a:t>
            </a:r>
            <a:r>
              <a:rPr lang="ru-RU" sz="18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чинитимуть</a:t>
            </a:r>
            <a:r>
              <a:rPr lang="ru-RU" sz="18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їхні</a:t>
            </a:r>
            <a:r>
              <a:rPr lang="ru-RU" sz="18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співгромадяни</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a:t>
            </a:r>
            <a:endParaRPr dirty="0">
              <a:solidFill>
                <a:schemeClr val="tx1">
                  <a:lumMod val="95000"/>
                  <a:lumOff val="5000"/>
                </a:schemeClr>
              </a:solidFill>
              <a:latin typeface="Arial" panose="020B0604020202020204" pitchFamily="34" charset="0"/>
            </a:endParaRPr>
          </a:p>
        </p:txBody>
      </p:sp>
      <p:sp>
        <p:nvSpPr>
          <p:cNvPr id="270" name="Google Shape;270;p25"/>
          <p:cNvSpPr txBox="1"/>
          <p:nvPr/>
        </p:nvSpPr>
        <p:spPr>
          <a:xfrm>
            <a:off x="1044068" y="4863867"/>
            <a:ext cx="10102346" cy="92328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18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Участь </a:t>
            </a:r>
            <a:r>
              <a:rPr lang="ru-RU" sz="18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громадянського</a:t>
            </a:r>
            <a:r>
              <a:rPr lang="ru-RU" sz="18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b="1"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суспільства</a:t>
            </a:r>
            <a:r>
              <a:rPr lang="ru-RU" sz="1800" b="1"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є критично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важливою</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для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успіху</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викорінення</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корупції</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як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суспільного</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феномену і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утвердження</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цінності</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доброчесності</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Проте</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ці</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дії</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будуть</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ефективними</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лише</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за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умови</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взаємодії</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співпраці</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та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довіри</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 до </a:t>
            </a:r>
            <a:r>
              <a:rPr lang="ru-RU" sz="1800" dirty="0" err="1">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співгромадян</a:t>
            </a:r>
            <a:r>
              <a:rPr lang="ru-RU" sz="1800" dirty="0">
                <a:solidFill>
                  <a:schemeClr val="tx1">
                    <a:lumMod val="95000"/>
                    <a:lumOff val="5000"/>
                  </a:schemeClr>
                </a:solidFill>
                <a:latin typeface="Arial" panose="020B0604020202020204" pitchFamily="34" charset="0"/>
                <a:ea typeface="Cambria Math" panose="02040503050406030204"/>
                <a:cs typeface="Arial" panose="020B0604020202020204" pitchFamily="34" charset="0"/>
                <a:sym typeface="Cambria Math" panose="02040503050406030204"/>
              </a:rPr>
              <a:t>.</a:t>
            </a:r>
            <a:endParaRPr dirty="0">
              <a:solidFill>
                <a:schemeClr val="tx1">
                  <a:lumMod val="95000"/>
                  <a:lumOff val="5000"/>
                </a:schemeClr>
              </a:solidFill>
              <a:latin typeface="Arial" panose="020B0604020202020204" pitchFamily="34" charset="0"/>
            </a:endParaRPr>
          </a:p>
        </p:txBody>
      </p:sp>
      <p:sp>
        <p:nvSpPr>
          <p:cNvPr id="12" name="Google Shape;265;p25"/>
          <p:cNvSpPr txBox="1"/>
          <p:nvPr/>
        </p:nvSpPr>
        <p:spPr>
          <a:xfrm>
            <a:off x="1059133" y="1725901"/>
            <a:ext cx="10087281" cy="132339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20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Вимушена</a:t>
            </a:r>
            <a:r>
              <a:rPr lang="ru-RU" sz="20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корупція</a:t>
            </a:r>
            <a:r>
              <a:rPr lang="ru-RU" sz="20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та, до </a:t>
            </a:r>
            <a:r>
              <a:rPr lang="ru-RU" sz="20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якої</a:t>
            </a:r>
            <a:r>
              <a:rPr lang="ru-RU" sz="20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людина</a:t>
            </a:r>
            <a:r>
              <a:rPr lang="ru-RU" sz="20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долучається</a:t>
            </a:r>
            <a:r>
              <a:rPr lang="ru-RU" sz="20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через потребу </a:t>
            </a:r>
            <a:r>
              <a:rPr lang="ru-RU" sz="20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отримати</a:t>
            </a:r>
            <a:r>
              <a:rPr lang="ru-RU" sz="20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справедливе</a:t>
            </a:r>
            <a:r>
              <a:rPr lang="ru-RU" sz="20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ставлення</a:t>
            </a:r>
            <a:r>
              <a:rPr lang="ru-RU" sz="20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до себе. </a:t>
            </a:r>
            <a:r>
              <a:rPr lang="ru-RU" sz="20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Вимушена</a:t>
            </a:r>
            <a:r>
              <a:rPr lang="ru-RU" sz="20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корупція</a:t>
            </a:r>
            <a:r>
              <a:rPr lang="ru-RU" sz="20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буде </a:t>
            </a:r>
            <a:r>
              <a:rPr lang="ru-RU" sz="20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підштовхувати</a:t>
            </a:r>
            <a:r>
              <a:rPr lang="ru-RU" sz="20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людеи</a:t>
            </a:r>
            <a:r>
              <a:rPr lang="ru-RU" sz="20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до того, </a:t>
            </a:r>
            <a:r>
              <a:rPr lang="ru-RU" sz="20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щоб</a:t>
            </a:r>
            <a:r>
              <a:rPr lang="ru-RU" sz="20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повідомляти</a:t>
            </a:r>
            <a:r>
              <a:rPr lang="ru-RU" sz="20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про </a:t>
            </a:r>
            <a:r>
              <a:rPr lang="ru-RU" sz="20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неї</a:t>
            </a:r>
            <a:r>
              <a:rPr lang="ru-RU" sz="20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та  </a:t>
            </a:r>
            <a:r>
              <a:rPr lang="ru-RU" sz="20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протидіяти</a:t>
            </a:r>
            <a:r>
              <a:rPr lang="ru-RU" sz="20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їй</a:t>
            </a:r>
            <a:r>
              <a:rPr lang="ru-RU" sz="20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особливо, </a:t>
            </a:r>
            <a:r>
              <a:rPr lang="ru-RU" sz="20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якщо</a:t>
            </a:r>
            <a:r>
              <a:rPr lang="ru-RU" sz="20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інші</a:t>
            </a:r>
            <a:r>
              <a:rPr lang="ru-RU" sz="20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будуть</a:t>
            </a:r>
            <a:r>
              <a:rPr lang="ru-RU" sz="20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діяти</a:t>
            </a:r>
            <a:r>
              <a:rPr lang="ru-RU" sz="20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так само і про </a:t>
            </a:r>
            <a:r>
              <a:rPr lang="ru-RU" sz="20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це</a:t>
            </a:r>
            <a:r>
              <a:rPr lang="ru-RU" sz="20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буде </a:t>
            </a:r>
            <a:r>
              <a:rPr lang="ru-RU" sz="20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відомо</a:t>
            </a:r>
            <a:r>
              <a:rPr lang="ru-RU" sz="20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a:t>
            </a:r>
            <a:endParaRPr sz="20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13" name="Прямокутник 12"/>
          <p:cNvSpPr/>
          <p:nvPr/>
        </p:nvSpPr>
        <p:spPr>
          <a:xfrm>
            <a:off x="882590" y="1591462"/>
            <a:ext cx="10440365" cy="1582934"/>
          </a:xfrm>
          <a:prstGeom prst="rect">
            <a:avLst/>
          </a:prstGeom>
          <a:noFill/>
          <a:ln w="28575">
            <a:solidFill>
              <a:srgbClr val="B9D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rgbClr val="B9D6D5"/>
                </a:solidFill>
              </a:ln>
              <a:no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8" name="Google Shape;278;p26"/>
          <p:cNvSpPr txBox="1"/>
          <p:nvPr/>
        </p:nvSpPr>
        <p:spPr>
          <a:xfrm>
            <a:off x="1021841" y="1255210"/>
            <a:ext cx="873561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Труднощі</a:t>
            </a:r>
            <a:r>
              <a:rPr lang="ru-RU" sz="20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які</a:t>
            </a:r>
            <a:r>
              <a:rPr lang="ru-RU" sz="20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перешкоджають</a:t>
            </a:r>
            <a:r>
              <a:rPr lang="ru-RU" sz="20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практичній</a:t>
            </a:r>
            <a:r>
              <a:rPr lang="ru-RU" sz="20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діяльності</a:t>
            </a:r>
            <a:r>
              <a:rPr lang="ru-RU" sz="20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громадськості</a:t>
            </a:r>
            <a:r>
              <a:rPr lang="ru-RU" sz="20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у </a:t>
            </a:r>
            <a:r>
              <a:rPr lang="ru-RU" sz="20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боротьбі</a:t>
            </a:r>
            <a:r>
              <a:rPr lang="ru-RU" sz="20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з </a:t>
            </a:r>
            <a:r>
              <a:rPr lang="ru-RU" sz="20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корупцією</a:t>
            </a:r>
            <a:r>
              <a:rPr lang="ru-RU" sz="20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в </a:t>
            </a:r>
            <a:r>
              <a:rPr lang="ru-RU" sz="20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Україні</a:t>
            </a:r>
            <a:r>
              <a:rPr lang="ru-RU" sz="20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a:t>
            </a:r>
            <a:endParaRPr sz="20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280" name="Google Shape;280;p26"/>
          <p:cNvSpPr txBox="1"/>
          <p:nvPr/>
        </p:nvSpPr>
        <p:spPr>
          <a:xfrm>
            <a:off x="1069350" y="2207918"/>
            <a:ext cx="10078282" cy="384716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B9D6D5"/>
              </a:buClr>
              <a:buSzPts val="2000"/>
              <a:buFont typeface="Helvetica" panose="020B0604020202020204" pitchFamily="50" charset="0"/>
              <a:buChar char="●"/>
            </a:pP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відсутність</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підтримки</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з боку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органів</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влади</a:t>
            </a:r>
            <a:endParaRPr sz="1600" dirty="0">
              <a:latin typeface="Arial" panose="020B0604020202020204" pitchFamily="34" charset="0"/>
            </a:endParaRPr>
          </a:p>
          <a:p>
            <a:pPr marL="342900" marR="0" lvl="0" indent="-342900" algn="l" rtl="0">
              <a:spcBef>
                <a:spcPts val="1200"/>
              </a:spcBef>
              <a:spcAft>
                <a:spcPts val="0"/>
              </a:spcAft>
              <a:buClr>
                <a:srgbClr val="B9D6D5"/>
              </a:buClr>
              <a:buSzPts val="2000"/>
              <a:buFont typeface="Helvetica" panose="020B0604020202020204" pitchFamily="50" charset="0"/>
              <a:buChar char="●"/>
            </a:pP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недосконале</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законодавче</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закріплення</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прав та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обов'язків</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громадськості</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a:t>
            </a:r>
            <a:endParaRPr sz="1600" dirty="0">
              <a:latin typeface="Arial" panose="020B0604020202020204" pitchFamily="34" charset="0"/>
            </a:endParaRPr>
          </a:p>
          <a:p>
            <a:pPr marL="342900" marR="0" lvl="0" indent="-342900" algn="l" rtl="0">
              <a:spcBef>
                <a:spcPts val="1200"/>
              </a:spcBef>
              <a:spcAft>
                <a:spcPts val="0"/>
              </a:spcAft>
              <a:buClr>
                <a:srgbClr val="B9D6D5"/>
              </a:buClr>
              <a:buSzPts val="2000"/>
              <a:buFont typeface="Helvetica" panose="020B0604020202020204" pitchFamily="50" charset="0"/>
              <a:buChar char="●"/>
            </a:pP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Недостатня</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фінансова</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підтримка</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для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статутної</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діяльності</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організації</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endParaRPr sz="1600" dirty="0">
              <a:latin typeface="Arial" panose="020B0604020202020204" pitchFamily="34" charset="0"/>
            </a:endParaRPr>
          </a:p>
          <a:p>
            <a:pPr marL="342900" marR="0" lvl="0" indent="-342900" algn="l" rtl="0">
              <a:spcBef>
                <a:spcPts val="1200"/>
              </a:spcBef>
              <a:spcAft>
                <a:spcPts val="0"/>
              </a:spcAft>
              <a:buClr>
                <a:srgbClr val="B9D6D5"/>
              </a:buClr>
              <a:buSzPts val="2000"/>
              <a:buFont typeface="Helvetica" panose="020B0604020202020204" pitchFamily="50" charset="0"/>
              <a:buChar char="●"/>
            </a:pP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Незацікавленість</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представників</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уряду і у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висвітленні</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корупційних</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діянь</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які</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напряму</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роблять</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ці</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проблеми</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прозорими</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Тобто</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між</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урядом та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громадськими</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організаціями</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може</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відбуватись</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конфронтація</a:t>
            </a:r>
            <a:r>
              <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endParaRPr lang="ru-RU" sz="16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endParaRPr>
          </a:p>
          <a:p>
            <a:pPr marL="0" marR="0" lvl="0" indent="0" algn="just" rtl="0">
              <a:spcBef>
                <a:spcPts val="600"/>
              </a:spcBef>
              <a:spcAft>
                <a:spcPts val="0"/>
              </a:spcAft>
              <a:buNone/>
            </a:pPr>
            <a:endPar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endParaRPr>
          </a:p>
          <a:p>
            <a:pPr marL="0" marR="0" lvl="0" indent="0" algn="just" rtl="0">
              <a:spcBef>
                <a:spcPts val="600"/>
              </a:spcBef>
              <a:spcAft>
                <a:spcPts val="0"/>
              </a:spcAft>
              <a:buNone/>
            </a:pP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Після</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початку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повномасштабного</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вторгнення</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росії</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в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Україну</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у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громадських</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організацій</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зʼявилися</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нові</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виклики</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Відповідно</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до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результатів</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опитування</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«Центру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розвитку</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громад»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численна</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кількість</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організацій</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які</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втратили</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свої</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місця</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для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безпосередньої</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реалізації</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діяльності</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офіси</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та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таке</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інше</a:t>
            </a:r>
            <a:r>
              <a:rPr lang="ru-RU"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endParaRPr dirty="0">
              <a:latin typeface="Arial" panose="020B0604020202020204" pitchFamily="34" charset="0"/>
            </a:endParaRPr>
          </a:p>
          <a:p>
            <a:pPr marL="285750" marR="0" lvl="0" indent="-171450" algn="l" rtl="0">
              <a:spcBef>
                <a:spcPts val="0"/>
              </a:spcBef>
              <a:spcAft>
                <a:spcPts val="0"/>
              </a:spcAft>
              <a:buClr>
                <a:srgbClr val="1E4E79"/>
              </a:buClr>
              <a:buSzPts val="1800"/>
              <a:buFont typeface="Noto Sans Symbols"/>
              <a:buNone/>
            </a:pPr>
            <a:endParaRPr sz="1800"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endParaRPr>
          </a:p>
        </p:txBody>
      </p:sp>
      <p:sp>
        <p:nvSpPr>
          <p:cNvPr id="2" name="Заголовок 1"/>
          <p:cNvSpPr>
            <a:spLocks noGrp="1"/>
          </p:cNvSpPr>
          <p:nvPr>
            <p:ph type="title"/>
          </p:nvPr>
        </p:nvSpPr>
        <p:spPr>
          <a:xfrm>
            <a:off x="1056639" y="548640"/>
            <a:ext cx="10335885" cy="721360"/>
          </a:xfrm>
        </p:spPr>
        <p:txBody>
          <a:bodyPr/>
          <a:lstStyle/>
          <a:p>
            <a:r>
              <a:rPr lang="ru-RU" sz="32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Завдання</a:t>
            </a:r>
            <a:r>
              <a:rPr lang="ru-RU" sz="32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та </a:t>
            </a:r>
            <a:r>
              <a:rPr lang="ru-RU" sz="32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виклики</a:t>
            </a:r>
            <a:r>
              <a:rPr lang="ru-RU" sz="32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для </a:t>
            </a:r>
            <a:r>
              <a:rPr lang="ru-RU" sz="32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громадських</a:t>
            </a:r>
            <a:r>
              <a:rPr lang="ru-RU" sz="3200" b="1"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r>
              <a:rPr lang="ru-RU" sz="3200" b="1" dirty="0" err="1">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активістів</a:t>
            </a:r>
            <a:r>
              <a:rPr lang="ru-RU" sz="32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 </a:t>
            </a:r>
            <a:br>
              <a:rPr lang="ru-RU" sz="3200"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b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8" name="Google Shape;98;p14"/>
          <p:cNvSpPr/>
          <p:nvPr/>
        </p:nvSpPr>
        <p:spPr>
          <a:xfrm>
            <a:off x="812800" y="5278416"/>
            <a:ext cx="4826000" cy="1015621"/>
          </a:xfrm>
          <a:prstGeom prst="flowChartProcess">
            <a:avLst/>
          </a:prstGeom>
          <a:solidFill>
            <a:srgbClr val="B9D6D5"/>
          </a:solidFill>
          <a:ln w="12700" cap="flat" cmpd="sng">
            <a:solidFill>
              <a:srgbClr val="B9D6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panose="020B0604020202020204" pitchFamily="34" charset="0"/>
              <a:ea typeface="Calibri" panose="020F0502020204030204"/>
              <a:cs typeface="Arial" panose="020B0604020202020204" pitchFamily="34" charset="0"/>
              <a:sym typeface="Calibri" panose="020F0502020204030204"/>
            </a:endParaRPr>
          </a:p>
        </p:txBody>
      </p:sp>
      <p:sp>
        <p:nvSpPr>
          <p:cNvPr id="102" name="Google Shape;102;p14"/>
          <p:cNvSpPr/>
          <p:nvPr/>
        </p:nvSpPr>
        <p:spPr>
          <a:xfrm>
            <a:off x="7891669" y="292387"/>
            <a:ext cx="2378765" cy="356969"/>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panose="020B0604020202020204" pitchFamily="34" charset="0"/>
              <a:ea typeface="Calibri" panose="020F0502020204030204"/>
              <a:cs typeface="Arial" panose="020B0604020202020204" pitchFamily="34" charset="0"/>
              <a:sym typeface="Calibri" panose="020F0502020204030204"/>
            </a:endParaRPr>
          </a:p>
        </p:txBody>
      </p:sp>
      <p:sp>
        <p:nvSpPr>
          <p:cNvPr id="103" name="Google Shape;103;p14"/>
          <p:cNvSpPr txBox="1"/>
          <p:nvPr/>
        </p:nvSpPr>
        <p:spPr>
          <a:xfrm>
            <a:off x="7005512" y="1424821"/>
            <a:ext cx="4195888" cy="14157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1600" b="1" i="0" u="none" strike="noStrike" cap="none" dirty="0">
                <a:latin typeface="Arial" panose="020B0604020202020204" pitchFamily="34" charset="0"/>
                <a:ea typeface="Calibri" panose="020F0502020204030204"/>
                <a:cs typeface="Arial" panose="020B0604020202020204" pitchFamily="34" charset="0"/>
                <a:sym typeface="Calibri" panose="020F0502020204030204"/>
              </a:rPr>
              <a:t>Рух «</a:t>
            </a:r>
            <a:r>
              <a:rPr lang="ru-RU" sz="1600" b="1" i="0" u="none" strike="noStrike" cap="none" dirty="0" err="1">
                <a:latin typeface="Arial" panose="020B0604020202020204" pitchFamily="34" charset="0"/>
                <a:ea typeface="Calibri" panose="020F0502020204030204"/>
                <a:cs typeface="Arial" panose="020B0604020202020204" pitchFamily="34" charset="0"/>
                <a:sym typeface="Calibri" panose="020F0502020204030204"/>
              </a:rPr>
              <a:t>Відставка</a:t>
            </a:r>
            <a:r>
              <a:rPr lang="ru-RU" sz="1600" b="1" i="0" u="none" strike="noStrike" cap="none" dirty="0">
                <a:latin typeface="Arial" panose="020B0604020202020204" pitchFamily="34" charset="0"/>
                <a:ea typeface="Calibri" panose="020F0502020204030204"/>
                <a:cs typeface="Arial" panose="020B0604020202020204" pitchFamily="34" charset="0"/>
                <a:sym typeface="Calibri" panose="020F0502020204030204"/>
              </a:rPr>
              <a:t> зараз» </a:t>
            </a:r>
            <a:r>
              <a:rPr lang="ru-RU" sz="1600" b="0" i="0" u="none" strike="noStrike" cap="none" dirty="0">
                <a:latin typeface="Arial" panose="020B0604020202020204" pitchFamily="34" charset="0"/>
                <a:ea typeface="Calibri" panose="020F0502020204030204"/>
                <a:cs typeface="Arial" panose="020B0604020202020204" pitchFamily="34" charset="0"/>
                <a:sym typeface="Calibri" panose="020F0502020204030204"/>
              </a:rPr>
              <a:t>– </a:t>
            </a:r>
            <a:r>
              <a:rPr lang="ru-RU" sz="1400" b="0" i="0" u="none" strike="noStrike" cap="none" dirty="0" err="1">
                <a:latin typeface="Arial" panose="020B0604020202020204" pitchFamily="34" charset="0"/>
                <a:ea typeface="Calibri" panose="020F0502020204030204"/>
                <a:cs typeface="Arial" panose="020B0604020202020204" pitchFamily="34" charset="0"/>
                <a:sym typeface="Calibri" panose="020F0502020204030204"/>
              </a:rPr>
              <a:t>Громадянсь</a:t>
            </a:r>
            <a:r>
              <a:rPr lang="ru-RU" sz="1400" b="0" i="0" u="none" strike="noStrike" cap="none" dirty="0">
                <a:latin typeface="Arial" panose="020B0604020202020204" pitchFamily="34" charset="0"/>
                <a:ea typeface="Calibri" panose="020F0502020204030204"/>
                <a:cs typeface="Arial" panose="020B0604020202020204" pitchFamily="34" charset="0"/>
                <a:sym typeface="Calibri" panose="020F0502020204030204"/>
              </a:rPr>
              <a:t>-кий рух, </a:t>
            </a:r>
            <a:r>
              <a:rPr lang="ru-RU" sz="1400" b="0" i="0" u="none" strike="noStrike" cap="none" dirty="0" err="1">
                <a:latin typeface="Arial" panose="020B0604020202020204" pitchFamily="34" charset="0"/>
                <a:ea typeface="Calibri" panose="020F0502020204030204"/>
                <a:cs typeface="Arial" panose="020B0604020202020204" pitchFamily="34" charset="0"/>
                <a:sym typeface="Calibri" panose="020F0502020204030204"/>
              </a:rPr>
              <a:t>що</a:t>
            </a:r>
            <a:r>
              <a:rPr lang="ru-RU" sz="1400" b="0" i="0" u="none" strike="noStrike" cap="none" dirty="0">
                <a:latin typeface="Arial" panose="020B0604020202020204" pitchFamily="34" charset="0"/>
                <a:ea typeface="Calibri" panose="020F0502020204030204"/>
                <a:cs typeface="Arial" panose="020B0604020202020204" pitchFamily="34" charset="0"/>
                <a:sym typeface="Calibri" panose="020F0502020204030204"/>
              </a:rPr>
              <a:t> </a:t>
            </a:r>
            <a:r>
              <a:rPr lang="ru-RU" sz="1400" b="0" i="0" u="none" strike="noStrike" cap="none" dirty="0" err="1">
                <a:latin typeface="Arial" panose="020B0604020202020204" pitchFamily="34" charset="0"/>
                <a:ea typeface="Calibri" panose="020F0502020204030204"/>
                <a:cs typeface="Arial" panose="020B0604020202020204" pitchFamily="34" charset="0"/>
                <a:sym typeface="Calibri" panose="020F0502020204030204"/>
              </a:rPr>
              <a:t>розпочався</a:t>
            </a:r>
            <a:r>
              <a:rPr lang="ru-RU" sz="1400" b="0" i="0" u="none" strike="noStrike" cap="none" dirty="0">
                <a:latin typeface="Arial" panose="020B0604020202020204" pitchFamily="34" charset="0"/>
                <a:ea typeface="Calibri" panose="020F0502020204030204"/>
                <a:cs typeface="Arial" panose="020B0604020202020204" pitchFamily="34" charset="0"/>
                <a:sym typeface="Calibri" panose="020F0502020204030204"/>
              </a:rPr>
              <a:t> </a:t>
            </a:r>
            <a:r>
              <a:rPr lang="ru-RU" sz="1400" b="0" i="0" u="none" strike="noStrike" cap="none" dirty="0" err="1">
                <a:latin typeface="Arial" panose="020B0604020202020204" pitchFamily="34" charset="0"/>
                <a:ea typeface="Calibri" panose="020F0502020204030204"/>
                <a:cs typeface="Arial" panose="020B0604020202020204" pitchFamily="34" charset="0"/>
                <a:sym typeface="Calibri" panose="020F0502020204030204"/>
              </a:rPr>
              <a:t>після</a:t>
            </a:r>
            <a:r>
              <a:rPr lang="ru-RU" sz="1400" b="0" i="0" u="none" strike="noStrike" cap="none" dirty="0">
                <a:latin typeface="Arial" panose="020B0604020202020204" pitchFamily="34" charset="0"/>
                <a:ea typeface="Calibri" panose="020F0502020204030204"/>
                <a:cs typeface="Arial" panose="020B0604020202020204" pitchFamily="34" charset="0"/>
                <a:sym typeface="Calibri" panose="020F0502020204030204"/>
              </a:rPr>
              <a:t> </a:t>
            </a:r>
            <a:r>
              <a:rPr lang="ru-RU" sz="1400" b="0" i="0" u="none" strike="noStrike" cap="none" dirty="0" err="1">
                <a:latin typeface="Arial" panose="020B0604020202020204" pitchFamily="34" charset="0"/>
                <a:ea typeface="Calibri" panose="020F0502020204030204"/>
                <a:cs typeface="Arial" panose="020B0604020202020204" pitchFamily="34" charset="0"/>
                <a:sym typeface="Calibri" panose="020F0502020204030204"/>
              </a:rPr>
              <a:t>оприлюднення</a:t>
            </a:r>
            <a:r>
              <a:rPr lang="ru-RU" sz="1400" b="0" i="0" u="none" strike="noStrike" cap="none" dirty="0">
                <a:latin typeface="Arial" panose="020B0604020202020204" pitchFamily="34" charset="0"/>
                <a:ea typeface="Calibri" panose="020F0502020204030204"/>
                <a:cs typeface="Arial" panose="020B0604020202020204" pitchFamily="34" charset="0"/>
                <a:sym typeface="Calibri" panose="020F0502020204030204"/>
              </a:rPr>
              <a:t> </a:t>
            </a:r>
            <a:r>
              <a:rPr lang="ru-RU" sz="1400" b="0" i="0" u="none" strike="noStrike" cap="none" dirty="0" err="1">
                <a:latin typeface="Arial" panose="020B0604020202020204" pitchFamily="34" charset="0"/>
                <a:ea typeface="Calibri" panose="020F0502020204030204"/>
                <a:cs typeface="Arial" panose="020B0604020202020204" pitchFamily="34" charset="0"/>
                <a:sym typeface="Calibri" panose="020F0502020204030204"/>
              </a:rPr>
              <a:t>доказів</a:t>
            </a:r>
            <a:r>
              <a:rPr lang="ru-RU" sz="1400" b="0" i="0" u="none" strike="noStrike" cap="none" dirty="0">
                <a:latin typeface="Arial" panose="020B0604020202020204" pitchFamily="34" charset="0"/>
                <a:ea typeface="Calibri" panose="020F0502020204030204"/>
                <a:cs typeface="Arial" panose="020B0604020202020204" pitchFamily="34" charset="0"/>
                <a:sym typeface="Calibri" panose="020F0502020204030204"/>
              </a:rPr>
              <a:t> широкомасштабного </a:t>
            </a:r>
            <a:r>
              <a:rPr lang="ru-RU" sz="1400" b="0" i="0" u="none" strike="noStrike" cap="none" dirty="0" err="1">
                <a:latin typeface="Arial" panose="020B0604020202020204" pitchFamily="34" charset="0"/>
                <a:ea typeface="Calibri" panose="020F0502020204030204"/>
                <a:cs typeface="Arial" panose="020B0604020202020204" pitchFamily="34" charset="0"/>
                <a:sym typeface="Calibri" panose="020F0502020204030204"/>
              </a:rPr>
              <a:t>митного</a:t>
            </a:r>
            <a:r>
              <a:rPr lang="ru-RU" sz="1400" b="0" i="0" u="none" strike="noStrike" cap="none" dirty="0">
                <a:latin typeface="Arial" panose="020B0604020202020204" pitchFamily="34" charset="0"/>
                <a:ea typeface="Calibri" panose="020F0502020204030204"/>
                <a:cs typeface="Arial" panose="020B0604020202020204" pitchFamily="34" charset="0"/>
                <a:sym typeface="Calibri" panose="020F0502020204030204"/>
              </a:rPr>
              <a:t> </a:t>
            </a:r>
            <a:r>
              <a:rPr lang="ru-RU" sz="1400" b="0" i="0" u="none" strike="noStrike" cap="none" dirty="0" err="1">
                <a:latin typeface="Arial" panose="020B0604020202020204" pitchFamily="34" charset="0"/>
                <a:ea typeface="Calibri" panose="020F0502020204030204"/>
                <a:cs typeface="Arial" panose="020B0604020202020204" pitchFamily="34" charset="0"/>
                <a:sym typeface="Calibri" panose="020F0502020204030204"/>
              </a:rPr>
              <a:t>шахрайства</a:t>
            </a:r>
            <a:r>
              <a:rPr lang="ru-RU" sz="1400" b="0" i="0" u="none" strike="noStrike" cap="none" dirty="0">
                <a:latin typeface="Arial" panose="020B0604020202020204" pitchFamily="34" charset="0"/>
                <a:ea typeface="Calibri" panose="020F0502020204030204"/>
                <a:cs typeface="Arial" panose="020B0604020202020204" pitchFamily="34" charset="0"/>
                <a:sym typeface="Calibri" panose="020F0502020204030204"/>
              </a:rPr>
              <a:t>, </a:t>
            </a:r>
            <a:r>
              <a:rPr lang="ru-RU" sz="1400" b="0" i="0" u="none" strike="noStrike" cap="none" dirty="0" err="1">
                <a:latin typeface="Arial" panose="020B0604020202020204" pitchFamily="34" charset="0"/>
                <a:ea typeface="Calibri" panose="020F0502020204030204"/>
                <a:cs typeface="Arial" panose="020B0604020202020204" pitchFamily="34" charset="0"/>
                <a:sym typeface="Calibri" panose="020F0502020204030204"/>
              </a:rPr>
              <a:t>відо-мого</a:t>
            </a:r>
            <a:r>
              <a:rPr lang="ru-RU" sz="1400" b="0" i="0" u="none" strike="noStrike" cap="none" dirty="0">
                <a:latin typeface="Arial" panose="020B0604020202020204" pitchFamily="34" charset="0"/>
                <a:ea typeface="Calibri" panose="020F0502020204030204"/>
                <a:cs typeface="Arial" panose="020B0604020202020204" pitchFamily="34" charset="0"/>
                <a:sym typeface="Calibri" panose="020F0502020204030204"/>
              </a:rPr>
              <a:t> як «Ла </a:t>
            </a:r>
            <a:r>
              <a:rPr lang="ru-RU" sz="1400" b="0" i="0" u="none" strike="noStrike" cap="none" dirty="0" err="1">
                <a:latin typeface="Arial" panose="020B0604020202020204" pitchFamily="34" charset="0"/>
                <a:ea typeface="Calibri" panose="020F0502020204030204"/>
                <a:cs typeface="Arial" panose="020B0604020202020204" pitchFamily="34" charset="0"/>
                <a:sym typeface="Calibri" panose="020F0502020204030204"/>
              </a:rPr>
              <a:t>Лінеа</a:t>
            </a:r>
            <a:r>
              <a:rPr lang="ru-RU" sz="1400" b="0" i="0" u="none" strike="noStrike" cap="none" dirty="0">
                <a:latin typeface="Arial" panose="020B0604020202020204" pitchFamily="34" charset="0"/>
                <a:ea typeface="Calibri" panose="020F0502020204030204"/>
                <a:cs typeface="Arial" panose="020B0604020202020204" pitchFamily="34" charset="0"/>
                <a:sym typeface="Calibri" panose="020F0502020204030204"/>
              </a:rPr>
              <a:t>» («</a:t>
            </a:r>
            <a:r>
              <a:rPr lang="ru-RU" sz="1400" b="0" i="0" u="none" strike="noStrike" cap="none" dirty="0" err="1">
                <a:latin typeface="Arial" panose="020B0604020202020204" pitchFamily="34" charset="0"/>
                <a:ea typeface="Calibri" panose="020F0502020204030204"/>
                <a:cs typeface="Arial" panose="020B0604020202020204" pitchFamily="34" charset="0"/>
                <a:sym typeface="Calibri" panose="020F0502020204030204"/>
              </a:rPr>
              <a:t>Лінія</a:t>
            </a:r>
            <a:r>
              <a:rPr lang="ru-RU" sz="1400" b="0" i="0" u="none" strike="noStrike" cap="none" dirty="0">
                <a:latin typeface="Arial" panose="020B0604020202020204" pitchFamily="34" charset="0"/>
                <a:ea typeface="Calibri" panose="020F0502020204030204"/>
                <a:cs typeface="Arial" panose="020B0604020202020204" pitchFamily="34" charset="0"/>
                <a:sym typeface="Calibri" panose="020F0502020204030204"/>
              </a:rPr>
              <a:t>»), до </a:t>
            </a:r>
            <a:r>
              <a:rPr lang="ru-RU" sz="1400" b="0" i="0" u="none" strike="noStrike" cap="none" dirty="0" err="1">
                <a:latin typeface="Arial" panose="020B0604020202020204" pitchFamily="34" charset="0"/>
                <a:ea typeface="Calibri" panose="020F0502020204030204"/>
                <a:cs typeface="Arial" panose="020B0604020202020204" pitchFamily="34" charset="0"/>
                <a:sym typeface="Calibri" panose="020F0502020204030204"/>
              </a:rPr>
              <a:t>якого</a:t>
            </a:r>
            <a:r>
              <a:rPr lang="ru-RU" sz="1400" b="0" i="0" u="none" strike="noStrike" cap="none" dirty="0">
                <a:latin typeface="Arial" panose="020B0604020202020204" pitchFamily="34" charset="0"/>
                <a:ea typeface="Calibri" panose="020F0502020204030204"/>
                <a:cs typeface="Arial" panose="020B0604020202020204" pitchFamily="34" charset="0"/>
                <a:sym typeface="Calibri" panose="020F0502020204030204"/>
              </a:rPr>
              <a:t> </a:t>
            </a:r>
            <a:r>
              <a:rPr lang="ru-RU" sz="1400" b="0" i="0" u="none" strike="noStrike" cap="none" dirty="0" err="1">
                <a:latin typeface="Arial" panose="020B0604020202020204" pitchFamily="34" charset="0"/>
                <a:ea typeface="Calibri" panose="020F0502020204030204"/>
                <a:cs typeface="Arial" panose="020B0604020202020204" pitchFamily="34" charset="0"/>
                <a:sym typeface="Calibri" panose="020F0502020204030204"/>
              </a:rPr>
              <a:t>були</a:t>
            </a:r>
            <a:r>
              <a:rPr lang="ru-RU" sz="1400" b="0" i="0" u="none" strike="noStrike" cap="none" dirty="0">
                <a:latin typeface="Arial" panose="020B0604020202020204" pitchFamily="34" charset="0"/>
                <a:ea typeface="Calibri" panose="020F0502020204030204"/>
                <a:cs typeface="Arial" panose="020B0604020202020204" pitchFamily="34" charset="0"/>
                <a:sym typeface="Calibri" panose="020F0502020204030204"/>
              </a:rPr>
              <a:t> </a:t>
            </a:r>
            <a:r>
              <a:rPr lang="ru-RU" sz="1400" b="0" i="0" u="none" strike="noStrike" cap="none" dirty="0" err="1">
                <a:latin typeface="Arial" panose="020B0604020202020204" pitchFamily="34" charset="0"/>
                <a:ea typeface="Calibri" panose="020F0502020204030204"/>
                <a:cs typeface="Arial" panose="020B0604020202020204" pitchFamily="34" charset="0"/>
                <a:sym typeface="Calibri" panose="020F0502020204030204"/>
              </a:rPr>
              <a:t>причетні</a:t>
            </a:r>
            <a:r>
              <a:rPr lang="ru-RU" sz="1400" b="0" i="0" u="none" strike="noStrike" cap="none" dirty="0">
                <a:latin typeface="Arial" panose="020B0604020202020204" pitchFamily="34" charset="0"/>
                <a:ea typeface="Calibri" panose="020F0502020204030204"/>
                <a:cs typeface="Arial" panose="020B0604020202020204" pitchFamily="34" charset="0"/>
                <a:sym typeface="Calibri" panose="020F0502020204030204"/>
              </a:rPr>
              <a:t> </a:t>
            </a:r>
            <a:r>
              <a:rPr lang="ru-RU" sz="1400" b="0" i="0" u="none" strike="noStrike" cap="none" dirty="0" err="1">
                <a:latin typeface="Arial" panose="020B0604020202020204" pitchFamily="34" charset="0"/>
                <a:ea typeface="Calibri" panose="020F0502020204030204"/>
                <a:cs typeface="Arial" panose="020B0604020202020204" pitchFamily="34" charset="0"/>
                <a:sym typeface="Calibri" panose="020F0502020204030204"/>
              </a:rPr>
              <a:t>тодішній</a:t>
            </a:r>
            <a:r>
              <a:rPr lang="ru-RU" sz="1400" b="0" i="0" u="none" strike="noStrike" cap="none" dirty="0">
                <a:latin typeface="Arial" panose="020B0604020202020204" pitchFamily="34" charset="0"/>
                <a:ea typeface="Calibri" panose="020F0502020204030204"/>
                <a:cs typeface="Arial" panose="020B0604020202020204" pitchFamily="34" charset="0"/>
                <a:sym typeface="Calibri" panose="020F0502020204030204"/>
              </a:rPr>
              <a:t> президент Отто Перес </a:t>
            </a:r>
            <a:r>
              <a:rPr lang="ru-RU" sz="1400" b="0" i="0" u="none" strike="noStrike" cap="none" dirty="0" err="1">
                <a:latin typeface="Arial" panose="020B0604020202020204" pitchFamily="34" charset="0"/>
                <a:ea typeface="Calibri" panose="020F0502020204030204"/>
                <a:cs typeface="Arial" panose="020B0604020202020204" pitchFamily="34" charset="0"/>
                <a:sym typeface="Calibri" panose="020F0502020204030204"/>
              </a:rPr>
              <a:t>Моліна</a:t>
            </a:r>
            <a:r>
              <a:rPr lang="ru-RU" sz="1400" b="0" i="0" u="none" strike="noStrike" cap="none" dirty="0">
                <a:latin typeface="Arial" panose="020B0604020202020204" pitchFamily="34" charset="0"/>
                <a:ea typeface="Calibri" panose="020F0502020204030204"/>
                <a:cs typeface="Arial" panose="020B0604020202020204" pitchFamily="34" charset="0"/>
                <a:sym typeface="Calibri" panose="020F0502020204030204"/>
              </a:rPr>
              <a:t> та </a:t>
            </a:r>
            <a:r>
              <a:rPr lang="ru-RU" sz="1400" b="0" i="0" u="none" strike="noStrike" cap="none" dirty="0" err="1">
                <a:latin typeface="Arial" panose="020B0604020202020204" pitchFamily="34" charset="0"/>
                <a:ea typeface="Calibri" panose="020F0502020204030204"/>
                <a:cs typeface="Arial" panose="020B0604020202020204" pitchFamily="34" charset="0"/>
                <a:sym typeface="Calibri" panose="020F0502020204030204"/>
              </a:rPr>
              <a:t>віце</a:t>
            </a:r>
            <a:r>
              <a:rPr lang="ru-RU" sz="1400" b="0" i="0" u="none" strike="noStrike" cap="none" dirty="0">
                <a:latin typeface="Arial" panose="020B0604020202020204" pitchFamily="34" charset="0"/>
                <a:ea typeface="Calibri" panose="020F0502020204030204"/>
                <a:cs typeface="Arial" panose="020B0604020202020204" pitchFamily="34" charset="0"/>
                <a:sym typeface="Calibri" panose="020F0502020204030204"/>
              </a:rPr>
              <a:t>-президентка Роксана </a:t>
            </a:r>
            <a:r>
              <a:rPr lang="ru-RU" sz="1400" b="0" i="0" u="none" strike="noStrike" cap="none" dirty="0" err="1">
                <a:latin typeface="Arial" panose="020B0604020202020204" pitchFamily="34" charset="0"/>
                <a:ea typeface="Calibri" panose="020F0502020204030204"/>
                <a:cs typeface="Arial" panose="020B0604020202020204" pitchFamily="34" charset="0"/>
                <a:sym typeface="Calibri" panose="020F0502020204030204"/>
              </a:rPr>
              <a:t>Бальдетті</a:t>
            </a:r>
            <a:r>
              <a:rPr lang="ru-RU" sz="1400" b="0" i="0" u="none" strike="noStrike" cap="none" dirty="0">
                <a:latin typeface="Arial" panose="020B0604020202020204" pitchFamily="34" charset="0"/>
                <a:ea typeface="Calibri" panose="020F0502020204030204"/>
                <a:cs typeface="Arial" panose="020B0604020202020204" pitchFamily="34" charset="0"/>
                <a:sym typeface="Calibri" panose="020F0502020204030204"/>
              </a:rPr>
              <a:t>. </a:t>
            </a:r>
            <a:endParaRPr sz="1400" dirty="0">
              <a:latin typeface="Arial" panose="020B0604020202020204" pitchFamily="34" charset="0"/>
            </a:endParaRPr>
          </a:p>
        </p:txBody>
      </p:sp>
      <p:sp>
        <p:nvSpPr>
          <p:cNvPr id="104" name="Google Shape;104;p14"/>
          <p:cNvSpPr txBox="1"/>
          <p:nvPr/>
        </p:nvSpPr>
        <p:spPr>
          <a:xfrm>
            <a:off x="925286" y="411833"/>
            <a:ext cx="10276114"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000" b="1" dirty="0" err="1">
                <a:latin typeface="Arial" panose="020B0604020202020204" pitchFamily="34" charset="0"/>
                <a:ea typeface="Roboto"/>
                <a:cs typeface="Arial" panose="020B0604020202020204" pitchFamily="34" charset="0"/>
                <a:sym typeface="Roboto"/>
              </a:rPr>
              <a:t>Громадянське</a:t>
            </a:r>
            <a:r>
              <a:rPr lang="ru-RU" sz="3000" b="1" dirty="0">
                <a:latin typeface="Arial" panose="020B0604020202020204" pitchFamily="34" charset="0"/>
                <a:ea typeface="Roboto"/>
                <a:cs typeface="Arial" panose="020B0604020202020204" pitchFamily="34" charset="0"/>
                <a:sym typeface="Roboto"/>
              </a:rPr>
              <a:t> </a:t>
            </a:r>
            <a:r>
              <a:rPr lang="ru-RU" sz="3000" b="1" dirty="0" err="1">
                <a:latin typeface="Arial" panose="020B0604020202020204" pitchFamily="34" charset="0"/>
                <a:ea typeface="Roboto"/>
                <a:cs typeface="Arial" panose="020B0604020202020204" pitchFamily="34" charset="0"/>
                <a:sym typeface="Roboto"/>
              </a:rPr>
              <a:t>суспільство</a:t>
            </a:r>
            <a:r>
              <a:rPr lang="ru-RU" sz="3000" b="1" dirty="0">
                <a:latin typeface="Arial" panose="020B0604020202020204" pitchFamily="34" charset="0"/>
                <a:ea typeface="Roboto"/>
                <a:cs typeface="Arial" panose="020B0604020202020204" pitchFamily="34" charset="0"/>
                <a:sym typeface="Roboto"/>
              </a:rPr>
              <a:t> в </a:t>
            </a:r>
            <a:r>
              <a:rPr lang="ru-RU" sz="3000" b="1" dirty="0" err="1">
                <a:latin typeface="Arial" panose="020B0604020202020204" pitchFamily="34" charset="0"/>
                <a:ea typeface="Roboto"/>
                <a:cs typeface="Arial" panose="020B0604020202020204" pitchFamily="34" charset="0"/>
                <a:sym typeface="Roboto"/>
              </a:rPr>
              <a:t>Гватемалі</a:t>
            </a:r>
            <a:r>
              <a:rPr lang="ru-RU" sz="3000" b="1" dirty="0">
                <a:latin typeface="Arial" panose="020B0604020202020204" pitchFamily="34" charset="0"/>
                <a:ea typeface="Roboto"/>
                <a:cs typeface="Arial" panose="020B0604020202020204" pitchFamily="34" charset="0"/>
                <a:sym typeface="Roboto"/>
              </a:rPr>
              <a:t>:</a:t>
            </a:r>
            <a:br>
              <a:rPr lang="ru-RU" sz="3000" b="1" dirty="0">
                <a:latin typeface="Arial" panose="020B0604020202020204" pitchFamily="34" charset="0"/>
                <a:ea typeface="Roboto"/>
                <a:cs typeface="Arial" panose="020B0604020202020204" pitchFamily="34" charset="0"/>
                <a:sym typeface="Roboto"/>
              </a:rPr>
            </a:br>
            <a:r>
              <a:rPr lang="ru-RU" sz="3000" b="1" dirty="0">
                <a:highlight>
                  <a:srgbClr val="B9D6D5"/>
                </a:highlight>
                <a:latin typeface="Arial" panose="020B0604020202020204" pitchFamily="34" charset="0"/>
                <a:ea typeface="Roboto"/>
                <a:cs typeface="Arial" panose="020B0604020202020204" pitchFamily="34" charset="0"/>
                <a:sym typeface="Roboto"/>
              </a:rPr>
              <a:t>рух </a:t>
            </a:r>
            <a:r>
              <a:rPr lang="ru-RU" sz="3000" b="1" dirty="0" err="1">
                <a:highlight>
                  <a:srgbClr val="B9D6D5"/>
                </a:highlight>
                <a:latin typeface="Arial" panose="020B0604020202020204" pitchFamily="34" charset="0"/>
                <a:ea typeface="Roboto"/>
                <a:cs typeface="Arial" panose="020B0604020202020204" pitchFamily="34" charset="0"/>
                <a:sym typeface="Roboto"/>
              </a:rPr>
              <a:t>Відставка</a:t>
            </a:r>
            <a:r>
              <a:rPr lang="ru-RU" sz="3000" b="1" dirty="0">
                <a:highlight>
                  <a:srgbClr val="B9D6D5"/>
                </a:highlight>
                <a:latin typeface="Arial" panose="020B0604020202020204" pitchFamily="34" charset="0"/>
                <a:ea typeface="Roboto"/>
                <a:cs typeface="Arial" panose="020B0604020202020204" pitchFamily="34" charset="0"/>
                <a:sym typeface="Roboto"/>
              </a:rPr>
              <a:t> зараз (</a:t>
            </a:r>
            <a:r>
              <a:rPr lang="ru-RU" sz="3000" b="1" dirty="0" err="1">
                <a:highlight>
                  <a:srgbClr val="B9D6D5"/>
                </a:highlight>
                <a:latin typeface="Arial" panose="020B0604020202020204" pitchFamily="34" charset="0"/>
                <a:ea typeface="Roboto"/>
                <a:cs typeface="Arial" panose="020B0604020202020204" pitchFamily="34" charset="0"/>
                <a:sym typeface="Roboto"/>
              </a:rPr>
              <a:t>RenunciaYa</a:t>
            </a:r>
            <a:r>
              <a:rPr lang="ru-RU" sz="3000" b="1" dirty="0">
                <a:highlight>
                  <a:srgbClr val="B9D6D5"/>
                </a:highlight>
                <a:latin typeface="Arial" panose="020B0604020202020204" pitchFamily="34" charset="0"/>
                <a:ea typeface="Roboto"/>
                <a:cs typeface="Arial" panose="020B0604020202020204" pitchFamily="34" charset="0"/>
                <a:sym typeface="Roboto"/>
              </a:rPr>
              <a:t>)</a:t>
            </a:r>
            <a:endParaRPr sz="3000" b="1" dirty="0">
              <a:highlight>
                <a:srgbClr val="B9D6D5"/>
              </a:highlight>
              <a:latin typeface="Arial" panose="020B0604020202020204" pitchFamily="34" charset="0"/>
              <a:ea typeface="Roboto"/>
              <a:cs typeface="Arial" panose="020B0604020202020204" pitchFamily="34" charset="0"/>
              <a:sym typeface="Roboto"/>
            </a:endParaRPr>
          </a:p>
        </p:txBody>
      </p:sp>
      <p:pic>
        <p:nvPicPr>
          <p:cNvPr id="106" name="Google Shape;106;p14"/>
          <p:cNvPicPr preferRelativeResize="0"/>
          <p:nvPr/>
        </p:nvPicPr>
        <p:blipFill rotWithShape="1">
          <a:blip r:embed="rId1"/>
          <a:srcRect/>
          <a:stretch>
            <a:fillRect/>
          </a:stretch>
        </p:blipFill>
        <p:spPr>
          <a:xfrm>
            <a:off x="-1148493" y="1480029"/>
            <a:ext cx="591363" cy="371888"/>
          </a:xfrm>
          <a:prstGeom prst="rect">
            <a:avLst/>
          </a:prstGeom>
          <a:noFill/>
          <a:ln>
            <a:noFill/>
          </a:ln>
        </p:spPr>
      </p:pic>
      <p:pic>
        <p:nvPicPr>
          <p:cNvPr id="107" name="Google Shape;107;p14"/>
          <p:cNvPicPr preferRelativeResize="0"/>
          <p:nvPr/>
        </p:nvPicPr>
        <p:blipFill rotWithShape="1">
          <a:blip r:embed="rId2"/>
          <a:srcRect t="1" b="-15387"/>
          <a:stretch>
            <a:fillRect/>
          </a:stretch>
        </p:blipFill>
        <p:spPr>
          <a:xfrm>
            <a:off x="1018397" y="1546901"/>
            <a:ext cx="2390508" cy="3189056"/>
          </a:xfrm>
          <a:prstGeom prst="rect">
            <a:avLst/>
          </a:prstGeom>
          <a:noFill/>
          <a:ln>
            <a:noFill/>
          </a:ln>
        </p:spPr>
      </p:pic>
      <p:pic>
        <p:nvPicPr>
          <p:cNvPr id="108" name="Google Shape;108;p14"/>
          <p:cNvPicPr preferRelativeResize="0"/>
          <p:nvPr/>
        </p:nvPicPr>
        <p:blipFill rotWithShape="1">
          <a:blip r:embed="rId3"/>
          <a:srcRect/>
          <a:stretch>
            <a:fillRect/>
          </a:stretch>
        </p:blipFill>
        <p:spPr>
          <a:xfrm>
            <a:off x="3969026" y="2975652"/>
            <a:ext cx="2834545" cy="1884609"/>
          </a:xfrm>
          <a:prstGeom prst="rect">
            <a:avLst/>
          </a:prstGeom>
          <a:noFill/>
          <a:ln>
            <a:noFill/>
          </a:ln>
        </p:spPr>
      </p:pic>
      <p:sp>
        <p:nvSpPr>
          <p:cNvPr id="110" name="Google Shape;110;p14"/>
          <p:cNvSpPr txBox="1"/>
          <p:nvPr/>
        </p:nvSpPr>
        <p:spPr>
          <a:xfrm>
            <a:off x="1018397" y="5402720"/>
            <a:ext cx="4376563" cy="800179"/>
          </a:xfrm>
          <a:prstGeom prst="rect">
            <a:avLst/>
          </a:prstGeom>
          <a:noFill/>
          <a:ln>
            <a:noFill/>
          </a:ln>
        </p:spPr>
        <p:txBody>
          <a:bodyPr spcFirstLastPara="1" wrap="square" lIns="91425" tIns="45700" rIns="91425" bIns="45700" anchor="t" anchorCtr="0">
            <a:spAutoFit/>
          </a:bodyPr>
          <a:lstStyle/>
          <a:p>
            <a:pPr marL="0" marR="0" lvl="0" indent="0" rtl="0">
              <a:lnSpc>
                <a:spcPct val="115000"/>
              </a:lnSpc>
              <a:spcBef>
                <a:spcPts val="0"/>
              </a:spcBef>
              <a:spcAft>
                <a:spcPts val="0"/>
              </a:spcAft>
              <a:buNone/>
            </a:pPr>
            <a:r>
              <a:rPr lang="ru-RU" sz="2000" b="1" dirty="0">
                <a:solidFill>
                  <a:schemeClr val="dk1"/>
                </a:solidFill>
                <a:latin typeface="Arial" panose="020B0604020202020204" pitchFamily="34" charset="0"/>
                <a:ea typeface="Roboto"/>
                <a:cs typeface="Arial" panose="020B0604020202020204" pitchFamily="34" charset="0"/>
                <a:sym typeface="Roboto"/>
              </a:rPr>
              <a:t>Результатом – стала </a:t>
            </a:r>
            <a:r>
              <a:rPr lang="ru-RU" sz="2000" b="1" dirty="0" err="1">
                <a:solidFill>
                  <a:schemeClr val="dk1"/>
                </a:solidFill>
                <a:latin typeface="Arial" panose="020B0604020202020204" pitchFamily="34" charset="0"/>
                <a:ea typeface="Roboto"/>
                <a:cs typeface="Arial" panose="020B0604020202020204" pitchFamily="34" charset="0"/>
                <a:sym typeface="Roboto"/>
              </a:rPr>
              <a:t>відставка</a:t>
            </a:r>
            <a:r>
              <a:rPr lang="ru-RU" sz="2000" b="1" dirty="0">
                <a:solidFill>
                  <a:schemeClr val="dk1"/>
                </a:solidFill>
                <a:latin typeface="Arial" panose="020B0604020202020204" pitchFamily="34" charset="0"/>
                <a:ea typeface="Roboto"/>
                <a:cs typeface="Arial" panose="020B0604020202020204" pitchFamily="34" charset="0"/>
                <a:sym typeface="Roboto"/>
              </a:rPr>
              <a:t> президента та </a:t>
            </a:r>
            <a:r>
              <a:rPr lang="ru-RU" sz="2000" b="1" dirty="0" err="1">
                <a:solidFill>
                  <a:schemeClr val="dk1"/>
                </a:solidFill>
                <a:latin typeface="Arial" panose="020B0604020202020204" pitchFamily="34" charset="0"/>
                <a:ea typeface="Roboto"/>
                <a:cs typeface="Arial" panose="020B0604020202020204" pitchFamily="34" charset="0"/>
                <a:sym typeface="Roboto"/>
              </a:rPr>
              <a:t>віце</a:t>
            </a:r>
            <a:r>
              <a:rPr lang="ru-RU" sz="2000" b="1" dirty="0">
                <a:solidFill>
                  <a:schemeClr val="dk1"/>
                </a:solidFill>
                <a:latin typeface="Arial" panose="020B0604020202020204" pitchFamily="34" charset="0"/>
                <a:ea typeface="Roboto"/>
                <a:cs typeface="Arial" panose="020B0604020202020204" pitchFamily="34" charset="0"/>
                <a:sym typeface="Roboto"/>
              </a:rPr>
              <a:t>-президентки.</a:t>
            </a:r>
            <a:endParaRPr sz="2000" b="1" dirty="0">
              <a:solidFill>
                <a:schemeClr val="dk1"/>
              </a:solidFill>
              <a:latin typeface="Arial" panose="020B0604020202020204" pitchFamily="34" charset="0"/>
              <a:ea typeface="Roboto"/>
              <a:cs typeface="Arial" panose="020B0604020202020204" pitchFamily="34" charset="0"/>
              <a:sym typeface="Roboto"/>
            </a:endParaRPr>
          </a:p>
        </p:txBody>
      </p:sp>
      <p:sp>
        <p:nvSpPr>
          <p:cNvPr id="111" name="Google Shape;111;p14"/>
          <p:cNvSpPr txBox="1"/>
          <p:nvPr/>
        </p:nvSpPr>
        <p:spPr>
          <a:xfrm>
            <a:off x="7101840" y="2994813"/>
            <a:ext cx="4277360" cy="350861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ru-RU" sz="1600" b="1" dirty="0" err="1">
                <a:latin typeface="Arial" panose="020B0604020202020204" pitchFamily="34" charset="0"/>
                <a:ea typeface="Calibri" panose="020F0502020204030204"/>
                <a:cs typeface="Arial" panose="020B0604020202020204" pitchFamily="34" charset="0"/>
                <a:sym typeface="Calibri" panose="020F0502020204030204"/>
              </a:rPr>
              <a:t>Громадяни</a:t>
            </a:r>
            <a:r>
              <a:rPr lang="ru-RU" sz="1600" b="1" dirty="0">
                <a:latin typeface="Arial" panose="020B0604020202020204" pitchFamily="34" charset="0"/>
                <a:ea typeface="Calibri" panose="020F0502020204030204"/>
                <a:cs typeface="Arial" panose="020B0604020202020204" pitchFamily="34" charset="0"/>
                <a:sym typeface="Calibri" panose="020F0502020204030204"/>
              </a:rPr>
              <a:t> </a:t>
            </a:r>
            <a:r>
              <a:rPr lang="ru-RU" sz="1600" b="1" dirty="0" err="1">
                <a:latin typeface="Arial" panose="020B0604020202020204" pitchFamily="34" charset="0"/>
                <a:ea typeface="Calibri" panose="020F0502020204030204"/>
                <a:cs typeface="Arial" panose="020B0604020202020204" pitchFamily="34" charset="0"/>
                <a:sym typeface="Calibri" panose="020F0502020204030204"/>
              </a:rPr>
              <a:t>використовували</a:t>
            </a:r>
            <a:r>
              <a:rPr lang="ru-RU" sz="1600" b="1" dirty="0">
                <a:latin typeface="Arial" panose="020B0604020202020204" pitchFamily="34" charset="0"/>
                <a:ea typeface="Calibri" panose="020F0502020204030204"/>
                <a:cs typeface="Arial" panose="020B0604020202020204" pitchFamily="34" charset="0"/>
                <a:sym typeface="Calibri" panose="020F0502020204030204"/>
              </a:rPr>
              <a:t> </a:t>
            </a:r>
            <a:r>
              <a:rPr lang="ru-RU" sz="1600" b="1" dirty="0" err="1">
                <a:latin typeface="Arial" panose="020B0604020202020204" pitchFamily="34" charset="0"/>
                <a:ea typeface="Calibri" panose="020F0502020204030204"/>
                <a:cs typeface="Arial" panose="020B0604020202020204" pitchFamily="34" charset="0"/>
                <a:sym typeface="Calibri" panose="020F0502020204030204"/>
              </a:rPr>
              <a:t>різні</a:t>
            </a:r>
            <a:r>
              <a:rPr lang="ru-RU" sz="1600" b="1" dirty="0">
                <a:latin typeface="Arial" panose="020B0604020202020204" pitchFamily="34" charset="0"/>
                <a:ea typeface="Calibri" panose="020F0502020204030204"/>
                <a:cs typeface="Arial" panose="020B0604020202020204" pitchFamily="34" charset="0"/>
                <a:sym typeface="Calibri" panose="020F0502020204030204"/>
              </a:rPr>
              <a:t> </a:t>
            </a:r>
            <a:r>
              <a:rPr lang="ru-RU" sz="1600" b="1" dirty="0" err="1">
                <a:latin typeface="Arial" panose="020B0604020202020204" pitchFamily="34" charset="0"/>
                <a:ea typeface="Calibri" panose="020F0502020204030204"/>
                <a:cs typeface="Arial" panose="020B0604020202020204" pitchFamily="34" charset="0"/>
                <a:sym typeface="Calibri" panose="020F0502020204030204"/>
              </a:rPr>
              <a:t>насильницькі</a:t>
            </a:r>
            <a:r>
              <a:rPr lang="ru-RU" sz="1600" b="1" dirty="0">
                <a:latin typeface="Arial" panose="020B0604020202020204" pitchFamily="34" charset="0"/>
                <a:ea typeface="Calibri" panose="020F0502020204030204"/>
                <a:cs typeface="Arial" panose="020B0604020202020204" pitchFamily="34" charset="0"/>
                <a:sym typeface="Calibri" panose="020F0502020204030204"/>
              </a:rPr>
              <a:t> тактики:</a:t>
            </a:r>
            <a:endParaRPr sz="1600" b="1" dirty="0">
              <a:latin typeface="Arial" panose="020B0604020202020204" pitchFamily="34" charset="0"/>
              <a:cs typeface="Arial" panose="020B0604020202020204" pitchFamily="34" charset="0"/>
            </a:endParaRPr>
          </a:p>
          <a:p>
            <a:pPr marL="0" marR="0" lvl="0" indent="0" rtl="0">
              <a:spcBef>
                <a:spcPts val="0"/>
              </a:spcBef>
              <a:spcAft>
                <a:spcPts val="0"/>
              </a:spcAft>
              <a:buNone/>
            </a:pPr>
            <a:br>
              <a:rPr lang="ru-RU" sz="1600" b="1" dirty="0">
                <a:latin typeface="Arial" panose="020B0604020202020204" pitchFamily="34" charset="0"/>
                <a:ea typeface="Calibri" panose="020F0502020204030204"/>
                <a:cs typeface="Arial" panose="020B0604020202020204" pitchFamily="34" charset="0"/>
                <a:sym typeface="Calibri" panose="020F0502020204030204"/>
              </a:rPr>
            </a:br>
            <a:r>
              <a:rPr lang="ru-RU" sz="1600" b="1" dirty="0" err="1">
                <a:latin typeface="Arial" panose="020B0604020202020204" pitchFamily="34" charset="0"/>
                <a:ea typeface="Calibri" panose="020F0502020204030204"/>
                <a:cs typeface="Arial" panose="020B0604020202020204" pitchFamily="34" charset="0"/>
                <a:sym typeface="Calibri" panose="020F0502020204030204"/>
              </a:rPr>
              <a:t>від</a:t>
            </a:r>
            <a:endParaRPr sz="1600" dirty="0">
              <a:latin typeface="Arial" panose="020B0604020202020204" pitchFamily="34" charset="0"/>
              <a:cs typeface="Arial" panose="020B0604020202020204" pitchFamily="34" charset="0"/>
            </a:endParaRPr>
          </a:p>
          <a:p>
            <a:pPr marL="285750" marR="0" lvl="0" indent="-285750" rtl="0">
              <a:spcBef>
                <a:spcPts val="0"/>
              </a:spcBef>
              <a:spcAft>
                <a:spcPts val="0"/>
              </a:spcAft>
              <a:buClr>
                <a:srgbClr val="B9D6D5"/>
              </a:buClr>
              <a:buSzPts val="1800"/>
              <a:buFont typeface="Helvetica" panose="020B0604020202020204" pitchFamily="50" charset="0"/>
              <a:buChar char="●"/>
            </a:pPr>
            <a:r>
              <a:rPr lang="ru-RU" sz="1600" dirty="0" err="1">
                <a:latin typeface="Arial" panose="020B0604020202020204" pitchFamily="34" charset="0"/>
                <a:ea typeface="Calibri" panose="020F0502020204030204"/>
                <a:cs typeface="Arial" panose="020B0604020202020204" pitchFamily="34" charset="0"/>
                <a:sym typeface="Calibri" panose="020F0502020204030204"/>
              </a:rPr>
              <a:t>протестів</a:t>
            </a:r>
            <a:endParaRPr sz="1600" dirty="0">
              <a:latin typeface="Arial" panose="020B0604020202020204" pitchFamily="34" charset="0"/>
              <a:cs typeface="Arial" panose="020B0604020202020204" pitchFamily="34" charset="0"/>
            </a:endParaRPr>
          </a:p>
          <a:p>
            <a:pPr marL="285750" marR="0" lvl="0" indent="-285750" rtl="0">
              <a:spcBef>
                <a:spcPts val="0"/>
              </a:spcBef>
              <a:spcAft>
                <a:spcPts val="0"/>
              </a:spcAft>
              <a:buClr>
                <a:srgbClr val="B9D6D5"/>
              </a:buClr>
              <a:buSzPts val="1800"/>
              <a:buFont typeface="Helvetica" panose="020B0604020202020204" pitchFamily="50" charset="0"/>
              <a:buChar char="●"/>
            </a:pPr>
            <a:r>
              <a:rPr lang="ru-RU" sz="1600" dirty="0" err="1">
                <a:latin typeface="Arial" panose="020B0604020202020204" pitchFamily="34" charset="0"/>
                <a:ea typeface="Calibri" panose="020F0502020204030204"/>
                <a:cs typeface="Arial" panose="020B0604020202020204" pitchFamily="34" charset="0"/>
                <a:sym typeface="Calibri" panose="020F0502020204030204"/>
              </a:rPr>
              <a:t>скандування</a:t>
            </a:r>
            <a:endParaRPr sz="1600" dirty="0">
              <a:latin typeface="Arial" panose="020B0604020202020204" pitchFamily="34" charset="0"/>
              <a:cs typeface="Arial" panose="020B0604020202020204" pitchFamily="34" charset="0"/>
            </a:endParaRPr>
          </a:p>
          <a:p>
            <a:pPr marL="285750" marR="0" lvl="0" indent="-285750" rtl="0">
              <a:spcBef>
                <a:spcPts val="0"/>
              </a:spcBef>
              <a:spcAft>
                <a:spcPts val="0"/>
              </a:spcAft>
              <a:buClr>
                <a:srgbClr val="B9D6D5"/>
              </a:buClr>
              <a:buSzPts val="1800"/>
              <a:buFont typeface="Helvetica" panose="020B0604020202020204" pitchFamily="50" charset="0"/>
              <a:buChar char="●"/>
            </a:pPr>
            <a:r>
              <a:rPr lang="ru-RU" sz="1600" dirty="0" err="1">
                <a:latin typeface="Arial" panose="020B0604020202020204" pitchFamily="34" charset="0"/>
                <a:ea typeface="Calibri" panose="020F0502020204030204"/>
                <a:cs typeface="Arial" panose="020B0604020202020204" pitchFamily="34" charset="0"/>
                <a:sym typeface="Calibri" panose="020F0502020204030204"/>
              </a:rPr>
              <a:t>розмахування</a:t>
            </a:r>
            <a:r>
              <a:rPr lang="ru-RU" sz="1600" dirty="0">
                <a:latin typeface="Arial" panose="020B0604020202020204" pitchFamily="34" charset="0"/>
                <a:ea typeface="Calibri" panose="020F0502020204030204"/>
                <a:cs typeface="Arial" panose="020B0604020202020204" pitchFamily="34" charset="0"/>
                <a:sym typeface="Calibri" panose="020F0502020204030204"/>
              </a:rPr>
              <a:t> прапорами</a:t>
            </a:r>
            <a:endParaRPr sz="1600" dirty="0">
              <a:latin typeface="Arial" panose="020B0604020202020204" pitchFamily="34" charset="0"/>
              <a:ea typeface="CordiaUPC"/>
              <a:cs typeface="Arial" panose="020B0604020202020204" pitchFamily="34" charset="0"/>
              <a:sym typeface="CordiaUPC"/>
            </a:endParaRPr>
          </a:p>
          <a:p>
            <a:pPr marL="285750" marR="0" lvl="0" indent="-285750" rtl="0">
              <a:spcBef>
                <a:spcPts val="0"/>
              </a:spcBef>
              <a:spcAft>
                <a:spcPts val="0"/>
              </a:spcAft>
              <a:buClr>
                <a:srgbClr val="B9D6D5"/>
              </a:buClr>
              <a:buSzPts val="1800"/>
              <a:buFont typeface="Helvetica" panose="020B0604020202020204" pitchFamily="50" charset="0"/>
              <a:buChar char="●"/>
            </a:pPr>
            <a:r>
              <a:rPr lang="ru-RU" sz="1600" dirty="0" err="1">
                <a:latin typeface="Arial" panose="020B0604020202020204" pitchFamily="34" charset="0"/>
                <a:ea typeface="Calibri" panose="020F0502020204030204"/>
                <a:cs typeface="Arial" panose="020B0604020202020204" pitchFamily="34" charset="0"/>
                <a:sym typeface="Calibri" panose="020F0502020204030204"/>
              </a:rPr>
              <a:t>носіння</a:t>
            </a:r>
            <a:r>
              <a:rPr lang="ru-RU" sz="1600" dirty="0">
                <a:latin typeface="Arial" panose="020B0604020202020204" pitchFamily="34" charset="0"/>
                <a:ea typeface="Calibri" panose="020F0502020204030204"/>
                <a:cs typeface="Arial" panose="020B0604020202020204" pitchFamily="34" charset="0"/>
                <a:sym typeface="Calibri" panose="020F0502020204030204"/>
              </a:rPr>
              <a:t> </a:t>
            </a:r>
            <a:r>
              <a:rPr lang="ru-RU" sz="1600" dirty="0" err="1">
                <a:latin typeface="Arial" panose="020B0604020202020204" pitchFamily="34" charset="0"/>
                <a:ea typeface="Calibri" panose="020F0502020204030204"/>
                <a:cs typeface="Arial" panose="020B0604020202020204" pitchFamily="34" charset="0"/>
                <a:sym typeface="Calibri" panose="020F0502020204030204"/>
              </a:rPr>
              <a:t>національних</a:t>
            </a:r>
            <a:r>
              <a:rPr lang="ru-RU" sz="1600" dirty="0">
                <a:latin typeface="Arial" panose="020B0604020202020204" pitchFamily="34" charset="0"/>
                <a:ea typeface="Calibri" panose="020F0502020204030204"/>
                <a:cs typeface="Arial" panose="020B0604020202020204" pitchFamily="34" charset="0"/>
                <a:sym typeface="Calibri" panose="020F0502020204030204"/>
              </a:rPr>
              <a:t> </a:t>
            </a:r>
            <a:r>
              <a:rPr lang="ru-RU" sz="1600" dirty="0" err="1">
                <a:latin typeface="Arial" panose="020B0604020202020204" pitchFamily="34" charset="0"/>
                <a:ea typeface="Calibri" panose="020F0502020204030204"/>
                <a:cs typeface="Arial" panose="020B0604020202020204" pitchFamily="34" charset="0"/>
                <a:sym typeface="Calibri" panose="020F0502020204030204"/>
              </a:rPr>
              <a:t>кольорів</a:t>
            </a:r>
            <a:endParaRPr sz="1600" dirty="0">
              <a:latin typeface="Arial" panose="020B0604020202020204" pitchFamily="34" charset="0"/>
              <a:cs typeface="Arial" panose="020B0604020202020204" pitchFamily="34" charset="0"/>
            </a:endParaRPr>
          </a:p>
          <a:p>
            <a:pPr marL="285750" marR="0" lvl="0" indent="-285750" rtl="0">
              <a:spcBef>
                <a:spcPts val="0"/>
              </a:spcBef>
              <a:spcAft>
                <a:spcPts val="0"/>
              </a:spcAft>
              <a:buClr>
                <a:srgbClr val="B9D6D5"/>
              </a:buClr>
              <a:buSzPts val="1800"/>
              <a:buFont typeface="Helvetica" panose="020B0604020202020204" pitchFamily="50" charset="0"/>
              <a:buChar char="●"/>
            </a:pPr>
            <a:r>
              <a:rPr lang="ru-RU" sz="1600" dirty="0" err="1">
                <a:latin typeface="Arial" panose="020B0604020202020204" pitchFamily="34" charset="0"/>
                <a:ea typeface="Calibri" panose="020F0502020204030204"/>
                <a:cs typeface="Arial" panose="020B0604020202020204" pitchFamily="34" charset="0"/>
                <a:sym typeface="Calibri" panose="020F0502020204030204"/>
              </a:rPr>
              <a:t>співу</a:t>
            </a:r>
            <a:r>
              <a:rPr lang="ru-RU" sz="1600" dirty="0">
                <a:latin typeface="Arial" panose="020B0604020202020204" pitchFamily="34" charset="0"/>
                <a:ea typeface="Calibri" panose="020F0502020204030204"/>
                <a:cs typeface="Arial" panose="020B0604020202020204" pitchFamily="34" charset="0"/>
                <a:sym typeface="Calibri" panose="020F0502020204030204"/>
              </a:rPr>
              <a:t> </a:t>
            </a:r>
            <a:r>
              <a:rPr lang="ru-RU" sz="1600" dirty="0" err="1">
                <a:latin typeface="Arial" panose="020B0604020202020204" pitchFamily="34" charset="0"/>
                <a:ea typeface="Calibri" panose="020F0502020204030204"/>
                <a:cs typeface="Arial" panose="020B0604020202020204" pitchFamily="34" charset="0"/>
                <a:sym typeface="Calibri" panose="020F0502020204030204"/>
              </a:rPr>
              <a:t>гімну</a:t>
            </a:r>
            <a:endParaRPr sz="1600" dirty="0">
              <a:latin typeface="Arial" panose="020B0604020202020204" pitchFamily="34" charset="0"/>
              <a:cs typeface="Arial" panose="020B0604020202020204" pitchFamily="34" charset="0"/>
            </a:endParaRPr>
          </a:p>
          <a:p>
            <a:pPr marL="0" marR="0" lvl="0" indent="0" rtl="0">
              <a:spcBef>
                <a:spcPts val="0"/>
              </a:spcBef>
              <a:spcAft>
                <a:spcPts val="0"/>
              </a:spcAft>
              <a:buNone/>
            </a:pPr>
            <a:br>
              <a:rPr lang="ru-RU" sz="1600" b="1" dirty="0">
                <a:latin typeface="Arial" panose="020B0604020202020204" pitchFamily="34" charset="0"/>
                <a:ea typeface="Calibri" panose="020F0502020204030204"/>
                <a:cs typeface="Arial" panose="020B0604020202020204" pitchFamily="34" charset="0"/>
                <a:sym typeface="Calibri" panose="020F0502020204030204"/>
              </a:rPr>
            </a:br>
            <a:r>
              <a:rPr lang="ru-RU" sz="1600" b="1" dirty="0">
                <a:latin typeface="Arial" panose="020B0604020202020204" pitchFamily="34" charset="0"/>
                <a:ea typeface="Calibri" panose="020F0502020204030204"/>
                <a:cs typeface="Arial" panose="020B0604020202020204" pitchFamily="34" charset="0"/>
                <a:sym typeface="Calibri" panose="020F0502020204030204"/>
              </a:rPr>
              <a:t>до</a:t>
            </a:r>
            <a:endParaRPr sz="1600" dirty="0">
              <a:latin typeface="Arial" panose="020B0604020202020204" pitchFamily="34" charset="0"/>
              <a:cs typeface="Arial" panose="020B0604020202020204" pitchFamily="34" charset="0"/>
            </a:endParaRPr>
          </a:p>
          <a:p>
            <a:pPr marL="285750" marR="0" lvl="0" indent="-285750" rtl="0">
              <a:spcBef>
                <a:spcPts val="0"/>
              </a:spcBef>
              <a:spcAft>
                <a:spcPts val="0"/>
              </a:spcAft>
              <a:buClr>
                <a:srgbClr val="B9D6D5"/>
              </a:buClr>
              <a:buSzPts val="1800"/>
              <a:buFont typeface="Helvetica" panose="020B0604020202020204" pitchFamily="50" charset="0"/>
              <a:buChar char="●"/>
            </a:pPr>
            <a:r>
              <a:rPr lang="ru-RU" sz="1600" dirty="0" err="1">
                <a:latin typeface="Arial" panose="020B0604020202020204" pitchFamily="34" charset="0"/>
                <a:ea typeface="Calibri" panose="020F0502020204030204"/>
                <a:cs typeface="Arial" panose="020B0604020202020204" pitchFamily="34" charset="0"/>
                <a:sym typeface="Calibri" panose="020F0502020204030204"/>
              </a:rPr>
              <a:t>перекриття</a:t>
            </a:r>
            <a:r>
              <a:rPr lang="ru-RU" sz="1600" dirty="0">
                <a:latin typeface="Arial" panose="020B0604020202020204" pitchFamily="34" charset="0"/>
                <a:ea typeface="Calibri" panose="020F0502020204030204"/>
                <a:cs typeface="Arial" panose="020B0604020202020204" pitchFamily="34" charset="0"/>
                <a:sym typeface="Calibri" panose="020F0502020204030204"/>
              </a:rPr>
              <a:t> </a:t>
            </a:r>
            <a:r>
              <a:rPr lang="ru-RU" sz="1600" dirty="0" err="1">
                <a:latin typeface="Arial" panose="020B0604020202020204" pitchFamily="34" charset="0"/>
                <a:ea typeface="Calibri" panose="020F0502020204030204"/>
                <a:cs typeface="Arial" panose="020B0604020202020204" pitchFamily="34" charset="0"/>
                <a:sym typeface="Calibri" panose="020F0502020204030204"/>
              </a:rPr>
              <a:t>доріг</a:t>
            </a:r>
            <a:endParaRPr sz="1600" dirty="0">
              <a:latin typeface="Arial" panose="020B0604020202020204" pitchFamily="34" charset="0"/>
              <a:cs typeface="Arial" panose="020B0604020202020204" pitchFamily="34" charset="0"/>
            </a:endParaRPr>
          </a:p>
          <a:p>
            <a:pPr marL="285750" marR="0" lvl="0" indent="-285750" rtl="0">
              <a:spcBef>
                <a:spcPts val="0"/>
              </a:spcBef>
              <a:spcAft>
                <a:spcPts val="0"/>
              </a:spcAft>
              <a:buClr>
                <a:srgbClr val="B9D6D5"/>
              </a:buClr>
              <a:buSzPts val="1800"/>
              <a:buFont typeface="Helvetica" panose="020B0604020202020204" pitchFamily="50" charset="0"/>
              <a:buChar char="●"/>
            </a:pPr>
            <a:r>
              <a:rPr lang="ru-RU" sz="1600" dirty="0">
                <a:latin typeface="Arial" panose="020B0604020202020204" pitchFamily="34" charset="0"/>
                <a:ea typeface="Calibri" panose="020F0502020204030204"/>
                <a:cs typeface="Arial" panose="020B0604020202020204" pitchFamily="34" charset="0"/>
                <a:sym typeface="Calibri" panose="020F0502020204030204"/>
              </a:rPr>
              <a:t>участь у цифровому </a:t>
            </a:r>
            <a:r>
              <a:rPr lang="ru-RU" sz="1600" dirty="0" err="1">
                <a:latin typeface="Arial" panose="020B0604020202020204" pitchFamily="34" charset="0"/>
                <a:ea typeface="Calibri" panose="020F0502020204030204"/>
                <a:cs typeface="Arial" panose="020B0604020202020204" pitchFamily="34" charset="0"/>
                <a:sym typeface="Calibri" panose="020F0502020204030204"/>
              </a:rPr>
              <a:t>спротиві</a:t>
            </a:r>
            <a:endParaRPr sz="1600" dirty="0">
              <a:latin typeface="Arial" panose="020B0604020202020204" pitchFamily="34" charset="0"/>
              <a:cs typeface="Arial" panose="020B0604020202020204" pitchFamily="34" charset="0"/>
            </a:endParaRPr>
          </a:p>
          <a:p>
            <a:pPr marL="285750" marR="0" lvl="0" indent="-171450" rtl="0">
              <a:spcBef>
                <a:spcPts val="0"/>
              </a:spcBef>
              <a:spcAft>
                <a:spcPts val="0"/>
              </a:spcAft>
              <a:buClr>
                <a:schemeClr val="dk1"/>
              </a:buClr>
              <a:buSzPts val="1800"/>
              <a:buFont typeface="Arial" panose="020B0604020202020204"/>
              <a:buNone/>
            </a:pPr>
            <a:endParaRPr sz="1400" dirty="0">
              <a:latin typeface="Arial" panose="020B0604020202020204" pitchFamily="34" charset="0"/>
              <a:ea typeface="Roboto"/>
              <a:cs typeface="Arial" panose="020B0604020202020204" pitchFamily="34" charset="0"/>
              <a:sym typeface="Roboto"/>
            </a:endParaRPr>
          </a:p>
        </p:txBody>
      </p:sp>
      <p:sp>
        <p:nvSpPr>
          <p:cNvPr id="112" name="Google Shape;112;p14"/>
          <p:cNvSpPr txBox="1"/>
          <p:nvPr/>
        </p:nvSpPr>
        <p:spPr>
          <a:xfrm>
            <a:off x="1018397" y="4424648"/>
            <a:ext cx="2279374" cy="52318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ru-RU" sz="1400" dirty="0">
                <a:solidFill>
                  <a:schemeClr val="dk1"/>
                </a:solidFill>
                <a:latin typeface="Arial" panose="020B0604020202020204" pitchFamily="34" charset="0"/>
                <a:cs typeface="Arial" panose="020B0604020202020204" pitchFamily="34" charset="0"/>
                <a:sym typeface="Calibri" panose="020F0502020204030204"/>
              </a:rPr>
              <a:t>#YoEstoyPorGuate</a:t>
            </a:r>
            <a:br>
              <a:rPr lang="ru-RU" sz="1400" dirty="0">
                <a:solidFill>
                  <a:schemeClr val="dk1"/>
                </a:solidFill>
                <a:latin typeface="Arial" panose="020B0604020202020204" pitchFamily="34" charset="0"/>
                <a:cs typeface="Arial" panose="020B0604020202020204" pitchFamily="34" charset="0"/>
                <a:sym typeface="Calibri" panose="020F0502020204030204"/>
              </a:rPr>
            </a:br>
            <a:r>
              <a:rPr lang="ru-RU" sz="1400" dirty="0">
                <a:solidFill>
                  <a:schemeClr val="dk1"/>
                </a:solidFill>
                <a:latin typeface="Arial" panose="020B0604020202020204" pitchFamily="34" charset="0"/>
                <a:cs typeface="Arial" panose="020B0604020202020204" pitchFamily="34" charset="0"/>
                <a:sym typeface="Calibri" panose="020F0502020204030204"/>
              </a:rPr>
              <a:t>(«Я за Гватемалу»)</a:t>
            </a:r>
            <a:endParaRPr sz="1400" dirty="0">
              <a:solidFill>
                <a:schemeClr val="dk1"/>
              </a:solidFill>
              <a:latin typeface="Arial" panose="020B0604020202020204" pitchFamily="34" charset="0"/>
              <a:cs typeface="Arial" panose="020B0604020202020204" pitchFamily="34" charset="0"/>
              <a:sym typeface="Calibri" panose="020F0502020204030204"/>
            </a:endParaRPr>
          </a:p>
        </p:txBody>
      </p:sp>
      <p:sp>
        <p:nvSpPr>
          <p:cNvPr id="113" name="Google Shape;113;p14"/>
          <p:cNvSpPr txBox="1"/>
          <p:nvPr/>
        </p:nvSpPr>
        <p:spPr>
          <a:xfrm>
            <a:off x="3909860" y="2169857"/>
            <a:ext cx="2535531"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#YoNoTengoPresidente  </a:t>
            </a:r>
            <a:endParaRPr sz="1400"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endParaRPr>
          </a:p>
          <a:p>
            <a:pPr marL="0" marR="0" lvl="0" indent="0" algn="l" rtl="0">
              <a:spcBef>
                <a:spcPts val="0"/>
              </a:spcBef>
              <a:spcAft>
                <a:spcPts val="0"/>
              </a:spcAft>
              <a:buNone/>
            </a:pPr>
            <a:r>
              <a:rPr lang="ru-RU" sz="1400"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(«У мене нема президента»)</a:t>
            </a:r>
            <a:endParaRPr sz="1400"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102" name="Google Shape;102;p14"/>
          <p:cNvSpPr/>
          <p:nvPr/>
        </p:nvSpPr>
        <p:spPr>
          <a:xfrm>
            <a:off x="7891669" y="292387"/>
            <a:ext cx="2378765" cy="356969"/>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panose="020B0604020202020204" pitchFamily="34" charset="0"/>
              <a:ea typeface="Calibri" panose="020F0502020204030204"/>
              <a:cs typeface="Arial" panose="020B0604020202020204" pitchFamily="34" charset="0"/>
              <a:sym typeface="Calibri" panose="020F0502020204030204"/>
            </a:endParaRPr>
          </a:p>
        </p:txBody>
      </p:sp>
      <p:sp>
        <p:nvSpPr>
          <p:cNvPr id="104" name="Google Shape;104;p14"/>
          <p:cNvSpPr txBox="1"/>
          <p:nvPr/>
        </p:nvSpPr>
        <p:spPr>
          <a:xfrm>
            <a:off x="925286" y="411833"/>
            <a:ext cx="10276114"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000" b="1" dirty="0" err="1">
                <a:latin typeface="Arial" panose="020B0604020202020204" pitchFamily="34" charset="0"/>
                <a:ea typeface="Roboto"/>
                <a:cs typeface="Arial" panose="020B0604020202020204" pitchFamily="34" charset="0"/>
                <a:sym typeface="Roboto"/>
              </a:rPr>
              <a:t>Громадянське</a:t>
            </a:r>
            <a:r>
              <a:rPr lang="ru-RU" sz="3000" b="1" dirty="0">
                <a:latin typeface="Arial" panose="020B0604020202020204" pitchFamily="34" charset="0"/>
                <a:ea typeface="Roboto"/>
                <a:cs typeface="Arial" panose="020B0604020202020204" pitchFamily="34" charset="0"/>
                <a:sym typeface="Roboto"/>
              </a:rPr>
              <a:t> </a:t>
            </a:r>
            <a:r>
              <a:rPr lang="ru-RU" sz="3000" b="1" dirty="0" err="1">
                <a:latin typeface="Arial" panose="020B0604020202020204" pitchFamily="34" charset="0"/>
                <a:ea typeface="Roboto"/>
                <a:cs typeface="Arial" panose="020B0604020202020204" pitchFamily="34" charset="0"/>
                <a:sym typeface="Roboto"/>
              </a:rPr>
              <a:t>суспільство</a:t>
            </a:r>
            <a:r>
              <a:rPr lang="ru-RU" sz="3000" b="1" dirty="0">
                <a:latin typeface="Arial" panose="020B0604020202020204" pitchFamily="34" charset="0"/>
                <a:ea typeface="Roboto"/>
                <a:cs typeface="Arial" panose="020B0604020202020204" pitchFamily="34" charset="0"/>
                <a:sym typeface="Roboto"/>
              </a:rPr>
              <a:t> в </a:t>
            </a:r>
            <a:r>
              <a:rPr lang="ru-RU" sz="3000" b="1" dirty="0" err="1">
                <a:latin typeface="Arial" panose="020B0604020202020204" pitchFamily="34" charset="0"/>
                <a:ea typeface="Roboto"/>
                <a:cs typeface="Arial" panose="020B0604020202020204" pitchFamily="34" charset="0"/>
                <a:sym typeface="Roboto"/>
              </a:rPr>
              <a:t>Гватемалі</a:t>
            </a:r>
            <a:r>
              <a:rPr lang="ru-RU" sz="3000" b="1" dirty="0">
                <a:latin typeface="Arial" panose="020B0604020202020204" pitchFamily="34" charset="0"/>
                <a:ea typeface="Roboto"/>
                <a:cs typeface="Arial" panose="020B0604020202020204" pitchFamily="34" charset="0"/>
                <a:sym typeface="Roboto"/>
              </a:rPr>
              <a:t>:</a:t>
            </a:r>
            <a:br>
              <a:rPr lang="ru-RU" sz="3000" b="1" dirty="0">
                <a:latin typeface="Arial" panose="020B0604020202020204" pitchFamily="34" charset="0"/>
                <a:ea typeface="Roboto"/>
                <a:cs typeface="Arial" panose="020B0604020202020204" pitchFamily="34" charset="0"/>
                <a:sym typeface="Roboto"/>
              </a:rPr>
            </a:br>
            <a:r>
              <a:rPr lang="ru-RU" sz="3000" b="1" dirty="0">
                <a:highlight>
                  <a:srgbClr val="B9D6D5"/>
                </a:highlight>
                <a:latin typeface="Arial" panose="020B0604020202020204" pitchFamily="34" charset="0"/>
                <a:ea typeface="Roboto"/>
                <a:cs typeface="Arial" panose="020B0604020202020204" pitchFamily="34" charset="0"/>
                <a:sym typeface="Roboto"/>
              </a:rPr>
              <a:t>рух </a:t>
            </a:r>
            <a:r>
              <a:rPr lang="ru-RU" sz="3000" b="1" dirty="0" err="1">
                <a:highlight>
                  <a:srgbClr val="B9D6D5"/>
                </a:highlight>
                <a:latin typeface="Arial" panose="020B0604020202020204" pitchFamily="34" charset="0"/>
                <a:ea typeface="Roboto"/>
                <a:cs typeface="Arial" panose="020B0604020202020204" pitchFamily="34" charset="0"/>
                <a:sym typeface="Roboto"/>
              </a:rPr>
              <a:t>Відставка</a:t>
            </a:r>
            <a:r>
              <a:rPr lang="ru-RU" sz="3000" b="1" dirty="0">
                <a:highlight>
                  <a:srgbClr val="B9D6D5"/>
                </a:highlight>
                <a:latin typeface="Arial" panose="020B0604020202020204" pitchFamily="34" charset="0"/>
                <a:ea typeface="Roboto"/>
                <a:cs typeface="Arial" panose="020B0604020202020204" pitchFamily="34" charset="0"/>
                <a:sym typeface="Roboto"/>
              </a:rPr>
              <a:t> зараз (</a:t>
            </a:r>
            <a:r>
              <a:rPr lang="ru-RU" sz="3000" b="1" dirty="0" err="1">
                <a:highlight>
                  <a:srgbClr val="B9D6D5"/>
                </a:highlight>
                <a:latin typeface="Arial" panose="020B0604020202020204" pitchFamily="34" charset="0"/>
                <a:ea typeface="Roboto"/>
                <a:cs typeface="Arial" panose="020B0604020202020204" pitchFamily="34" charset="0"/>
                <a:sym typeface="Roboto"/>
              </a:rPr>
              <a:t>RenunciaYa</a:t>
            </a:r>
            <a:r>
              <a:rPr lang="ru-RU" sz="3000" b="1" dirty="0">
                <a:highlight>
                  <a:srgbClr val="B9D6D5"/>
                </a:highlight>
                <a:latin typeface="Arial" panose="020B0604020202020204" pitchFamily="34" charset="0"/>
                <a:ea typeface="Roboto"/>
                <a:cs typeface="Arial" panose="020B0604020202020204" pitchFamily="34" charset="0"/>
                <a:sym typeface="Roboto"/>
              </a:rPr>
              <a:t>)</a:t>
            </a:r>
            <a:endParaRPr sz="3000" b="1" dirty="0">
              <a:highlight>
                <a:srgbClr val="B9D6D5"/>
              </a:highlight>
              <a:latin typeface="Arial" panose="020B0604020202020204" pitchFamily="34" charset="0"/>
              <a:ea typeface="Roboto"/>
              <a:cs typeface="Arial" panose="020B0604020202020204" pitchFamily="34" charset="0"/>
              <a:sym typeface="Roboto"/>
            </a:endParaRPr>
          </a:p>
        </p:txBody>
      </p:sp>
      <p:pic>
        <p:nvPicPr>
          <p:cNvPr id="106" name="Google Shape;106;p14"/>
          <p:cNvPicPr preferRelativeResize="0"/>
          <p:nvPr/>
        </p:nvPicPr>
        <p:blipFill rotWithShape="1">
          <a:blip r:embed="rId1"/>
          <a:srcRect/>
          <a:stretch>
            <a:fillRect/>
          </a:stretch>
        </p:blipFill>
        <p:spPr>
          <a:xfrm>
            <a:off x="-1148493" y="1480029"/>
            <a:ext cx="591363" cy="371888"/>
          </a:xfrm>
          <a:prstGeom prst="rect">
            <a:avLst/>
          </a:prstGeom>
          <a:noFill/>
          <a:ln>
            <a:noFill/>
          </a:ln>
        </p:spPr>
      </p:pic>
      <p:sp>
        <p:nvSpPr>
          <p:cNvPr id="2" name="Text Box 1"/>
          <p:cNvSpPr txBox="1"/>
          <p:nvPr/>
        </p:nvSpPr>
        <p:spPr>
          <a:xfrm>
            <a:off x="609600" y="1851660"/>
            <a:ext cx="10833100" cy="4276725"/>
          </a:xfrm>
          <a:prstGeom prst="rect">
            <a:avLst/>
          </a:prstGeom>
        </p:spPr>
        <p:txBody>
          <a:bodyPr wrap="square">
            <a:spAutoFit/>
          </a:bodyPr>
          <a:p>
            <a:pPr algn="just"/>
            <a:r>
              <a:rPr sz="1600">
                <a:solidFill>
                  <a:srgbClr val="000000"/>
                </a:solidFill>
                <a:latin typeface="Times New Roman" panose="02020603050405020304" charset="0"/>
                <a:ea typeface="Arsenal"/>
                <a:cs typeface="Times New Roman" panose="02020603050405020304" charset="0"/>
              </a:rPr>
              <a:t>Рух був започаткований Люсією Мендісабаль, яка до цього не мала досвіду громадянської діяльності. Вона закликала людей у соціальних мережах долучитися до протестів за відставку президента. «Неважливо, якщо прийде лише чотири людини. Я буду жити спокійно, тому що знаю, що я щось зробила», – коментувала вона. Але до руху долучилися більше ніж «лише чотири людини» – щосуботи з квітня по серпень 2015 року десятки тисяч громадян використовували різноманітні ненасильницькі тактики: від протестів, скандування, розмахування прапорами та носіння національних кольорів до співу національного гімну, перекриття доріг та участі в цифровому спротиві. Гасла й гештеги у твіттері включали #YoEstoyPorGuate («Я за Гватемалу») і #YoNoTengoPresidente («У мене немає президента»). Унаслідок руху також був організований загальнонаціональний страйк, багато університетів та малих підприємств підтримали припинення роботи. </a:t>
            </a:r>
            <a:endParaRPr sz="1600">
              <a:solidFill>
                <a:srgbClr val="000000"/>
              </a:solidFill>
              <a:latin typeface="Times New Roman" panose="02020603050405020304" charset="0"/>
              <a:ea typeface="Arsenal"/>
              <a:cs typeface="Times New Roman" panose="02020603050405020304" charset="0"/>
            </a:endParaRPr>
          </a:p>
          <a:p>
            <a:pPr algn="just"/>
            <a:r>
              <a:rPr sz="1600">
                <a:solidFill>
                  <a:srgbClr val="000000"/>
                </a:solidFill>
                <a:latin typeface="Times New Roman" panose="02020603050405020304" charset="0"/>
                <a:ea typeface="Arsenal"/>
                <a:cs typeface="Times New Roman" panose="02020603050405020304" charset="0"/>
              </a:rPr>
              <a:t>Один із учасників пояснював мотивацію людей долучитися до руху розумінням того, що погано виконана державна політика й корупція вплинуть на всіх гватемальців як громадян. </a:t>
            </a:r>
            <a:endParaRPr sz="1600">
              <a:solidFill>
                <a:srgbClr val="000000"/>
              </a:solidFill>
              <a:latin typeface="Times New Roman" panose="02020603050405020304" charset="0"/>
              <a:ea typeface="Arsenal"/>
              <a:cs typeface="Times New Roman" panose="02020603050405020304" charset="0"/>
            </a:endParaRPr>
          </a:p>
          <a:p>
            <a:pPr algn="just"/>
            <a:endParaRPr sz="1600">
              <a:solidFill>
                <a:srgbClr val="000000"/>
              </a:solidFill>
              <a:latin typeface="Times New Roman" panose="02020603050405020304" charset="0"/>
              <a:ea typeface="Arsenal"/>
              <a:cs typeface="Times New Roman" panose="02020603050405020304" charset="0"/>
            </a:endParaRPr>
          </a:p>
          <a:p>
            <a:pPr algn="just"/>
            <a:r>
              <a:rPr sz="1600">
                <a:solidFill>
                  <a:srgbClr val="000000"/>
                </a:solidFill>
                <a:latin typeface="Times New Roman" panose="02020603050405020304" charset="0"/>
                <a:ea typeface="Arsenal"/>
                <a:cs typeface="Times New Roman" panose="02020603050405020304" charset="0"/>
              </a:rPr>
              <a:t>Важливо зазначити, що для Гватемали корупція не була проблемою номер один – у контексті широкомасштабного соціального та політичного насильства банальне хабарництво не викликало значного обурення серед населення. Проте викриття корупційної схеми такого масштабу змусило громадян мобілізувати зусилля задля боротьби з недоброчесними політиками. </a:t>
            </a:r>
            <a:endParaRPr sz="1600">
              <a:solidFill>
                <a:srgbClr val="000000"/>
              </a:solidFill>
              <a:latin typeface="Times New Roman" panose="02020603050405020304" charset="0"/>
              <a:ea typeface="Arsenal"/>
              <a:cs typeface="Times New Roman" panose="02020603050405020304" charset="0"/>
            </a:endParaRPr>
          </a:p>
          <a:p>
            <a:pPr algn="just"/>
            <a:r>
              <a:rPr sz="1600">
                <a:solidFill>
                  <a:srgbClr val="000000"/>
                </a:solidFill>
                <a:latin typeface="Times New Roman" panose="02020603050405020304" charset="0"/>
                <a:ea typeface="Arsenal"/>
                <a:cs typeface="Times New Roman" panose="02020603050405020304" charset="0"/>
              </a:rPr>
              <a:t>Приклад Гватемали гарно ілюструє те, </a:t>
            </a:r>
            <a:r>
              <a:rPr sz="1600" b="1">
                <a:solidFill>
                  <a:srgbClr val="000000"/>
                </a:solidFill>
                <a:latin typeface="Times New Roman" panose="02020603050405020304" charset="0"/>
                <a:ea typeface="Arsenal"/>
                <a:cs typeface="Times New Roman" panose="02020603050405020304" charset="0"/>
              </a:rPr>
              <a:t>яку силу громадянське суспільство може мати в боротьбі з корупцією.</a:t>
            </a:r>
            <a:endParaRPr sz="1600" b="1">
              <a:solidFill>
                <a:srgbClr val="000000"/>
              </a:solidFill>
              <a:latin typeface="Times New Roman" panose="02020603050405020304" charset="0"/>
              <a:ea typeface="Arsenal"/>
              <a:cs typeface="Times New Roman" panose="0202060305040502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102" name="Google Shape;102;p14"/>
          <p:cNvSpPr/>
          <p:nvPr/>
        </p:nvSpPr>
        <p:spPr>
          <a:xfrm>
            <a:off x="7891669" y="292387"/>
            <a:ext cx="2378765" cy="356969"/>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panose="020B0604020202020204" pitchFamily="34" charset="0"/>
              <a:ea typeface="Calibri" panose="020F0502020204030204"/>
              <a:cs typeface="Arial" panose="020B0604020202020204" pitchFamily="34" charset="0"/>
              <a:sym typeface="Calibri" panose="020F0502020204030204"/>
            </a:endParaRPr>
          </a:p>
        </p:txBody>
      </p:sp>
      <p:sp>
        <p:nvSpPr>
          <p:cNvPr id="104" name="Google Shape;104;p14"/>
          <p:cNvSpPr txBox="1"/>
          <p:nvPr/>
        </p:nvSpPr>
        <p:spPr>
          <a:xfrm>
            <a:off x="925286" y="411833"/>
            <a:ext cx="10276114" cy="5518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000" b="1" dirty="0" err="1">
                <a:latin typeface="Arial" panose="020B0604020202020204" pitchFamily="34" charset="0"/>
                <a:ea typeface="Roboto"/>
                <a:cs typeface="Arial" panose="020B0604020202020204" pitchFamily="34" charset="0"/>
                <a:sym typeface="Roboto"/>
              </a:rPr>
              <a:t>Громадянське</a:t>
            </a:r>
            <a:r>
              <a:rPr lang="ru-RU" sz="3000" b="1" dirty="0">
                <a:latin typeface="Arial" panose="020B0604020202020204" pitchFamily="34" charset="0"/>
                <a:ea typeface="Roboto"/>
                <a:cs typeface="Arial" panose="020B0604020202020204" pitchFamily="34" charset="0"/>
                <a:sym typeface="Roboto"/>
              </a:rPr>
              <a:t> </a:t>
            </a:r>
            <a:r>
              <a:rPr lang="ru-RU" sz="3000" b="1" dirty="0" err="1">
                <a:latin typeface="Arial" panose="020B0604020202020204" pitchFamily="34" charset="0"/>
                <a:ea typeface="Roboto"/>
                <a:cs typeface="Arial" panose="020B0604020202020204" pitchFamily="34" charset="0"/>
                <a:sym typeface="Roboto"/>
              </a:rPr>
              <a:t>суспільство</a:t>
            </a:r>
            <a:r>
              <a:rPr lang="ru-RU" sz="3000" b="1" dirty="0">
                <a:latin typeface="Arial" panose="020B0604020202020204" pitchFamily="34" charset="0"/>
                <a:ea typeface="Roboto"/>
                <a:cs typeface="Arial" panose="020B0604020202020204" pitchFamily="34" charset="0"/>
                <a:sym typeface="Roboto"/>
              </a:rPr>
              <a:t> </a:t>
            </a:r>
            <a:endParaRPr sz="3000" b="1" dirty="0">
              <a:highlight>
                <a:srgbClr val="B9D6D5"/>
              </a:highlight>
              <a:latin typeface="Arial" panose="020B0604020202020204" pitchFamily="34" charset="0"/>
              <a:ea typeface="Roboto"/>
              <a:cs typeface="Arial" panose="020B0604020202020204" pitchFamily="34" charset="0"/>
              <a:sym typeface="Roboto"/>
            </a:endParaRPr>
          </a:p>
        </p:txBody>
      </p:sp>
      <p:pic>
        <p:nvPicPr>
          <p:cNvPr id="106" name="Google Shape;106;p14"/>
          <p:cNvPicPr preferRelativeResize="0"/>
          <p:nvPr/>
        </p:nvPicPr>
        <p:blipFill rotWithShape="1">
          <a:blip r:embed="rId1"/>
          <a:srcRect/>
          <a:stretch>
            <a:fillRect/>
          </a:stretch>
        </p:blipFill>
        <p:spPr>
          <a:xfrm>
            <a:off x="-1148493" y="1480029"/>
            <a:ext cx="591363" cy="371888"/>
          </a:xfrm>
          <a:prstGeom prst="rect">
            <a:avLst/>
          </a:prstGeom>
          <a:noFill/>
          <a:ln>
            <a:noFill/>
          </a:ln>
        </p:spPr>
      </p:pic>
      <p:sp>
        <p:nvSpPr>
          <p:cNvPr id="3" name="Text Box 2"/>
          <p:cNvSpPr txBox="1"/>
          <p:nvPr/>
        </p:nvSpPr>
        <p:spPr>
          <a:xfrm>
            <a:off x="309245" y="1050290"/>
            <a:ext cx="11713210" cy="5262245"/>
          </a:xfrm>
          <a:prstGeom prst="rect">
            <a:avLst/>
          </a:prstGeom>
        </p:spPr>
        <p:txBody>
          <a:bodyPr wrap="square">
            <a:spAutoFit/>
          </a:bodyPr>
          <a:p>
            <a:pPr algn="just"/>
            <a:r>
              <a:rPr sz="2400">
                <a:solidFill>
                  <a:srgbClr val="000000"/>
                </a:solidFill>
                <a:latin typeface="Times New Roman" panose="02020603050405020304" charset="0"/>
                <a:ea typeface="Arsenal"/>
                <a:cs typeface="Times New Roman" panose="02020603050405020304" charset="0"/>
              </a:rPr>
              <a:t>Державні органи покликані представляти інтереси суспільства. А саме громадянське суспільство виражає інтереси населення та взаємодіє з владою. Так, автор праці«Громадянське суспільство в Україні» під громадянським суспільством виділяє сферу</a:t>
            </a:r>
            <a:r>
              <a:rPr lang="uk-UA" sz="2400">
                <a:solidFill>
                  <a:srgbClr val="000000"/>
                </a:solidFill>
                <a:latin typeface="Times New Roman" panose="02020603050405020304" charset="0"/>
                <a:ea typeface="Arsenal"/>
                <a:cs typeface="Times New Roman" panose="02020603050405020304" charset="0"/>
              </a:rPr>
              <a:t> </a:t>
            </a:r>
            <a:r>
              <a:rPr sz="2400">
                <a:solidFill>
                  <a:srgbClr val="000000"/>
                </a:solidFill>
                <a:latin typeface="Times New Roman" panose="02020603050405020304" charset="0"/>
                <a:ea typeface="Arsenal"/>
                <a:cs typeface="Times New Roman" panose="02020603050405020304" charset="0"/>
              </a:rPr>
              <a:t>добровільних організацій та неформальних зв’язків, у які вступають індивіди й групи в публічній діяльності. Цю сферу відрізняють, з одного боку, від діяльності влади, з іншого –від сфери ринкової економіки, яка, втім, є економічною основою громадянського суспільства. </a:t>
            </a:r>
            <a:r>
              <a:rPr sz="2400" b="1">
                <a:solidFill>
                  <a:srgbClr val="000000"/>
                </a:solidFill>
                <a:effectLst>
                  <a:outerShdw blurRad="38100" dist="38100" dir="2700000" algn="tl">
                    <a:srgbClr val="000000">
                      <a:alpha val="43137"/>
                    </a:srgbClr>
                  </a:outerShdw>
                </a:effectLst>
                <a:latin typeface="Times New Roman" panose="02020603050405020304" charset="0"/>
                <a:ea typeface="Arsenal"/>
                <a:cs typeface="Times New Roman" panose="02020603050405020304" charset="0"/>
              </a:rPr>
              <a:t>Саме тому громадянське суспільство іноді називають «третім сектором», який у </a:t>
            </a:r>
            <a:r>
              <a:rPr sz="2400" b="1">
                <a:solidFill>
                  <a:srgbClr val="000000"/>
                </a:solidFill>
                <a:effectLst/>
                <a:latin typeface="Times New Roman" panose="02020603050405020304" charset="0"/>
                <a:ea typeface="Arsenal"/>
                <a:cs typeface="Times New Roman" panose="02020603050405020304" charset="0"/>
              </a:rPr>
              <a:t>демократичних </a:t>
            </a:r>
            <a:r>
              <a:rPr sz="2400" b="1">
                <a:solidFill>
                  <a:srgbClr val="000000"/>
                </a:solidFill>
                <a:effectLst>
                  <a:outerShdw blurRad="38100" dist="38100" dir="2700000" algn="tl">
                    <a:srgbClr val="000000">
                      <a:alpha val="43137"/>
                    </a:srgbClr>
                  </a:outerShdw>
                </a:effectLst>
                <a:latin typeface="Times New Roman" panose="02020603050405020304" charset="0"/>
                <a:ea typeface="Arsenal"/>
                <a:cs typeface="Times New Roman" panose="02020603050405020304" charset="0"/>
              </a:rPr>
              <a:t>країнах є проміжною ланкою між громадянами та державою. </a:t>
            </a:r>
            <a:endParaRPr sz="2400" b="1">
              <a:solidFill>
                <a:srgbClr val="000000"/>
              </a:solidFill>
              <a:effectLst>
                <a:outerShdw blurRad="38100" dist="38100" dir="2700000" algn="tl">
                  <a:srgbClr val="000000">
                    <a:alpha val="43137"/>
                  </a:srgbClr>
                </a:outerShdw>
              </a:effectLst>
              <a:latin typeface="Times New Roman" panose="02020603050405020304" charset="0"/>
              <a:ea typeface="Arsenal"/>
              <a:cs typeface="Times New Roman" panose="02020603050405020304" charset="0"/>
            </a:endParaRPr>
          </a:p>
          <a:p>
            <a:pPr algn="just"/>
            <a:r>
              <a:rPr sz="2400">
                <a:solidFill>
                  <a:srgbClr val="000000"/>
                </a:solidFill>
                <a:latin typeface="Times New Roman" panose="02020603050405020304" charset="0"/>
                <a:ea typeface="Arsenal"/>
                <a:cs typeface="Times New Roman" panose="02020603050405020304" charset="0"/>
              </a:rPr>
              <a:t>Тож у країнах, де є верховенство права та демократія, громадянське суспільство покликане вирішувати проблеми громадян, представляти спільні інтереси через взаємодію із владою й брати участь у прийнятті рішень. </a:t>
            </a:r>
            <a:endParaRPr sz="2400">
              <a:solidFill>
                <a:srgbClr val="000000"/>
              </a:solidFill>
              <a:latin typeface="Times New Roman" panose="02020603050405020304" charset="0"/>
              <a:ea typeface="Arsenal"/>
              <a:cs typeface="Times New Roman" panose="02020603050405020304" charset="0"/>
            </a:endParaRPr>
          </a:p>
          <a:p>
            <a:pPr algn="just"/>
            <a:endParaRPr sz="2400">
              <a:solidFill>
                <a:srgbClr val="000000"/>
              </a:solidFill>
              <a:latin typeface="Times New Roman" panose="02020603050405020304" charset="0"/>
              <a:ea typeface="Arsenal"/>
              <a:cs typeface="Times New Roman" panose="02020603050405020304" charset="0"/>
            </a:endParaRPr>
          </a:p>
          <a:p>
            <a:pPr algn="just"/>
            <a:r>
              <a:rPr sz="2400" b="1">
                <a:solidFill>
                  <a:srgbClr val="000000"/>
                </a:solidFill>
                <a:latin typeface="Times New Roman" panose="02020603050405020304" charset="0"/>
                <a:ea typeface="Arsenal"/>
                <a:cs typeface="Times New Roman" panose="02020603050405020304" charset="0"/>
              </a:rPr>
              <a:t>Громадянське суспільство – необхідна </a:t>
            </a:r>
            <a:r>
              <a:rPr lang="uk-UA" sz="2400" b="1">
                <a:solidFill>
                  <a:srgbClr val="000000"/>
                </a:solidFill>
                <a:latin typeface="Times New Roman" panose="02020603050405020304" charset="0"/>
                <a:ea typeface="Arsenal"/>
                <a:cs typeface="Times New Roman" panose="02020603050405020304" charset="0"/>
              </a:rPr>
              <a:t> </a:t>
            </a:r>
            <a:r>
              <a:rPr sz="2400" b="1">
                <a:solidFill>
                  <a:srgbClr val="000000"/>
                </a:solidFill>
                <a:latin typeface="Times New Roman" panose="02020603050405020304" charset="0"/>
                <a:ea typeface="Arsenal"/>
                <a:cs typeface="Times New Roman" panose="02020603050405020304" charset="0"/>
              </a:rPr>
              <a:t>складова демократії. </a:t>
            </a:r>
            <a:endParaRPr sz="2400" b="1">
              <a:solidFill>
                <a:srgbClr val="000000"/>
              </a:solidFill>
              <a:latin typeface="Times New Roman" panose="02020603050405020304" charset="0"/>
              <a:ea typeface="Arsenal"/>
              <a:cs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50" name="Прямокутник 49"/>
          <p:cNvSpPr/>
          <p:nvPr/>
        </p:nvSpPr>
        <p:spPr>
          <a:xfrm>
            <a:off x="809697" y="5373798"/>
            <a:ext cx="10696503" cy="1135859"/>
          </a:xfrm>
          <a:prstGeom prst="rect">
            <a:avLst/>
          </a:prstGeom>
          <a:solidFill>
            <a:srgbClr val="B9D6D5"/>
          </a:solidFill>
          <a:ln w="28575">
            <a:solidFill>
              <a:srgbClr val="B9D6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rgbClr val="B9D6D5"/>
                </a:solidFill>
              </a:ln>
              <a:noFill/>
            </a:endParaRPr>
          </a:p>
        </p:txBody>
      </p:sp>
      <p:sp>
        <p:nvSpPr>
          <p:cNvPr id="119" name="Google Shape;119;p15"/>
          <p:cNvSpPr/>
          <p:nvPr/>
        </p:nvSpPr>
        <p:spPr>
          <a:xfrm>
            <a:off x="3641727" y="1282309"/>
            <a:ext cx="4267199" cy="2440128"/>
          </a:xfrm>
          <a:prstGeom prst="ellipse">
            <a:avLst/>
          </a:prstGeom>
          <a:solidFill>
            <a:srgbClr val="B9D6D5"/>
          </a:solidFill>
          <a:ln w="12700" cap="flat" cmpd="sng">
            <a:solidFill>
              <a:srgbClr val="B9D6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panose="020F0502020204030204"/>
              <a:cs typeface="Arial" panose="020B0604020202020204" pitchFamily="34" charset="0"/>
              <a:sym typeface="Calibri" panose="020F0502020204030204"/>
            </a:endParaRPr>
          </a:p>
        </p:txBody>
      </p:sp>
      <p:sp>
        <p:nvSpPr>
          <p:cNvPr id="121" name="Google Shape;121;p15"/>
          <p:cNvSpPr txBox="1"/>
          <p:nvPr/>
        </p:nvSpPr>
        <p:spPr>
          <a:xfrm>
            <a:off x="930965" y="468342"/>
            <a:ext cx="8385755"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000" b="1" dirty="0" smtClean="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Громадянське суспільство: </a:t>
            </a:r>
            <a:r>
              <a:rPr lang="uk-UA" sz="3000" b="1" dirty="0" smtClean="0">
                <a:solidFill>
                  <a:schemeClr val="dk1"/>
                </a:solidFill>
                <a:highlight>
                  <a:srgbClr val="B9D6D5"/>
                </a:highlight>
                <a:latin typeface="Arial" panose="020B0604020202020204" pitchFamily="34" charset="0"/>
                <a:ea typeface="Cambria Math" panose="02040503050406030204"/>
                <a:cs typeface="Arial" panose="020B0604020202020204" pitchFamily="34" charset="0"/>
                <a:sym typeface="Cambria Math" panose="02040503050406030204"/>
              </a:rPr>
              <a:t>суть та ознаки</a:t>
            </a:r>
            <a:endParaRPr lang="uk-UA" sz="3000" b="1" dirty="0">
              <a:solidFill>
                <a:schemeClr val="dk1"/>
              </a:solidFill>
              <a:highlight>
                <a:srgbClr val="B9D6D5"/>
              </a:highlight>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123" name="Google Shape;123;p15"/>
          <p:cNvSpPr txBox="1"/>
          <p:nvPr/>
        </p:nvSpPr>
        <p:spPr>
          <a:xfrm>
            <a:off x="3858631" y="1772934"/>
            <a:ext cx="3937205" cy="15696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600" b="1" dirty="0" smtClean="0">
                <a:latin typeface="Arial" panose="020B0604020202020204" pitchFamily="34" charset="0"/>
                <a:ea typeface="Cambria Math" panose="02040503050406030204"/>
                <a:cs typeface="Arial" panose="020B0604020202020204" pitchFamily="34" charset="0"/>
                <a:sym typeface="Cambria Math" panose="02040503050406030204"/>
              </a:rPr>
              <a:t>Громадянське суспільство </a:t>
            </a:r>
            <a:r>
              <a:rPr lang="uk-UA" sz="1600" dirty="0" smtClean="0">
                <a:latin typeface="Arial" panose="020B0604020202020204" pitchFamily="34" charset="0"/>
                <a:ea typeface="Cambria Math" panose="02040503050406030204"/>
                <a:cs typeface="Arial" panose="020B0604020202020204" pitchFamily="34" charset="0"/>
                <a:sym typeface="Cambria Math" panose="02040503050406030204"/>
              </a:rPr>
              <a:t>–</a:t>
            </a:r>
            <a:br>
              <a:rPr lang="uk-UA" sz="1600" dirty="0" smtClean="0">
                <a:latin typeface="Arial" panose="020B0604020202020204" pitchFamily="34" charset="0"/>
                <a:ea typeface="Cambria Math" panose="02040503050406030204"/>
                <a:cs typeface="Arial" panose="020B0604020202020204" pitchFamily="34" charset="0"/>
                <a:sym typeface="Cambria Math" panose="02040503050406030204"/>
              </a:rPr>
            </a:br>
            <a:r>
              <a:rPr lang="uk-UA" sz="1600" dirty="0" smtClean="0">
                <a:latin typeface="Arial" panose="020B0604020202020204" pitchFamily="34" charset="0"/>
                <a:ea typeface="Cambria Math" panose="02040503050406030204"/>
                <a:cs typeface="Arial" panose="020B0604020202020204" pitchFamily="34" charset="0"/>
                <a:sym typeface="Cambria Math" panose="02040503050406030204"/>
              </a:rPr>
              <a:t>сфера добровільних </a:t>
            </a:r>
            <a:r>
              <a:rPr lang="uk-UA" sz="1600" dirty="0" err="1" smtClean="0">
                <a:latin typeface="Arial" panose="020B0604020202020204" pitchFamily="34" charset="0"/>
                <a:ea typeface="Cambria Math" panose="02040503050406030204"/>
                <a:cs typeface="Arial" panose="020B0604020202020204" pitchFamily="34" charset="0"/>
                <a:sym typeface="Cambria Math" panose="02040503050406030204"/>
              </a:rPr>
              <a:t>організаціи</a:t>
            </a:r>
            <a:r>
              <a:rPr lang="uk-UA" sz="1600" dirty="0" smtClean="0">
                <a:latin typeface="Arial" panose="020B0604020202020204" pitchFamily="34" charset="0"/>
                <a:ea typeface="Cambria Math" panose="02040503050406030204"/>
                <a:cs typeface="Arial" panose="020B0604020202020204" pitchFamily="34" charset="0"/>
                <a:sym typeface="Cambria Math" panose="02040503050406030204"/>
              </a:rPr>
              <a:t>̆</a:t>
            </a:r>
            <a:br>
              <a:rPr lang="uk-UA" sz="1600" dirty="0" smtClean="0">
                <a:latin typeface="Arial" panose="020B0604020202020204" pitchFamily="34" charset="0"/>
                <a:ea typeface="Cambria Math" panose="02040503050406030204"/>
                <a:cs typeface="Arial" panose="020B0604020202020204" pitchFamily="34" charset="0"/>
                <a:sym typeface="Cambria Math" panose="02040503050406030204"/>
              </a:rPr>
            </a:br>
            <a:r>
              <a:rPr lang="uk-UA" sz="1600" dirty="0" smtClean="0">
                <a:latin typeface="Arial" panose="020B0604020202020204" pitchFamily="34" charset="0"/>
                <a:ea typeface="Cambria Math" panose="02040503050406030204"/>
                <a:cs typeface="Arial" panose="020B0604020202020204" pitchFamily="34" charset="0"/>
                <a:sym typeface="Cambria Math" panose="02040503050406030204"/>
              </a:rPr>
              <a:t>та неформальних </a:t>
            </a:r>
            <a:r>
              <a:rPr lang="uk-UA" sz="1600" dirty="0" err="1" smtClean="0">
                <a:latin typeface="Arial" panose="020B0604020202020204" pitchFamily="34" charset="0"/>
                <a:ea typeface="Cambria Math" panose="02040503050406030204"/>
                <a:cs typeface="Arial" panose="020B0604020202020204" pitchFamily="34" charset="0"/>
                <a:sym typeface="Cambria Math" panose="02040503050406030204"/>
              </a:rPr>
              <a:t>зв’язків</a:t>
            </a:r>
            <a:r>
              <a:rPr lang="uk-UA" sz="1600" dirty="0" smtClean="0">
                <a:latin typeface="Arial" panose="020B0604020202020204" pitchFamily="34" charset="0"/>
                <a:ea typeface="Cambria Math" panose="02040503050406030204"/>
                <a:cs typeface="Arial" panose="020B0604020202020204" pitchFamily="34" charset="0"/>
                <a:sym typeface="Cambria Math" panose="02040503050406030204"/>
              </a:rPr>
              <a:t>, в які вступають індивіди і групи в </a:t>
            </a:r>
            <a:r>
              <a:rPr lang="uk-UA" sz="1600" dirty="0" err="1" smtClean="0">
                <a:latin typeface="Arial" panose="020B0604020202020204" pitchFamily="34" charset="0"/>
                <a:ea typeface="Cambria Math" panose="02040503050406030204"/>
                <a:cs typeface="Arial" panose="020B0604020202020204" pitchFamily="34" charset="0"/>
                <a:sym typeface="Cambria Math" panose="02040503050406030204"/>
              </a:rPr>
              <a:t>публічніи</a:t>
            </a:r>
            <a:r>
              <a:rPr lang="uk-UA" sz="1600" dirty="0" smtClean="0">
                <a:latin typeface="Arial" panose="020B0604020202020204" pitchFamily="34" charset="0"/>
                <a:ea typeface="Cambria Math" panose="02040503050406030204"/>
                <a:cs typeface="Arial" panose="020B0604020202020204" pitchFamily="34" charset="0"/>
                <a:sym typeface="Cambria Math" panose="02040503050406030204"/>
              </a:rPr>
              <a:t>̆ діяльності. Проміжна ланка між громадянами і державою. </a:t>
            </a:r>
            <a:endParaRPr lang="uk-UA" sz="1600" dirty="0">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131" name="Google Shape;131;p15"/>
          <p:cNvSpPr txBox="1"/>
          <p:nvPr/>
        </p:nvSpPr>
        <p:spPr>
          <a:xfrm>
            <a:off x="869351" y="1409089"/>
            <a:ext cx="2491409"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uk-UA" dirty="0" smtClean="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Економічна незалежність </a:t>
            </a:r>
            <a:endParaRPr lang="uk-UA"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132" name="Google Shape;132;p15"/>
          <p:cNvSpPr txBox="1"/>
          <p:nvPr/>
        </p:nvSpPr>
        <p:spPr>
          <a:xfrm>
            <a:off x="8189893" y="3523516"/>
            <a:ext cx="245662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dirty="0" smtClean="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розвинута демократія </a:t>
            </a:r>
            <a:endParaRPr lang="uk-UA"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133" name="Google Shape;133;p15"/>
          <p:cNvSpPr txBox="1"/>
          <p:nvPr/>
        </p:nvSpPr>
        <p:spPr>
          <a:xfrm>
            <a:off x="856080" y="3568548"/>
            <a:ext cx="2425148"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uk-UA" dirty="0" smtClean="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рівноправність громадян </a:t>
            </a:r>
            <a:endParaRPr lang="uk-UA"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134" name="Google Shape;134;p15"/>
          <p:cNvSpPr txBox="1"/>
          <p:nvPr/>
        </p:nvSpPr>
        <p:spPr>
          <a:xfrm>
            <a:off x="809697" y="2274899"/>
            <a:ext cx="2517914" cy="92328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uk-UA" dirty="0" smtClean="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забезпечення прав і свобод громадян з боку держави</a:t>
            </a:r>
            <a:endParaRPr lang="uk-UA"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135" name="Google Shape;135;p15"/>
          <p:cNvSpPr txBox="1"/>
          <p:nvPr/>
        </p:nvSpPr>
        <p:spPr>
          <a:xfrm>
            <a:off x="8223043" y="1368933"/>
            <a:ext cx="3061055"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dirty="0" smtClean="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вільне формування громадської думки (політична різноманітність) </a:t>
            </a:r>
            <a:endParaRPr lang="uk-UA"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136" name="Google Shape;136;p15"/>
          <p:cNvSpPr txBox="1"/>
          <p:nvPr/>
        </p:nvSpPr>
        <p:spPr>
          <a:xfrm>
            <a:off x="8223043" y="2390076"/>
            <a:ext cx="3018180"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dirty="0" smtClean="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rPr>
              <a:t>свобода створення та діяльності засобів масової інформації</a:t>
            </a:r>
            <a:endParaRPr lang="uk-UA" dirty="0">
              <a:solidFill>
                <a:schemeClr val="dk1"/>
              </a:solidFill>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137" name="Google Shape;137;p15"/>
          <p:cNvSpPr txBox="1"/>
          <p:nvPr/>
        </p:nvSpPr>
        <p:spPr>
          <a:xfrm>
            <a:off x="2760741" y="4378840"/>
            <a:ext cx="6029169"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600" dirty="0" smtClean="0">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високий рівень інтелектуального та психологічного розвитку членів суспільства, їх здатність до самодіяльності у складі певного інституту громадянського суспільства.</a:t>
            </a:r>
            <a:endParaRPr lang="uk-UA" sz="1600" dirty="0">
              <a:solidFill>
                <a:schemeClr val="dk1"/>
              </a:solidFill>
              <a:latin typeface="Arial" panose="020B0604020202020204" pitchFamily="34" charset="0"/>
              <a:ea typeface="Calibri" panose="020F0502020204030204"/>
              <a:cs typeface="Arial" panose="020B0604020202020204" pitchFamily="34" charset="0"/>
              <a:sym typeface="Calibri" panose="020F0502020204030204"/>
            </a:endParaRPr>
          </a:p>
        </p:txBody>
      </p:sp>
      <p:sp>
        <p:nvSpPr>
          <p:cNvPr id="139" name="Google Shape;139;p15"/>
          <p:cNvSpPr txBox="1"/>
          <p:nvPr/>
        </p:nvSpPr>
        <p:spPr>
          <a:xfrm>
            <a:off x="1066800" y="5423308"/>
            <a:ext cx="10058400" cy="92328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uk-UA" dirty="0" smtClean="0">
                <a:latin typeface="Arial" panose="020B0604020202020204" pitchFamily="34" charset="0"/>
                <a:ea typeface="Cambria Math" panose="02040503050406030204"/>
                <a:cs typeface="Arial" panose="020B0604020202020204" pitchFamily="34" charset="0"/>
                <a:sym typeface="Cambria Math" panose="02040503050406030204"/>
              </a:rPr>
              <a:t>Громадянське суспільство є необхідною складовою частиною демократії, </a:t>
            </a:r>
            <a:r>
              <a:rPr lang="uk-UA" dirty="0" smtClean="0">
                <a:latin typeface="Arial" panose="020B0604020202020204" pitchFamily="34" charset="0"/>
                <a:ea typeface="Calibri" panose="020F0502020204030204"/>
                <a:cs typeface="Arial" panose="020B0604020202020204" pitchFamily="34" charset="0"/>
                <a:sym typeface="Calibri" panose="020F0502020204030204"/>
              </a:rPr>
              <a:t>покликане на те, щоб вирішувати проблеми громадян та представляти спільні інтереси через взаємодію із владою та брати у прийнятті рішень</a:t>
            </a:r>
            <a:endParaRPr lang="uk-UA" dirty="0">
              <a:latin typeface="Arial" panose="020B0604020202020204" pitchFamily="34" charset="0"/>
              <a:ea typeface="Cambria Math" panose="02040503050406030204"/>
              <a:cs typeface="Arial" panose="020B0604020202020204" pitchFamily="34" charset="0"/>
              <a:sym typeface="Cambria Math" panose="02040503050406030204"/>
            </a:endParaRPr>
          </a:p>
        </p:txBody>
      </p:sp>
      <p:cxnSp>
        <p:nvCxnSpPr>
          <p:cNvPr id="4" name="Сполучна лінія: уступом 3"/>
          <p:cNvCxnSpPr/>
          <p:nvPr/>
        </p:nvCxnSpPr>
        <p:spPr>
          <a:xfrm flipV="1">
            <a:off x="7406640" y="1562977"/>
            <a:ext cx="816403" cy="153889"/>
          </a:xfrm>
          <a:prstGeom prst="bentConnector3">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Сполучна лінія: уступом 5"/>
          <p:cNvCxnSpPr>
            <a:endCxn id="131" idx="3"/>
          </p:cNvCxnSpPr>
          <p:nvPr/>
        </p:nvCxnSpPr>
        <p:spPr>
          <a:xfrm rot="10800000">
            <a:off x="3360760" y="1732234"/>
            <a:ext cx="815000" cy="40700"/>
          </a:xfrm>
          <a:prstGeom prst="bentConnector3">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 зі стрілкою 11"/>
          <p:cNvCxnSpPr>
            <a:stCxn id="119" idx="2"/>
          </p:cNvCxnSpPr>
          <p:nvPr/>
        </p:nvCxnSpPr>
        <p:spPr>
          <a:xfrm flipH="1">
            <a:off x="3360759" y="2502373"/>
            <a:ext cx="280968"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Пряма зі стрілкою 15"/>
          <p:cNvCxnSpPr>
            <a:stCxn id="119" idx="6"/>
          </p:cNvCxnSpPr>
          <p:nvPr/>
        </p:nvCxnSpPr>
        <p:spPr>
          <a:xfrm>
            <a:off x="7908926" y="2502373"/>
            <a:ext cx="314117"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Сполучна лінія: уступом 17"/>
          <p:cNvCxnSpPr>
            <a:endCxn id="132" idx="1"/>
          </p:cNvCxnSpPr>
          <p:nvPr/>
        </p:nvCxnSpPr>
        <p:spPr>
          <a:xfrm rot="16200000" flipH="1">
            <a:off x="7495233" y="3152001"/>
            <a:ext cx="767988" cy="621331"/>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Сполучна лінія: уступом 19"/>
          <p:cNvCxnSpPr>
            <a:stCxn id="119" idx="3"/>
            <a:endCxn id="133" idx="3"/>
          </p:cNvCxnSpPr>
          <p:nvPr/>
        </p:nvCxnSpPr>
        <p:spPr>
          <a:xfrm rot="5400000">
            <a:off x="3510634" y="3135683"/>
            <a:ext cx="526604" cy="985416"/>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Пряма зі стрілкою 21"/>
          <p:cNvCxnSpPr>
            <a:stCxn id="119" idx="4"/>
          </p:cNvCxnSpPr>
          <p:nvPr/>
        </p:nvCxnSpPr>
        <p:spPr>
          <a:xfrm flipH="1">
            <a:off x="5775326" y="3722437"/>
            <a:ext cx="1" cy="48516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50" name="Google Shape;150;p16"/>
          <p:cNvSpPr txBox="1"/>
          <p:nvPr/>
        </p:nvSpPr>
        <p:spPr>
          <a:xfrm>
            <a:off x="1399822" y="2208733"/>
            <a:ext cx="9363003" cy="341627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Кожна</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Держава-</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учасниця</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вживає</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належних</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заходів</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у межах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своїх</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можливостей</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і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згідно</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з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основоположними</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принципами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свого</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внутрішнього</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права,  для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сприяння</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активній</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участі</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окремих</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осіб</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і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груп</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за межами державного  сектора, таких як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громадянське</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суспільство</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неурядові</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організації</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та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організації</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що</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функціонують</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на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базі</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громад, у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запобіганні</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корупції</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й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боротьбі</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з  нею та для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поглиблення</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розуміння</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суспільством</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факту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існування</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причин і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небезпечного</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характеру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корупції</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а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також</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загроз</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що</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створюються</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нею.</a:t>
            </a:r>
            <a:endParaRPr lang="ru-RU" dirty="0">
              <a:latin typeface="Arial" panose="020B0604020202020204" pitchFamily="34" charset="0"/>
              <a:ea typeface="Cambria Math" panose="02040503050406030204"/>
              <a:cs typeface="Arial" panose="020B0604020202020204" pitchFamily="34" charset="0"/>
              <a:sym typeface="Cambria Math" panose="02040503050406030204"/>
            </a:endParaRPr>
          </a:p>
          <a:p>
            <a:pPr marL="0" marR="0" lvl="0" indent="0" algn="just" rtl="0">
              <a:spcBef>
                <a:spcPts val="0"/>
              </a:spcBef>
              <a:spcAft>
                <a:spcPts val="0"/>
              </a:spcAft>
              <a:buNone/>
            </a:pP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Кожна</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Держава-</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учасниця</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вживає</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належних</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заходів</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для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забезпечення</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того,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щоб</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відповідні</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органи</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з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протидії</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корупції</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про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які</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йдеться</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в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цій</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Конвенції</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були</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відомі</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населенню</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і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забезпечує</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доступ  до таких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органів</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для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надання</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їм</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повідомлень</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у тому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числі</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анонімно</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про будь-</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які</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випадки</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які</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можуть</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розглядатись</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як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злочин</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відповідно</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до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цієї</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Конвенції</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a:t>
            </a:r>
            <a:endParaRPr dirty="0">
              <a:latin typeface="Arial" panose="020B0604020202020204" pitchFamily="34" charset="0"/>
              <a:ea typeface="Cambria Math" panose="02040503050406030204"/>
              <a:cs typeface="Arial" panose="020B0604020202020204" pitchFamily="34" charset="0"/>
              <a:sym typeface="Cambria Math" panose="02040503050406030204"/>
            </a:endParaRPr>
          </a:p>
        </p:txBody>
      </p:sp>
      <p:pic>
        <p:nvPicPr>
          <p:cNvPr id="152" name="Google Shape;152;p16"/>
          <p:cNvPicPr preferRelativeResize="0"/>
          <p:nvPr/>
        </p:nvPicPr>
        <p:blipFill rotWithShape="1">
          <a:blip r:embed="rId1"/>
          <a:srcRect/>
          <a:stretch>
            <a:fillRect/>
          </a:stretch>
        </p:blipFill>
        <p:spPr>
          <a:xfrm>
            <a:off x="10563198" y="5199702"/>
            <a:ext cx="582322" cy="597253"/>
          </a:xfrm>
          <a:prstGeom prst="rect">
            <a:avLst/>
          </a:prstGeom>
          <a:noFill/>
          <a:ln>
            <a:noFill/>
          </a:ln>
        </p:spPr>
      </p:pic>
      <p:pic>
        <p:nvPicPr>
          <p:cNvPr id="153" name="Google Shape;153;p16"/>
          <p:cNvPicPr preferRelativeResize="0"/>
          <p:nvPr/>
        </p:nvPicPr>
        <p:blipFill rotWithShape="1">
          <a:blip r:embed="rId1"/>
          <a:srcRect/>
          <a:stretch>
            <a:fillRect/>
          </a:stretch>
        </p:blipFill>
        <p:spPr>
          <a:xfrm rot="10800000">
            <a:off x="1028459" y="2115813"/>
            <a:ext cx="579007" cy="593853"/>
          </a:xfrm>
          <a:prstGeom prst="rect">
            <a:avLst/>
          </a:prstGeom>
          <a:noFill/>
          <a:ln>
            <a:noFill/>
          </a:ln>
        </p:spPr>
      </p:pic>
      <p:sp>
        <p:nvSpPr>
          <p:cNvPr id="2" name="Заголовок 1"/>
          <p:cNvSpPr>
            <a:spLocks noGrp="1"/>
          </p:cNvSpPr>
          <p:nvPr>
            <p:ph type="title"/>
          </p:nvPr>
        </p:nvSpPr>
        <p:spPr>
          <a:xfrm>
            <a:off x="1011484" y="479173"/>
            <a:ext cx="9363003" cy="721360"/>
          </a:xfrm>
        </p:spPr>
        <p:txBody>
          <a:bodyPr/>
          <a:lstStyle/>
          <a:p>
            <a:pPr>
              <a:lnSpc>
                <a:spcPct val="100000"/>
              </a:lnSpc>
            </a:pPr>
            <a:r>
              <a:rPr lang="ru-RU" b="1" dirty="0" err="1">
                <a:latin typeface="Arial" panose="020B0604020202020204" pitchFamily="34" charset="0"/>
                <a:ea typeface="Cambria Math" panose="02040503050406030204"/>
                <a:cs typeface="Arial" panose="020B0604020202020204" pitchFamily="34" charset="0"/>
                <a:sym typeface="Cambria Math" panose="02040503050406030204"/>
              </a:rPr>
              <a:t>Документи</a:t>
            </a:r>
            <a:r>
              <a:rPr lang="ru-RU" b="1"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b="1" dirty="0" err="1">
                <a:latin typeface="Arial" panose="020B0604020202020204" pitchFamily="34" charset="0"/>
                <a:ea typeface="Cambria Math" panose="02040503050406030204"/>
                <a:cs typeface="Arial" panose="020B0604020202020204" pitchFamily="34" charset="0"/>
                <a:sym typeface="Cambria Math" panose="02040503050406030204"/>
              </a:rPr>
              <a:t>що</a:t>
            </a:r>
            <a:r>
              <a:rPr lang="ru-RU" b="1"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b="1" dirty="0" err="1">
                <a:latin typeface="Arial" panose="020B0604020202020204" pitchFamily="34" charset="0"/>
                <a:ea typeface="Cambria Math" panose="02040503050406030204"/>
                <a:cs typeface="Arial" panose="020B0604020202020204" pitchFamily="34" charset="0"/>
                <a:sym typeface="Cambria Math" panose="02040503050406030204"/>
              </a:rPr>
              <a:t>закріплюють</a:t>
            </a:r>
            <a:r>
              <a:rPr lang="ru-RU" b="1" dirty="0">
                <a:latin typeface="Arial" panose="020B0604020202020204" pitchFamily="34" charset="0"/>
                <a:ea typeface="Cambria Math" panose="02040503050406030204"/>
                <a:cs typeface="Arial" panose="020B0604020202020204" pitchFamily="34" charset="0"/>
                <a:sym typeface="Cambria Math" panose="02040503050406030204"/>
              </a:rPr>
              <a:t> участь </a:t>
            </a:r>
            <a:r>
              <a:rPr lang="ru-RU" b="1" dirty="0" err="1">
                <a:latin typeface="Arial" panose="020B0604020202020204" pitchFamily="34" charset="0"/>
                <a:ea typeface="Cambria Math" panose="02040503050406030204"/>
                <a:cs typeface="Arial" panose="020B0604020202020204" pitchFamily="34" charset="0"/>
                <a:sym typeface="Cambria Math" panose="02040503050406030204"/>
              </a:rPr>
              <a:t>суспільства</a:t>
            </a:r>
            <a:r>
              <a:rPr lang="ru-RU" b="1" dirty="0">
                <a:latin typeface="Arial" panose="020B0604020202020204" pitchFamily="34" charset="0"/>
                <a:ea typeface="Cambria Math" panose="02040503050406030204"/>
                <a:cs typeface="Arial" panose="020B0604020202020204" pitchFamily="34" charset="0"/>
                <a:sym typeface="Cambria Math" panose="02040503050406030204"/>
              </a:rPr>
              <a:t> в </a:t>
            </a:r>
            <a:r>
              <a:rPr lang="ru-RU" b="1" dirty="0" err="1">
                <a:latin typeface="Arial" panose="020B0604020202020204" pitchFamily="34" charset="0"/>
                <a:ea typeface="Cambria Math" panose="02040503050406030204"/>
                <a:cs typeface="Arial" panose="020B0604020202020204" pitchFamily="34" charset="0"/>
                <a:sym typeface="Cambria Math" panose="02040503050406030204"/>
              </a:rPr>
              <a:t>боротьбі</a:t>
            </a:r>
            <a:r>
              <a:rPr lang="ru-RU" b="1" dirty="0">
                <a:latin typeface="Arial" panose="020B0604020202020204" pitchFamily="34" charset="0"/>
                <a:ea typeface="Cambria Math" panose="02040503050406030204"/>
                <a:cs typeface="Arial" panose="020B0604020202020204" pitchFamily="34" charset="0"/>
                <a:sym typeface="Cambria Math" panose="02040503050406030204"/>
              </a:rPr>
              <a:t> з </a:t>
            </a:r>
            <a:r>
              <a:rPr lang="ru-RU" b="1" dirty="0" err="1">
                <a:latin typeface="Arial" panose="020B0604020202020204" pitchFamily="34" charset="0"/>
                <a:ea typeface="Cambria Math" panose="02040503050406030204"/>
                <a:cs typeface="Arial" panose="020B0604020202020204" pitchFamily="34" charset="0"/>
                <a:sym typeface="Cambria Math" panose="02040503050406030204"/>
              </a:rPr>
              <a:t>корупцією</a:t>
            </a:r>
            <a:endParaRPr lang="ru-RU" dirty="0"/>
          </a:p>
        </p:txBody>
      </p:sp>
      <p:sp>
        <p:nvSpPr>
          <p:cNvPr id="13" name="Google Shape;149;p16"/>
          <p:cNvSpPr txBox="1"/>
          <p:nvPr/>
        </p:nvSpPr>
        <p:spPr>
          <a:xfrm>
            <a:off x="2423183" y="1746481"/>
            <a:ext cx="50358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b="1" dirty="0" err="1">
                <a:latin typeface="Arial" panose="020B0604020202020204" pitchFamily="34" charset="0"/>
                <a:ea typeface="Cambria Math" panose="02040503050406030204"/>
                <a:cs typeface="Arial" panose="020B0604020202020204" pitchFamily="34" charset="0"/>
                <a:sym typeface="Cambria Math" panose="02040503050406030204"/>
              </a:rPr>
              <a:t>Стаття</a:t>
            </a:r>
            <a:r>
              <a:rPr lang="ru-RU" sz="1800" b="1" dirty="0">
                <a:latin typeface="Arial" panose="020B0604020202020204" pitchFamily="34" charset="0"/>
                <a:ea typeface="Cambria Math" panose="02040503050406030204"/>
                <a:cs typeface="Arial" panose="020B0604020202020204" pitchFamily="34" charset="0"/>
                <a:sym typeface="Cambria Math" panose="02040503050406030204"/>
              </a:rPr>
              <a:t> 13 </a:t>
            </a:r>
            <a:r>
              <a:rPr lang="ru-RU" sz="1800" b="1" dirty="0" err="1">
                <a:latin typeface="Arial" panose="020B0604020202020204" pitchFamily="34" charset="0"/>
                <a:ea typeface="Cambria Math" panose="02040503050406030204"/>
                <a:cs typeface="Arial" panose="020B0604020202020204" pitchFamily="34" charset="0"/>
                <a:sym typeface="Cambria Math" panose="02040503050406030204"/>
              </a:rPr>
              <a:t>Конвенції</a:t>
            </a:r>
            <a:r>
              <a:rPr lang="ru-RU" sz="1800" b="1" dirty="0">
                <a:latin typeface="Arial" panose="020B0604020202020204" pitchFamily="34" charset="0"/>
                <a:ea typeface="Cambria Math" panose="02040503050406030204"/>
                <a:cs typeface="Arial" panose="020B0604020202020204" pitchFamily="34" charset="0"/>
                <a:sym typeface="Cambria Math" panose="02040503050406030204"/>
              </a:rPr>
              <a:t> ООН </a:t>
            </a:r>
            <a:r>
              <a:rPr lang="ru-RU" sz="1800" b="1" dirty="0" err="1">
                <a:latin typeface="Arial" panose="020B0604020202020204" pitchFamily="34" charset="0"/>
                <a:ea typeface="Cambria Math" panose="02040503050406030204"/>
                <a:cs typeface="Arial" panose="020B0604020202020204" pitchFamily="34" charset="0"/>
                <a:sym typeface="Cambria Math" panose="02040503050406030204"/>
              </a:rPr>
              <a:t>проти</a:t>
            </a:r>
            <a:r>
              <a:rPr lang="ru-RU" sz="1800" b="1"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sz="1800" b="1" dirty="0" err="1">
                <a:latin typeface="Arial" panose="020B0604020202020204" pitchFamily="34" charset="0"/>
                <a:ea typeface="Cambria Math" panose="02040503050406030204"/>
                <a:cs typeface="Arial" panose="020B0604020202020204" pitchFamily="34" charset="0"/>
                <a:sym typeface="Cambria Math" panose="02040503050406030204"/>
              </a:rPr>
              <a:t>корупції</a:t>
            </a:r>
            <a:r>
              <a:rPr lang="ru-RU" sz="1800" b="1" dirty="0">
                <a:latin typeface="Arial" panose="020B0604020202020204" pitchFamily="34" charset="0"/>
                <a:ea typeface="Cambria Math" panose="02040503050406030204"/>
                <a:cs typeface="Arial" panose="020B0604020202020204" pitchFamily="34" charset="0"/>
                <a:sym typeface="Cambria Math" panose="02040503050406030204"/>
              </a:rPr>
              <a:t>:</a:t>
            </a:r>
            <a:endParaRPr sz="1800" b="1" dirty="0">
              <a:latin typeface="Arial" panose="020B0604020202020204" pitchFamily="34" charset="0"/>
              <a:ea typeface="Cambria Math" panose="02040503050406030204"/>
              <a:cs typeface="Arial" panose="020B0604020202020204" pitchFamily="34" charset="0"/>
              <a:sym typeface="Cambria Math" panose="0204050305040603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56" name="Google Shape;156;p16"/>
          <p:cNvSpPr txBox="1"/>
          <p:nvPr/>
        </p:nvSpPr>
        <p:spPr>
          <a:xfrm>
            <a:off x="1011484" y="1866225"/>
            <a:ext cx="9363003"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dirty="0">
                <a:latin typeface="Arial" panose="020B0604020202020204" pitchFamily="34" charset="0"/>
                <a:ea typeface="Cambria Math" panose="02040503050406030204"/>
                <a:cs typeface="Arial" panose="020B0604020202020204" pitchFamily="34" charset="0"/>
                <a:sym typeface="Cambria Math" panose="02040503050406030204"/>
              </a:rPr>
              <a:t>Участь </a:t>
            </a:r>
            <a:r>
              <a:rPr lang="ru-RU" sz="2000" b="1" dirty="0" err="1">
                <a:latin typeface="Arial" panose="020B0604020202020204" pitchFamily="34" charset="0"/>
                <a:ea typeface="Cambria Math" panose="02040503050406030204"/>
                <a:cs typeface="Arial" panose="020B0604020202020204" pitchFamily="34" charset="0"/>
                <a:sym typeface="Cambria Math" panose="02040503050406030204"/>
              </a:rPr>
              <a:t>громадян</a:t>
            </a:r>
            <a:r>
              <a:rPr lang="ru-RU" sz="2000" b="1"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b="1" dirty="0" err="1">
                <a:latin typeface="Arial" panose="020B0604020202020204" pitchFamily="34" charset="0"/>
                <a:ea typeface="Cambria Math" panose="02040503050406030204"/>
                <a:cs typeface="Arial" panose="020B0604020202020204" pitchFamily="34" charset="0"/>
                <a:sym typeface="Cambria Math" panose="02040503050406030204"/>
              </a:rPr>
              <a:t>слід</a:t>
            </a:r>
            <a:r>
              <a:rPr lang="ru-RU" sz="2000" b="1"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b="1" dirty="0" err="1">
                <a:latin typeface="Arial" panose="020B0604020202020204" pitchFamily="34" charset="0"/>
                <a:ea typeface="Cambria Math" panose="02040503050406030204"/>
                <a:cs typeface="Arial" panose="020B0604020202020204" pitchFamily="34" charset="0"/>
                <a:sym typeface="Cambria Math" panose="02040503050406030204"/>
              </a:rPr>
              <a:t>зміцнювати</a:t>
            </a:r>
            <a:r>
              <a:rPr lang="ru-RU" sz="2000" b="1" dirty="0">
                <a:latin typeface="Arial" panose="020B0604020202020204" pitchFamily="34" charset="0"/>
                <a:ea typeface="Cambria Math" panose="02040503050406030204"/>
                <a:cs typeface="Arial" panose="020B0604020202020204" pitchFamily="34" charset="0"/>
                <a:sym typeface="Cambria Math" panose="02040503050406030204"/>
              </a:rPr>
              <a:t> за </a:t>
            </a:r>
            <a:r>
              <a:rPr lang="ru-RU" sz="2000" b="1" dirty="0" err="1">
                <a:latin typeface="Arial" panose="020B0604020202020204" pitchFamily="34" charset="0"/>
                <a:ea typeface="Cambria Math" panose="02040503050406030204"/>
                <a:cs typeface="Arial" panose="020B0604020202020204" pitchFamily="34" charset="0"/>
                <a:sym typeface="Cambria Math" panose="02040503050406030204"/>
              </a:rPr>
              <a:t>допомогою</a:t>
            </a:r>
            <a:r>
              <a:rPr lang="ru-RU" sz="2000" b="1" dirty="0">
                <a:latin typeface="Arial" panose="020B0604020202020204" pitchFamily="34" charset="0"/>
                <a:ea typeface="Cambria Math" panose="02040503050406030204"/>
                <a:cs typeface="Arial" panose="020B0604020202020204" pitchFamily="34" charset="0"/>
                <a:sym typeface="Cambria Math" panose="02040503050406030204"/>
              </a:rPr>
              <a:t> таких </a:t>
            </a:r>
            <a:r>
              <a:rPr lang="ru-RU" sz="2000" b="1" dirty="0" err="1">
                <a:latin typeface="Arial" panose="020B0604020202020204" pitchFamily="34" charset="0"/>
                <a:ea typeface="Cambria Math" panose="02040503050406030204"/>
                <a:cs typeface="Arial" panose="020B0604020202020204" pitchFamily="34" charset="0"/>
                <a:sym typeface="Cambria Math" panose="02040503050406030204"/>
              </a:rPr>
              <a:t>заходів</a:t>
            </a:r>
            <a:r>
              <a:rPr lang="ru-RU" sz="2000" b="1" dirty="0">
                <a:latin typeface="Arial" panose="020B0604020202020204" pitchFamily="34" charset="0"/>
                <a:ea typeface="Cambria Math" panose="02040503050406030204"/>
                <a:cs typeface="Arial" panose="020B0604020202020204" pitchFamily="34" charset="0"/>
                <a:sym typeface="Cambria Math" panose="02040503050406030204"/>
              </a:rPr>
              <a:t>:</a:t>
            </a:r>
            <a:endParaRPr sz="2000" b="1" dirty="0">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157" name="Google Shape;157;p16"/>
          <p:cNvSpPr txBox="1"/>
          <p:nvPr/>
        </p:nvSpPr>
        <p:spPr>
          <a:xfrm>
            <a:off x="1011484" y="2266294"/>
            <a:ext cx="10130649" cy="330855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600"/>
              </a:spcBef>
              <a:spcAft>
                <a:spcPts val="0"/>
              </a:spcAft>
              <a:buClr>
                <a:srgbClr val="B9D6D5"/>
              </a:buClr>
              <a:buFont typeface="Helvetica" panose="020B0604020202020204" pitchFamily="50" charset="0"/>
              <a:buChar char="●"/>
            </a:pPr>
            <a:r>
              <a:rPr lang="ru-RU" b="1" dirty="0" err="1">
                <a:latin typeface="Arial" panose="020B0604020202020204" pitchFamily="34" charset="0"/>
                <a:ea typeface="Cambria Math" panose="02040503050406030204"/>
                <a:cs typeface="Arial" panose="020B0604020202020204" pitchFamily="34" charset="0"/>
                <a:sym typeface="Cambria Math" panose="02040503050406030204"/>
              </a:rPr>
              <a:t>посилення</a:t>
            </a:r>
            <a:r>
              <a:rPr lang="ru-RU" b="1"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b="1" dirty="0" err="1">
                <a:latin typeface="Arial" panose="020B0604020202020204" pitchFamily="34" charset="0"/>
                <a:ea typeface="Cambria Math" panose="02040503050406030204"/>
                <a:cs typeface="Arial" panose="020B0604020202020204" pitchFamily="34" charset="0"/>
                <a:sym typeface="Cambria Math" panose="02040503050406030204"/>
              </a:rPr>
              <a:t>прозорості</a:t>
            </a:r>
            <a:r>
              <a:rPr lang="ru-RU" b="1"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й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сприяння</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залученню</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населення</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до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процесів</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прийняття</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рішень</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a:t>
            </a:r>
            <a:endParaRPr dirty="0">
              <a:latin typeface="Arial" panose="020B0604020202020204" pitchFamily="34" charset="0"/>
            </a:endParaRPr>
          </a:p>
          <a:p>
            <a:pPr marL="285750" marR="0" lvl="0" indent="-285750" algn="l" rtl="0">
              <a:lnSpc>
                <a:spcPct val="150000"/>
              </a:lnSpc>
              <a:spcBef>
                <a:spcPts val="600"/>
              </a:spcBef>
              <a:spcAft>
                <a:spcPts val="0"/>
              </a:spcAft>
              <a:buClr>
                <a:srgbClr val="B9D6D5"/>
              </a:buClr>
              <a:buFont typeface="Helvetica" panose="020B0604020202020204" pitchFamily="50" charset="0"/>
              <a:buChar char="●"/>
            </a:pP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забезпечення</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для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населення</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ефективного</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b="1" dirty="0">
                <a:latin typeface="Arial" panose="020B0604020202020204" pitchFamily="34" charset="0"/>
                <a:ea typeface="Cambria Math" panose="02040503050406030204"/>
                <a:cs typeface="Arial" panose="020B0604020202020204" pitchFamily="34" charset="0"/>
                <a:sym typeface="Cambria Math" panose="02040503050406030204"/>
              </a:rPr>
              <a:t>доступу до </a:t>
            </a:r>
            <a:r>
              <a:rPr lang="ru-RU" b="1" dirty="0" err="1">
                <a:latin typeface="Arial" panose="020B0604020202020204" pitchFamily="34" charset="0"/>
                <a:ea typeface="Cambria Math" panose="02040503050406030204"/>
                <a:cs typeface="Arial" panose="020B0604020202020204" pitchFamily="34" charset="0"/>
                <a:sym typeface="Cambria Math" panose="02040503050406030204"/>
              </a:rPr>
              <a:t>інформації</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a:t>
            </a:r>
            <a:endParaRPr dirty="0">
              <a:latin typeface="Arial" panose="020B0604020202020204" pitchFamily="34" charset="0"/>
            </a:endParaRPr>
          </a:p>
          <a:p>
            <a:pPr marL="285750" marR="0" lvl="0" indent="-285750" algn="l" rtl="0">
              <a:lnSpc>
                <a:spcPct val="150000"/>
              </a:lnSpc>
              <a:spcBef>
                <a:spcPts val="600"/>
              </a:spcBef>
              <a:spcAft>
                <a:spcPts val="0"/>
              </a:spcAft>
              <a:buClr>
                <a:srgbClr val="B9D6D5"/>
              </a:buClr>
              <a:buFont typeface="Helvetica" panose="020B0604020202020204" pitchFamily="50" charset="0"/>
              <a:buChar char="●"/>
            </a:pP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проведення</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заходів</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щодо</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u="sng" dirty="0" err="1">
                <a:latin typeface="Arial" panose="020B0604020202020204" pitchFamily="34" charset="0"/>
                <a:ea typeface="Cambria Math" panose="02040503050406030204"/>
                <a:cs typeface="Arial" panose="020B0604020202020204" pitchFamily="34" charset="0"/>
                <a:sym typeface="Cambria Math" panose="02040503050406030204"/>
              </a:rPr>
              <a:t>інформування</a:t>
            </a:r>
            <a:r>
              <a:rPr lang="ru-RU" u="sng"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u="sng" dirty="0" err="1">
                <a:latin typeface="Arial" panose="020B0604020202020204" pitchFamily="34" charset="0"/>
                <a:ea typeface="Cambria Math" panose="02040503050406030204"/>
                <a:cs typeface="Arial" panose="020B0604020202020204" pitchFamily="34" charset="0"/>
                <a:sym typeface="Cambria Math" panose="02040503050406030204"/>
              </a:rPr>
              <a:t>населення</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які</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сприяють</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створенню</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атмосфери</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неприйняття</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корупції</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а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також</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реалізація</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програм</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державної</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освіти</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у тому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числі</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навчальних</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програм</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у школах й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університетах</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a:t>
            </a:r>
            <a:endParaRPr dirty="0">
              <a:latin typeface="Arial" panose="020B0604020202020204" pitchFamily="34" charset="0"/>
            </a:endParaRPr>
          </a:p>
          <a:p>
            <a:pPr marL="285750" marR="0" lvl="0" indent="-285750" algn="l" rtl="0">
              <a:lnSpc>
                <a:spcPct val="150000"/>
              </a:lnSpc>
              <a:spcBef>
                <a:spcPts val="600"/>
              </a:spcBef>
              <a:spcAft>
                <a:spcPts val="0"/>
              </a:spcAft>
              <a:buClr>
                <a:srgbClr val="B9D6D5"/>
              </a:buClr>
              <a:buFont typeface="Helvetica" panose="020B0604020202020204" pitchFamily="50" charset="0"/>
              <a:buChar char="●"/>
            </a:pP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повага</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заохочення</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та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захист</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свободи</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пошуку</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отримання</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dirty="0" err="1">
                <a:latin typeface="Arial" panose="020B0604020202020204" pitchFamily="34" charset="0"/>
                <a:ea typeface="Cambria Math" panose="02040503050406030204"/>
                <a:cs typeface="Arial" panose="020B0604020202020204" pitchFamily="34" charset="0"/>
                <a:sym typeface="Cambria Math" panose="02040503050406030204"/>
              </a:rPr>
              <a:t>опублікування</a:t>
            </a:r>
            <a:r>
              <a:rPr lang="ru-RU" dirty="0">
                <a:latin typeface="Arial" panose="020B0604020202020204" pitchFamily="34" charset="0"/>
                <a:ea typeface="Cambria Math" panose="02040503050406030204"/>
                <a:cs typeface="Arial" panose="020B0604020202020204" pitchFamily="34" charset="0"/>
                <a:sym typeface="Cambria Math" panose="02040503050406030204"/>
              </a:rPr>
              <a:t> та </a:t>
            </a:r>
            <a:r>
              <a:rPr lang="ru-RU" b="1" dirty="0" err="1">
                <a:latin typeface="Arial" panose="020B0604020202020204" pitchFamily="34" charset="0"/>
                <a:ea typeface="Cambria Math" panose="02040503050406030204"/>
                <a:cs typeface="Arial" panose="020B0604020202020204" pitchFamily="34" charset="0"/>
                <a:sym typeface="Cambria Math" panose="02040503050406030204"/>
              </a:rPr>
              <a:t>поширення</a:t>
            </a:r>
            <a:r>
              <a:rPr lang="ru-RU" b="1"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b="1" dirty="0" err="1">
                <a:latin typeface="Arial" panose="020B0604020202020204" pitchFamily="34" charset="0"/>
                <a:ea typeface="Cambria Math" panose="02040503050406030204"/>
                <a:cs typeface="Arial" panose="020B0604020202020204" pitchFamily="34" charset="0"/>
                <a:sym typeface="Cambria Math" panose="02040503050406030204"/>
              </a:rPr>
              <a:t>інформації</a:t>
            </a:r>
            <a:r>
              <a:rPr lang="ru-RU" b="1" dirty="0">
                <a:latin typeface="Arial" panose="020B0604020202020204" pitchFamily="34" charset="0"/>
                <a:ea typeface="Cambria Math" panose="02040503050406030204"/>
                <a:cs typeface="Arial" panose="020B0604020202020204" pitchFamily="34" charset="0"/>
                <a:sym typeface="Cambria Math" panose="02040503050406030204"/>
              </a:rPr>
              <a:t> про </a:t>
            </a:r>
            <a:r>
              <a:rPr lang="ru-RU" b="1" dirty="0" err="1">
                <a:latin typeface="Arial" panose="020B0604020202020204" pitchFamily="34" charset="0"/>
                <a:ea typeface="Cambria Math" panose="02040503050406030204"/>
                <a:cs typeface="Arial" panose="020B0604020202020204" pitchFamily="34" charset="0"/>
                <a:sym typeface="Cambria Math" panose="02040503050406030204"/>
              </a:rPr>
              <a:t>корупцію</a:t>
            </a:r>
            <a:r>
              <a:rPr lang="ru-RU" b="1" dirty="0">
                <a:latin typeface="Arial" panose="020B0604020202020204" pitchFamily="34" charset="0"/>
                <a:ea typeface="Cambria Math" panose="02040503050406030204"/>
                <a:cs typeface="Arial" panose="020B0604020202020204" pitchFamily="34" charset="0"/>
                <a:sym typeface="Cambria Math" panose="02040503050406030204"/>
              </a:rPr>
              <a:t>.</a:t>
            </a:r>
            <a:endParaRPr b="1" dirty="0">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19" name="Заголовок 1"/>
          <p:cNvSpPr>
            <a:spLocks noGrp="1"/>
          </p:cNvSpPr>
          <p:nvPr>
            <p:ph type="title"/>
          </p:nvPr>
        </p:nvSpPr>
        <p:spPr>
          <a:xfrm>
            <a:off x="1011484" y="479173"/>
            <a:ext cx="9363003" cy="721360"/>
          </a:xfrm>
        </p:spPr>
        <p:txBody>
          <a:bodyPr/>
          <a:lstStyle/>
          <a:p>
            <a:pPr>
              <a:lnSpc>
                <a:spcPct val="100000"/>
              </a:lnSpc>
            </a:pPr>
            <a:r>
              <a:rPr lang="ru-RU" b="1" dirty="0" err="1">
                <a:latin typeface="Arial" panose="020B0604020202020204" pitchFamily="34" charset="0"/>
                <a:ea typeface="Cambria Math" panose="02040503050406030204"/>
                <a:cs typeface="Arial" panose="020B0604020202020204" pitchFamily="34" charset="0"/>
                <a:sym typeface="Cambria Math" panose="02040503050406030204"/>
              </a:rPr>
              <a:t>Документи</a:t>
            </a:r>
            <a:r>
              <a:rPr lang="ru-RU" b="1"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b="1" dirty="0" err="1">
                <a:latin typeface="Arial" panose="020B0604020202020204" pitchFamily="34" charset="0"/>
                <a:ea typeface="Cambria Math" panose="02040503050406030204"/>
                <a:cs typeface="Arial" panose="020B0604020202020204" pitchFamily="34" charset="0"/>
                <a:sym typeface="Cambria Math" panose="02040503050406030204"/>
              </a:rPr>
              <a:t>що</a:t>
            </a:r>
            <a:r>
              <a:rPr lang="ru-RU" b="1"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b="1" dirty="0" err="1">
                <a:latin typeface="Arial" panose="020B0604020202020204" pitchFamily="34" charset="0"/>
                <a:ea typeface="Cambria Math" panose="02040503050406030204"/>
                <a:cs typeface="Arial" panose="020B0604020202020204" pitchFamily="34" charset="0"/>
                <a:sym typeface="Cambria Math" panose="02040503050406030204"/>
              </a:rPr>
              <a:t>закріплюють</a:t>
            </a:r>
            <a:r>
              <a:rPr lang="ru-RU" b="1" dirty="0">
                <a:latin typeface="Arial" panose="020B0604020202020204" pitchFamily="34" charset="0"/>
                <a:ea typeface="Cambria Math" panose="02040503050406030204"/>
                <a:cs typeface="Arial" panose="020B0604020202020204" pitchFamily="34" charset="0"/>
                <a:sym typeface="Cambria Math" panose="02040503050406030204"/>
              </a:rPr>
              <a:t> участь </a:t>
            </a:r>
            <a:r>
              <a:rPr lang="ru-RU" b="1" dirty="0" err="1">
                <a:latin typeface="Arial" panose="020B0604020202020204" pitchFamily="34" charset="0"/>
                <a:ea typeface="Cambria Math" panose="02040503050406030204"/>
                <a:cs typeface="Arial" panose="020B0604020202020204" pitchFamily="34" charset="0"/>
                <a:sym typeface="Cambria Math" panose="02040503050406030204"/>
              </a:rPr>
              <a:t>суспільства</a:t>
            </a:r>
            <a:r>
              <a:rPr lang="ru-RU" b="1" dirty="0">
                <a:latin typeface="Arial" panose="020B0604020202020204" pitchFamily="34" charset="0"/>
                <a:ea typeface="Cambria Math" panose="02040503050406030204"/>
                <a:cs typeface="Arial" panose="020B0604020202020204" pitchFamily="34" charset="0"/>
                <a:sym typeface="Cambria Math" panose="02040503050406030204"/>
              </a:rPr>
              <a:t> в </a:t>
            </a:r>
            <a:r>
              <a:rPr lang="ru-RU" b="1" dirty="0" err="1">
                <a:latin typeface="Arial" panose="020B0604020202020204" pitchFamily="34" charset="0"/>
                <a:ea typeface="Cambria Math" panose="02040503050406030204"/>
                <a:cs typeface="Arial" panose="020B0604020202020204" pitchFamily="34" charset="0"/>
                <a:sym typeface="Cambria Math" panose="02040503050406030204"/>
              </a:rPr>
              <a:t>боротьбі</a:t>
            </a:r>
            <a:r>
              <a:rPr lang="ru-RU" b="1" dirty="0">
                <a:latin typeface="Arial" panose="020B0604020202020204" pitchFamily="34" charset="0"/>
                <a:ea typeface="Cambria Math" panose="02040503050406030204"/>
                <a:cs typeface="Arial" panose="020B0604020202020204" pitchFamily="34" charset="0"/>
                <a:sym typeface="Cambria Math" panose="02040503050406030204"/>
              </a:rPr>
              <a:t> з </a:t>
            </a:r>
            <a:r>
              <a:rPr lang="ru-RU" b="1" dirty="0" err="1">
                <a:latin typeface="Arial" panose="020B0604020202020204" pitchFamily="34" charset="0"/>
                <a:ea typeface="Cambria Math" panose="02040503050406030204"/>
                <a:cs typeface="Arial" panose="020B0604020202020204" pitchFamily="34" charset="0"/>
                <a:sym typeface="Cambria Math" panose="02040503050406030204"/>
              </a:rPr>
              <a:t>корупцією</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1491615" y="713105"/>
            <a:ext cx="9039225" cy="45148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6" name="Google Shape;166;p17"/>
          <p:cNvSpPr txBox="1"/>
          <p:nvPr/>
        </p:nvSpPr>
        <p:spPr>
          <a:xfrm>
            <a:off x="1020417" y="470266"/>
            <a:ext cx="8929126"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000" b="1" dirty="0" err="1">
                <a:latin typeface="Arial" panose="020B0604020202020204" pitchFamily="34" charset="0"/>
                <a:ea typeface="Cambria Math" panose="02040503050406030204"/>
                <a:cs typeface="Arial" panose="020B0604020202020204" pitchFamily="34" charset="0"/>
                <a:sym typeface="Cambria Math" panose="02040503050406030204"/>
              </a:rPr>
              <a:t>Українська</a:t>
            </a:r>
            <a:r>
              <a:rPr lang="ru-RU" sz="3000" b="1" dirty="0">
                <a:latin typeface="Arial" panose="020B0604020202020204" pitchFamily="34" charset="0"/>
                <a:ea typeface="Cambria Math" panose="02040503050406030204"/>
                <a:cs typeface="Arial" panose="020B0604020202020204" pitchFamily="34" charset="0"/>
                <a:sym typeface="Cambria Math" panose="02040503050406030204"/>
              </a:rPr>
              <a:t> нормативно-</a:t>
            </a:r>
            <a:r>
              <a:rPr lang="ru-RU" sz="3000" b="1" dirty="0" err="1">
                <a:latin typeface="Arial" panose="020B0604020202020204" pitchFamily="34" charset="0"/>
                <a:ea typeface="Cambria Math" panose="02040503050406030204"/>
                <a:cs typeface="Arial" panose="020B0604020202020204" pitchFamily="34" charset="0"/>
                <a:sym typeface="Cambria Math" panose="02040503050406030204"/>
              </a:rPr>
              <a:t>правова</a:t>
            </a:r>
            <a:r>
              <a:rPr lang="ru-RU" sz="3000" b="1" dirty="0">
                <a:latin typeface="Arial" panose="020B0604020202020204" pitchFamily="34" charset="0"/>
                <a:ea typeface="Cambria Math" panose="02040503050406030204"/>
                <a:cs typeface="Arial" panose="020B0604020202020204" pitchFamily="34" charset="0"/>
                <a:sym typeface="Cambria Math" panose="02040503050406030204"/>
              </a:rPr>
              <a:t> база</a:t>
            </a:r>
            <a:endParaRPr sz="3000" dirty="0">
              <a:latin typeface="Arial" panose="020B0604020202020204" pitchFamily="34" charset="0"/>
              <a:ea typeface="Cambria Math" panose="02040503050406030204"/>
              <a:cs typeface="Arial" panose="020B0604020202020204" pitchFamily="34" charset="0"/>
              <a:sym typeface="Cambria Math" panose="02040503050406030204"/>
            </a:endParaRPr>
          </a:p>
        </p:txBody>
      </p:sp>
      <p:sp>
        <p:nvSpPr>
          <p:cNvPr id="169" name="Google Shape;169;p17"/>
          <p:cNvSpPr txBox="1"/>
          <p:nvPr/>
        </p:nvSpPr>
        <p:spPr>
          <a:xfrm>
            <a:off x="955041" y="1024142"/>
            <a:ext cx="10088880" cy="2594516"/>
          </a:xfrm>
          <a:prstGeom prst="rect">
            <a:avLst/>
          </a:prstGeom>
          <a:noFill/>
          <a:ln>
            <a:noFill/>
          </a:ln>
        </p:spPr>
        <p:txBody>
          <a:bodyPr spcFirstLastPara="1" wrap="square" lIns="91425" tIns="45700" rIns="91425" bIns="45700" anchor="t" anchorCtr="0">
            <a:spAutoFit/>
          </a:bodyPr>
          <a:lstStyle/>
          <a:p>
            <a:pPr marL="0" marR="0" lvl="0" indent="0" rtl="0">
              <a:lnSpc>
                <a:spcPct val="115000"/>
              </a:lnSpc>
              <a:spcBef>
                <a:spcPts val="0"/>
              </a:spcBef>
              <a:spcAft>
                <a:spcPts val="0"/>
              </a:spcAft>
              <a:buNone/>
            </a:pPr>
            <a:r>
              <a:rPr lang="ru-RU" sz="2000" b="1" dirty="0" err="1">
                <a:latin typeface="Arial" panose="020B0604020202020204" pitchFamily="34" charset="0"/>
                <a:ea typeface="Cambria Math" panose="02040503050406030204"/>
                <a:cs typeface="Arial" panose="020B0604020202020204" pitchFamily="34" charset="0"/>
                <a:sym typeface="Cambria Math" panose="02040503050406030204"/>
              </a:rPr>
              <a:t>Закони</a:t>
            </a:r>
            <a:r>
              <a:rPr lang="ru-RU" sz="2000" b="1"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b="1" dirty="0" err="1">
                <a:latin typeface="Arial" panose="020B0604020202020204" pitchFamily="34" charset="0"/>
                <a:ea typeface="Cambria Math" panose="02040503050406030204"/>
                <a:cs typeface="Arial" panose="020B0604020202020204" pitchFamily="34" charset="0"/>
                <a:sym typeface="Cambria Math" panose="02040503050406030204"/>
              </a:rPr>
              <a:t>України</a:t>
            </a:r>
            <a:r>
              <a:rPr lang="ru-RU" sz="2000" b="1" dirty="0">
                <a:latin typeface="Arial" panose="020B0604020202020204" pitchFamily="34" charset="0"/>
                <a:ea typeface="Cambria Math" panose="02040503050406030204"/>
                <a:cs typeface="Arial" panose="020B0604020202020204" pitchFamily="34" charset="0"/>
                <a:sym typeface="Cambria Math" panose="02040503050406030204"/>
              </a:rPr>
              <a:t> , </a:t>
            </a:r>
            <a:r>
              <a:rPr lang="ru-RU" sz="2000" b="1" dirty="0" err="1">
                <a:latin typeface="Arial" panose="020B0604020202020204" pitchFamily="34" charset="0"/>
                <a:ea typeface="Cambria Math" panose="02040503050406030204"/>
                <a:cs typeface="Arial" panose="020B0604020202020204" pitchFamily="34" charset="0"/>
                <a:sym typeface="Cambria Math" panose="02040503050406030204"/>
              </a:rPr>
              <a:t>які</a:t>
            </a:r>
            <a:r>
              <a:rPr lang="ru-RU" sz="2000" b="1"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b="1" dirty="0" err="1">
                <a:latin typeface="Arial" panose="020B0604020202020204" pitchFamily="34" charset="0"/>
                <a:ea typeface="Cambria Math" panose="02040503050406030204"/>
                <a:cs typeface="Arial" panose="020B0604020202020204" pitchFamily="34" charset="0"/>
                <a:sym typeface="Cambria Math" panose="02040503050406030204"/>
              </a:rPr>
              <a:t>регулюються</a:t>
            </a:r>
            <a:r>
              <a:rPr lang="ru-RU" sz="2000" b="1"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b="1" dirty="0" err="1">
                <a:latin typeface="Arial" panose="020B0604020202020204" pitchFamily="34" charset="0"/>
                <a:ea typeface="Cambria Math" panose="02040503050406030204"/>
                <a:cs typeface="Arial" panose="020B0604020202020204" pitchFamily="34" charset="0"/>
                <a:sym typeface="Cambria Math" panose="02040503050406030204"/>
              </a:rPr>
              <a:t>діяльність</a:t>
            </a:r>
            <a:r>
              <a:rPr lang="ru-RU" sz="2000" b="1"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b="1" dirty="0" err="1">
                <a:latin typeface="Arial" panose="020B0604020202020204" pitchFamily="34" charset="0"/>
                <a:ea typeface="Cambria Math" panose="02040503050406030204"/>
                <a:cs typeface="Arial" panose="020B0604020202020204" pitchFamily="34" charset="0"/>
                <a:sym typeface="Cambria Math" panose="02040503050406030204"/>
              </a:rPr>
              <a:t>громадських</a:t>
            </a:r>
            <a:r>
              <a:rPr lang="ru-RU" sz="2000" b="1"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sz="2000" b="1" dirty="0" err="1">
                <a:latin typeface="Arial" panose="020B0604020202020204" pitchFamily="34" charset="0"/>
                <a:ea typeface="Cambria Math" panose="02040503050406030204"/>
                <a:cs typeface="Arial" panose="020B0604020202020204" pitchFamily="34" charset="0"/>
                <a:sym typeface="Cambria Math" panose="02040503050406030204"/>
              </a:rPr>
              <a:t>обʼєднань</a:t>
            </a:r>
            <a:r>
              <a:rPr lang="ru-RU" sz="2000" b="1" dirty="0">
                <a:latin typeface="Arial" panose="020B0604020202020204" pitchFamily="34" charset="0"/>
                <a:ea typeface="Cambria Math" panose="02040503050406030204"/>
                <a:cs typeface="Arial" panose="020B0604020202020204" pitchFamily="34" charset="0"/>
                <a:sym typeface="Cambria Math" panose="02040503050406030204"/>
              </a:rPr>
              <a:t>:</a:t>
            </a:r>
            <a:endParaRPr lang="ru-RU" sz="2000" b="1" dirty="0">
              <a:latin typeface="Arial" panose="020B0604020202020204" pitchFamily="34" charset="0"/>
              <a:ea typeface="Cambria Math" panose="02040503050406030204"/>
              <a:cs typeface="Arial" panose="020B0604020202020204" pitchFamily="34" charset="0"/>
              <a:sym typeface="Cambria Math" panose="02040503050406030204"/>
            </a:endParaRPr>
          </a:p>
          <a:p>
            <a:pPr marL="0" marR="0" lvl="0" indent="0" rtl="0">
              <a:lnSpc>
                <a:spcPct val="115000"/>
              </a:lnSpc>
              <a:spcBef>
                <a:spcPts val="0"/>
              </a:spcBef>
              <a:spcAft>
                <a:spcPts val="0"/>
              </a:spcAft>
              <a:buNone/>
            </a:pPr>
            <a:r>
              <a:rPr lang="ru-RU" sz="800" b="1" dirty="0">
                <a:latin typeface="Arial" panose="020B0604020202020204" pitchFamily="34" charset="0"/>
                <a:ea typeface="Cambria Math" panose="02040503050406030204"/>
                <a:cs typeface="Arial" panose="020B0604020202020204" pitchFamily="34" charset="0"/>
                <a:sym typeface="Cambria Math" panose="02040503050406030204"/>
              </a:rPr>
              <a:t> </a:t>
            </a:r>
            <a:endParaRPr lang="ru-RU" sz="800" b="1" dirty="0">
              <a:latin typeface="Arial" panose="020B0604020202020204" pitchFamily="34" charset="0"/>
              <a:ea typeface="Cambria Math" panose="02040503050406030204"/>
              <a:cs typeface="Arial" panose="020B0604020202020204" pitchFamily="34" charset="0"/>
              <a:sym typeface="Cambria Math" panose="02040503050406030204"/>
            </a:endParaRPr>
          </a:p>
          <a:p>
            <a:pPr marL="342900" marR="0" lvl="0" indent="-342900" rtl="0">
              <a:lnSpc>
                <a:spcPct val="115000"/>
              </a:lnSpc>
              <a:spcBef>
                <a:spcPts val="600"/>
              </a:spcBef>
              <a:spcAft>
                <a:spcPts val="0"/>
              </a:spcAft>
              <a:buClr>
                <a:srgbClr val="B9D6D5"/>
              </a:buClr>
              <a:buSzPts val="1600"/>
              <a:buFont typeface="Wingdings" panose="05000000000000000000" pitchFamily="2" charset="2"/>
              <a:buChar char="l"/>
            </a:pPr>
            <a:r>
              <a:rPr lang="ru-RU" sz="1600" u="none" strike="noStrike" dirty="0">
                <a:latin typeface="Arial" panose="020B0604020202020204" pitchFamily="34" charset="0"/>
                <a:ea typeface="Cambria Math" panose="02040503050406030204"/>
                <a:cs typeface="Arial" panose="020B0604020202020204" pitchFamily="34" charset="0"/>
                <a:sym typeface="Cambria Math" panose="02040503050406030204"/>
              </a:rPr>
              <a:t>«Про </a:t>
            </a:r>
            <a:r>
              <a:rPr lang="ru-RU" sz="1600" u="none" strike="noStrike" dirty="0" err="1">
                <a:latin typeface="Arial" panose="020B0604020202020204" pitchFamily="34" charset="0"/>
                <a:ea typeface="Cambria Math" panose="02040503050406030204"/>
                <a:cs typeface="Arial" panose="020B0604020202020204" pitchFamily="34" charset="0"/>
                <a:sym typeface="Cambria Math" panose="02040503050406030204"/>
              </a:rPr>
              <a:t>громадські</a:t>
            </a:r>
            <a:r>
              <a:rPr lang="ru-RU" sz="1600" u="none" strike="noStrike"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u="none" strike="noStrike" dirty="0" err="1">
                <a:latin typeface="Arial" panose="020B0604020202020204" pitchFamily="34" charset="0"/>
                <a:ea typeface="Cambria Math" panose="02040503050406030204"/>
                <a:cs typeface="Arial" panose="020B0604020202020204" pitchFamily="34" charset="0"/>
                <a:sym typeface="Cambria Math" panose="02040503050406030204"/>
              </a:rPr>
              <a:t>об’єднання</a:t>
            </a:r>
            <a:r>
              <a:rPr lang="ru-RU" sz="1600" u="none" strike="noStrike"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u="none" strike="noStrike" dirty="0" err="1">
                <a:latin typeface="Arial" panose="020B0604020202020204" pitchFamily="34" charset="0"/>
                <a:ea typeface="Cambria Math" panose="02040503050406030204"/>
                <a:cs typeface="Arial" panose="020B0604020202020204" pitchFamily="34" charset="0"/>
                <a:sym typeface="Cambria Math" panose="02040503050406030204"/>
              </a:rPr>
              <a:t>від</a:t>
            </a:r>
            <a:r>
              <a:rPr lang="ru-RU" sz="1600" u="none" strike="noStrike" dirty="0">
                <a:latin typeface="Arial" panose="020B0604020202020204" pitchFamily="34" charset="0"/>
                <a:ea typeface="Cambria Math" panose="02040503050406030204"/>
                <a:cs typeface="Arial" panose="020B0604020202020204" pitchFamily="34" charset="0"/>
                <a:sym typeface="Cambria Math" panose="02040503050406030204"/>
              </a:rPr>
              <a:t> 22.03.2012 р. №2572-VI;</a:t>
            </a:r>
            <a:endParaRPr lang="ru-RU" sz="1600" u="none" strike="noStrike" dirty="0">
              <a:latin typeface="Arial" panose="020B0604020202020204" pitchFamily="34" charset="0"/>
              <a:ea typeface="Cambria Math" panose="02040503050406030204"/>
              <a:cs typeface="Arial" panose="020B0604020202020204" pitchFamily="34" charset="0"/>
              <a:sym typeface="Cambria Math" panose="02040503050406030204"/>
            </a:endParaRPr>
          </a:p>
          <a:p>
            <a:pPr marL="342900" marR="0" lvl="0" indent="-342900" rtl="0">
              <a:lnSpc>
                <a:spcPct val="115000"/>
              </a:lnSpc>
              <a:spcBef>
                <a:spcPts val="600"/>
              </a:spcBef>
              <a:spcAft>
                <a:spcPts val="0"/>
              </a:spcAft>
              <a:buClr>
                <a:srgbClr val="B9D6D5"/>
              </a:buClr>
              <a:buSzPts val="1600"/>
              <a:buFont typeface="Wingdings" panose="05000000000000000000" pitchFamily="2" charset="2"/>
              <a:buChar char="l"/>
            </a:pPr>
            <a:r>
              <a:rPr lang="ru-RU" sz="1600" u="none" strike="noStrike" dirty="0">
                <a:latin typeface="Arial" panose="020B0604020202020204" pitchFamily="34" charset="0"/>
                <a:ea typeface="Cambria Math" panose="02040503050406030204"/>
                <a:cs typeface="Arial" panose="020B0604020202020204" pitchFamily="34" charset="0"/>
                <a:sym typeface="Cambria Math" panose="02040503050406030204"/>
              </a:rPr>
              <a:t>«Про участь </a:t>
            </a:r>
            <a:r>
              <a:rPr lang="ru-RU" sz="1600" u="none" strike="noStrike" dirty="0" err="1">
                <a:latin typeface="Arial" panose="020B0604020202020204" pitchFamily="34" charset="0"/>
                <a:ea typeface="Cambria Math" panose="02040503050406030204"/>
                <a:cs typeface="Arial" panose="020B0604020202020204" pitchFamily="34" charset="0"/>
                <a:sym typeface="Cambria Math" panose="02040503050406030204"/>
              </a:rPr>
              <a:t>громадян</a:t>
            </a:r>
            <a:r>
              <a:rPr lang="ru-RU" sz="1600" u="none" strike="noStrike" dirty="0">
                <a:latin typeface="Arial" panose="020B0604020202020204" pitchFamily="34" charset="0"/>
                <a:ea typeface="Cambria Math" panose="02040503050406030204"/>
                <a:cs typeface="Arial" panose="020B0604020202020204" pitchFamily="34" charset="0"/>
                <a:sym typeface="Cambria Math" panose="02040503050406030204"/>
              </a:rPr>
              <a:t> в </a:t>
            </a:r>
            <a:r>
              <a:rPr lang="ru-RU" sz="1600" u="none" strike="noStrike" dirty="0" err="1">
                <a:latin typeface="Arial" panose="020B0604020202020204" pitchFamily="34" charset="0"/>
                <a:ea typeface="Cambria Math" panose="02040503050406030204"/>
                <a:cs typeface="Arial" panose="020B0604020202020204" pitchFamily="34" charset="0"/>
                <a:sym typeface="Cambria Math" panose="02040503050406030204"/>
              </a:rPr>
              <a:t>охороні</a:t>
            </a:r>
            <a:r>
              <a:rPr lang="ru-RU" sz="1600" u="none" strike="noStrike"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u="none" strike="noStrike" dirty="0" err="1">
                <a:latin typeface="Arial" panose="020B0604020202020204" pitchFamily="34" charset="0"/>
                <a:ea typeface="Cambria Math" panose="02040503050406030204"/>
                <a:cs typeface="Arial" panose="020B0604020202020204" pitchFamily="34" charset="0"/>
                <a:sym typeface="Cambria Math" panose="02040503050406030204"/>
              </a:rPr>
              <a:t>громадського</a:t>
            </a:r>
            <a:r>
              <a:rPr lang="ru-RU" sz="1600" u="none" strike="noStrike" dirty="0">
                <a:latin typeface="Arial" panose="020B0604020202020204" pitchFamily="34" charset="0"/>
                <a:ea typeface="Cambria Math" panose="02040503050406030204"/>
                <a:cs typeface="Arial" panose="020B0604020202020204" pitchFamily="34" charset="0"/>
                <a:sym typeface="Cambria Math" panose="02040503050406030204"/>
              </a:rPr>
              <a:t> порядку і державного кордону»</a:t>
            </a:r>
            <a:br>
              <a:rPr lang="ru-RU" sz="1600" u="none" strike="noStrike" dirty="0">
                <a:latin typeface="Arial" panose="020B0604020202020204" pitchFamily="34" charset="0"/>
                <a:ea typeface="Cambria Math" panose="02040503050406030204"/>
                <a:cs typeface="Arial" panose="020B0604020202020204" pitchFamily="34" charset="0"/>
                <a:sym typeface="Cambria Math" panose="02040503050406030204"/>
              </a:rPr>
            </a:br>
            <a:r>
              <a:rPr lang="ru-RU" sz="1600" u="none" strike="noStrike" dirty="0" err="1">
                <a:latin typeface="Arial" panose="020B0604020202020204" pitchFamily="34" charset="0"/>
                <a:ea typeface="Cambria Math" panose="02040503050406030204"/>
                <a:cs typeface="Arial" panose="020B0604020202020204" pitchFamily="34" charset="0"/>
                <a:sym typeface="Cambria Math" panose="02040503050406030204"/>
              </a:rPr>
              <a:t>від</a:t>
            </a:r>
            <a:r>
              <a:rPr lang="ru-RU" sz="1600" u="none" strike="noStrike" dirty="0">
                <a:latin typeface="Arial" panose="020B0604020202020204" pitchFamily="34" charset="0"/>
                <a:ea typeface="Cambria Math" panose="02040503050406030204"/>
                <a:cs typeface="Arial" panose="020B0604020202020204" pitchFamily="34" charset="0"/>
                <a:sym typeface="Cambria Math" panose="02040503050406030204"/>
              </a:rPr>
              <a:t> 22.06.2000 р. №1835–ІІІ;</a:t>
            </a:r>
            <a:endParaRPr sz="1600" u="none" strike="noStrike" dirty="0">
              <a:latin typeface="Arial" panose="020B0604020202020204" pitchFamily="34" charset="0"/>
              <a:ea typeface="Cambria Math" panose="02040503050406030204"/>
              <a:cs typeface="Arial" panose="020B0604020202020204" pitchFamily="34" charset="0"/>
              <a:sym typeface="Cambria Math" panose="02040503050406030204"/>
            </a:endParaRPr>
          </a:p>
          <a:p>
            <a:pPr marL="342900" marR="0" lvl="0" indent="-342900" rtl="0">
              <a:lnSpc>
                <a:spcPct val="115000"/>
              </a:lnSpc>
              <a:spcBef>
                <a:spcPts val="600"/>
              </a:spcBef>
              <a:spcAft>
                <a:spcPts val="0"/>
              </a:spcAft>
              <a:buClr>
                <a:srgbClr val="B9D6D5"/>
              </a:buClr>
              <a:buSzPts val="1600"/>
              <a:buFont typeface="Wingdings" panose="05000000000000000000" pitchFamily="2" charset="2"/>
              <a:buChar char="l"/>
            </a:pPr>
            <a:r>
              <a:rPr lang="ru-RU" sz="1600" u="none" strike="noStrike" dirty="0">
                <a:latin typeface="Arial" panose="020B0604020202020204" pitchFamily="34" charset="0"/>
                <a:ea typeface="Cambria Math" panose="02040503050406030204"/>
                <a:cs typeface="Arial" panose="020B0604020202020204" pitchFamily="34" charset="0"/>
                <a:sym typeface="Cambria Math" panose="02040503050406030204"/>
              </a:rPr>
              <a:t>«Про </a:t>
            </a:r>
            <a:r>
              <a:rPr lang="ru-RU" sz="1600" u="none" strike="noStrike" dirty="0" err="1">
                <a:latin typeface="Arial" panose="020B0604020202020204" pitchFamily="34" charset="0"/>
                <a:ea typeface="Cambria Math" panose="02040503050406030204"/>
                <a:cs typeface="Arial" panose="020B0604020202020204" pitchFamily="34" charset="0"/>
                <a:sym typeface="Cambria Math" panose="02040503050406030204"/>
              </a:rPr>
              <a:t>органи</a:t>
            </a:r>
            <a:r>
              <a:rPr lang="ru-RU" sz="1600" u="none" strike="noStrike"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u="none" strike="noStrike" dirty="0" err="1">
                <a:latin typeface="Arial" panose="020B0604020202020204" pitchFamily="34" charset="0"/>
                <a:ea typeface="Cambria Math" panose="02040503050406030204"/>
                <a:cs typeface="Arial" panose="020B0604020202020204" pitchFamily="34" charset="0"/>
                <a:sym typeface="Cambria Math" panose="02040503050406030204"/>
              </a:rPr>
              <a:t>самоорганізації</a:t>
            </a:r>
            <a:r>
              <a:rPr lang="ru-RU" sz="1600" u="none" strike="noStrike"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u="none" strike="noStrike" dirty="0" err="1">
                <a:latin typeface="Arial" panose="020B0604020202020204" pitchFamily="34" charset="0"/>
                <a:ea typeface="Cambria Math" panose="02040503050406030204"/>
                <a:cs typeface="Arial" panose="020B0604020202020204" pitchFamily="34" charset="0"/>
                <a:sym typeface="Cambria Math" panose="02040503050406030204"/>
              </a:rPr>
              <a:t>населення</a:t>
            </a:r>
            <a:r>
              <a:rPr lang="ru-RU" sz="1600" u="none" strike="noStrike"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u="none" strike="noStrike" dirty="0" err="1">
                <a:latin typeface="Arial" panose="020B0604020202020204" pitchFamily="34" charset="0"/>
                <a:ea typeface="Cambria Math" panose="02040503050406030204"/>
                <a:cs typeface="Arial" panose="020B0604020202020204" pitchFamily="34" charset="0"/>
                <a:sym typeface="Cambria Math" panose="02040503050406030204"/>
              </a:rPr>
              <a:t>від</a:t>
            </a:r>
            <a:r>
              <a:rPr lang="ru-RU" sz="1600" u="none" strike="noStrike" dirty="0">
                <a:latin typeface="Arial" panose="020B0604020202020204" pitchFamily="34" charset="0"/>
                <a:ea typeface="Cambria Math" panose="02040503050406030204"/>
                <a:cs typeface="Arial" panose="020B0604020202020204" pitchFamily="34" charset="0"/>
                <a:sym typeface="Cambria Math" panose="02040503050406030204"/>
              </a:rPr>
              <a:t> 11.07.2001 р. №2625-ІІІ;</a:t>
            </a:r>
            <a:endParaRPr sz="1600" u="none" strike="noStrike" dirty="0">
              <a:latin typeface="Arial" panose="020B0604020202020204" pitchFamily="34" charset="0"/>
              <a:ea typeface="Cambria Math" panose="02040503050406030204"/>
              <a:cs typeface="Arial" panose="020B0604020202020204" pitchFamily="34" charset="0"/>
              <a:sym typeface="Cambria Math" panose="02040503050406030204"/>
            </a:endParaRPr>
          </a:p>
          <a:p>
            <a:pPr marL="342900" marR="0" lvl="0" indent="-342900" rtl="0">
              <a:lnSpc>
                <a:spcPct val="115000"/>
              </a:lnSpc>
              <a:spcBef>
                <a:spcPts val="600"/>
              </a:spcBef>
              <a:spcAft>
                <a:spcPts val="0"/>
              </a:spcAft>
              <a:buClr>
                <a:srgbClr val="B9D6D5"/>
              </a:buClr>
              <a:buSzPts val="1600"/>
              <a:buFont typeface="Wingdings" panose="05000000000000000000" pitchFamily="2" charset="2"/>
              <a:buChar char="l"/>
            </a:pPr>
            <a:r>
              <a:rPr lang="ru-RU" sz="1600" u="none" strike="noStrike" dirty="0">
                <a:latin typeface="Arial" panose="020B0604020202020204" pitchFamily="34" charset="0"/>
                <a:ea typeface="Cambria Math" panose="02040503050406030204"/>
                <a:cs typeface="Arial" panose="020B0604020202020204" pitchFamily="34" charset="0"/>
                <a:sym typeface="Cambria Math" panose="02040503050406030204"/>
              </a:rPr>
              <a:t>«Про </a:t>
            </a:r>
            <a:r>
              <a:rPr lang="ru-RU" sz="1600" u="none" strike="noStrike" dirty="0" err="1">
                <a:latin typeface="Arial" panose="020B0604020202020204" pitchFamily="34" charset="0"/>
                <a:ea typeface="Cambria Math" panose="02040503050406030204"/>
                <a:cs typeface="Arial" panose="020B0604020202020204" pitchFamily="34" charset="0"/>
                <a:sym typeface="Cambria Math" panose="02040503050406030204"/>
              </a:rPr>
              <a:t>молодіжні</a:t>
            </a:r>
            <a:r>
              <a:rPr lang="ru-RU" sz="1600" u="none" strike="noStrike" dirty="0">
                <a:latin typeface="Arial" panose="020B0604020202020204" pitchFamily="34" charset="0"/>
                <a:ea typeface="Cambria Math" panose="02040503050406030204"/>
                <a:cs typeface="Arial" panose="020B0604020202020204" pitchFamily="34" charset="0"/>
                <a:sym typeface="Cambria Math" panose="02040503050406030204"/>
              </a:rPr>
              <a:t> та </a:t>
            </a:r>
            <a:r>
              <a:rPr lang="ru-RU" sz="1600" u="none" strike="noStrike" dirty="0" err="1">
                <a:latin typeface="Arial" panose="020B0604020202020204" pitchFamily="34" charset="0"/>
                <a:ea typeface="Cambria Math" panose="02040503050406030204"/>
                <a:cs typeface="Arial" panose="020B0604020202020204" pitchFamily="34" charset="0"/>
                <a:sym typeface="Cambria Math" panose="02040503050406030204"/>
              </a:rPr>
              <a:t>дитячі</a:t>
            </a:r>
            <a:r>
              <a:rPr lang="ru-RU" sz="1600" u="none" strike="noStrike"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u="none" strike="noStrike" dirty="0" err="1">
                <a:latin typeface="Arial" panose="020B0604020202020204" pitchFamily="34" charset="0"/>
                <a:ea typeface="Cambria Math" panose="02040503050406030204"/>
                <a:cs typeface="Arial" panose="020B0604020202020204" pitchFamily="34" charset="0"/>
                <a:sym typeface="Cambria Math" panose="02040503050406030204"/>
              </a:rPr>
              <a:t>громадські</a:t>
            </a:r>
            <a:r>
              <a:rPr lang="ru-RU" sz="1600" u="none" strike="noStrike"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u="none" strike="noStrike" dirty="0" err="1">
                <a:latin typeface="Arial" panose="020B0604020202020204" pitchFamily="34" charset="0"/>
                <a:ea typeface="Cambria Math" panose="02040503050406030204"/>
                <a:cs typeface="Arial" panose="020B0604020202020204" pitchFamily="34" charset="0"/>
                <a:sym typeface="Cambria Math" panose="02040503050406030204"/>
              </a:rPr>
              <a:t>організації</a:t>
            </a:r>
            <a:r>
              <a:rPr lang="ru-RU" sz="1600" u="none" strike="noStrike" dirty="0">
                <a:latin typeface="Arial" panose="020B0604020202020204" pitchFamily="34" charset="0"/>
                <a:ea typeface="Cambria Math" panose="02040503050406030204"/>
                <a:cs typeface="Arial" panose="020B0604020202020204" pitchFamily="34" charset="0"/>
                <a:sym typeface="Cambria Math" panose="02040503050406030204"/>
              </a:rPr>
              <a:t>» </a:t>
            </a:r>
            <a:r>
              <a:rPr lang="ru-RU" sz="1600" u="none" strike="noStrike" dirty="0" err="1">
                <a:latin typeface="Arial" panose="020B0604020202020204" pitchFamily="34" charset="0"/>
                <a:ea typeface="Cambria Math" panose="02040503050406030204"/>
                <a:cs typeface="Arial" panose="020B0604020202020204" pitchFamily="34" charset="0"/>
                <a:sym typeface="Cambria Math" panose="02040503050406030204"/>
              </a:rPr>
              <a:t>від</a:t>
            </a:r>
            <a:r>
              <a:rPr lang="ru-RU" sz="1600" u="none" strike="noStrike" dirty="0">
                <a:latin typeface="Arial" panose="020B0604020202020204" pitchFamily="34" charset="0"/>
                <a:ea typeface="Cambria Math" panose="02040503050406030204"/>
                <a:cs typeface="Arial" panose="020B0604020202020204" pitchFamily="34" charset="0"/>
                <a:sym typeface="Cambria Math" panose="02040503050406030204"/>
              </a:rPr>
              <a:t> 01.12.1998р.</a:t>
            </a:r>
            <a:endParaRPr sz="1600" u="none" strike="noStrike" dirty="0">
              <a:latin typeface="Arial" panose="020B0604020202020204" pitchFamily="34" charset="0"/>
              <a:ea typeface="Cambria Math" panose="02040503050406030204"/>
              <a:cs typeface="Arial" panose="020B0604020202020204" pitchFamily="34" charset="0"/>
              <a:sym typeface="Cambria Math" panose="02040503050406030204"/>
            </a:endParaRPr>
          </a:p>
          <a:p>
            <a:pPr marL="285750" marR="0" lvl="0" indent="-285750" rtl="0">
              <a:lnSpc>
                <a:spcPct val="115000"/>
              </a:lnSpc>
              <a:spcBef>
                <a:spcPts val="0"/>
              </a:spcBef>
              <a:spcAft>
                <a:spcPts val="0"/>
              </a:spcAft>
              <a:buClr>
                <a:srgbClr val="B9D6D5"/>
              </a:buClr>
              <a:buFont typeface="Helvetica" panose="020B0604020202020204" pitchFamily="50" charset="0"/>
              <a:buChar char="●"/>
            </a:pPr>
            <a:endParaRPr sz="1600" dirty="0">
              <a:latin typeface="Arial" panose="020B0604020202020204"/>
              <a:ea typeface="Arial" panose="020B0604020202020204"/>
              <a:cs typeface="Arial" panose="020B0604020202020204"/>
              <a:sym typeface="Arial" panose="020B0604020202020204"/>
            </a:endParaRPr>
          </a:p>
        </p:txBody>
      </p:sp>
      <p:sp>
        <p:nvSpPr>
          <p:cNvPr id="2" name="Text Box 1"/>
          <p:cNvSpPr txBox="1"/>
          <p:nvPr/>
        </p:nvSpPr>
        <p:spPr>
          <a:xfrm>
            <a:off x="805180" y="3618865"/>
            <a:ext cx="10890250" cy="1814830"/>
          </a:xfrm>
          <a:prstGeom prst="rect">
            <a:avLst/>
          </a:prstGeom>
        </p:spPr>
        <p:txBody>
          <a:bodyPr wrap="square">
            <a:spAutoFit/>
          </a:bodyPr>
          <a:p>
            <a:pPr algn="just"/>
            <a:r>
              <a:rPr lang="uk-UA" sz="1600">
                <a:solidFill>
                  <a:srgbClr val="000000"/>
                </a:solidFill>
                <a:latin typeface="Times New Roman" panose="02020603050405020304" charset="0"/>
                <a:ea typeface="Arsenal"/>
                <a:cs typeface="Times New Roman" panose="02020603050405020304" charset="0"/>
              </a:rPr>
              <a:t>НА</a:t>
            </a:r>
            <a:r>
              <a:rPr sz="1600">
                <a:solidFill>
                  <a:srgbClr val="000000"/>
                </a:solidFill>
                <a:latin typeface="Times New Roman" panose="02020603050405020304" charset="0"/>
                <a:ea typeface="Arsenal"/>
                <a:cs typeface="Times New Roman" panose="02020603050405020304" charset="0"/>
              </a:rPr>
              <a:t> правовому рівні громадськість має право брати активну участь у протидії корупції та повинна бути залучена до цих процесів. Гарним прикладом впливу громадянського суспільства в Україні є прийняття «диктаторських законів Януковича» 16 січня 2014 року в розпал Революції Гідності. Ці законодавчі акти обмежували права громадян на протести, вводили штраф, а також істотно розширювали повноваження органів державної</a:t>
            </a:r>
            <a:r>
              <a:rPr lang="uk-UA" sz="1600">
                <a:solidFill>
                  <a:srgbClr val="000000"/>
                </a:solidFill>
                <a:latin typeface="Times New Roman" panose="02020603050405020304" charset="0"/>
                <a:ea typeface="Arsenal"/>
                <a:cs typeface="Times New Roman" panose="02020603050405020304" charset="0"/>
              </a:rPr>
              <a:t> влади. Влада отримала можливість криміналізувати опозицію та дії громадянського суспільства. Зрозуміло, що такі дії цілком «розв’язують руки» та несуть за собою повну  свободу корупційної діяльності. Закони були прийняті без участі експертів та суперечили правам людини. Під тиском громадськості й міжнародної спільноти 28 січня 2014 року  Верховна Рада України скасувала їх.</a:t>
            </a:r>
            <a:endParaRPr lang="uk-UA" sz="1600">
              <a:solidFill>
                <a:srgbClr val="000000"/>
              </a:solidFill>
              <a:latin typeface="Times New Roman" panose="02020603050405020304" charset="0"/>
              <a:ea typeface="Arsenal"/>
              <a:cs typeface="Times New Roman" panose="02020603050405020304" charset="0"/>
            </a:endParaRPr>
          </a:p>
        </p:txBody>
      </p:sp>
    </p:spTree>
  </p:cSld>
  <p:clrMapOvr>
    <a:masterClrMapping/>
  </p:clrMapOvr>
</p:sld>
</file>

<file path=ppt/theme/theme1.xml><?xml version="1.0" encoding="utf-8"?>
<a:theme xmlns:a="http://schemas.openxmlformats.org/drawingml/2006/main" name="Презентація1">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Презентація1">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Презентація1</Template>
  <TotalTime>0</TotalTime>
  <Words>13907</Words>
  <Application>WPS Presentation</Application>
  <PresentationFormat>Широкий екран</PresentationFormat>
  <Paragraphs>194</Paragraphs>
  <Slides>18</Slides>
  <Notes>17</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18</vt:i4>
      </vt:variant>
    </vt:vector>
  </HeadingPairs>
  <TitlesOfParts>
    <vt:vector size="36" baseType="lpstr">
      <vt:lpstr>Arial</vt:lpstr>
      <vt:lpstr>SimSun</vt:lpstr>
      <vt:lpstr>Wingdings</vt:lpstr>
      <vt:lpstr>Calibri</vt:lpstr>
      <vt:lpstr>Arial</vt:lpstr>
      <vt:lpstr>Roboto</vt:lpstr>
      <vt:lpstr>Times New Roman</vt:lpstr>
      <vt:lpstr>Helvetica</vt:lpstr>
      <vt:lpstr>CordiaUPC</vt:lpstr>
      <vt:lpstr>Cambria Math</vt:lpstr>
      <vt:lpstr>Noto Sans Symbols</vt:lpstr>
      <vt:lpstr>Microsoft YaHei</vt:lpstr>
      <vt:lpstr>Arial Unicode MS</vt:lpstr>
      <vt:lpstr>Arsenal</vt:lpstr>
      <vt:lpstr>Segoe Print</vt:lpstr>
      <vt:lpstr>Leelawadee UI Semilight</vt:lpstr>
      <vt:lpstr>Презентація1</vt:lpstr>
      <vt:lpstr>1_Презентація1</vt:lpstr>
      <vt:lpstr> Активне громадянське суспільство для забезпечення доброчесності в державі</vt:lpstr>
      <vt:lpstr>PowerPoint 演示文稿</vt:lpstr>
      <vt:lpstr>PowerPoint 演示文稿</vt:lpstr>
      <vt:lpstr>PowerPoint 演示文稿</vt:lpstr>
      <vt:lpstr>PowerPoint 演示文稿</vt:lpstr>
      <vt:lpstr>Документи, що закріплюють участь суспільства в боротьбі з корупцією</vt:lpstr>
      <vt:lpstr>Документи, що закріплюють участь суспільства в боротьбі з корупцією</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Завдання та виклики для громадських активістів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Активне громадянське суспільство для забезпечення доброчесності в державі</dc:title>
  <dc:creator>User</dc:creator>
  <cp:lastModifiedBy>Oksana</cp:lastModifiedBy>
  <cp:revision>17</cp:revision>
  <dcterms:created xsi:type="dcterms:W3CDTF">2024-10-22T07:17:00Z</dcterms:created>
  <dcterms:modified xsi:type="dcterms:W3CDTF">2024-10-22T08:44:14Z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C1A0F02635BE4C68A9E6A6EC2BFC9B75_12</vt:lpwstr>
  </property>
  <property fmtid="{D5CDD505-2E9C-101B-9397-08002B2CF9AE}" pid="3" name="KSOProductBuildVer">
    <vt:lpwstr>1033-12.2.0.18607</vt:lpwstr>
  </property>
</Properties>
</file>