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3/25/2025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uk-UA"/>
              <a:t>Клацніть, щоб редагувати стиль зразка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3/25/2025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3/25/2025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uk-UA"/>
              <a:t>Клацніть, щоб редагувати стиль зразка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3/25/2025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uk-UA"/>
              <a:t>Клацніть, щоб редагувати стиль зразка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3/25/2025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3/25/2025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3/25/2025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3/25/2025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3/25/2025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lb.ua/tag/190_nimechchina"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D21136-3C20-4659-909D-C38C56C08F9E}"/>
              </a:ext>
            </a:extLst>
          </p:cNvPr>
          <p:cNvSpPr>
            <a:spLocks noGrp="1"/>
          </p:cNvSpPr>
          <p:nvPr>
            <p:ph type="ctrTitle"/>
          </p:nvPr>
        </p:nvSpPr>
        <p:spPr>
          <a:xfrm>
            <a:off x="2589212" y="1570665"/>
            <a:ext cx="8915399" cy="2262781"/>
          </a:xfrm>
        </p:spPr>
        <p:txBody>
          <a:bodyPr>
            <a:normAutofit fontScale="90000"/>
          </a:bodyPr>
          <a:lstStyle/>
          <a:p>
            <a:r>
              <a:rPr lang="uk-UA" dirty="0"/>
              <a:t>Тема 2. </a:t>
            </a:r>
            <a:r>
              <a:rPr lang="ru-RU" b="1" i="0" dirty="0" err="1">
                <a:solidFill>
                  <a:srgbClr val="000000"/>
                </a:solidFill>
                <a:effectLst/>
                <a:latin typeface="PT Sans" panose="020B0503020203020204" pitchFamily="34" charset="-52"/>
              </a:rPr>
              <a:t>Економічний</a:t>
            </a:r>
            <a:r>
              <a:rPr lang="ru-RU" b="1" i="0" dirty="0">
                <a:solidFill>
                  <a:srgbClr val="000000"/>
                </a:solidFill>
                <a:effectLst/>
                <a:latin typeface="PT Sans" panose="020B0503020203020204" pitchFamily="34" charset="-52"/>
              </a:rPr>
              <a:t> </a:t>
            </a:r>
            <a:r>
              <a:rPr lang="ru-RU" b="1" i="0" dirty="0" err="1">
                <a:solidFill>
                  <a:srgbClr val="000000"/>
                </a:solidFill>
                <a:effectLst/>
                <a:latin typeface="PT Sans" panose="020B0503020203020204" pitchFamily="34" charset="-52"/>
              </a:rPr>
              <a:t>успіх</a:t>
            </a:r>
            <a:r>
              <a:rPr lang="ru-RU" b="1" i="0" dirty="0">
                <a:solidFill>
                  <a:srgbClr val="000000"/>
                </a:solidFill>
                <a:effectLst/>
                <a:latin typeface="PT Sans" panose="020B0503020203020204" pitchFamily="34" charset="-52"/>
              </a:rPr>
              <a:t> </a:t>
            </a:r>
            <a:r>
              <a:rPr lang="ru-RU" b="1" i="0" dirty="0" err="1">
                <a:solidFill>
                  <a:srgbClr val="000000"/>
                </a:solidFill>
                <a:effectLst/>
                <a:latin typeface="PT Sans" panose="020B0503020203020204" pitchFamily="34" charset="-52"/>
              </a:rPr>
              <a:t>після</a:t>
            </a:r>
            <a:r>
              <a:rPr lang="ru-RU" b="1" i="0" dirty="0">
                <a:solidFill>
                  <a:srgbClr val="000000"/>
                </a:solidFill>
                <a:effectLst/>
                <a:latin typeface="PT Sans" panose="020B0503020203020204" pitchFamily="34" charset="-52"/>
              </a:rPr>
              <a:t> </a:t>
            </a:r>
            <a:r>
              <a:rPr lang="ru-RU" b="1" i="0" dirty="0" err="1">
                <a:solidFill>
                  <a:srgbClr val="000000"/>
                </a:solidFill>
                <a:effectLst/>
                <a:latin typeface="PT Sans" panose="020B0503020203020204" pitchFamily="34" charset="-52"/>
              </a:rPr>
              <a:t>війни</a:t>
            </a:r>
            <a:r>
              <a:rPr lang="ru-RU" b="1" i="0" dirty="0">
                <a:solidFill>
                  <a:srgbClr val="000000"/>
                </a:solidFill>
                <a:effectLst/>
                <a:latin typeface="PT Sans" panose="020B0503020203020204" pitchFamily="34" charset="-52"/>
              </a:rPr>
              <a:t>: </a:t>
            </a:r>
            <a:r>
              <a:rPr lang="ru-RU" b="1" i="0" dirty="0" err="1">
                <a:solidFill>
                  <a:srgbClr val="000000"/>
                </a:solidFill>
                <a:effectLst/>
                <a:latin typeface="PT Sans" panose="020B0503020203020204" pitchFamily="34" charset="-52"/>
              </a:rPr>
              <a:t>світовий</a:t>
            </a:r>
            <a:r>
              <a:rPr lang="ru-RU" b="1" i="0" dirty="0">
                <a:solidFill>
                  <a:srgbClr val="000000"/>
                </a:solidFill>
                <a:effectLst/>
                <a:latin typeface="PT Sans" panose="020B0503020203020204" pitchFamily="34" charset="-52"/>
              </a:rPr>
              <a:t> </a:t>
            </a:r>
            <a:r>
              <a:rPr lang="ru-RU" b="1" i="0" dirty="0" err="1">
                <a:solidFill>
                  <a:srgbClr val="000000"/>
                </a:solidFill>
                <a:effectLst/>
                <a:latin typeface="PT Sans" panose="020B0503020203020204" pitchFamily="34" charset="-52"/>
              </a:rPr>
              <a:t>досвід</a:t>
            </a:r>
            <a:r>
              <a:rPr lang="ru-RU" b="1" i="0" dirty="0">
                <a:solidFill>
                  <a:srgbClr val="000000"/>
                </a:solidFill>
                <a:effectLst/>
                <a:latin typeface="PT Sans" panose="020B0503020203020204" pitchFamily="34" charset="-52"/>
              </a:rPr>
              <a:t> для </a:t>
            </a:r>
            <a:r>
              <a:rPr lang="ru-RU" b="1" i="0" dirty="0" err="1">
                <a:solidFill>
                  <a:srgbClr val="000000"/>
                </a:solidFill>
                <a:effectLst/>
                <a:latin typeface="PT Sans" panose="020B0503020203020204" pitchFamily="34" charset="-52"/>
              </a:rPr>
              <a:t>України</a:t>
            </a:r>
            <a:br>
              <a:rPr lang="ru-RU" b="1" i="0" dirty="0">
                <a:solidFill>
                  <a:srgbClr val="000000"/>
                </a:solidFill>
                <a:effectLst/>
                <a:latin typeface="PT Sans" panose="020B0503020203020204" pitchFamily="34" charset="-52"/>
              </a:rPr>
            </a:br>
            <a:endParaRPr lang="uk-UA" dirty="0"/>
          </a:p>
        </p:txBody>
      </p:sp>
      <p:sp>
        <p:nvSpPr>
          <p:cNvPr id="3" name="Підзаголовок 2">
            <a:extLst>
              <a:ext uri="{FF2B5EF4-FFF2-40B4-BE49-F238E27FC236}">
                <a16:creationId xmlns:a16="http://schemas.microsoft.com/office/drawing/2014/main" id="{260A1F0B-2B7F-4C03-8253-DA7E9A17C007}"/>
              </a:ext>
            </a:extLst>
          </p:cNvPr>
          <p:cNvSpPr>
            <a:spLocks noGrp="1"/>
          </p:cNvSpPr>
          <p:nvPr>
            <p:ph type="subTitle" idx="1"/>
          </p:nvPr>
        </p:nvSpPr>
        <p:spPr>
          <a:xfrm>
            <a:off x="2589211" y="3217118"/>
            <a:ext cx="8915399" cy="2673728"/>
          </a:xfrm>
        </p:spPr>
        <p:txBody>
          <a:bodyPr>
            <a:normAutofit/>
          </a:bodyPr>
          <a:lstStyle/>
          <a:p>
            <a:r>
              <a:rPr lang="uk-UA" sz="2400" dirty="0"/>
              <a:t>План</a:t>
            </a:r>
          </a:p>
          <a:p>
            <a:r>
              <a:rPr lang="ru-RU" b="1" i="0" dirty="0">
                <a:solidFill>
                  <a:srgbClr val="0F0F0F"/>
                </a:solidFill>
                <a:effectLst/>
                <a:latin typeface="PT Sans" panose="020B0503020203020204" pitchFamily="34" charset="-52"/>
              </a:rPr>
              <a:t>1. </a:t>
            </a:r>
            <a:r>
              <a:rPr lang="ru-RU" b="1" i="0" dirty="0" err="1">
                <a:solidFill>
                  <a:srgbClr val="0F0F0F"/>
                </a:solidFill>
                <a:effectLst/>
                <a:latin typeface="PT Sans" panose="020B0503020203020204" pitchFamily="34" charset="-52"/>
              </a:rPr>
              <a:t>Відновлення</a:t>
            </a:r>
            <a:r>
              <a:rPr lang="ru-RU" b="1" i="0" dirty="0">
                <a:solidFill>
                  <a:srgbClr val="0F0F0F"/>
                </a:solidFill>
                <a:effectLst/>
                <a:latin typeface="PT Sans" panose="020B0503020203020204" pitchFamily="34" charset="-52"/>
              </a:rPr>
              <a:t> </a:t>
            </a:r>
            <a:r>
              <a:rPr lang="ru-RU" b="1" i="0" dirty="0" err="1">
                <a:solidFill>
                  <a:srgbClr val="0F0F0F"/>
                </a:solidFill>
                <a:effectLst/>
                <a:latin typeface="PT Sans" panose="020B0503020203020204" pitchFamily="34" charset="-52"/>
              </a:rPr>
              <a:t>Європи</a:t>
            </a:r>
            <a:r>
              <a:rPr lang="ru-RU" b="1" i="0" dirty="0">
                <a:solidFill>
                  <a:srgbClr val="0F0F0F"/>
                </a:solidFill>
                <a:effectLst/>
                <a:latin typeface="PT Sans" panose="020B0503020203020204" pitchFamily="34" charset="-52"/>
              </a:rPr>
              <a:t> і план Маршалла (1948–1953)</a:t>
            </a:r>
          </a:p>
          <a:p>
            <a:r>
              <a:rPr lang="uk-UA" b="1" i="0" dirty="0">
                <a:solidFill>
                  <a:srgbClr val="0F0F0F"/>
                </a:solidFill>
                <a:effectLst/>
                <a:latin typeface="PT Sans" panose="020B0503020203020204" pitchFamily="34" charset="-52"/>
              </a:rPr>
              <a:t>2. Економічне диво Західної Німеччини (1948–1960)</a:t>
            </a:r>
          </a:p>
          <a:p>
            <a:r>
              <a:rPr lang="uk-UA" b="1" i="0" dirty="0">
                <a:solidFill>
                  <a:srgbClr val="0F0F0F"/>
                </a:solidFill>
                <a:effectLst/>
                <a:latin typeface="PT Sans" panose="020B0503020203020204" pitchFamily="34" charset="-52"/>
              </a:rPr>
              <a:t>3. Італійський бум (1953–1973)</a:t>
            </a:r>
          </a:p>
          <a:p>
            <a:r>
              <a:rPr lang="ru-RU" b="1" i="0" dirty="0">
                <a:solidFill>
                  <a:srgbClr val="0F0F0F"/>
                </a:solidFill>
                <a:effectLst/>
                <a:latin typeface="PT Sans" panose="020B0503020203020204" pitchFamily="34" charset="-52"/>
              </a:rPr>
              <a:t>4. </a:t>
            </a:r>
            <a:r>
              <a:rPr lang="ru-RU" b="1" i="0" dirty="0" err="1">
                <a:solidFill>
                  <a:srgbClr val="0F0F0F"/>
                </a:solidFill>
                <a:effectLst/>
                <a:latin typeface="PT Sans" panose="020B0503020203020204" pitchFamily="34" charset="-52"/>
              </a:rPr>
              <a:t>Економічна</a:t>
            </a:r>
            <a:r>
              <a:rPr lang="ru-RU" b="1" i="0" dirty="0">
                <a:solidFill>
                  <a:srgbClr val="0F0F0F"/>
                </a:solidFill>
                <a:effectLst/>
                <a:latin typeface="PT Sans" panose="020B0503020203020204" pitchFamily="34" charset="-52"/>
              </a:rPr>
              <a:t> </a:t>
            </a:r>
            <a:r>
              <a:rPr lang="ru-RU" b="1" i="0" dirty="0" err="1">
                <a:solidFill>
                  <a:srgbClr val="0F0F0F"/>
                </a:solidFill>
                <a:effectLst/>
                <a:latin typeface="PT Sans" panose="020B0503020203020204" pitchFamily="34" charset="-52"/>
              </a:rPr>
              <a:t>експансія</a:t>
            </a:r>
            <a:r>
              <a:rPr lang="ru-RU" b="1" i="0" dirty="0">
                <a:solidFill>
                  <a:srgbClr val="0F0F0F"/>
                </a:solidFill>
                <a:effectLst/>
                <a:latin typeface="PT Sans" panose="020B0503020203020204" pitchFamily="34" charset="-52"/>
              </a:rPr>
              <a:t> </a:t>
            </a:r>
            <a:r>
              <a:rPr lang="ru-RU" b="1" i="0" dirty="0" err="1">
                <a:solidFill>
                  <a:srgbClr val="0F0F0F"/>
                </a:solidFill>
                <a:effectLst/>
                <a:latin typeface="PT Sans" panose="020B0503020203020204" pitchFamily="34" charset="-52"/>
              </a:rPr>
              <a:t>Японії</a:t>
            </a:r>
            <a:r>
              <a:rPr lang="ru-RU" b="1" i="0" dirty="0">
                <a:solidFill>
                  <a:srgbClr val="0F0F0F"/>
                </a:solidFill>
                <a:effectLst/>
                <a:latin typeface="PT Sans" panose="020B0503020203020204" pitchFamily="34" charset="-52"/>
              </a:rPr>
              <a:t> (1948–1962)</a:t>
            </a:r>
          </a:p>
          <a:p>
            <a:r>
              <a:rPr lang="uk-UA" b="1" i="0" dirty="0">
                <a:solidFill>
                  <a:srgbClr val="0F0F0F"/>
                </a:solidFill>
                <a:effectLst/>
                <a:latin typeface="PT Sans" panose="020B0503020203020204" pitchFamily="34" charset="-52"/>
              </a:rPr>
              <a:t>5. Південнокорейське диво (1945–1980)</a:t>
            </a:r>
          </a:p>
          <a:p>
            <a:endParaRPr lang="ru-RU" b="1" i="0" dirty="0">
              <a:solidFill>
                <a:srgbClr val="0F0F0F"/>
              </a:solidFill>
              <a:effectLst/>
              <a:latin typeface="PT Sans" panose="020B0503020203020204" pitchFamily="34" charset="-52"/>
            </a:endParaRPr>
          </a:p>
          <a:p>
            <a:endParaRPr lang="uk-UA" dirty="0"/>
          </a:p>
        </p:txBody>
      </p:sp>
    </p:spTree>
    <p:extLst>
      <p:ext uri="{BB962C8B-B14F-4D97-AF65-F5344CB8AC3E}">
        <p14:creationId xmlns:p14="http://schemas.microsoft.com/office/powerpoint/2010/main" val="3597528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CB30D7-8010-432B-B12D-B858C2C0AC5A}"/>
              </a:ext>
            </a:extLst>
          </p:cNvPr>
          <p:cNvSpPr txBox="1"/>
          <p:nvPr/>
        </p:nvSpPr>
        <p:spPr>
          <a:xfrm>
            <a:off x="1534258" y="817410"/>
            <a:ext cx="4708280" cy="5078313"/>
          </a:xfrm>
          <a:prstGeom prst="rect">
            <a:avLst/>
          </a:prstGeom>
          <a:noFill/>
        </p:spPr>
        <p:txBody>
          <a:bodyPr wrap="square">
            <a:spAutoFit/>
          </a:bodyPr>
          <a:lstStyle/>
          <a:p>
            <a:pPr algn="just"/>
            <a:r>
              <a:rPr lang="uk-UA" b="0" i="0" dirty="0">
                <a:solidFill>
                  <a:srgbClr val="0F0F0F"/>
                </a:solidFill>
                <a:effectLst/>
                <a:latin typeface="PT Sans" panose="020B0503020203020204" pitchFamily="34" charset="-52"/>
              </a:rPr>
              <a:t>Окрему увагу в повоєнній Західній Німеччині приділяли фіскальній політиці. Держава та місцеві органи влади мінімізували свої бюджети. Валютні обмеження знімали поступово – у цій сфері лібералізму не було. Було випущено державні облігації, ресурси від продажу яких спрямовували на підтримку підприємств. </a:t>
            </a:r>
          </a:p>
          <a:p>
            <a:pPr algn="just"/>
            <a:r>
              <a:rPr lang="uk-UA" b="0" i="0" dirty="0">
                <a:solidFill>
                  <a:srgbClr val="0F0F0F"/>
                </a:solidFill>
                <a:effectLst/>
                <a:latin typeface="PT Sans" panose="020B0503020203020204" pitchFamily="34" charset="-52"/>
              </a:rPr>
              <a:t>Основна маса видатків держбюджету була спрямована на розвиток бізнесу. У рамках податкової реформи високу диференційовану ставку корпоративного податку (близько 65%) замінили на єдину ставку 50%. Було також використано метод прискореної амортизації виробничих приміщень (у перші два роки можна було списати 50% їх вартості).</a:t>
            </a:r>
          </a:p>
        </p:txBody>
      </p:sp>
      <p:pic>
        <p:nvPicPr>
          <p:cNvPr id="5124" name="Picture 4" descr="Будівельники в Західному Берліні працюють над проєктом, що фінансується планом Маршалла, 1952 рік.">
            <a:extLst>
              <a:ext uri="{FF2B5EF4-FFF2-40B4-BE49-F238E27FC236}">
                <a16:creationId xmlns:a16="http://schemas.microsoft.com/office/drawing/2014/main" id="{E959D93E-A4F7-40D5-9099-C688ED7516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7661" y="551820"/>
            <a:ext cx="5267692" cy="499135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FFC303C-28CD-4C32-AF10-D0D465E1D4C7}"/>
              </a:ext>
            </a:extLst>
          </p:cNvPr>
          <p:cNvSpPr txBox="1"/>
          <p:nvPr/>
        </p:nvSpPr>
        <p:spPr>
          <a:xfrm>
            <a:off x="6787661" y="5790215"/>
            <a:ext cx="5267691" cy="923330"/>
          </a:xfrm>
          <a:prstGeom prst="rect">
            <a:avLst/>
          </a:prstGeom>
          <a:noFill/>
        </p:spPr>
        <p:txBody>
          <a:bodyPr wrap="square">
            <a:spAutoFit/>
          </a:bodyPr>
          <a:lstStyle/>
          <a:p>
            <a:r>
              <a:rPr lang="ru-RU" b="0" i="0" dirty="0" err="1">
                <a:solidFill>
                  <a:srgbClr val="606060"/>
                </a:solidFill>
                <a:effectLst/>
                <a:latin typeface="PT Sans" panose="020B0503020203020204" pitchFamily="34" charset="-52"/>
              </a:rPr>
              <a:t>Будівельники</a:t>
            </a:r>
            <a:r>
              <a:rPr lang="ru-RU" b="0" i="0" dirty="0">
                <a:solidFill>
                  <a:srgbClr val="606060"/>
                </a:solidFill>
                <a:effectLst/>
                <a:latin typeface="PT Sans" panose="020B0503020203020204" pitchFamily="34" charset="-52"/>
              </a:rPr>
              <a:t> в </a:t>
            </a:r>
            <a:r>
              <a:rPr lang="ru-RU" b="0" i="0" dirty="0" err="1">
                <a:solidFill>
                  <a:srgbClr val="606060"/>
                </a:solidFill>
                <a:effectLst/>
                <a:latin typeface="PT Sans" panose="020B0503020203020204" pitchFamily="34" charset="-52"/>
              </a:rPr>
              <a:t>Західному</a:t>
            </a:r>
            <a:r>
              <a:rPr lang="ru-RU" b="0" i="0" dirty="0">
                <a:solidFill>
                  <a:srgbClr val="606060"/>
                </a:solidFill>
                <a:effectLst/>
                <a:latin typeface="PT Sans" panose="020B0503020203020204" pitchFamily="34" charset="-52"/>
              </a:rPr>
              <a:t> </a:t>
            </a:r>
            <a:r>
              <a:rPr lang="ru-RU" b="0" i="0" dirty="0" err="1">
                <a:solidFill>
                  <a:srgbClr val="606060"/>
                </a:solidFill>
                <a:effectLst/>
                <a:latin typeface="PT Sans" panose="020B0503020203020204" pitchFamily="34" charset="-52"/>
              </a:rPr>
              <a:t>Берліні</a:t>
            </a:r>
            <a:r>
              <a:rPr lang="ru-RU" b="0" i="0" dirty="0">
                <a:solidFill>
                  <a:srgbClr val="606060"/>
                </a:solidFill>
                <a:effectLst/>
                <a:latin typeface="PT Sans" panose="020B0503020203020204" pitchFamily="34" charset="-52"/>
              </a:rPr>
              <a:t> </a:t>
            </a:r>
            <a:r>
              <a:rPr lang="ru-RU" b="0" i="0" dirty="0" err="1">
                <a:solidFill>
                  <a:srgbClr val="606060"/>
                </a:solidFill>
                <a:effectLst/>
                <a:latin typeface="PT Sans" panose="020B0503020203020204" pitchFamily="34" charset="-52"/>
              </a:rPr>
              <a:t>працюють</a:t>
            </a:r>
            <a:r>
              <a:rPr lang="ru-RU" b="0" i="0" dirty="0">
                <a:solidFill>
                  <a:srgbClr val="606060"/>
                </a:solidFill>
                <a:effectLst/>
                <a:latin typeface="PT Sans" panose="020B0503020203020204" pitchFamily="34" charset="-52"/>
              </a:rPr>
              <a:t> над </a:t>
            </a:r>
            <a:r>
              <a:rPr lang="ru-RU" b="0" i="0" dirty="0" err="1">
                <a:solidFill>
                  <a:srgbClr val="606060"/>
                </a:solidFill>
                <a:effectLst/>
                <a:latin typeface="PT Sans" panose="020B0503020203020204" pitchFamily="34" charset="-52"/>
              </a:rPr>
              <a:t>проєктом</a:t>
            </a:r>
            <a:r>
              <a:rPr lang="ru-RU" b="0" i="0" dirty="0">
                <a:solidFill>
                  <a:srgbClr val="606060"/>
                </a:solidFill>
                <a:effectLst/>
                <a:latin typeface="PT Sans" panose="020B0503020203020204" pitchFamily="34" charset="-52"/>
              </a:rPr>
              <a:t>, </a:t>
            </a:r>
            <a:r>
              <a:rPr lang="ru-RU" b="0" i="0" dirty="0" err="1">
                <a:solidFill>
                  <a:srgbClr val="606060"/>
                </a:solidFill>
                <a:effectLst/>
                <a:latin typeface="PT Sans" panose="020B0503020203020204" pitchFamily="34" charset="-52"/>
              </a:rPr>
              <a:t>що</a:t>
            </a:r>
            <a:r>
              <a:rPr lang="ru-RU" b="0" i="0" dirty="0">
                <a:solidFill>
                  <a:srgbClr val="606060"/>
                </a:solidFill>
                <a:effectLst/>
                <a:latin typeface="PT Sans" panose="020B0503020203020204" pitchFamily="34" charset="-52"/>
              </a:rPr>
              <a:t> </a:t>
            </a:r>
            <a:r>
              <a:rPr lang="ru-RU" b="0" i="0" dirty="0" err="1">
                <a:solidFill>
                  <a:srgbClr val="606060"/>
                </a:solidFill>
                <a:effectLst/>
                <a:latin typeface="PT Sans" panose="020B0503020203020204" pitchFamily="34" charset="-52"/>
              </a:rPr>
              <a:t>фінансується</a:t>
            </a:r>
            <a:r>
              <a:rPr lang="ru-RU" b="0" i="0" dirty="0">
                <a:solidFill>
                  <a:srgbClr val="606060"/>
                </a:solidFill>
                <a:effectLst/>
                <a:latin typeface="PT Sans" panose="020B0503020203020204" pitchFamily="34" charset="-52"/>
              </a:rPr>
              <a:t> планом Маршалла, 1952 </a:t>
            </a:r>
            <a:r>
              <a:rPr lang="ru-RU" b="0" i="0" dirty="0" err="1">
                <a:solidFill>
                  <a:srgbClr val="606060"/>
                </a:solidFill>
                <a:effectLst/>
                <a:latin typeface="PT Sans" panose="020B0503020203020204" pitchFamily="34" charset="-52"/>
              </a:rPr>
              <a:t>рік</a:t>
            </a:r>
            <a:r>
              <a:rPr lang="ru-RU" b="0" i="0" dirty="0">
                <a:solidFill>
                  <a:srgbClr val="606060"/>
                </a:solidFill>
                <a:effectLst/>
                <a:latin typeface="PT Sans" panose="020B0503020203020204" pitchFamily="34" charset="-52"/>
              </a:rPr>
              <a:t>.</a:t>
            </a:r>
            <a:endParaRPr lang="uk-UA" dirty="0"/>
          </a:p>
        </p:txBody>
      </p:sp>
    </p:spTree>
    <p:extLst>
      <p:ext uri="{BB962C8B-B14F-4D97-AF65-F5344CB8AC3E}">
        <p14:creationId xmlns:p14="http://schemas.microsoft.com/office/powerpoint/2010/main" val="761552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B6AD18-A0A8-47C2-98BA-3B06C631DD7D}"/>
              </a:ext>
            </a:extLst>
          </p:cNvPr>
          <p:cNvSpPr txBox="1"/>
          <p:nvPr/>
        </p:nvSpPr>
        <p:spPr>
          <a:xfrm>
            <a:off x="2338754" y="621637"/>
            <a:ext cx="8897815" cy="3970318"/>
          </a:xfrm>
          <a:prstGeom prst="rect">
            <a:avLst/>
          </a:prstGeom>
          <a:noFill/>
        </p:spPr>
        <p:txBody>
          <a:bodyPr wrap="square">
            <a:spAutoFit/>
          </a:bodyPr>
          <a:lstStyle/>
          <a:p>
            <a:pPr algn="just"/>
            <a:r>
              <a:rPr lang="ru-RU" b="0" i="0" dirty="0">
                <a:solidFill>
                  <a:srgbClr val="0F0F0F"/>
                </a:solidFill>
                <a:effectLst/>
                <a:latin typeface="PT Sans" panose="020B0503020203020204" pitchFamily="34" charset="-52"/>
              </a:rPr>
              <a:t>Для </a:t>
            </a:r>
            <a:r>
              <a:rPr lang="ru-RU" b="0" i="0" dirty="0" err="1">
                <a:solidFill>
                  <a:srgbClr val="0F0F0F"/>
                </a:solidFill>
                <a:effectLst/>
                <a:latin typeface="PT Sans" panose="020B0503020203020204" pitchFamily="34" charset="-52"/>
              </a:rPr>
              <a:t>стимулювання</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експорту</a:t>
            </a:r>
            <a:r>
              <a:rPr lang="ru-RU" b="0" i="0" dirty="0">
                <a:solidFill>
                  <a:srgbClr val="0F0F0F"/>
                </a:solidFill>
                <a:effectLst/>
                <a:latin typeface="PT Sans" panose="020B0503020203020204" pitchFamily="34" charset="-52"/>
              </a:rPr>
              <a:t> держава давала </a:t>
            </a:r>
            <a:r>
              <a:rPr lang="ru-RU" b="0" i="0" dirty="0" err="1">
                <a:solidFill>
                  <a:srgbClr val="0F0F0F"/>
                </a:solidFill>
                <a:effectLst/>
                <a:latin typeface="PT Sans" panose="020B0503020203020204" pitchFamily="34" charset="-52"/>
              </a:rPr>
              <a:t>податкові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пільги</a:t>
            </a:r>
            <a:r>
              <a:rPr lang="ru-RU" b="0" i="0" dirty="0">
                <a:solidFill>
                  <a:srgbClr val="0F0F0F"/>
                </a:solidFill>
                <a:effectLst/>
                <a:latin typeface="PT Sans" panose="020B0503020203020204" pitchFamily="34" charset="-52"/>
              </a:rPr>
              <a:t>, а </a:t>
            </a:r>
            <a:r>
              <a:rPr lang="ru-RU" b="0" i="0" dirty="0" err="1">
                <a:solidFill>
                  <a:srgbClr val="0F0F0F"/>
                </a:solidFill>
                <a:effectLst/>
                <a:latin typeface="PT Sans" panose="020B0503020203020204" pitchFamily="34" charset="-52"/>
              </a:rPr>
              <a:t>під</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великі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контракти</a:t>
            </a:r>
            <a:r>
              <a:rPr lang="ru-RU" b="0" i="0" dirty="0">
                <a:solidFill>
                  <a:srgbClr val="0F0F0F"/>
                </a:solidFill>
                <a:effectLst/>
                <a:latin typeface="PT Sans" panose="020B0503020203020204" pitchFamily="34" charset="-52"/>
              </a:rPr>
              <a:t> – </a:t>
            </a:r>
            <a:r>
              <a:rPr lang="ru-RU" b="0" i="0" dirty="0" err="1">
                <a:solidFill>
                  <a:srgbClr val="0F0F0F"/>
                </a:solidFill>
                <a:effectLst/>
                <a:latin typeface="PT Sans" panose="020B0503020203020204" pitchFamily="34" charset="-52"/>
              </a:rPr>
              <a:t>фінансування</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Фізособи</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чиї</a:t>
            </a:r>
            <a:r>
              <a:rPr lang="ru-RU" b="0" i="0" dirty="0">
                <a:solidFill>
                  <a:srgbClr val="0F0F0F"/>
                </a:solidFill>
                <a:effectLst/>
                <a:latin typeface="PT Sans" panose="020B0503020203020204" pitchFamily="34" charset="-52"/>
              </a:rPr>
              <a:t> доходи </a:t>
            </a:r>
            <a:r>
              <a:rPr lang="ru-RU" b="0" i="0" dirty="0" err="1">
                <a:solidFill>
                  <a:srgbClr val="0F0F0F"/>
                </a:solidFill>
                <a:effectLst/>
                <a:latin typeface="PT Sans" panose="020B0503020203020204" pitchFamily="34" charset="-52"/>
              </a:rPr>
              <a:t>були</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нижчі</a:t>
            </a:r>
            <a:r>
              <a:rPr lang="ru-RU" b="0" i="0" dirty="0">
                <a:solidFill>
                  <a:srgbClr val="0F0F0F"/>
                </a:solidFill>
                <a:effectLst/>
                <a:latin typeface="PT Sans" panose="020B0503020203020204" pitchFamily="34" charset="-52"/>
              </a:rPr>
              <a:t> за 2400 марок на </a:t>
            </a:r>
            <a:r>
              <a:rPr lang="ru-RU" b="0" i="0" dirty="0" err="1">
                <a:solidFill>
                  <a:srgbClr val="0F0F0F"/>
                </a:solidFill>
                <a:effectLst/>
                <a:latin typeface="PT Sans" panose="020B0503020203020204" pitchFamily="34" charset="-52"/>
              </a:rPr>
              <a:t>рік</a:t>
            </a:r>
            <a:r>
              <a:rPr lang="ru-RU" b="0" i="0" dirty="0">
                <a:solidFill>
                  <a:srgbClr val="0F0F0F"/>
                </a:solidFill>
                <a:effectLst/>
                <a:latin typeface="PT Sans" panose="020B0503020203020204" pitchFamily="34" charset="-52"/>
              </a:rPr>
              <a:t>, платили 18% </a:t>
            </a:r>
            <a:r>
              <a:rPr lang="ru-RU" b="0" i="0" dirty="0" err="1">
                <a:solidFill>
                  <a:srgbClr val="0F0F0F"/>
                </a:solidFill>
                <a:effectLst/>
                <a:latin typeface="PT Sans" panose="020B0503020203020204" pitchFamily="34" charset="-52"/>
              </a:rPr>
              <a:t>податку</a:t>
            </a:r>
            <a:r>
              <a:rPr lang="ru-RU" b="0" i="0" dirty="0">
                <a:solidFill>
                  <a:srgbClr val="0F0F0F"/>
                </a:solidFill>
                <a:effectLst/>
                <a:latin typeface="PT Sans" panose="020B0503020203020204" pitchFamily="34" charset="-52"/>
              </a:rPr>
              <a:t>, а ось ставку </a:t>
            </a:r>
            <a:r>
              <a:rPr lang="ru-RU" b="0" i="0" dirty="0" err="1">
                <a:solidFill>
                  <a:srgbClr val="0F0F0F"/>
                </a:solidFill>
                <a:effectLst/>
                <a:latin typeface="PT Sans" panose="020B0503020203020204" pitchFamily="34" charset="-52"/>
              </a:rPr>
              <a:t>податку</a:t>
            </a:r>
            <a:r>
              <a:rPr lang="ru-RU" b="0" i="0" dirty="0">
                <a:solidFill>
                  <a:srgbClr val="0F0F0F"/>
                </a:solidFill>
                <a:effectLst/>
                <a:latin typeface="PT Sans" panose="020B0503020203020204" pitchFamily="34" charset="-52"/>
              </a:rPr>
              <a:t> на доходи </a:t>
            </a:r>
            <a:r>
              <a:rPr lang="ru-RU" b="0" i="0" dirty="0" err="1">
                <a:solidFill>
                  <a:srgbClr val="0F0F0F"/>
                </a:solidFill>
                <a:effectLst/>
                <a:latin typeface="PT Sans" panose="020B0503020203020204" pitchFamily="34" charset="-52"/>
              </a:rPr>
              <a:t>понад</a:t>
            </a:r>
            <a:r>
              <a:rPr lang="ru-RU" b="0" i="0" dirty="0">
                <a:solidFill>
                  <a:srgbClr val="0F0F0F"/>
                </a:solidFill>
                <a:effectLst/>
                <a:latin typeface="PT Sans" panose="020B0503020203020204" pitchFamily="34" charset="-52"/>
              </a:rPr>
              <a:t> 250 тис. марок на </a:t>
            </a:r>
            <a:r>
              <a:rPr lang="ru-RU" b="0" i="0" dirty="0" err="1">
                <a:solidFill>
                  <a:srgbClr val="0F0F0F"/>
                </a:solidFill>
                <a:effectLst/>
                <a:latin typeface="PT Sans" panose="020B0503020203020204" pitchFamily="34" charset="-52"/>
              </a:rPr>
              <a:t>рік</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підняли</a:t>
            </a:r>
            <a:r>
              <a:rPr lang="ru-RU" b="0" i="0" dirty="0">
                <a:solidFill>
                  <a:srgbClr val="0F0F0F"/>
                </a:solidFill>
                <a:effectLst/>
                <a:latin typeface="PT Sans" panose="020B0503020203020204" pitchFamily="34" charset="-52"/>
              </a:rPr>
              <a:t> до 95%. </a:t>
            </a:r>
            <a:r>
              <a:rPr lang="ru-RU" b="0" i="0" dirty="0" err="1">
                <a:solidFill>
                  <a:srgbClr val="0F0F0F"/>
                </a:solidFill>
                <a:effectLst/>
                <a:latin typeface="PT Sans" panose="020B0503020203020204" pitchFamily="34" charset="-52"/>
              </a:rPr>
              <a:t>Крім</a:t>
            </a:r>
            <a:r>
              <a:rPr lang="ru-RU" b="0" i="0" dirty="0">
                <a:solidFill>
                  <a:srgbClr val="0F0F0F"/>
                </a:solidFill>
                <a:effectLst/>
                <a:latin typeface="PT Sans" panose="020B0503020203020204" pitchFamily="34" charset="-52"/>
              </a:rPr>
              <a:t> того, </a:t>
            </a:r>
            <a:r>
              <a:rPr lang="ru-RU" b="0" i="0" dirty="0" err="1">
                <a:solidFill>
                  <a:srgbClr val="0F0F0F"/>
                </a:solidFill>
                <a:effectLst/>
                <a:latin typeface="PT Sans" panose="020B0503020203020204" pitchFamily="34" charset="-52"/>
              </a:rPr>
              <a:t>було</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знижено</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податки</a:t>
            </a:r>
            <a:r>
              <a:rPr lang="ru-RU" b="0" i="0" dirty="0">
                <a:solidFill>
                  <a:srgbClr val="0F0F0F"/>
                </a:solidFill>
                <a:effectLst/>
                <a:latin typeface="PT Sans" panose="020B0503020203020204" pitchFamily="34" charset="-52"/>
              </a:rPr>
              <a:t> на доходи за </a:t>
            </a:r>
            <a:r>
              <a:rPr lang="ru-RU" b="0" i="0" dirty="0" err="1">
                <a:solidFill>
                  <a:srgbClr val="0F0F0F"/>
                </a:solidFill>
                <a:effectLst/>
                <a:latin typeface="PT Sans" panose="020B0503020203020204" pitchFamily="34" charset="-52"/>
              </a:rPr>
              <a:t>цінними</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паперами</a:t>
            </a:r>
            <a:r>
              <a:rPr lang="ru-RU" b="0" i="0" dirty="0">
                <a:solidFill>
                  <a:srgbClr val="0F0F0F"/>
                </a:solidFill>
                <a:effectLst/>
                <a:latin typeface="PT Sans" panose="020B0503020203020204" pitchFamily="34" charset="-52"/>
              </a:rPr>
              <a:t>.</a:t>
            </a:r>
          </a:p>
          <a:p>
            <a:pPr algn="just"/>
            <a:r>
              <a:rPr lang="ru-RU" b="0" i="0" dirty="0">
                <a:solidFill>
                  <a:srgbClr val="0F0F0F"/>
                </a:solidFill>
                <a:effectLst/>
                <a:latin typeface="PT Sans" panose="020B0503020203020204" pitchFamily="34" charset="-52"/>
              </a:rPr>
              <a:t>Не </a:t>
            </a:r>
            <a:r>
              <a:rPr lang="ru-RU" b="0" i="0" dirty="0" err="1">
                <a:solidFill>
                  <a:srgbClr val="0F0F0F"/>
                </a:solidFill>
                <a:effectLst/>
                <a:latin typeface="PT Sans" panose="020B0503020203020204" pitchFamily="34" charset="-52"/>
              </a:rPr>
              <a:t>останню</a:t>
            </a:r>
            <a:r>
              <a:rPr lang="ru-RU" b="0" i="0" dirty="0">
                <a:solidFill>
                  <a:srgbClr val="0F0F0F"/>
                </a:solidFill>
                <a:effectLst/>
                <a:latin typeface="PT Sans" panose="020B0503020203020204" pitchFamily="34" charset="-52"/>
              </a:rPr>
              <a:t> роль </a:t>
            </a:r>
            <a:r>
              <a:rPr lang="ru-RU" b="0" i="0" dirty="0" err="1">
                <a:solidFill>
                  <a:srgbClr val="0F0F0F"/>
                </a:solidFill>
                <a:effectLst/>
                <a:latin typeface="PT Sans" panose="020B0503020203020204" pitchFamily="34" charset="-52"/>
              </a:rPr>
              <a:t>відновлення</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економіки</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Західної</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Німеччини</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зіграло</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німецьке</a:t>
            </a:r>
            <a:r>
              <a:rPr lang="ru-RU" b="0" i="0" dirty="0">
                <a:solidFill>
                  <a:srgbClr val="0F0F0F"/>
                </a:solidFill>
                <a:effectLst/>
                <a:latin typeface="PT Sans" panose="020B0503020203020204" pitchFamily="34" charset="-52"/>
              </a:rPr>
              <a:t> «велике </a:t>
            </a:r>
            <a:r>
              <a:rPr lang="ru-RU" b="0" i="0" dirty="0" err="1">
                <a:solidFill>
                  <a:srgbClr val="0F0F0F"/>
                </a:solidFill>
                <a:effectLst/>
                <a:latin typeface="PT Sans" panose="020B0503020203020204" pitchFamily="34" charset="-52"/>
              </a:rPr>
              <a:t>будівництво</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Розруха</a:t>
            </a:r>
            <a:r>
              <a:rPr lang="ru-RU" b="0" i="0" dirty="0">
                <a:solidFill>
                  <a:srgbClr val="0F0F0F"/>
                </a:solidFill>
                <a:effectLst/>
                <a:latin typeface="PT Sans" panose="020B0503020203020204" pitchFamily="34" charset="-52"/>
              </a:rPr>
              <a:t> і 12 млн </a:t>
            </a:r>
            <a:r>
              <a:rPr lang="ru-RU" b="0" i="0" dirty="0" err="1">
                <a:solidFill>
                  <a:srgbClr val="0F0F0F"/>
                </a:solidFill>
                <a:effectLst/>
                <a:latin typeface="PT Sans" panose="020B0503020203020204" pitchFamily="34" charset="-52"/>
              </a:rPr>
              <a:t>біженців</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зі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східних</a:t>
            </a:r>
            <a:r>
              <a:rPr lang="ru-RU" b="0" i="0" dirty="0">
                <a:solidFill>
                  <a:srgbClr val="0F0F0F"/>
                </a:solidFill>
                <a:effectLst/>
                <a:latin typeface="PT Sans" panose="020B0503020203020204" pitchFamily="34" charset="-52"/>
              </a:rPr>
              <a:t> земель </a:t>
            </a:r>
            <a:r>
              <a:rPr lang="ru-RU" b="0" i="0" dirty="0" err="1">
                <a:solidFill>
                  <a:srgbClr val="0F0F0F"/>
                </a:solidFill>
                <a:effectLst/>
                <a:latin typeface="PT Sans" panose="020B0503020203020204" pitchFamily="34" charset="-52"/>
              </a:rPr>
              <a:t>вимагали</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більше</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житла</a:t>
            </a:r>
            <a:r>
              <a:rPr lang="ru-RU" b="0" i="0" dirty="0">
                <a:solidFill>
                  <a:srgbClr val="0F0F0F"/>
                </a:solidFill>
                <a:effectLst/>
                <a:latin typeface="PT Sans" panose="020B0503020203020204" pitchFamily="34" charset="-52"/>
              </a:rPr>
              <a:t>, тому </a:t>
            </a:r>
            <a:r>
              <a:rPr lang="ru-RU" b="0" i="0" dirty="0" err="1">
                <a:solidFill>
                  <a:srgbClr val="0F0F0F"/>
                </a:solidFill>
                <a:effectLst/>
                <a:latin typeface="PT Sans" panose="020B0503020203020204" pitchFamily="34" charset="-52"/>
              </a:rPr>
              <a:t>існувала</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окрема</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програма</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стимулів</a:t>
            </a:r>
            <a:r>
              <a:rPr lang="ru-RU" b="0" i="0" dirty="0">
                <a:solidFill>
                  <a:srgbClr val="0F0F0F"/>
                </a:solidFill>
                <a:effectLst/>
                <a:latin typeface="PT Sans" panose="020B0503020203020204" pitchFamily="34" charset="-52"/>
              </a:rPr>
              <a:t> для </a:t>
            </a:r>
            <a:r>
              <a:rPr lang="ru-RU" b="0" i="0" dirty="0" err="1">
                <a:solidFill>
                  <a:srgbClr val="0F0F0F"/>
                </a:solidFill>
                <a:effectLst/>
                <a:latin typeface="PT Sans" panose="020B0503020203020204" pitchFamily="34" charset="-52"/>
              </a:rPr>
              <a:t>будівництва</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житлової</a:t>
            </a:r>
            <a:r>
              <a:rPr lang="ru-RU" b="0" i="0" dirty="0">
                <a:solidFill>
                  <a:srgbClr val="0F0F0F"/>
                </a:solidFill>
                <a:effectLst/>
                <a:latin typeface="PT Sans" panose="020B0503020203020204" pitchFamily="34" charset="-52"/>
              </a:rPr>
              <a:t> та </a:t>
            </a:r>
            <a:r>
              <a:rPr lang="ru-RU" b="0" i="0" dirty="0" err="1">
                <a:solidFill>
                  <a:srgbClr val="0F0F0F"/>
                </a:solidFill>
                <a:effectLst/>
                <a:latin typeface="PT Sans" panose="020B0503020203020204" pitchFamily="34" charset="-52"/>
              </a:rPr>
              <a:t>комерційної</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нерухомості</a:t>
            </a:r>
            <a:r>
              <a:rPr lang="ru-RU" b="0" i="0" dirty="0">
                <a:solidFill>
                  <a:srgbClr val="0F0F0F"/>
                </a:solidFill>
                <a:effectLst/>
                <a:latin typeface="PT Sans" panose="020B0503020203020204" pitchFamily="34" charset="-52"/>
              </a:rPr>
              <a:t>, яка включала як </a:t>
            </a:r>
            <a:r>
              <a:rPr lang="ru-RU" b="0" i="0" dirty="0" err="1">
                <a:solidFill>
                  <a:srgbClr val="0F0F0F"/>
                </a:solidFill>
                <a:effectLst/>
                <a:latin typeface="PT Sans" panose="020B0503020203020204" pitchFamily="34" charset="-52"/>
              </a:rPr>
              <a:t>податкові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стимули</a:t>
            </a:r>
            <a:r>
              <a:rPr lang="ru-RU" b="0" i="0" dirty="0">
                <a:solidFill>
                  <a:srgbClr val="0F0F0F"/>
                </a:solidFill>
                <a:effectLst/>
                <a:latin typeface="PT Sans" panose="020B0503020203020204" pitchFamily="34" charset="-52"/>
              </a:rPr>
              <a:t>, так і </a:t>
            </a:r>
            <a:r>
              <a:rPr lang="ru-RU" b="0" i="0" dirty="0" err="1">
                <a:solidFill>
                  <a:srgbClr val="0F0F0F"/>
                </a:solidFill>
                <a:effectLst/>
                <a:latin typeface="PT Sans" panose="020B0503020203020204" pitchFamily="34" charset="-52"/>
              </a:rPr>
              <a:t>можливості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спільного</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фінансування</a:t>
            </a:r>
            <a:r>
              <a:rPr lang="ru-RU" b="0" i="0" dirty="0">
                <a:solidFill>
                  <a:srgbClr val="0F0F0F"/>
                </a:solidFill>
                <a:effectLst/>
                <a:latin typeface="PT Sans" panose="020B0503020203020204" pitchFamily="34" charset="-52"/>
              </a:rPr>
              <a:t> з державою.</a:t>
            </a:r>
          </a:p>
          <a:p>
            <a:pPr algn="just"/>
            <a:r>
              <a:rPr lang="ru-RU" b="1" i="0" dirty="0">
                <a:solidFill>
                  <a:srgbClr val="0F0F0F"/>
                </a:solidFill>
                <a:effectLst/>
                <a:latin typeface="PT Sans" panose="020B0503020203020204" pitchFamily="34" charset="-52"/>
              </a:rPr>
              <a:t>Результат:</a:t>
            </a:r>
            <a:r>
              <a:rPr lang="ru-RU" b="0" i="0" dirty="0">
                <a:solidFill>
                  <a:srgbClr val="0F0F0F"/>
                </a:solidFill>
                <a:effectLst/>
                <a:latin typeface="PT Sans" panose="020B0503020203020204" pitchFamily="34" charset="-52"/>
              </a:rPr>
              <a:t> У 1962 </a:t>
            </a:r>
            <a:r>
              <a:rPr lang="ru-RU" b="0" i="0" dirty="0" err="1">
                <a:solidFill>
                  <a:srgbClr val="0F0F0F"/>
                </a:solidFill>
                <a:effectLst/>
                <a:latin typeface="PT Sans" panose="020B0503020203020204" pitchFamily="34" charset="-52"/>
              </a:rPr>
              <a:t>році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рівень</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промислового</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виробництва</a:t>
            </a:r>
            <a:r>
              <a:rPr lang="ru-RU" b="0" i="0" dirty="0">
                <a:solidFill>
                  <a:srgbClr val="0F0F0F"/>
                </a:solidFill>
                <a:effectLst/>
                <a:latin typeface="PT Sans" panose="020B0503020203020204" pitchFamily="34" charset="-52"/>
              </a:rPr>
              <a:t> в </a:t>
            </a:r>
            <a:r>
              <a:rPr lang="ru-RU" b="0" i="0" dirty="0" err="1">
                <a:solidFill>
                  <a:srgbClr val="0F0F0F"/>
                </a:solidFill>
                <a:effectLst/>
                <a:latin typeface="PT Sans" panose="020B0503020203020204" pitchFamily="34" charset="-52"/>
              </a:rPr>
              <a:t>Західній</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Німеччині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перевершив</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довоєнні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показники</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втричі</a:t>
            </a:r>
            <a:r>
              <a:rPr lang="ru-RU" b="0" i="0" dirty="0">
                <a:solidFill>
                  <a:srgbClr val="0F0F0F"/>
                </a:solidFill>
                <a:effectLst/>
                <a:latin typeface="PT Sans" panose="020B0503020203020204" pitchFamily="34" charset="-52"/>
              </a:rPr>
              <a:t>. ФРН </a:t>
            </a:r>
            <a:r>
              <a:rPr lang="ru-RU" b="0" i="0" dirty="0" err="1">
                <a:solidFill>
                  <a:srgbClr val="0F0F0F"/>
                </a:solidFill>
                <a:effectLst/>
                <a:latin typeface="PT Sans" panose="020B0503020203020204" pitchFamily="34" charset="-52"/>
              </a:rPr>
              <a:t>займала</a:t>
            </a:r>
            <a:r>
              <a:rPr lang="ru-RU" b="0" i="0" dirty="0">
                <a:solidFill>
                  <a:srgbClr val="0F0F0F"/>
                </a:solidFill>
                <a:effectLst/>
                <a:latin typeface="PT Sans" panose="020B0503020203020204" pitchFamily="34" charset="-52"/>
              </a:rPr>
              <a:t> друге </a:t>
            </a:r>
            <a:r>
              <a:rPr lang="ru-RU" b="0" i="0" dirty="0" err="1">
                <a:solidFill>
                  <a:srgbClr val="0F0F0F"/>
                </a:solidFill>
                <a:effectLst/>
                <a:latin typeface="PT Sans" panose="020B0503020203020204" pitchFamily="34" charset="-52"/>
              </a:rPr>
              <a:t>місце</a:t>
            </a:r>
            <a:r>
              <a:rPr lang="ru-RU" b="0" i="0" dirty="0">
                <a:solidFill>
                  <a:srgbClr val="0F0F0F"/>
                </a:solidFill>
                <a:effectLst/>
                <a:latin typeface="PT Sans" panose="020B0503020203020204" pitchFamily="34" charset="-52"/>
              </a:rPr>
              <a:t> за величиною </a:t>
            </a:r>
            <a:r>
              <a:rPr lang="ru-RU" b="0" i="0" dirty="0" err="1">
                <a:solidFill>
                  <a:srgbClr val="0F0F0F"/>
                </a:solidFill>
                <a:effectLst/>
                <a:latin typeface="PT Sans" panose="020B0503020203020204" pitchFamily="34" charset="-52"/>
              </a:rPr>
              <a:t>золотовалютних</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резервів</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третє</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місце</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після</a:t>
            </a:r>
            <a:r>
              <a:rPr lang="ru-RU" b="0" i="0" dirty="0">
                <a:solidFill>
                  <a:srgbClr val="0F0F0F"/>
                </a:solidFill>
                <a:effectLst/>
                <a:latin typeface="PT Sans" panose="020B0503020203020204" pitchFamily="34" charset="-52"/>
              </a:rPr>
              <a:t> США та </a:t>
            </a:r>
            <a:r>
              <a:rPr lang="ru-RU" b="0" i="0" dirty="0" err="1">
                <a:solidFill>
                  <a:srgbClr val="0F0F0F"/>
                </a:solidFill>
                <a:effectLst/>
                <a:latin typeface="PT Sans" panose="020B0503020203020204" pitchFamily="34" charset="-52"/>
              </a:rPr>
              <a:t>Англії</a:t>
            </a:r>
            <a:r>
              <a:rPr lang="ru-RU" b="0" i="0" dirty="0">
                <a:solidFill>
                  <a:srgbClr val="0F0F0F"/>
                </a:solidFill>
                <a:effectLst/>
                <a:latin typeface="PT Sans" panose="020B0503020203020204" pitchFamily="34" charset="-52"/>
              </a:rPr>
              <a:t> за </a:t>
            </a:r>
            <a:r>
              <a:rPr lang="ru-RU" b="0" i="0" dirty="0" err="1">
                <a:solidFill>
                  <a:srgbClr val="0F0F0F"/>
                </a:solidFill>
                <a:effectLst/>
                <a:latin typeface="PT Sans" panose="020B0503020203020204" pitchFamily="34" charset="-52"/>
              </a:rPr>
              <a:t>обсягом</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промислового</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виробництва</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Середньорічні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темпи</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економічного</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зростання</a:t>
            </a:r>
            <a:r>
              <a:rPr lang="ru-RU" b="0" i="0" dirty="0">
                <a:solidFill>
                  <a:srgbClr val="0F0F0F"/>
                </a:solidFill>
                <a:effectLst/>
                <a:latin typeface="PT Sans" panose="020B0503020203020204" pitchFamily="34" charset="-52"/>
              </a:rPr>
              <a:t> 1950–1966 </a:t>
            </a:r>
            <a:r>
              <a:rPr lang="ru-RU" b="0" i="0" dirty="0" err="1">
                <a:solidFill>
                  <a:srgbClr val="0F0F0F"/>
                </a:solidFill>
                <a:effectLst/>
                <a:latin typeface="PT Sans" panose="020B0503020203020204" pitchFamily="34" charset="-52"/>
              </a:rPr>
              <a:t>рр</a:t>
            </a:r>
            <a:r>
              <a:rPr lang="ru-RU" b="0" i="0" dirty="0">
                <a:solidFill>
                  <a:srgbClr val="0F0F0F"/>
                </a:solidFill>
                <a:effectLst/>
                <a:latin typeface="PT Sans" panose="020B0503020203020204" pitchFamily="34" charset="-52"/>
              </a:rPr>
              <a:t>. становили </a:t>
            </a:r>
            <a:r>
              <a:rPr lang="ru-RU" b="0" i="0" dirty="0" err="1">
                <a:solidFill>
                  <a:srgbClr val="0F0F0F"/>
                </a:solidFill>
                <a:effectLst/>
                <a:latin typeface="PT Sans" panose="020B0503020203020204" pitchFamily="34" charset="-52"/>
              </a:rPr>
              <a:t>близько</a:t>
            </a:r>
            <a:r>
              <a:rPr lang="ru-RU" b="0" i="0" dirty="0">
                <a:solidFill>
                  <a:srgbClr val="0F0F0F"/>
                </a:solidFill>
                <a:effectLst/>
                <a:latin typeface="PT Sans" panose="020B0503020203020204" pitchFamily="34" charset="-52"/>
              </a:rPr>
              <a:t> 9,2%.</a:t>
            </a:r>
          </a:p>
        </p:txBody>
      </p:sp>
    </p:spTree>
    <p:extLst>
      <p:ext uri="{BB962C8B-B14F-4D97-AF65-F5344CB8AC3E}">
        <p14:creationId xmlns:p14="http://schemas.microsoft.com/office/powerpoint/2010/main" val="2223022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68FD8E-9F1E-4CC3-8516-D00009CB5262}"/>
              </a:ext>
            </a:extLst>
          </p:cNvPr>
          <p:cNvSpPr txBox="1"/>
          <p:nvPr/>
        </p:nvSpPr>
        <p:spPr>
          <a:xfrm>
            <a:off x="1951892" y="898636"/>
            <a:ext cx="9108831" cy="3970318"/>
          </a:xfrm>
          <a:prstGeom prst="rect">
            <a:avLst/>
          </a:prstGeom>
          <a:noFill/>
        </p:spPr>
        <p:txBody>
          <a:bodyPr wrap="square">
            <a:spAutoFit/>
          </a:bodyPr>
          <a:lstStyle/>
          <a:p>
            <a:pPr algn="just"/>
            <a:r>
              <a:rPr lang="uk-UA" b="1" i="0" dirty="0">
                <a:solidFill>
                  <a:srgbClr val="0F0F0F"/>
                </a:solidFill>
                <a:effectLst/>
                <a:latin typeface="PT Sans" panose="020B0503020203020204" pitchFamily="34" charset="-52"/>
              </a:rPr>
              <a:t>3. Італійський бум (1953–1973)</a:t>
            </a:r>
          </a:p>
          <a:p>
            <a:pPr algn="just"/>
            <a:r>
              <a:rPr lang="uk-UA" b="1" i="0" dirty="0">
                <a:solidFill>
                  <a:srgbClr val="0F0F0F"/>
                </a:solidFill>
                <a:effectLst/>
                <a:latin typeface="PT Sans" panose="020B0503020203020204" pitchFamily="34" charset="-52"/>
              </a:rPr>
              <a:t>Стан після війни:</a:t>
            </a:r>
            <a:r>
              <a:rPr lang="uk-UA" b="0" i="0" dirty="0">
                <a:solidFill>
                  <a:srgbClr val="0F0F0F"/>
                </a:solidFill>
                <a:effectLst/>
                <a:latin typeface="PT Sans" panose="020B0503020203020204" pitchFamily="34" charset="-52"/>
              </a:rPr>
              <a:t> Італія опинилася серед найбільш постраждалих і зруйнованих європейських країн. ВВП був лише на рівні бідних країн, а військово орієнтована промисловість у занепаді.</a:t>
            </a:r>
          </a:p>
          <a:p>
            <a:pPr algn="just"/>
            <a:r>
              <a:rPr lang="uk-UA" b="1" i="0" dirty="0">
                <a:solidFill>
                  <a:srgbClr val="0F0F0F"/>
                </a:solidFill>
                <a:effectLst/>
                <a:latin typeface="PT Sans" panose="020B0503020203020204" pitchFamily="34" charset="-52"/>
              </a:rPr>
              <a:t>Монополістичне відновлення</a:t>
            </a:r>
            <a:endParaRPr lang="uk-UA" b="0" i="0" dirty="0">
              <a:solidFill>
                <a:srgbClr val="0F0F0F"/>
              </a:solidFill>
              <a:effectLst/>
              <a:latin typeface="PT Sans" panose="020B0503020203020204" pitchFamily="34" charset="-52"/>
            </a:endParaRPr>
          </a:p>
          <a:p>
            <a:pPr algn="just"/>
            <a:r>
              <a:rPr lang="uk-UA" b="0" i="0" dirty="0">
                <a:solidFill>
                  <a:srgbClr val="0F0F0F"/>
                </a:solidFill>
                <a:effectLst/>
                <a:latin typeface="PT Sans" panose="020B0503020203020204" pitchFamily="34" charset="-52"/>
              </a:rPr>
              <a:t>Історія повоєнного відновлення Італії унікальна державно-монополістичним капіталізмом (ДМК), який в Італії, зокрема, проявився також в існуванні гігантських державних об'єднань.</a:t>
            </a:r>
          </a:p>
          <a:p>
            <a:pPr algn="just"/>
            <a:r>
              <a:rPr lang="uk-UA" b="0" i="0" dirty="0">
                <a:solidFill>
                  <a:srgbClr val="0F0F0F"/>
                </a:solidFill>
                <a:effectLst/>
                <a:latin typeface="PT Sans" panose="020B0503020203020204" pitchFamily="34" charset="-52"/>
              </a:rPr>
              <a:t>Італія отримала $1,5 млрд допомоги в рамках плану Маршалла. В основному у вигляді товарів та обладнання.</a:t>
            </a:r>
          </a:p>
          <a:p>
            <a:pPr algn="just"/>
            <a:r>
              <a:rPr lang="uk-UA" b="0" i="0" dirty="0">
                <a:solidFill>
                  <a:srgbClr val="0F0F0F"/>
                </a:solidFill>
                <a:effectLst/>
                <a:latin typeface="PT Sans" panose="020B0503020203020204" pitchFamily="34" charset="-52"/>
              </a:rPr>
              <a:t>Характерною особливістю було те, що більшість цієї допомоги розподілили між компаніями-монополістами. Наприклад, із виділених на закупівлю імпортного обладнання $154 млн половину отримали лише 6 компаній: "</a:t>
            </a:r>
            <a:r>
              <a:rPr lang="uk-UA" b="0" i="0" dirty="0" err="1">
                <a:solidFill>
                  <a:srgbClr val="0F0F0F"/>
                </a:solidFill>
                <a:effectLst/>
                <a:latin typeface="PT Sans" panose="020B0503020203020204" pitchFamily="34" charset="-52"/>
              </a:rPr>
              <a:t>Фіат</a:t>
            </a:r>
            <a:r>
              <a:rPr lang="uk-UA" b="0" i="0" dirty="0">
                <a:solidFill>
                  <a:srgbClr val="0F0F0F"/>
                </a:solidFill>
                <a:effectLst/>
                <a:latin typeface="PT Sans" panose="020B0503020203020204" pitchFamily="34" charset="-52"/>
              </a:rPr>
              <a:t>", "Едісон", "</a:t>
            </a:r>
            <a:r>
              <a:rPr lang="uk-UA" b="0" i="0" dirty="0" err="1">
                <a:solidFill>
                  <a:srgbClr val="0F0F0F"/>
                </a:solidFill>
                <a:effectLst/>
                <a:latin typeface="PT Sans" panose="020B0503020203020204" pitchFamily="34" charset="-52"/>
              </a:rPr>
              <a:t>Монтекатині</a:t>
            </a:r>
            <a:r>
              <a:rPr lang="uk-UA" b="0" i="0" dirty="0">
                <a:solidFill>
                  <a:srgbClr val="0F0F0F"/>
                </a:solidFill>
                <a:effectLst/>
                <a:latin typeface="PT Sans" panose="020B0503020203020204" pitchFamily="34" charset="-52"/>
              </a:rPr>
              <a:t>", "</a:t>
            </a:r>
            <a:r>
              <a:rPr lang="uk-UA" b="0" i="0" dirty="0" err="1">
                <a:solidFill>
                  <a:srgbClr val="0F0F0F"/>
                </a:solidFill>
                <a:effectLst/>
                <a:latin typeface="PT Sans" panose="020B0503020203020204" pitchFamily="34" charset="-52"/>
              </a:rPr>
              <a:t>Фальк</a:t>
            </a:r>
            <a:r>
              <a:rPr lang="uk-UA" b="0" i="0" dirty="0">
                <a:solidFill>
                  <a:srgbClr val="0F0F0F"/>
                </a:solidFill>
                <a:effectLst/>
                <a:latin typeface="PT Sans" panose="020B0503020203020204" pitchFamily="34" charset="-52"/>
              </a:rPr>
              <a:t>", "</a:t>
            </a:r>
            <a:r>
              <a:rPr lang="uk-UA" b="0" i="0" dirty="0" err="1">
                <a:solidFill>
                  <a:srgbClr val="0F0F0F"/>
                </a:solidFill>
                <a:effectLst/>
                <a:latin typeface="PT Sans" panose="020B0503020203020204" pitchFamily="34" charset="-52"/>
              </a:rPr>
              <a:t>Смі</a:t>
            </a:r>
            <a:r>
              <a:rPr lang="uk-UA" b="0" i="0" dirty="0">
                <a:solidFill>
                  <a:srgbClr val="0F0F0F"/>
                </a:solidFill>
                <a:effectLst/>
                <a:latin typeface="PT Sans" panose="020B0503020203020204" pitchFamily="34" charset="-52"/>
              </a:rPr>
              <a:t>", "Саде".</a:t>
            </a:r>
          </a:p>
        </p:txBody>
      </p:sp>
    </p:spTree>
    <p:extLst>
      <p:ext uri="{BB962C8B-B14F-4D97-AF65-F5344CB8AC3E}">
        <p14:creationId xmlns:p14="http://schemas.microsoft.com/office/powerpoint/2010/main" val="1097786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E551AE-9173-4A94-B2D2-7AB38FA3BA8A}"/>
              </a:ext>
            </a:extLst>
          </p:cNvPr>
          <p:cNvSpPr txBox="1"/>
          <p:nvPr/>
        </p:nvSpPr>
        <p:spPr>
          <a:xfrm>
            <a:off x="773723" y="1166842"/>
            <a:ext cx="5451231" cy="4524315"/>
          </a:xfrm>
          <a:prstGeom prst="rect">
            <a:avLst/>
          </a:prstGeom>
          <a:noFill/>
        </p:spPr>
        <p:txBody>
          <a:bodyPr wrap="square">
            <a:spAutoFit/>
          </a:bodyPr>
          <a:lstStyle/>
          <a:p>
            <a:pPr algn="just"/>
            <a:r>
              <a:rPr lang="uk-UA" b="0" i="0" dirty="0">
                <a:solidFill>
                  <a:srgbClr val="0F0F0F"/>
                </a:solidFill>
                <a:effectLst/>
                <a:latin typeface="PT Sans" panose="020B0503020203020204" pitchFamily="34" charset="-52"/>
              </a:rPr>
              <a:t>У 1951 р. італійський уряд розробив і почав реалізовувати так звану систему пріоритету. Ця система встановлювала порядок розподілу урядом сировини так, щоб великі монополісти першими отримували сировину, яка, на їхню думку, була дефіцитною в той чи інший період часу.</a:t>
            </a:r>
          </a:p>
          <a:p>
            <a:pPr algn="just"/>
            <a:r>
              <a:rPr lang="uk-UA" b="0" i="0" dirty="0">
                <a:solidFill>
                  <a:srgbClr val="0F0F0F"/>
                </a:solidFill>
                <a:effectLst/>
                <a:latin typeface="PT Sans" panose="020B0503020203020204" pitchFamily="34" charset="-52"/>
              </a:rPr>
              <a:t>Той самий принцип працював і у видачі кредитів: монополії отримали в кредит 85 млрд італійських лір, а малий та середній бізнес – у 8 разів менше. Той самий «</a:t>
            </a:r>
            <a:r>
              <a:rPr lang="uk-UA" b="0" i="0" dirty="0" err="1">
                <a:solidFill>
                  <a:srgbClr val="0F0F0F"/>
                </a:solidFill>
                <a:effectLst/>
                <a:latin typeface="PT Sans" panose="020B0503020203020204" pitchFamily="34" charset="-52"/>
              </a:rPr>
              <a:t>Фіат</a:t>
            </a:r>
            <a:r>
              <a:rPr lang="uk-UA" b="0" i="0" dirty="0">
                <a:solidFill>
                  <a:srgbClr val="0F0F0F"/>
                </a:solidFill>
                <a:effectLst/>
                <a:latin typeface="PT Sans" panose="020B0503020203020204" pitchFamily="34" charset="-52"/>
              </a:rPr>
              <a:t>» отримав 35% кредитів у рамках плану Маршалла.</a:t>
            </a:r>
          </a:p>
          <a:p>
            <a:pPr algn="just"/>
            <a:r>
              <a:rPr lang="uk-UA" b="0" i="0" dirty="0">
                <a:solidFill>
                  <a:srgbClr val="0F0F0F"/>
                </a:solidFill>
                <a:effectLst/>
                <a:latin typeface="PT Sans" panose="020B0503020203020204" pitchFamily="34" charset="-52"/>
              </a:rPr>
              <a:t>Дрібним і середнім компаніям був недоступний і внутрішній фінансовий ринок. З 600 млрд лір, зібраних з 1948 по 1952 р. шляхом випуску акцій та облігацій, більшу частину знову ж таки отримали великі концерни.</a:t>
            </a:r>
          </a:p>
        </p:txBody>
      </p:sp>
      <p:pic>
        <p:nvPicPr>
          <p:cNvPr id="6148" name="Picture 4">
            <a:extLst>
              <a:ext uri="{FF2B5EF4-FFF2-40B4-BE49-F238E27FC236}">
                <a16:creationId xmlns:a16="http://schemas.microsoft.com/office/drawing/2014/main" id="{396A8DD4-ED4B-4C26-99B7-C68A6118DA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1782" y="439615"/>
            <a:ext cx="5522000" cy="5662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918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719E14-D141-4C6B-A391-29D869C4DE62}"/>
              </a:ext>
            </a:extLst>
          </p:cNvPr>
          <p:cNvSpPr txBox="1"/>
          <p:nvPr/>
        </p:nvSpPr>
        <p:spPr>
          <a:xfrm>
            <a:off x="2782765" y="852413"/>
            <a:ext cx="7627327" cy="4801314"/>
          </a:xfrm>
          <a:prstGeom prst="rect">
            <a:avLst/>
          </a:prstGeom>
          <a:noFill/>
        </p:spPr>
        <p:txBody>
          <a:bodyPr wrap="square">
            <a:spAutoFit/>
          </a:bodyPr>
          <a:lstStyle/>
          <a:p>
            <a:pPr algn="just"/>
            <a:r>
              <a:rPr lang="uk-UA" b="0" i="0" dirty="0">
                <a:solidFill>
                  <a:srgbClr val="0F0F0F"/>
                </a:solidFill>
                <a:effectLst/>
                <a:latin typeface="PT Sans" panose="020B0503020203020204" pitchFamily="34" charset="-52"/>
              </a:rPr>
              <a:t>У результаті італійські монополісти почали швидко розвиватися та захоплювати зовнішні ринки, що призвело до зростання промислового виробництва. Крім підтримки монополій, важливим кроком стала аграрна реформа 1950-1955 років. Її суть полягала в тому, що держава викуповувала земельні наділи площею понад 100 га, а потім продавала громадянам на виплат.</a:t>
            </a:r>
          </a:p>
          <a:p>
            <a:pPr algn="just"/>
            <a:r>
              <a:rPr lang="uk-UA" b="0" i="0" dirty="0">
                <a:solidFill>
                  <a:srgbClr val="0F0F0F"/>
                </a:solidFill>
                <a:effectLst/>
                <a:latin typeface="PT Sans" panose="020B0503020203020204" pitchFamily="34" charset="-52"/>
              </a:rPr>
              <a:t>Усього було продано 1,5 млн га землі, що допомогло збільшити ефективність аграрного виробництва та створити попит на виробництво аграрної техніки. Значну роль у відновленні економіки Італії відіграла і Корейська війна (1950-1953), оскільки США закуповували матеріали для виробництва військової техніки саме в Італії.</a:t>
            </a:r>
          </a:p>
          <a:p>
            <a:pPr algn="just"/>
            <a:r>
              <a:rPr lang="uk-UA" b="1" i="0" dirty="0">
                <a:solidFill>
                  <a:srgbClr val="0F0F0F"/>
                </a:solidFill>
                <a:effectLst/>
                <a:latin typeface="PT Sans" panose="020B0503020203020204" pitchFamily="34" charset="-52"/>
              </a:rPr>
              <a:t>Результат:</a:t>
            </a:r>
            <a:r>
              <a:rPr lang="uk-UA" b="0" i="0" dirty="0">
                <a:solidFill>
                  <a:srgbClr val="0F0F0F"/>
                </a:solidFill>
                <a:effectLst/>
                <a:latin typeface="PT Sans" panose="020B0503020203020204" pitchFamily="34" charset="-52"/>
              </a:rPr>
              <a:t> Італія повністю відновилася після війни вже до початку 50-х, а в період з 1953 по 1962 обсяг промислового виробництва зріс втричі. Правда, істотна монополізація економіки призвела до того, що рівень зарплат не особливо виріс. Проблеми, які викликала надмірна монополізації економіки, виявилися вже наприкінці 60-х років разом з корупцією та диспропорціями в розвитку окремих регіонів Італії.</a:t>
            </a:r>
          </a:p>
        </p:txBody>
      </p:sp>
    </p:spTree>
    <p:extLst>
      <p:ext uri="{BB962C8B-B14F-4D97-AF65-F5344CB8AC3E}">
        <p14:creationId xmlns:p14="http://schemas.microsoft.com/office/powerpoint/2010/main" val="3369227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6C898E-2AFF-4AF4-91F1-2DF476E0D3A7}"/>
              </a:ext>
            </a:extLst>
          </p:cNvPr>
          <p:cNvSpPr txBox="1"/>
          <p:nvPr/>
        </p:nvSpPr>
        <p:spPr>
          <a:xfrm>
            <a:off x="772257" y="1125414"/>
            <a:ext cx="5323743" cy="5346080"/>
          </a:xfrm>
          <a:prstGeom prst="rect">
            <a:avLst/>
          </a:prstGeom>
          <a:noFill/>
        </p:spPr>
        <p:txBody>
          <a:bodyPr wrap="square">
            <a:spAutoFit/>
          </a:bodyPr>
          <a:lstStyle/>
          <a:p>
            <a:pPr algn="just"/>
            <a:r>
              <a:rPr lang="ru-RU" b="1" i="0" dirty="0">
                <a:solidFill>
                  <a:srgbClr val="0F0F0F"/>
                </a:solidFill>
                <a:effectLst/>
                <a:latin typeface="PT Sans" panose="020B0503020203020204" pitchFamily="34" charset="-52"/>
              </a:rPr>
              <a:t>4. </a:t>
            </a:r>
            <a:r>
              <a:rPr lang="ru-RU" b="1" i="0" dirty="0" err="1">
                <a:solidFill>
                  <a:srgbClr val="0F0F0F"/>
                </a:solidFill>
                <a:effectLst/>
                <a:latin typeface="PT Sans" panose="020B0503020203020204" pitchFamily="34" charset="-52"/>
              </a:rPr>
              <a:t>Економічна</a:t>
            </a:r>
            <a:r>
              <a:rPr lang="ru-RU" b="1" i="0" dirty="0">
                <a:solidFill>
                  <a:srgbClr val="0F0F0F"/>
                </a:solidFill>
                <a:effectLst/>
                <a:latin typeface="PT Sans" panose="020B0503020203020204" pitchFamily="34" charset="-52"/>
              </a:rPr>
              <a:t> </a:t>
            </a:r>
            <a:r>
              <a:rPr lang="ru-RU" b="1" i="0" dirty="0" err="1">
                <a:solidFill>
                  <a:srgbClr val="0F0F0F"/>
                </a:solidFill>
                <a:effectLst/>
                <a:latin typeface="PT Sans" panose="020B0503020203020204" pitchFamily="34" charset="-52"/>
              </a:rPr>
              <a:t>експансія</a:t>
            </a:r>
            <a:r>
              <a:rPr lang="ru-RU" b="1" i="0" dirty="0">
                <a:solidFill>
                  <a:srgbClr val="0F0F0F"/>
                </a:solidFill>
                <a:effectLst/>
                <a:latin typeface="PT Sans" panose="020B0503020203020204" pitchFamily="34" charset="-52"/>
              </a:rPr>
              <a:t> </a:t>
            </a:r>
            <a:r>
              <a:rPr lang="ru-RU" b="1" i="0" dirty="0" err="1">
                <a:solidFill>
                  <a:srgbClr val="0F0F0F"/>
                </a:solidFill>
                <a:effectLst/>
                <a:latin typeface="PT Sans" panose="020B0503020203020204" pitchFamily="34" charset="-52"/>
              </a:rPr>
              <a:t>Японії</a:t>
            </a:r>
            <a:r>
              <a:rPr lang="ru-RU" b="1" i="0" dirty="0">
                <a:solidFill>
                  <a:srgbClr val="0F0F0F"/>
                </a:solidFill>
                <a:effectLst/>
                <a:latin typeface="PT Sans" panose="020B0503020203020204" pitchFamily="34" charset="-52"/>
              </a:rPr>
              <a:t> (1948–1962)</a:t>
            </a:r>
          </a:p>
          <a:p>
            <a:pPr algn="just"/>
            <a:r>
              <a:rPr lang="ru-RU" b="1" i="0" dirty="0">
                <a:solidFill>
                  <a:srgbClr val="0F0F0F"/>
                </a:solidFill>
                <a:effectLst/>
                <a:latin typeface="PT Sans" panose="020B0503020203020204" pitchFamily="34" charset="-52"/>
              </a:rPr>
              <a:t>Стан </a:t>
            </a:r>
            <a:r>
              <a:rPr lang="ru-RU" b="1" i="0" dirty="0" err="1">
                <a:solidFill>
                  <a:srgbClr val="0F0F0F"/>
                </a:solidFill>
                <a:effectLst/>
                <a:latin typeface="PT Sans" panose="020B0503020203020204" pitchFamily="34" charset="-52"/>
              </a:rPr>
              <a:t>після</a:t>
            </a:r>
            <a:r>
              <a:rPr lang="ru-RU" b="1" i="0" dirty="0">
                <a:solidFill>
                  <a:srgbClr val="0F0F0F"/>
                </a:solidFill>
                <a:effectLst/>
                <a:latin typeface="PT Sans" panose="020B0503020203020204" pitchFamily="34" charset="-52"/>
              </a:rPr>
              <a:t> </a:t>
            </a:r>
            <a:r>
              <a:rPr lang="ru-RU" b="1" i="0" dirty="0" err="1">
                <a:solidFill>
                  <a:srgbClr val="0F0F0F"/>
                </a:solidFill>
                <a:effectLst/>
                <a:latin typeface="PT Sans" panose="020B0503020203020204" pitchFamily="34" charset="-52"/>
              </a:rPr>
              <a:t>війни</a:t>
            </a:r>
            <a:r>
              <a:rPr lang="ru-RU" b="1" i="0" dirty="0">
                <a:solidFill>
                  <a:srgbClr val="0F0F0F"/>
                </a:solidFill>
                <a:effectLst/>
                <a:latin typeface="PT Sans" panose="020B0503020203020204" pitchFamily="34" charset="-52"/>
              </a:rPr>
              <a:t>:</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Японія</a:t>
            </a:r>
            <a:r>
              <a:rPr lang="ru-RU" b="0" i="0" dirty="0">
                <a:solidFill>
                  <a:srgbClr val="0F0F0F"/>
                </a:solidFill>
                <a:effectLst/>
                <a:latin typeface="PT Sans" panose="020B0503020203020204" pitchFamily="34" charset="-52"/>
              </a:rPr>
              <a:t> не просто </a:t>
            </a:r>
            <a:r>
              <a:rPr lang="ru-RU" b="0" i="0" dirty="0" err="1">
                <a:solidFill>
                  <a:srgbClr val="0F0F0F"/>
                </a:solidFill>
                <a:effectLst/>
                <a:latin typeface="PT Sans" panose="020B0503020203020204" pitchFamily="34" charset="-52"/>
              </a:rPr>
              <a:t>програла</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війну</a:t>
            </a:r>
            <a:r>
              <a:rPr lang="ru-RU" b="0" i="0" dirty="0">
                <a:solidFill>
                  <a:srgbClr val="0F0F0F"/>
                </a:solidFill>
                <a:effectLst/>
                <a:latin typeface="PT Sans" panose="020B0503020203020204" pitchFamily="34" charset="-52"/>
              </a:rPr>
              <a:t> – вона </a:t>
            </a:r>
            <a:r>
              <a:rPr lang="ru-RU" b="0" i="0" dirty="0" err="1">
                <a:solidFill>
                  <a:srgbClr val="0F0F0F"/>
                </a:solidFill>
                <a:effectLst/>
                <a:latin typeface="PT Sans" panose="020B0503020203020204" pitchFamily="34" charset="-52"/>
              </a:rPr>
              <a:t>була</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знищена</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Рівень</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промислового</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виробництва</a:t>
            </a:r>
            <a:r>
              <a:rPr lang="ru-RU" b="0" i="0" dirty="0">
                <a:solidFill>
                  <a:srgbClr val="0F0F0F"/>
                </a:solidFill>
                <a:effectLst/>
                <a:latin typeface="PT Sans" panose="020B0503020203020204" pitchFamily="34" charset="-52"/>
              </a:rPr>
              <a:t> становив 20% </a:t>
            </a:r>
            <a:r>
              <a:rPr lang="ru-RU" b="0" i="0" dirty="0" err="1">
                <a:solidFill>
                  <a:srgbClr val="0F0F0F"/>
                </a:solidFill>
                <a:effectLst/>
                <a:latin typeface="PT Sans" panose="020B0503020203020204" pitchFamily="34" charset="-52"/>
              </a:rPr>
              <a:t>показників</a:t>
            </a:r>
            <a:r>
              <a:rPr lang="ru-RU" b="0" i="0" dirty="0">
                <a:solidFill>
                  <a:srgbClr val="0F0F0F"/>
                </a:solidFill>
                <a:effectLst/>
                <a:latin typeface="PT Sans" panose="020B0503020203020204" pitchFamily="34" charset="-52"/>
              </a:rPr>
              <a:t> 1939 року. 70% </a:t>
            </a:r>
            <a:r>
              <a:rPr lang="ru-RU" b="0" i="0" dirty="0" err="1">
                <a:solidFill>
                  <a:srgbClr val="0F0F0F"/>
                </a:solidFill>
                <a:effectLst/>
                <a:latin typeface="PT Sans" panose="020B0503020203020204" pitchFamily="34" charset="-52"/>
              </a:rPr>
              <a:t>усіх</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промислових</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потужностей</a:t>
            </a:r>
            <a:r>
              <a:rPr lang="ru-RU" b="0" i="0" dirty="0">
                <a:solidFill>
                  <a:srgbClr val="0F0F0F"/>
                </a:solidFill>
                <a:effectLst/>
                <a:latin typeface="PT Sans" panose="020B0503020203020204" pitchFamily="34" charset="-52"/>
              </a:rPr>
              <a:t> лежали в </a:t>
            </a:r>
            <a:r>
              <a:rPr lang="ru-RU" b="0" i="0" dirty="0" err="1">
                <a:solidFill>
                  <a:srgbClr val="0F0F0F"/>
                </a:solidFill>
                <a:effectLst/>
                <a:latin typeface="PT Sans" panose="020B0503020203020204" pitchFamily="34" charset="-52"/>
              </a:rPr>
              <a:t>руїнах</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Країна</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втратила</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всі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захоплені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території</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від</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яких</a:t>
            </a:r>
            <a:r>
              <a:rPr lang="ru-RU" b="0" i="0" dirty="0">
                <a:solidFill>
                  <a:srgbClr val="0F0F0F"/>
                </a:solidFill>
                <a:effectLst/>
                <a:latin typeface="PT Sans" panose="020B0503020203020204" pitchFamily="34" charset="-52"/>
              </a:rPr>
              <a:t> залежало </a:t>
            </a:r>
            <a:r>
              <a:rPr lang="ru-RU" b="0" i="0" dirty="0" err="1">
                <a:solidFill>
                  <a:srgbClr val="0F0F0F"/>
                </a:solidFill>
                <a:effectLst/>
                <a:latin typeface="PT Sans" panose="020B0503020203020204" pitchFamily="34" charset="-52"/>
              </a:rPr>
              <a:t>постачання</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сировини</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палива</a:t>
            </a:r>
            <a:r>
              <a:rPr lang="ru-RU" b="0" i="0" dirty="0">
                <a:solidFill>
                  <a:srgbClr val="0F0F0F"/>
                </a:solidFill>
                <a:effectLst/>
                <a:latin typeface="PT Sans" panose="020B0503020203020204" pitchFamily="34" charset="-52"/>
              </a:rPr>
              <a:t> та </a:t>
            </a:r>
            <a:r>
              <a:rPr lang="ru-RU" b="0" i="0" dirty="0" err="1">
                <a:solidFill>
                  <a:srgbClr val="0F0F0F"/>
                </a:solidFill>
                <a:effectLst/>
                <a:latin typeface="PT Sans" panose="020B0503020203020204" pitchFamily="34" charset="-52"/>
              </a:rPr>
              <a:t>продовольства</a:t>
            </a:r>
            <a:r>
              <a:rPr lang="ru-RU" b="0" i="0" dirty="0">
                <a:solidFill>
                  <a:srgbClr val="0F0F0F"/>
                </a:solidFill>
                <a:effectLst/>
                <a:latin typeface="PT Sans" panose="020B0503020203020204" pitchFamily="34" charset="-52"/>
              </a:rPr>
              <a:t>.</a:t>
            </a:r>
          </a:p>
          <a:p>
            <a:pPr algn="just"/>
            <a:r>
              <a:rPr lang="ru-RU" b="1" i="0" dirty="0" err="1">
                <a:solidFill>
                  <a:srgbClr val="0F0F0F"/>
                </a:solidFill>
                <a:effectLst/>
                <a:latin typeface="PT Sans" panose="020B0503020203020204" pitchFamily="34" charset="-52"/>
              </a:rPr>
              <a:t>Відновлення</a:t>
            </a:r>
            <a:r>
              <a:rPr lang="ru-RU" b="1" i="0" dirty="0">
                <a:solidFill>
                  <a:srgbClr val="0F0F0F"/>
                </a:solidFill>
                <a:effectLst/>
                <a:latin typeface="PT Sans" panose="020B0503020203020204" pitchFamily="34" charset="-52"/>
              </a:rPr>
              <a:t> </a:t>
            </a:r>
            <a:r>
              <a:rPr lang="ru-RU" b="1" i="0" dirty="0" err="1">
                <a:solidFill>
                  <a:srgbClr val="0F0F0F"/>
                </a:solidFill>
                <a:effectLst/>
                <a:latin typeface="PT Sans" panose="020B0503020203020204" pitchFamily="34" charset="-52"/>
              </a:rPr>
              <a:t>величі</a:t>
            </a:r>
            <a:endParaRPr lang="ru-RU" b="0" i="0" dirty="0">
              <a:solidFill>
                <a:srgbClr val="0F0F0F"/>
              </a:solidFill>
              <a:effectLst/>
              <a:latin typeface="PT Sans" panose="020B0503020203020204" pitchFamily="34" charset="-52"/>
            </a:endParaRPr>
          </a:p>
          <a:p>
            <a:pPr algn="just"/>
            <a:r>
              <a:rPr lang="ru-RU" b="0" i="0" dirty="0" err="1">
                <a:solidFill>
                  <a:srgbClr val="0F0F0F"/>
                </a:solidFill>
                <a:effectLst/>
                <a:latin typeface="PT Sans" panose="020B0503020203020204" pitchFamily="34" charset="-52"/>
              </a:rPr>
              <a:t>Одразу</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важлива</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вступна</a:t>
            </a:r>
            <a:r>
              <a:rPr lang="ru-RU" b="0" i="0" dirty="0">
                <a:solidFill>
                  <a:srgbClr val="0F0F0F"/>
                </a:solidFill>
                <a:effectLst/>
                <a:latin typeface="PT Sans" panose="020B0503020203020204" pitchFamily="34" charset="-52"/>
              </a:rPr>
              <a:t>: основа </a:t>
            </a:r>
            <a:r>
              <a:rPr lang="ru-RU" b="0" i="0" dirty="0" err="1">
                <a:solidFill>
                  <a:srgbClr val="0F0F0F"/>
                </a:solidFill>
                <a:effectLst/>
                <a:latin typeface="PT Sans" panose="020B0503020203020204" pitchFamily="34" charset="-52"/>
              </a:rPr>
              <a:t>економічного</a:t>
            </a:r>
            <a:r>
              <a:rPr lang="ru-RU" b="0" i="0" dirty="0">
                <a:solidFill>
                  <a:srgbClr val="0F0F0F"/>
                </a:solidFill>
                <a:effectLst/>
                <a:latin typeface="PT Sans" panose="020B0503020203020204" pitchFamily="34" charset="-52"/>
              </a:rPr>
              <a:t> дива </a:t>
            </a:r>
            <a:r>
              <a:rPr lang="ru-RU" b="0" i="0" dirty="0" err="1">
                <a:solidFill>
                  <a:srgbClr val="0F0F0F"/>
                </a:solidFill>
                <a:effectLst/>
                <a:latin typeface="PT Sans" panose="020B0503020203020204" pitchFamily="34" charset="-52"/>
              </a:rPr>
              <a:t>Японії</a:t>
            </a:r>
            <a:r>
              <a:rPr lang="ru-RU" b="0" i="0" dirty="0">
                <a:solidFill>
                  <a:srgbClr val="0F0F0F"/>
                </a:solidFill>
                <a:effectLst/>
                <a:latin typeface="PT Sans" panose="020B0503020203020204" pitchFamily="34" charset="-52"/>
              </a:rPr>
              <a:t> – </a:t>
            </a:r>
            <a:r>
              <a:rPr lang="ru-RU" b="0" i="0" dirty="0" err="1">
                <a:solidFill>
                  <a:srgbClr val="0F0F0F"/>
                </a:solidFill>
                <a:effectLst/>
                <a:latin typeface="PT Sans" panose="020B0503020203020204" pitchFamily="34" charset="-52"/>
              </a:rPr>
              <a:t>це</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власне</a:t>
            </a:r>
            <a:r>
              <a:rPr lang="ru-RU" b="0" i="0" dirty="0">
                <a:solidFill>
                  <a:srgbClr val="0F0F0F"/>
                </a:solidFill>
                <a:effectLst/>
                <a:latin typeface="PT Sans" panose="020B0503020203020204" pitchFamily="34" charset="-52"/>
              </a:rPr>
              <a:t>, сама </a:t>
            </a:r>
            <a:r>
              <a:rPr lang="ru-RU" b="0" i="0" dirty="0" err="1">
                <a:solidFill>
                  <a:srgbClr val="0F0F0F"/>
                </a:solidFill>
                <a:effectLst/>
                <a:latin typeface="PT Sans" panose="020B0503020203020204" pitchFamily="34" charset="-52"/>
              </a:rPr>
              <a:t>особливість</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культури</a:t>
            </a:r>
            <a:r>
              <a:rPr lang="ru-RU" b="0" i="0" dirty="0">
                <a:solidFill>
                  <a:srgbClr val="0F0F0F"/>
                </a:solidFill>
                <a:effectLst/>
                <a:latin typeface="PT Sans" panose="020B0503020203020204" pitchFamily="34" charset="-52"/>
              </a:rPr>
              <a:t> та способу </a:t>
            </a:r>
            <a:r>
              <a:rPr lang="ru-RU" b="0" i="0" dirty="0" err="1">
                <a:solidFill>
                  <a:srgbClr val="0F0F0F"/>
                </a:solidFill>
                <a:effectLst/>
                <a:latin typeface="PT Sans" panose="020B0503020203020204" pitchFamily="34" charset="-52"/>
              </a:rPr>
              <a:t>життя</a:t>
            </a:r>
            <a:r>
              <a:rPr lang="ru-RU" b="0" i="0" dirty="0">
                <a:solidFill>
                  <a:srgbClr val="0F0F0F"/>
                </a:solidFill>
                <a:effectLst/>
                <a:latin typeface="PT Sans" panose="020B0503020203020204" pitchFamily="34" charset="-52"/>
              </a:rPr>
              <a:t>. Тому </a:t>
            </a:r>
            <a:r>
              <a:rPr lang="ru-RU" b="0" i="0" dirty="0" err="1">
                <a:solidFill>
                  <a:srgbClr val="0F0F0F"/>
                </a:solidFill>
                <a:effectLst/>
                <a:latin typeface="PT Sans" panose="020B0503020203020204" pitchFamily="34" charset="-52"/>
              </a:rPr>
              <a:t>повторити</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досвід</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Японії</a:t>
            </a:r>
            <a:r>
              <a:rPr lang="ru-RU" b="0" i="0" dirty="0">
                <a:solidFill>
                  <a:srgbClr val="0F0F0F"/>
                </a:solidFill>
                <a:effectLst/>
                <a:latin typeface="PT Sans" panose="020B0503020203020204" pitchFamily="34" charset="-52"/>
              </a:rPr>
              <a:t> в </a:t>
            </a:r>
            <a:r>
              <a:rPr lang="ru-RU" b="0" i="0" dirty="0" err="1">
                <a:solidFill>
                  <a:srgbClr val="0F0F0F"/>
                </a:solidFill>
                <a:effectLst/>
                <a:latin typeface="PT Sans" panose="020B0503020203020204" pitchFamily="34" charset="-52"/>
              </a:rPr>
              <a:t>повному</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обсязі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неможливо</a:t>
            </a:r>
            <a:r>
              <a:rPr lang="ru-RU" b="0" i="0" dirty="0">
                <a:solidFill>
                  <a:srgbClr val="0F0F0F"/>
                </a:solidFill>
                <a:effectLst/>
                <a:latin typeface="PT Sans" panose="020B0503020203020204" pitchFamily="34" charset="-52"/>
              </a:rPr>
              <a:t>. У </a:t>
            </a:r>
            <a:r>
              <a:rPr lang="ru-RU" b="0" i="0" dirty="0" err="1">
                <a:solidFill>
                  <a:srgbClr val="0F0F0F"/>
                </a:solidFill>
                <a:effectLst/>
                <a:latin typeface="PT Sans" panose="020B0503020203020204" pitchFamily="34" charset="-52"/>
              </a:rPr>
              <a:t>Японії</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вийшов</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мікс</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ліберальної</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планової</a:t>
            </a:r>
            <a:r>
              <a:rPr lang="ru-RU" b="0" i="0" dirty="0">
                <a:solidFill>
                  <a:srgbClr val="0F0F0F"/>
                </a:solidFill>
                <a:effectLst/>
                <a:latin typeface="PT Sans" panose="020B0503020203020204" pitchFamily="34" charset="-52"/>
              </a:rPr>
              <a:t> та </a:t>
            </a:r>
            <a:r>
              <a:rPr lang="ru-RU" b="0" i="0" dirty="0" err="1">
                <a:solidFill>
                  <a:srgbClr val="0F0F0F"/>
                </a:solidFill>
                <a:effectLst/>
                <a:latin typeface="PT Sans" panose="020B0503020203020204" pitchFamily="34" charset="-52"/>
              </a:rPr>
              <a:t>самобутньої</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економіки</a:t>
            </a:r>
            <a:r>
              <a:rPr lang="ru-RU" b="0" i="0" dirty="0">
                <a:solidFill>
                  <a:srgbClr val="0F0F0F"/>
                </a:solidFill>
                <a:effectLst/>
                <a:latin typeface="PT Sans" panose="020B0503020203020204" pitchFamily="34" charset="-52"/>
              </a:rPr>
              <a:t>.</a:t>
            </a:r>
          </a:p>
          <a:p>
            <a:pPr algn="just"/>
            <a:r>
              <a:rPr lang="ru-RU" b="0" i="0" dirty="0" err="1">
                <a:solidFill>
                  <a:srgbClr val="0F0F0F"/>
                </a:solidFill>
                <a:effectLst/>
                <a:latin typeface="PT Sans" panose="020B0503020203020204" pitchFamily="34" charset="-52"/>
              </a:rPr>
              <a:t>По-перше</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Японія</a:t>
            </a:r>
            <a:r>
              <a:rPr lang="ru-RU" b="0" i="0" dirty="0">
                <a:solidFill>
                  <a:srgbClr val="0F0F0F"/>
                </a:solidFill>
                <a:effectLst/>
                <a:latin typeface="PT Sans" panose="020B0503020203020204" pitchFamily="34" charset="-52"/>
              </a:rPr>
              <a:t> з 1945 по 1952 </a:t>
            </a:r>
            <a:r>
              <a:rPr lang="ru-RU" b="0" i="0" dirty="0" err="1">
                <a:solidFill>
                  <a:srgbClr val="0F0F0F"/>
                </a:solidFill>
                <a:effectLst/>
                <a:latin typeface="PT Sans" panose="020B0503020203020204" pitchFamily="34" charset="-52"/>
              </a:rPr>
              <a:t>перебувала</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під</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повним</a:t>
            </a:r>
            <a:r>
              <a:rPr lang="ru-RU" b="0" i="0" dirty="0">
                <a:solidFill>
                  <a:srgbClr val="0F0F0F"/>
                </a:solidFill>
                <a:effectLst/>
                <a:latin typeface="PT Sans" panose="020B0503020203020204" pitchFamily="34" charset="-52"/>
              </a:rPr>
              <a:t> контролем США, </a:t>
            </a:r>
            <a:r>
              <a:rPr lang="ru-RU" b="0" i="0" dirty="0" err="1">
                <a:solidFill>
                  <a:srgbClr val="0F0F0F"/>
                </a:solidFill>
                <a:effectLst/>
                <a:latin typeface="PT Sans" panose="020B0503020203020204" pitchFamily="34" charset="-52"/>
              </a:rPr>
              <a:t>що</a:t>
            </a:r>
            <a:r>
              <a:rPr lang="ru-RU" b="0" i="0" dirty="0">
                <a:solidFill>
                  <a:srgbClr val="0F0F0F"/>
                </a:solidFill>
                <a:effectLst/>
                <a:latin typeface="PT Sans" panose="020B0503020203020204" pitchFamily="34" charset="-52"/>
              </a:rPr>
              <a:t> дозволило </a:t>
            </a:r>
            <a:r>
              <a:rPr lang="ru-RU" b="0" i="0" dirty="0" err="1">
                <a:solidFill>
                  <a:srgbClr val="0F0F0F"/>
                </a:solidFill>
                <a:effectLst/>
                <a:latin typeface="PT Sans" panose="020B0503020203020204" pitchFamily="34" charset="-52"/>
              </a:rPr>
              <a:t>зробити</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непопулярні</a:t>
            </a:r>
            <a:r>
              <a:rPr lang="ru-RU" b="0" i="0" dirty="0">
                <a:solidFill>
                  <a:srgbClr val="0F0F0F"/>
                </a:solidFill>
                <a:effectLst/>
                <a:latin typeface="PT Sans" panose="020B0503020203020204" pitchFamily="34" charset="-52"/>
              </a:rPr>
              <a:t>, але </a:t>
            </a:r>
            <a:r>
              <a:rPr lang="ru-RU" b="0" i="0" dirty="0" err="1">
                <a:solidFill>
                  <a:srgbClr val="0F0F0F"/>
                </a:solidFill>
                <a:effectLst/>
                <a:latin typeface="PT Sans" panose="020B0503020203020204" pitchFamily="34" charset="-52"/>
              </a:rPr>
              <a:t>важливі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ліберальні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зміни</a:t>
            </a:r>
            <a:r>
              <a:rPr lang="ru-RU" b="0" i="0" dirty="0">
                <a:solidFill>
                  <a:srgbClr val="0F0F0F"/>
                </a:solidFill>
                <a:effectLst/>
                <a:latin typeface="PT Sans" panose="020B0503020203020204" pitchFamily="34" charset="-52"/>
              </a:rPr>
              <a:t>, без </a:t>
            </a:r>
            <a:r>
              <a:rPr lang="ru-RU" b="0" i="0" dirty="0" err="1">
                <a:solidFill>
                  <a:srgbClr val="0F0F0F"/>
                </a:solidFill>
                <a:effectLst/>
                <a:latin typeface="PT Sans" panose="020B0503020203020204" pitchFamily="34" charset="-52"/>
              </a:rPr>
              <a:t>яких</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власне</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Японія</a:t>
            </a:r>
            <a:r>
              <a:rPr lang="ru-RU" b="0" i="0" dirty="0">
                <a:solidFill>
                  <a:srgbClr val="0F0F0F"/>
                </a:solidFill>
                <a:effectLst/>
                <a:latin typeface="PT Sans" panose="020B0503020203020204" pitchFamily="34" charset="-52"/>
              </a:rPr>
              <a:t> не </a:t>
            </a:r>
            <a:r>
              <a:rPr lang="ru-RU" b="0" i="0" dirty="0" err="1">
                <a:solidFill>
                  <a:srgbClr val="0F0F0F"/>
                </a:solidFill>
                <a:effectLst/>
                <a:latin typeface="PT Sans" panose="020B0503020203020204" pitchFamily="34" charset="-52"/>
              </a:rPr>
              <a:t>змогла</a:t>
            </a:r>
            <a:r>
              <a:rPr lang="ru-RU" b="0" i="0" dirty="0">
                <a:solidFill>
                  <a:srgbClr val="0F0F0F"/>
                </a:solidFill>
                <a:effectLst/>
                <a:latin typeface="PT Sans" panose="020B0503020203020204" pitchFamily="34" charset="-52"/>
              </a:rPr>
              <a:t> б </a:t>
            </a:r>
            <a:r>
              <a:rPr lang="ru-RU" b="0" i="0" dirty="0" err="1">
                <a:solidFill>
                  <a:srgbClr val="0F0F0F"/>
                </a:solidFill>
                <a:effectLst/>
                <a:latin typeface="PT Sans" panose="020B0503020203020204" pitchFamily="34" charset="-52"/>
              </a:rPr>
              <a:t>відновитися</a:t>
            </a:r>
            <a:r>
              <a:rPr lang="ru-RU" b="0" i="0" dirty="0">
                <a:solidFill>
                  <a:srgbClr val="0F0F0F"/>
                </a:solidFill>
                <a:effectLst/>
                <a:latin typeface="PT Sans" panose="020B0503020203020204" pitchFamily="34" charset="-52"/>
              </a:rPr>
              <a:t>.</a:t>
            </a:r>
          </a:p>
        </p:txBody>
      </p:sp>
      <p:pic>
        <p:nvPicPr>
          <p:cNvPr id="7170" name="Picture 2" descr="Відкриття надшвидкісного пасажирського експреса Токайдо Сінкансен, 1964">
            <a:extLst>
              <a:ext uri="{FF2B5EF4-FFF2-40B4-BE49-F238E27FC236}">
                <a16:creationId xmlns:a16="http://schemas.microsoft.com/office/drawing/2014/main" id="{83DDF444-D56F-4F52-BB0A-946C27E596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2691" y="1125414"/>
            <a:ext cx="5644591" cy="43382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382042A-9382-4C1C-9262-4C51A7511667}"/>
              </a:ext>
            </a:extLst>
          </p:cNvPr>
          <p:cNvSpPr txBox="1"/>
          <p:nvPr/>
        </p:nvSpPr>
        <p:spPr>
          <a:xfrm>
            <a:off x="6098932" y="5732586"/>
            <a:ext cx="6093068" cy="646331"/>
          </a:xfrm>
          <a:prstGeom prst="rect">
            <a:avLst/>
          </a:prstGeom>
          <a:noFill/>
        </p:spPr>
        <p:txBody>
          <a:bodyPr wrap="square">
            <a:spAutoFit/>
          </a:bodyPr>
          <a:lstStyle/>
          <a:p>
            <a:r>
              <a:rPr lang="ru-RU" b="0" i="0" dirty="0" err="1">
                <a:solidFill>
                  <a:srgbClr val="606060"/>
                </a:solidFill>
                <a:effectLst/>
                <a:latin typeface="PT Sans" panose="020B0503020203020204" pitchFamily="34" charset="-52"/>
              </a:rPr>
              <a:t>Відкриття</a:t>
            </a:r>
            <a:r>
              <a:rPr lang="ru-RU" b="0" i="0" dirty="0">
                <a:solidFill>
                  <a:srgbClr val="606060"/>
                </a:solidFill>
                <a:effectLst/>
                <a:latin typeface="PT Sans" panose="020B0503020203020204" pitchFamily="34" charset="-52"/>
              </a:rPr>
              <a:t> </a:t>
            </a:r>
            <a:r>
              <a:rPr lang="ru-RU" b="0" i="0" dirty="0" err="1">
                <a:solidFill>
                  <a:srgbClr val="606060"/>
                </a:solidFill>
                <a:effectLst/>
                <a:latin typeface="PT Sans" panose="020B0503020203020204" pitchFamily="34" charset="-52"/>
              </a:rPr>
              <a:t>надшвидкісного</a:t>
            </a:r>
            <a:r>
              <a:rPr lang="ru-RU" b="0" i="0" dirty="0">
                <a:solidFill>
                  <a:srgbClr val="606060"/>
                </a:solidFill>
                <a:effectLst/>
                <a:latin typeface="PT Sans" panose="020B0503020203020204" pitchFamily="34" charset="-52"/>
              </a:rPr>
              <a:t> </a:t>
            </a:r>
            <a:r>
              <a:rPr lang="ru-RU" b="0" i="0" dirty="0" err="1">
                <a:solidFill>
                  <a:srgbClr val="606060"/>
                </a:solidFill>
                <a:effectLst/>
                <a:latin typeface="PT Sans" panose="020B0503020203020204" pitchFamily="34" charset="-52"/>
              </a:rPr>
              <a:t>пасажирського</a:t>
            </a:r>
            <a:r>
              <a:rPr lang="ru-RU" b="0" i="0" dirty="0">
                <a:solidFill>
                  <a:srgbClr val="606060"/>
                </a:solidFill>
                <a:effectLst/>
                <a:latin typeface="PT Sans" panose="020B0503020203020204" pitchFamily="34" charset="-52"/>
              </a:rPr>
              <a:t> </a:t>
            </a:r>
            <a:r>
              <a:rPr lang="ru-RU" b="0" i="0" dirty="0" err="1">
                <a:solidFill>
                  <a:srgbClr val="606060"/>
                </a:solidFill>
                <a:effectLst/>
                <a:latin typeface="PT Sans" panose="020B0503020203020204" pitchFamily="34" charset="-52"/>
              </a:rPr>
              <a:t>експреса</a:t>
            </a:r>
            <a:r>
              <a:rPr lang="ru-RU" b="0" i="0" dirty="0">
                <a:solidFill>
                  <a:srgbClr val="606060"/>
                </a:solidFill>
                <a:effectLst/>
                <a:latin typeface="PT Sans" panose="020B0503020203020204" pitchFamily="34" charset="-52"/>
              </a:rPr>
              <a:t> </a:t>
            </a:r>
            <a:r>
              <a:rPr lang="ru-RU" b="0" i="0" dirty="0" err="1">
                <a:solidFill>
                  <a:srgbClr val="606060"/>
                </a:solidFill>
                <a:effectLst/>
                <a:latin typeface="PT Sans" panose="020B0503020203020204" pitchFamily="34" charset="-52"/>
              </a:rPr>
              <a:t>Токайдо</a:t>
            </a:r>
            <a:r>
              <a:rPr lang="ru-RU" b="0" i="0" dirty="0">
                <a:solidFill>
                  <a:srgbClr val="606060"/>
                </a:solidFill>
                <a:effectLst/>
                <a:latin typeface="PT Sans" panose="020B0503020203020204" pitchFamily="34" charset="-52"/>
              </a:rPr>
              <a:t> </a:t>
            </a:r>
            <a:r>
              <a:rPr lang="ru-RU" b="0" i="0" dirty="0" err="1">
                <a:solidFill>
                  <a:srgbClr val="606060"/>
                </a:solidFill>
                <a:effectLst/>
                <a:latin typeface="PT Sans" panose="020B0503020203020204" pitchFamily="34" charset="-52"/>
              </a:rPr>
              <a:t>Сінкансен</a:t>
            </a:r>
            <a:r>
              <a:rPr lang="ru-RU" b="0" i="0" dirty="0">
                <a:solidFill>
                  <a:srgbClr val="606060"/>
                </a:solidFill>
                <a:effectLst/>
                <a:latin typeface="PT Sans" panose="020B0503020203020204" pitchFamily="34" charset="-52"/>
              </a:rPr>
              <a:t>, 1964</a:t>
            </a:r>
            <a:endParaRPr lang="uk-UA" dirty="0"/>
          </a:p>
        </p:txBody>
      </p:sp>
    </p:spTree>
    <p:extLst>
      <p:ext uri="{BB962C8B-B14F-4D97-AF65-F5344CB8AC3E}">
        <p14:creationId xmlns:p14="http://schemas.microsoft.com/office/powerpoint/2010/main" val="510035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0D2CA7-A3CC-41E5-8701-401525DB6758}"/>
              </a:ext>
            </a:extLst>
          </p:cNvPr>
          <p:cNvSpPr txBox="1"/>
          <p:nvPr/>
        </p:nvSpPr>
        <p:spPr>
          <a:xfrm>
            <a:off x="2000983" y="1123826"/>
            <a:ext cx="8190034" cy="2585323"/>
          </a:xfrm>
          <a:prstGeom prst="rect">
            <a:avLst/>
          </a:prstGeom>
          <a:noFill/>
        </p:spPr>
        <p:txBody>
          <a:bodyPr wrap="square">
            <a:spAutoFit/>
          </a:bodyPr>
          <a:lstStyle/>
          <a:p>
            <a:pPr algn="just"/>
            <a:r>
              <a:rPr lang="uk-UA" b="0" i="0" dirty="0">
                <a:solidFill>
                  <a:srgbClr val="0F0F0F"/>
                </a:solidFill>
                <a:effectLst/>
                <a:latin typeface="PT Sans" panose="020B0503020203020204" pitchFamily="34" charset="-52"/>
              </a:rPr>
              <a:t>По-друге, після програшу в Китаї Японія стала для США головною геополітичною зброєю в регіоні, тому Штати максимально допомагали країні, в тому числі за рахунок втрати своїх позицій. Єдиною сферою, розвиток якої обмежував заокеанський патрон, була військова промисловість.</a:t>
            </a:r>
          </a:p>
          <a:p>
            <a:pPr algn="just"/>
            <a:r>
              <a:rPr lang="uk-UA" b="0" i="0" dirty="0">
                <a:solidFill>
                  <a:srgbClr val="0F0F0F"/>
                </a:solidFill>
                <a:effectLst/>
                <a:latin typeface="PT Sans" panose="020B0503020203020204" pitchFamily="34" charset="-52"/>
              </a:rPr>
              <a:t>На створення сильного успішного партнера в Азії США виділили понад $3 млрд – більшість країн Європи отримали значно менше фінансової допомоги.</a:t>
            </a:r>
          </a:p>
          <a:p>
            <a:pPr algn="just"/>
            <a:r>
              <a:rPr lang="uk-UA" b="0" i="0" dirty="0">
                <a:solidFill>
                  <a:srgbClr val="0F0F0F"/>
                </a:solidFill>
                <a:effectLst/>
                <a:latin typeface="PT Sans" panose="020B0503020203020204" pitchFamily="34" charset="-52"/>
              </a:rPr>
              <a:t>Тож економічне диво Японії можна умовно поділити на два етапи: демілітаризація та лібералізація при США до 1951 року та японська модель після відходу американців.</a:t>
            </a:r>
          </a:p>
        </p:txBody>
      </p:sp>
    </p:spTree>
    <p:extLst>
      <p:ext uri="{BB962C8B-B14F-4D97-AF65-F5344CB8AC3E}">
        <p14:creationId xmlns:p14="http://schemas.microsoft.com/office/powerpoint/2010/main" val="1154045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EC0D54-114E-493F-B89F-7516D4656022}"/>
              </a:ext>
            </a:extLst>
          </p:cNvPr>
          <p:cNvSpPr txBox="1"/>
          <p:nvPr/>
        </p:nvSpPr>
        <p:spPr>
          <a:xfrm>
            <a:off x="1694329" y="760136"/>
            <a:ext cx="8909194" cy="3970318"/>
          </a:xfrm>
          <a:prstGeom prst="rect">
            <a:avLst/>
          </a:prstGeom>
          <a:noFill/>
        </p:spPr>
        <p:txBody>
          <a:bodyPr wrap="square">
            <a:spAutoFit/>
          </a:bodyPr>
          <a:lstStyle/>
          <a:p>
            <a:pPr algn="just"/>
            <a:r>
              <a:rPr lang="ru-RU" b="1" i="0" dirty="0" err="1">
                <a:solidFill>
                  <a:srgbClr val="0F0F0F"/>
                </a:solidFill>
                <a:effectLst/>
                <a:latin typeface="PT Sans" panose="020B0503020203020204" pitchFamily="34" charset="-52"/>
              </a:rPr>
              <a:t>Демілітаризація</a:t>
            </a:r>
            <a:r>
              <a:rPr lang="ru-RU" b="1" i="0" dirty="0">
                <a:solidFill>
                  <a:srgbClr val="0F0F0F"/>
                </a:solidFill>
                <a:effectLst/>
                <a:latin typeface="PT Sans" panose="020B0503020203020204" pitchFamily="34" charset="-52"/>
              </a:rPr>
              <a:t> та </a:t>
            </a:r>
            <a:r>
              <a:rPr lang="ru-RU" b="1" i="0" dirty="0" err="1">
                <a:solidFill>
                  <a:srgbClr val="0F0F0F"/>
                </a:solidFill>
                <a:effectLst/>
                <a:latin typeface="PT Sans" panose="020B0503020203020204" pitchFamily="34" charset="-52"/>
              </a:rPr>
              <a:t>лібералізація</a:t>
            </a:r>
            <a:r>
              <a:rPr lang="ru-RU" b="1" i="0" dirty="0">
                <a:solidFill>
                  <a:srgbClr val="0F0F0F"/>
                </a:solidFill>
                <a:effectLst/>
                <a:latin typeface="PT Sans" panose="020B0503020203020204" pitchFamily="34" charset="-52"/>
              </a:rPr>
              <a:t> (1945–1952)</a:t>
            </a:r>
            <a:endParaRPr lang="ru-RU" b="0" i="0" dirty="0">
              <a:solidFill>
                <a:srgbClr val="0F0F0F"/>
              </a:solidFill>
              <a:effectLst/>
              <a:latin typeface="PT Sans" panose="020B0503020203020204" pitchFamily="34" charset="-52"/>
            </a:endParaRPr>
          </a:p>
          <a:p>
            <a:pPr algn="just"/>
            <a:r>
              <a:rPr lang="ru-RU" b="0" i="0" dirty="0" err="1">
                <a:solidFill>
                  <a:srgbClr val="0F0F0F"/>
                </a:solidFill>
                <a:effectLst/>
                <a:latin typeface="PT Sans" panose="020B0503020203020204" pitchFamily="34" charset="-52"/>
              </a:rPr>
              <a:t>Насамперед</a:t>
            </a:r>
            <a:r>
              <a:rPr lang="ru-RU" b="0" i="0" dirty="0">
                <a:solidFill>
                  <a:srgbClr val="0F0F0F"/>
                </a:solidFill>
                <a:effectLst/>
                <a:latin typeface="PT Sans" panose="020B0503020203020204" pitchFamily="34" charset="-52"/>
              </a:rPr>
              <a:t> у 1945 </a:t>
            </a:r>
            <a:r>
              <a:rPr lang="ru-RU" b="0" i="0" dirty="0" err="1">
                <a:solidFill>
                  <a:srgbClr val="0F0F0F"/>
                </a:solidFill>
                <a:effectLst/>
                <a:latin typeface="PT Sans" panose="020B0503020203020204" pitchFamily="34" charset="-52"/>
              </a:rPr>
              <a:t>році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вийшов</a:t>
            </a:r>
            <a:r>
              <a:rPr lang="ru-RU" b="0" i="0" dirty="0">
                <a:solidFill>
                  <a:srgbClr val="0F0F0F"/>
                </a:solidFill>
                <a:effectLst/>
                <a:latin typeface="PT Sans" panose="020B0503020203020204" pitchFamily="34" charset="-52"/>
              </a:rPr>
              <a:t> закон про </a:t>
            </a:r>
            <a:r>
              <a:rPr lang="ru-RU" b="0" i="0" dirty="0" err="1">
                <a:solidFill>
                  <a:srgbClr val="0F0F0F"/>
                </a:solidFill>
                <a:effectLst/>
                <a:latin typeface="PT Sans" panose="020B0503020203020204" pitchFamily="34" charset="-52"/>
              </a:rPr>
              <a:t>ліквідацію</a:t>
            </a:r>
            <a:r>
              <a:rPr lang="ru-RU" b="0" i="0" dirty="0">
                <a:solidFill>
                  <a:srgbClr val="0F0F0F"/>
                </a:solidFill>
                <a:effectLst/>
                <a:latin typeface="PT Sans" panose="020B0503020203020204" pitchFamily="34" charset="-52"/>
              </a:rPr>
              <a:t> дзайбацу – </a:t>
            </a:r>
            <a:r>
              <a:rPr lang="ru-RU" b="0" i="0" dirty="0" err="1">
                <a:solidFill>
                  <a:srgbClr val="0F0F0F"/>
                </a:solidFill>
                <a:effectLst/>
                <a:latin typeface="PT Sans" panose="020B0503020203020204" pitchFamily="34" charset="-52"/>
              </a:rPr>
              <a:t>промислових</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картелів</a:t>
            </a:r>
            <a:r>
              <a:rPr lang="ru-RU" b="0" i="0" dirty="0">
                <a:solidFill>
                  <a:srgbClr val="0F0F0F"/>
                </a:solidFill>
                <a:effectLst/>
                <a:latin typeface="PT Sans" panose="020B0503020203020204" pitchFamily="34" charset="-52"/>
              </a:rPr>
              <a:t>. Вони </a:t>
            </a:r>
            <a:r>
              <a:rPr lang="ru-RU" b="0" i="0" dirty="0" err="1">
                <a:solidFill>
                  <a:srgbClr val="0F0F0F"/>
                </a:solidFill>
                <a:effectLst/>
                <a:latin typeface="PT Sans" panose="020B0503020203020204" pitchFamily="34" charset="-52"/>
              </a:rPr>
              <a:t>зосередили</a:t>
            </a:r>
            <a:r>
              <a:rPr lang="ru-RU" b="0" i="0" dirty="0">
                <a:solidFill>
                  <a:srgbClr val="0F0F0F"/>
                </a:solidFill>
                <a:effectLst/>
                <a:latin typeface="PT Sans" panose="020B0503020203020204" pitchFamily="34" charset="-52"/>
              </a:rPr>
              <a:t> в руках </a:t>
            </a:r>
            <a:r>
              <a:rPr lang="ru-RU" b="0" i="0" dirty="0" err="1">
                <a:solidFill>
                  <a:srgbClr val="0F0F0F"/>
                </a:solidFill>
                <a:effectLst/>
                <a:latin typeface="PT Sans" panose="020B0503020203020204" pitchFamily="34" charset="-52"/>
              </a:rPr>
              <a:t>акції</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найбільших</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компаній</a:t>
            </a:r>
            <a:r>
              <a:rPr lang="ru-RU" b="0" i="0" dirty="0">
                <a:solidFill>
                  <a:srgbClr val="0F0F0F"/>
                </a:solidFill>
                <a:effectLst/>
                <a:latin typeface="PT Sans" panose="020B0503020203020204" pitchFamily="34" charset="-52"/>
              </a:rPr>
              <a:t> ВПК, </a:t>
            </a:r>
            <a:r>
              <a:rPr lang="ru-RU" b="0" i="0" dirty="0" err="1">
                <a:solidFill>
                  <a:srgbClr val="0F0F0F"/>
                </a:solidFill>
                <a:effectLst/>
                <a:latin typeface="PT Sans" panose="020B0503020203020204" pitchFamily="34" charset="-52"/>
              </a:rPr>
              <a:t>які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були</a:t>
            </a:r>
            <a:r>
              <a:rPr lang="ru-RU" b="0" i="0" dirty="0">
                <a:solidFill>
                  <a:srgbClr val="0F0F0F"/>
                </a:solidFill>
                <a:effectLst/>
                <a:latin typeface="PT Sans" panose="020B0503020203020204" pitchFamily="34" charset="-52"/>
              </a:rPr>
              <a:t> основою </a:t>
            </a:r>
            <a:r>
              <a:rPr lang="ru-RU" b="0" i="0" dirty="0" err="1">
                <a:solidFill>
                  <a:srgbClr val="0F0F0F"/>
                </a:solidFill>
                <a:effectLst/>
                <a:latin typeface="PT Sans" panose="020B0503020203020204" pitchFamily="34" charset="-52"/>
              </a:rPr>
              <a:t>японської</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економіки</a:t>
            </a:r>
            <a:r>
              <a:rPr lang="ru-RU" b="0" i="0" dirty="0">
                <a:solidFill>
                  <a:srgbClr val="0F0F0F"/>
                </a:solidFill>
                <a:effectLst/>
                <a:latin typeface="PT Sans" panose="020B0503020203020204" pitchFamily="34" charset="-52"/>
              </a:rPr>
              <a:t> до </a:t>
            </a:r>
            <a:r>
              <a:rPr lang="ru-RU" b="0" i="0" dirty="0" err="1">
                <a:solidFill>
                  <a:srgbClr val="0F0F0F"/>
                </a:solidFill>
                <a:effectLst/>
                <a:latin typeface="PT Sans" panose="020B0503020203020204" pitchFamily="34" charset="-52"/>
              </a:rPr>
              <a:t>війни</a:t>
            </a:r>
            <a:r>
              <a:rPr lang="ru-RU" b="0" i="0" dirty="0">
                <a:solidFill>
                  <a:srgbClr val="0F0F0F"/>
                </a:solidFill>
                <a:effectLst/>
                <a:latin typeface="PT Sans" panose="020B0503020203020204" pitchFamily="34" charset="-52"/>
              </a:rPr>
              <a:t>. У </a:t>
            </a:r>
            <a:r>
              <a:rPr lang="ru-RU" b="0" i="0" dirty="0" err="1">
                <a:solidFill>
                  <a:srgbClr val="0F0F0F"/>
                </a:solidFill>
                <a:effectLst/>
                <a:latin typeface="PT Sans" panose="020B0503020203020204" pitchFamily="34" charset="-52"/>
              </a:rPr>
              <a:t>такий</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спосіб</a:t>
            </a:r>
            <a:r>
              <a:rPr lang="ru-RU" b="0" i="0" dirty="0">
                <a:solidFill>
                  <a:srgbClr val="0F0F0F"/>
                </a:solidFill>
                <a:effectLst/>
                <a:latin typeface="PT Sans" panose="020B0503020203020204" pitchFamily="34" charset="-52"/>
              </a:rPr>
              <a:t> США </a:t>
            </a:r>
            <a:r>
              <a:rPr lang="ru-RU" b="0" i="0" dirty="0" err="1">
                <a:solidFill>
                  <a:srgbClr val="0F0F0F"/>
                </a:solidFill>
                <a:effectLst/>
                <a:latin typeface="PT Sans" panose="020B0503020203020204" pitchFamily="34" charset="-52"/>
              </a:rPr>
              <a:t>умовно</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встановили</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антимонопольний</a:t>
            </a:r>
            <a:r>
              <a:rPr lang="ru-RU" b="0" i="0" dirty="0">
                <a:solidFill>
                  <a:srgbClr val="0F0F0F"/>
                </a:solidFill>
                <a:effectLst/>
                <a:latin typeface="PT Sans" panose="020B0503020203020204" pitchFamily="34" charset="-52"/>
              </a:rPr>
              <a:t> контроль.</a:t>
            </a:r>
          </a:p>
          <a:p>
            <a:pPr algn="just"/>
            <a:r>
              <a:rPr lang="ru-RU" b="0" i="0" dirty="0">
                <a:solidFill>
                  <a:srgbClr val="0F0F0F"/>
                </a:solidFill>
                <a:effectLst/>
                <a:latin typeface="PT Sans" panose="020B0503020203020204" pitchFamily="34" charset="-52"/>
              </a:rPr>
              <a:t>1949 року в </a:t>
            </a:r>
            <a:r>
              <a:rPr lang="ru-RU" b="0" i="0" dirty="0" err="1">
                <a:solidFill>
                  <a:srgbClr val="0F0F0F"/>
                </a:solidFill>
                <a:effectLst/>
                <a:latin typeface="PT Sans" panose="020B0503020203020204" pitchFamily="34" charset="-52"/>
              </a:rPr>
              <a:t>Японії</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було</a:t>
            </a:r>
            <a:r>
              <a:rPr lang="ru-RU" b="0" i="0" dirty="0">
                <a:solidFill>
                  <a:srgbClr val="0F0F0F"/>
                </a:solidFill>
                <a:effectLst/>
                <a:latin typeface="PT Sans" panose="020B0503020203020204" pitchFamily="34" charset="-52"/>
              </a:rPr>
              <a:t> проведено </a:t>
            </a:r>
            <a:r>
              <a:rPr lang="ru-RU" b="0" i="0" dirty="0" err="1">
                <a:solidFill>
                  <a:srgbClr val="0F0F0F"/>
                </a:solidFill>
                <a:effectLst/>
                <a:latin typeface="PT Sans" panose="020B0503020203020204" pitchFamily="34" charset="-52"/>
              </a:rPr>
              <a:t>податкову</a:t>
            </a:r>
            <a:r>
              <a:rPr lang="ru-RU" b="0" i="0" dirty="0">
                <a:solidFill>
                  <a:srgbClr val="0F0F0F"/>
                </a:solidFill>
                <a:effectLst/>
                <a:latin typeface="PT Sans" panose="020B0503020203020204" pitchFamily="34" charset="-52"/>
              </a:rPr>
              <a:t> реформу. </a:t>
            </a:r>
            <a:r>
              <a:rPr lang="ru-RU" b="0" i="0" dirty="0" err="1">
                <a:solidFill>
                  <a:srgbClr val="0F0F0F"/>
                </a:solidFill>
                <a:effectLst/>
                <a:latin typeface="PT Sans" panose="020B0503020203020204" pitchFamily="34" charset="-52"/>
              </a:rPr>
              <a:t>Знижено</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корпоративні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податки</a:t>
            </a:r>
            <a:r>
              <a:rPr lang="ru-RU" b="0" i="0" dirty="0">
                <a:solidFill>
                  <a:srgbClr val="0F0F0F"/>
                </a:solidFill>
                <a:effectLst/>
                <a:latin typeface="PT Sans" panose="020B0503020203020204" pitchFamily="34" charset="-52"/>
              </a:rPr>
              <a:t>, але </a:t>
            </a:r>
            <a:r>
              <a:rPr lang="ru-RU" b="0" i="0" dirty="0" err="1">
                <a:solidFill>
                  <a:srgbClr val="0F0F0F"/>
                </a:solidFill>
                <a:effectLst/>
                <a:latin typeface="PT Sans" panose="020B0503020203020204" pitchFamily="34" charset="-52"/>
              </a:rPr>
              <a:t>збільшено</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оподаткування</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населення</a:t>
            </a:r>
            <a:r>
              <a:rPr lang="ru-RU" b="0" i="0" dirty="0">
                <a:solidFill>
                  <a:srgbClr val="0F0F0F"/>
                </a:solidFill>
                <a:effectLst/>
                <a:latin typeface="PT Sans" panose="020B0503020203020204" pitchFamily="34" charset="-52"/>
              </a:rPr>
              <a:t> (до </a:t>
            </a:r>
            <a:r>
              <a:rPr lang="ru-RU" b="0" i="0" dirty="0" err="1">
                <a:solidFill>
                  <a:srgbClr val="0F0F0F"/>
                </a:solidFill>
                <a:effectLst/>
                <a:latin typeface="PT Sans" panose="020B0503020203020204" pitchFamily="34" charset="-52"/>
              </a:rPr>
              <a:t>цього</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його</a:t>
            </a:r>
            <a:r>
              <a:rPr lang="ru-RU" b="0" i="0" dirty="0">
                <a:solidFill>
                  <a:srgbClr val="0F0F0F"/>
                </a:solidFill>
                <a:effectLst/>
                <a:latin typeface="PT Sans" panose="020B0503020203020204" pitchFamily="34" charset="-52"/>
              </a:rPr>
              <a:t> практично не </a:t>
            </a:r>
            <a:r>
              <a:rPr lang="ru-RU" b="0" i="0" dirty="0" err="1">
                <a:solidFill>
                  <a:srgbClr val="0F0F0F"/>
                </a:solidFill>
                <a:effectLst/>
                <a:latin typeface="PT Sans" panose="020B0503020203020204" pitchFamily="34" charset="-52"/>
              </a:rPr>
              <a:t>було</a:t>
            </a:r>
            <a:r>
              <a:rPr lang="ru-RU" b="0" i="0" dirty="0">
                <a:solidFill>
                  <a:srgbClr val="0F0F0F"/>
                </a:solidFill>
                <a:effectLst/>
                <a:latin typeface="PT Sans" panose="020B0503020203020204" pitchFamily="34" charset="-52"/>
              </a:rPr>
              <a:t>).</a:t>
            </a:r>
          </a:p>
          <a:p>
            <a:pPr algn="just"/>
            <a:r>
              <a:rPr lang="ru-RU" b="0" i="0" dirty="0" err="1">
                <a:solidFill>
                  <a:srgbClr val="0F0F0F"/>
                </a:solidFill>
                <a:effectLst/>
                <a:latin typeface="PT Sans" panose="020B0503020203020204" pitchFamily="34" charset="-52"/>
              </a:rPr>
              <a:t>Водночас</a:t>
            </a:r>
            <a:r>
              <a:rPr lang="ru-RU" b="0" i="0" dirty="0">
                <a:solidFill>
                  <a:srgbClr val="0F0F0F"/>
                </a:solidFill>
                <a:effectLst/>
                <a:latin typeface="PT Sans" panose="020B0503020203020204" pitchFamily="34" charset="-52"/>
              </a:rPr>
              <a:t> проведено </a:t>
            </a:r>
            <a:r>
              <a:rPr lang="ru-RU" b="0" i="0" dirty="0" err="1">
                <a:solidFill>
                  <a:srgbClr val="0F0F0F"/>
                </a:solidFill>
                <a:effectLst/>
                <a:latin typeface="PT Sans" panose="020B0503020203020204" pitchFamily="34" charset="-52"/>
              </a:rPr>
              <a:t>аграрну</a:t>
            </a:r>
            <a:r>
              <a:rPr lang="ru-RU" b="0" i="0" dirty="0">
                <a:solidFill>
                  <a:srgbClr val="0F0F0F"/>
                </a:solidFill>
                <a:effectLst/>
                <a:latin typeface="PT Sans" panose="020B0503020203020204" pitchFamily="34" charset="-52"/>
              </a:rPr>
              <a:t> реформу та </a:t>
            </a:r>
            <a:r>
              <a:rPr lang="ru-RU" b="0" i="0" dirty="0" err="1">
                <a:solidFill>
                  <a:srgbClr val="0F0F0F"/>
                </a:solidFill>
                <a:effectLst/>
                <a:latin typeface="PT Sans" panose="020B0503020203020204" pitchFamily="34" charset="-52"/>
              </a:rPr>
              <a:t>відкрито</a:t>
            </a:r>
            <a:r>
              <a:rPr lang="ru-RU" b="0" i="0" dirty="0">
                <a:solidFill>
                  <a:srgbClr val="0F0F0F"/>
                </a:solidFill>
                <a:effectLst/>
                <a:latin typeface="PT Sans" panose="020B0503020203020204" pitchFamily="34" charset="-52"/>
              </a:rPr>
              <a:t> продаж </a:t>
            </a:r>
            <a:r>
              <a:rPr lang="ru-RU" b="0" i="0" dirty="0" err="1">
                <a:solidFill>
                  <a:srgbClr val="0F0F0F"/>
                </a:solidFill>
                <a:effectLst/>
                <a:latin typeface="PT Sans" panose="020B0503020203020204" pitchFamily="34" charset="-52"/>
              </a:rPr>
              <a:t>землі</a:t>
            </a:r>
            <a:r>
              <a:rPr lang="ru-RU" b="0" i="0" dirty="0">
                <a:solidFill>
                  <a:srgbClr val="0F0F0F"/>
                </a:solidFill>
                <a:effectLst/>
                <a:latin typeface="PT Sans" panose="020B0503020203020204" pitchFamily="34" charset="-52"/>
              </a:rPr>
              <a:t>. Держава </a:t>
            </a:r>
            <a:r>
              <a:rPr lang="ru-RU" b="0" i="0" dirty="0" err="1">
                <a:solidFill>
                  <a:srgbClr val="0F0F0F"/>
                </a:solidFill>
                <a:effectLst/>
                <a:latin typeface="PT Sans" panose="020B0503020203020204" pitchFamily="34" charset="-52"/>
              </a:rPr>
              <a:t>конфіскувала</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сільськогосподарські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землі</a:t>
            </a:r>
            <a:r>
              <a:rPr lang="ru-RU" b="0" i="0" dirty="0">
                <a:solidFill>
                  <a:srgbClr val="0F0F0F"/>
                </a:solidFill>
                <a:effectLst/>
                <a:latin typeface="PT Sans" panose="020B0503020203020204" pitchFamily="34" charset="-52"/>
              </a:rPr>
              <a:t> в </a:t>
            </a:r>
            <a:r>
              <a:rPr lang="ru-RU" b="0" i="0" dirty="0" err="1">
                <a:solidFill>
                  <a:srgbClr val="0F0F0F"/>
                </a:solidFill>
                <a:effectLst/>
                <a:latin typeface="PT Sans" panose="020B0503020203020204" pitchFamily="34" charset="-52"/>
              </a:rPr>
              <a:t>довоєнних</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землевласників</a:t>
            </a:r>
            <a:r>
              <a:rPr lang="ru-RU" b="0" i="0" dirty="0">
                <a:solidFill>
                  <a:srgbClr val="0F0F0F"/>
                </a:solidFill>
                <a:effectLst/>
                <a:latin typeface="PT Sans" panose="020B0503020203020204" pitchFamily="34" charset="-52"/>
              </a:rPr>
              <a:t> і за </a:t>
            </a:r>
            <a:r>
              <a:rPr lang="ru-RU" b="0" i="0" dirty="0" err="1">
                <a:solidFill>
                  <a:srgbClr val="0F0F0F"/>
                </a:solidFill>
                <a:effectLst/>
                <a:latin typeface="PT Sans" panose="020B0503020203020204" pitchFamily="34" charset="-52"/>
              </a:rPr>
              <a:t>дуже</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пільговими</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цінами</a:t>
            </a:r>
            <a:r>
              <a:rPr lang="ru-RU" b="0" i="0" dirty="0">
                <a:solidFill>
                  <a:srgbClr val="0F0F0F"/>
                </a:solidFill>
                <a:effectLst/>
                <a:latin typeface="PT Sans" panose="020B0503020203020204" pitchFamily="34" charset="-52"/>
              </a:rPr>
              <a:t> продала </a:t>
            </a:r>
            <a:r>
              <a:rPr lang="ru-RU" b="0" i="0" dirty="0" err="1">
                <a:solidFill>
                  <a:srgbClr val="0F0F0F"/>
                </a:solidFill>
                <a:effectLst/>
                <a:latin typeface="PT Sans" panose="020B0503020203020204" pitchFamily="34" charset="-52"/>
              </a:rPr>
              <a:t>їх</a:t>
            </a:r>
            <a:r>
              <a:rPr lang="ru-RU" b="0" i="0" dirty="0">
                <a:solidFill>
                  <a:srgbClr val="0F0F0F"/>
                </a:solidFill>
                <a:effectLst/>
                <a:latin typeface="PT Sans" panose="020B0503020203020204" pitchFamily="34" charset="-52"/>
              </a:rPr>
              <a:t> фермерам, </a:t>
            </a:r>
            <a:r>
              <a:rPr lang="ru-RU" b="0" i="0" dirty="0" err="1">
                <a:solidFill>
                  <a:srgbClr val="0F0F0F"/>
                </a:solidFill>
                <a:effectLst/>
                <a:latin typeface="PT Sans" panose="020B0503020203020204" pitchFamily="34" charset="-52"/>
              </a:rPr>
              <a:t>які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раніше</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працювали</a:t>
            </a:r>
            <a:r>
              <a:rPr lang="ru-RU" b="0" i="0" dirty="0">
                <a:solidFill>
                  <a:srgbClr val="0F0F0F"/>
                </a:solidFill>
                <a:effectLst/>
                <a:latin typeface="PT Sans" panose="020B0503020203020204" pitchFamily="34" charset="-52"/>
              </a:rPr>
              <a:t> на </a:t>
            </a:r>
            <a:r>
              <a:rPr lang="ru-RU" b="0" i="0" dirty="0" err="1">
                <a:solidFill>
                  <a:srgbClr val="0F0F0F"/>
                </a:solidFill>
                <a:effectLst/>
                <a:latin typeface="PT Sans" panose="020B0503020203020204" pitchFamily="34" charset="-52"/>
              </a:rPr>
              <a:t>цій</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землі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Сільськогосподарські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землі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становлять</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лише</a:t>
            </a:r>
            <a:r>
              <a:rPr lang="ru-RU" b="0" i="0" dirty="0">
                <a:solidFill>
                  <a:srgbClr val="0F0F0F"/>
                </a:solidFill>
                <a:effectLst/>
                <a:latin typeface="PT Sans" panose="020B0503020203020204" pitchFamily="34" charset="-52"/>
              </a:rPr>
              <a:t> 15% </a:t>
            </a:r>
            <a:r>
              <a:rPr lang="ru-RU" b="0" i="0" dirty="0" err="1">
                <a:solidFill>
                  <a:srgbClr val="0F0F0F"/>
                </a:solidFill>
                <a:effectLst/>
                <a:latin typeface="PT Sans" panose="020B0503020203020204" pitchFamily="34" charset="-52"/>
              </a:rPr>
              <a:t>території</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країни</a:t>
            </a:r>
            <a:r>
              <a:rPr lang="ru-RU" b="0" i="0" dirty="0">
                <a:solidFill>
                  <a:srgbClr val="0F0F0F"/>
                </a:solidFill>
                <a:effectLst/>
                <a:latin typeface="PT Sans" panose="020B0503020203020204" pitchFamily="34" charset="-52"/>
              </a:rPr>
              <a:t>, тому </a:t>
            </a:r>
            <a:r>
              <a:rPr lang="ru-RU" b="0" i="0" dirty="0" err="1">
                <a:solidFill>
                  <a:srgbClr val="0F0F0F"/>
                </a:solidFill>
                <a:effectLst/>
                <a:latin typeface="PT Sans" panose="020B0503020203020204" pitchFamily="34" charset="-52"/>
              </a:rPr>
              <a:t>наголос</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зробили</a:t>
            </a:r>
            <a:r>
              <a:rPr lang="ru-RU" b="0" i="0" dirty="0">
                <a:solidFill>
                  <a:srgbClr val="0F0F0F"/>
                </a:solidFill>
                <a:effectLst/>
                <a:latin typeface="PT Sans" panose="020B0503020203020204" pitchFamily="34" charset="-52"/>
              </a:rPr>
              <a:t> на </a:t>
            </a:r>
            <a:r>
              <a:rPr lang="ru-RU" b="0" i="0" dirty="0" err="1">
                <a:solidFill>
                  <a:srgbClr val="0F0F0F"/>
                </a:solidFill>
                <a:effectLst/>
                <a:latin typeface="PT Sans" panose="020B0503020203020204" pitchFamily="34" charset="-52"/>
              </a:rPr>
              <a:t>ефективності</a:t>
            </a:r>
            <a:r>
              <a:rPr lang="ru-RU" b="0" i="0" dirty="0">
                <a:solidFill>
                  <a:srgbClr val="0F0F0F"/>
                </a:solidFill>
                <a:effectLst/>
                <a:latin typeface="PT Sans" panose="020B0503020203020204" pitchFamily="34" charset="-52"/>
              </a:rPr>
              <a:t> та </a:t>
            </a:r>
            <a:r>
              <a:rPr lang="ru-RU" b="0" i="0" dirty="0" err="1">
                <a:solidFill>
                  <a:srgbClr val="0F0F0F"/>
                </a:solidFill>
                <a:effectLst/>
                <a:latin typeface="PT Sans" panose="020B0503020203020204" pitchFamily="34" charset="-52"/>
              </a:rPr>
              <a:t>продуктивності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землі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З'явилися</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заможні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аграрії</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які</a:t>
            </a:r>
            <a:r>
              <a:rPr lang="ru-RU" b="0" i="0" dirty="0">
                <a:solidFill>
                  <a:srgbClr val="0F0F0F"/>
                </a:solidFill>
                <a:effectLst/>
                <a:latin typeface="PT Sans" panose="020B0503020203020204" pitchFamily="34" charset="-52"/>
              </a:rPr>
              <a:t> почали </a:t>
            </a:r>
            <a:r>
              <a:rPr lang="ru-RU" b="0" i="0" dirty="0" err="1">
                <a:solidFill>
                  <a:srgbClr val="0F0F0F"/>
                </a:solidFill>
                <a:effectLst/>
                <a:latin typeface="PT Sans" panose="020B0503020203020204" pitchFamily="34" charset="-52"/>
              </a:rPr>
              <a:t>вкладатися</a:t>
            </a:r>
            <a:r>
              <a:rPr lang="ru-RU" b="0" i="0" dirty="0">
                <a:solidFill>
                  <a:srgbClr val="0F0F0F"/>
                </a:solidFill>
                <a:effectLst/>
                <a:latin typeface="PT Sans" panose="020B0503020203020204" pitchFamily="34" charset="-52"/>
              </a:rPr>
              <a:t> в </a:t>
            </a:r>
            <a:r>
              <a:rPr lang="ru-RU" b="0" i="0" dirty="0" err="1">
                <a:solidFill>
                  <a:srgbClr val="0F0F0F"/>
                </a:solidFill>
                <a:effectLst/>
                <a:latin typeface="PT Sans" panose="020B0503020203020204" pitchFamily="34" charset="-52"/>
              </a:rPr>
              <a:t>банківську</a:t>
            </a:r>
            <a:r>
              <a:rPr lang="ru-RU" b="0" i="0" dirty="0">
                <a:solidFill>
                  <a:srgbClr val="0F0F0F"/>
                </a:solidFill>
                <a:effectLst/>
                <a:latin typeface="PT Sans" panose="020B0503020203020204" pitchFamily="34" charset="-52"/>
              </a:rPr>
              <a:t> систему та </a:t>
            </a:r>
            <a:r>
              <a:rPr lang="ru-RU" b="0" i="0" dirty="0" err="1">
                <a:solidFill>
                  <a:srgbClr val="0F0F0F"/>
                </a:solidFill>
                <a:effectLst/>
                <a:latin typeface="PT Sans" panose="020B0503020203020204" pitchFamily="34" charset="-52"/>
              </a:rPr>
              <a:t>нові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технології</a:t>
            </a:r>
            <a:r>
              <a:rPr lang="ru-RU" b="0" i="0" dirty="0">
                <a:solidFill>
                  <a:srgbClr val="0F0F0F"/>
                </a:solidFill>
                <a:effectLst/>
                <a:latin typeface="PT Sans" panose="020B0503020203020204" pitchFamily="34" charset="-52"/>
              </a:rPr>
              <a:t>. До того ж прибрали </a:t>
            </a:r>
            <a:r>
              <a:rPr lang="ru-RU" b="0" i="0" dirty="0" err="1">
                <a:solidFill>
                  <a:srgbClr val="0F0F0F"/>
                </a:solidFill>
                <a:effectLst/>
                <a:latin typeface="PT Sans" panose="020B0503020203020204" pitchFamily="34" charset="-52"/>
              </a:rPr>
              <a:t>обмеження</a:t>
            </a:r>
            <a:r>
              <a:rPr lang="ru-RU" b="0" i="0" dirty="0">
                <a:solidFill>
                  <a:srgbClr val="0F0F0F"/>
                </a:solidFill>
                <a:effectLst/>
                <a:latin typeface="PT Sans" panose="020B0503020203020204" pitchFamily="34" charset="-52"/>
              </a:rPr>
              <a:t> на </a:t>
            </a:r>
            <a:r>
              <a:rPr lang="ru-RU" b="0" i="0" dirty="0" err="1">
                <a:solidFill>
                  <a:srgbClr val="0F0F0F"/>
                </a:solidFill>
                <a:effectLst/>
                <a:latin typeface="PT Sans" panose="020B0503020203020204" pitchFamily="34" charset="-52"/>
              </a:rPr>
              <a:t>переїзд</a:t>
            </a:r>
            <a:r>
              <a:rPr lang="ru-RU" b="0" i="0" dirty="0">
                <a:solidFill>
                  <a:srgbClr val="0F0F0F"/>
                </a:solidFill>
                <a:effectLst/>
                <a:latin typeface="PT Sans" panose="020B0503020203020204" pitchFamily="34" charset="-52"/>
              </a:rPr>
              <a:t> до </a:t>
            </a:r>
            <a:r>
              <a:rPr lang="ru-RU" b="0" i="0" dirty="0" err="1">
                <a:solidFill>
                  <a:srgbClr val="0F0F0F"/>
                </a:solidFill>
                <a:effectLst/>
                <a:latin typeface="PT Sans" panose="020B0503020203020204" pitchFamily="34" charset="-52"/>
              </a:rPr>
              <a:t>міст</a:t>
            </a:r>
            <a:r>
              <a:rPr lang="ru-RU" b="0" i="0" dirty="0">
                <a:solidFill>
                  <a:srgbClr val="0F0F0F"/>
                </a:solidFill>
                <a:effectLst/>
                <a:latin typeface="PT Sans" panose="020B0503020203020204" pitchFamily="34" charset="-52"/>
              </a:rPr>
              <a:t>.</a:t>
            </a:r>
          </a:p>
        </p:txBody>
      </p:sp>
    </p:spTree>
    <p:extLst>
      <p:ext uri="{BB962C8B-B14F-4D97-AF65-F5344CB8AC3E}">
        <p14:creationId xmlns:p14="http://schemas.microsoft.com/office/powerpoint/2010/main" val="1069506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D0C7CD68-0A8A-4D1E-BFAB-CE61A24423D1}"/>
              </a:ext>
            </a:extLst>
          </p:cNvPr>
          <p:cNvSpPr txBox="1"/>
          <p:nvPr/>
        </p:nvSpPr>
        <p:spPr>
          <a:xfrm>
            <a:off x="637443" y="1353558"/>
            <a:ext cx="4936880" cy="4220765"/>
          </a:xfrm>
          <a:prstGeom prst="rect">
            <a:avLst/>
          </a:prstGeom>
          <a:noFill/>
        </p:spPr>
        <p:txBody>
          <a:bodyPr wrap="square">
            <a:spAutoFit/>
          </a:bodyPr>
          <a:lstStyle/>
          <a:p>
            <a:pPr algn="just"/>
            <a:r>
              <a:rPr lang="uk-UA" b="0" i="0" dirty="0">
                <a:solidFill>
                  <a:srgbClr val="0F0F0F"/>
                </a:solidFill>
                <a:effectLst/>
                <a:latin typeface="PT Sans" panose="020B0503020203020204" pitchFamily="34" charset="-52"/>
              </a:rPr>
              <a:t>У 1950 році було проведено бюджетну реформу, яка полягала в зупинці виплат компенсації військовим заводам і безоплатних субсидій збитковим підприємствам. Японці вирішили не відновлювати зруйновану промисловість, а будувати її з нуля.</a:t>
            </a:r>
          </a:p>
          <a:p>
            <a:pPr algn="just"/>
            <a:r>
              <a:rPr lang="uk-UA" b="0" i="0" dirty="0">
                <a:solidFill>
                  <a:srgbClr val="0F0F0F"/>
                </a:solidFill>
                <a:effectLst/>
                <a:latin typeface="PT Sans" panose="020B0503020203020204" pitchFamily="34" charset="-52"/>
              </a:rPr>
              <a:t>Тут виявилася особливість японців: вони порівняно мало витрачали, а зекономлені гроші вкладали в банки чи купували акції промислових підприємств.</a:t>
            </a:r>
          </a:p>
          <a:p>
            <a:pPr algn="just"/>
            <a:r>
              <a:rPr lang="uk-UA" b="0" i="0" dirty="0">
                <a:solidFill>
                  <a:srgbClr val="0F0F0F"/>
                </a:solidFill>
                <a:effectLst/>
                <a:latin typeface="PT Sans" panose="020B0503020203020204" pitchFamily="34" charset="-52"/>
              </a:rPr>
              <a:t>У 1949-му США обмежують імпорт іноземних авто в країну як протекціоністський крок.</a:t>
            </a:r>
          </a:p>
          <a:p>
            <a:pPr algn="just"/>
            <a:r>
              <a:rPr lang="uk-UA" b="0" i="0" dirty="0">
                <a:solidFill>
                  <a:srgbClr val="0F0F0F"/>
                </a:solidFill>
                <a:effectLst/>
                <a:latin typeface="PT Sans" panose="020B0503020203020204" pitchFamily="34" charset="-52"/>
              </a:rPr>
              <a:t>Корейська війна (1950-1953) теж допомогла: Штати почали робити великі замовлення в Японії, що підштовхнуло промисловість.</a:t>
            </a:r>
          </a:p>
        </p:txBody>
      </p:sp>
      <p:pic>
        <p:nvPicPr>
          <p:cNvPr id="8222" name="Picture 30">
            <a:extLst>
              <a:ext uri="{FF2B5EF4-FFF2-40B4-BE49-F238E27FC236}">
                <a16:creationId xmlns:a16="http://schemas.microsoft.com/office/drawing/2014/main" id="{4A7D00DF-91F7-4EE3-A450-5D02F756C0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353558"/>
            <a:ext cx="5280000" cy="3816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1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0F0AD3-6818-40F1-875D-772880ADAB31}"/>
              </a:ext>
            </a:extLst>
          </p:cNvPr>
          <p:cNvSpPr txBox="1"/>
          <p:nvPr/>
        </p:nvSpPr>
        <p:spPr>
          <a:xfrm>
            <a:off x="1863970" y="597355"/>
            <a:ext cx="9214338" cy="5078313"/>
          </a:xfrm>
          <a:prstGeom prst="rect">
            <a:avLst/>
          </a:prstGeom>
          <a:noFill/>
        </p:spPr>
        <p:txBody>
          <a:bodyPr wrap="square">
            <a:spAutoFit/>
          </a:bodyPr>
          <a:lstStyle/>
          <a:p>
            <a:pPr algn="just"/>
            <a:r>
              <a:rPr lang="uk-UA" b="1" i="0" dirty="0">
                <a:solidFill>
                  <a:srgbClr val="0F0F0F"/>
                </a:solidFill>
                <a:effectLst/>
                <a:latin typeface="PT Sans" panose="020B0503020203020204" pitchFamily="34" charset="-52"/>
              </a:rPr>
              <a:t>Японська модель (1952–1962)</a:t>
            </a:r>
            <a:endParaRPr lang="uk-UA" b="0" i="0" dirty="0">
              <a:solidFill>
                <a:srgbClr val="0F0F0F"/>
              </a:solidFill>
              <a:effectLst/>
              <a:latin typeface="PT Sans" panose="020B0503020203020204" pitchFamily="34" charset="-52"/>
            </a:endParaRPr>
          </a:p>
          <a:p>
            <a:pPr algn="just"/>
            <a:r>
              <a:rPr lang="uk-UA" b="0" i="0" dirty="0">
                <a:solidFill>
                  <a:srgbClr val="0F0F0F"/>
                </a:solidFill>
                <a:effectLst/>
                <a:latin typeface="PT Sans" panose="020B0503020203020204" pitchFamily="34" charset="-52"/>
              </a:rPr>
              <a:t>Після відходу США японці почали знову вільно керувати країною і </a:t>
            </a:r>
            <a:r>
              <a:rPr lang="uk-UA" b="0" i="0" dirty="0" err="1">
                <a:solidFill>
                  <a:srgbClr val="0F0F0F"/>
                </a:solidFill>
                <a:effectLst/>
                <a:latin typeface="PT Sans" panose="020B0503020203020204" pitchFamily="34" charset="-52"/>
              </a:rPr>
              <a:t>привнесли</a:t>
            </a:r>
            <a:r>
              <a:rPr lang="uk-UA" b="0" i="0" dirty="0">
                <a:solidFill>
                  <a:srgbClr val="0F0F0F"/>
                </a:solidFill>
                <a:effectLst/>
                <a:latin typeface="PT Sans" panose="020B0503020203020204" pitchFamily="34" charset="-52"/>
              </a:rPr>
              <a:t> в управлінські процеси та рішення всі особливості японської культури.</a:t>
            </a:r>
          </a:p>
          <a:p>
            <a:pPr algn="just"/>
            <a:r>
              <a:rPr lang="uk-UA" b="0" i="0" dirty="0">
                <a:solidFill>
                  <a:srgbClr val="0F0F0F"/>
                </a:solidFill>
                <a:effectLst/>
                <a:latin typeface="PT Sans" panose="020B0503020203020204" pitchFamily="34" charset="-52"/>
              </a:rPr>
              <a:t>Це призвело до побудови планової економіки по-японськи. Однією з ключових особливостей є визначення пріоритетних галузей. Якщо в середині 1950-х це були класичні металургія, енергетика та суднобудування, то вже у 1960-х їх замінили нові пріоритети – електроніка та автомобілебудування.</a:t>
            </a:r>
          </a:p>
          <a:p>
            <a:pPr algn="just"/>
            <a:r>
              <a:rPr lang="uk-UA" b="0" i="0" dirty="0">
                <a:solidFill>
                  <a:srgbClr val="0F0F0F"/>
                </a:solidFill>
                <a:effectLst/>
                <a:latin typeface="PT Sans" panose="020B0503020203020204" pitchFamily="34" charset="-52"/>
              </a:rPr>
              <a:t>Національні особливості в тому, що хоча державне планування мало індикативний і рекомендаційний характер, його дотримувалася вся країна.</a:t>
            </a:r>
          </a:p>
          <a:p>
            <a:pPr algn="just"/>
            <a:r>
              <a:rPr lang="uk-UA" b="0" i="0" dirty="0">
                <a:solidFill>
                  <a:srgbClr val="0F0F0F"/>
                </a:solidFill>
                <a:effectLst/>
                <a:latin typeface="PT Sans" panose="020B0503020203020204" pitchFamily="34" charset="-52"/>
              </a:rPr>
              <a:t>Компанії з пріоритетних галузей отримували максимальну </a:t>
            </a:r>
            <a:r>
              <a:rPr lang="uk-UA" b="0" i="0" dirty="0" err="1">
                <a:solidFill>
                  <a:srgbClr val="0F0F0F"/>
                </a:solidFill>
                <a:effectLst/>
                <a:latin typeface="PT Sans" panose="020B0503020203020204" pitchFamily="34" charset="-52"/>
              </a:rPr>
              <a:t>держпідтримку</a:t>
            </a:r>
            <a:r>
              <a:rPr lang="uk-UA" b="0" i="0" dirty="0">
                <a:solidFill>
                  <a:srgbClr val="0F0F0F"/>
                </a:solidFill>
                <a:effectLst/>
                <a:latin typeface="PT Sans" panose="020B0503020203020204" pitchFamily="34" charset="-52"/>
              </a:rPr>
              <a:t>: субсидії, пільгові кредити, високі мита на імпорт готової конкурентної продукції, обмеження іноземних інвестицій і відверті демпінгові інструменти.</a:t>
            </a:r>
          </a:p>
          <a:p>
            <a:pPr algn="just"/>
            <a:r>
              <a:rPr lang="uk-UA" b="0" i="0" dirty="0">
                <a:solidFill>
                  <a:srgbClr val="0F0F0F"/>
                </a:solidFill>
                <a:effectLst/>
                <a:latin typeface="PT Sans" panose="020B0503020203020204" pitchFamily="34" charset="-52"/>
              </a:rPr>
              <a:t>Тут знову зіграли роль особливості країни: у складанні планів беруть активну участь представники фінансових груп і корпорацій, але при цьому зловживання були мінімальними.</a:t>
            </a:r>
          </a:p>
          <a:p>
            <a:pPr algn="just"/>
            <a:r>
              <a:rPr lang="uk-UA" b="0" i="0" dirty="0">
                <a:solidFill>
                  <a:srgbClr val="0F0F0F"/>
                </a:solidFill>
                <a:effectLst/>
                <a:latin typeface="PT Sans" panose="020B0503020203020204" pitchFamily="34" charset="-52"/>
              </a:rPr>
              <a:t>Величезне значення мала і культура довічної прихильності працівника до підприємства, і навіть божевільна працездатність і самопожертва японців заради процвітання корпорації.</a:t>
            </a:r>
          </a:p>
        </p:txBody>
      </p:sp>
    </p:spTree>
    <p:extLst>
      <p:ext uri="{BB962C8B-B14F-4D97-AF65-F5344CB8AC3E}">
        <p14:creationId xmlns:p14="http://schemas.microsoft.com/office/powerpoint/2010/main" val="829386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846364-D16F-437D-A236-91FEEC9A4BAF}"/>
              </a:ext>
            </a:extLst>
          </p:cNvPr>
          <p:cNvSpPr txBox="1"/>
          <p:nvPr/>
        </p:nvSpPr>
        <p:spPr>
          <a:xfrm>
            <a:off x="1393583" y="461558"/>
            <a:ext cx="10181491" cy="1754326"/>
          </a:xfrm>
          <a:prstGeom prst="rect">
            <a:avLst/>
          </a:prstGeom>
          <a:noFill/>
        </p:spPr>
        <p:txBody>
          <a:bodyPr wrap="square">
            <a:spAutoFit/>
          </a:bodyPr>
          <a:lstStyle/>
          <a:p>
            <a:pPr marL="342900" indent="-342900" algn="l">
              <a:buAutoNum type="arabicPeriod"/>
            </a:pPr>
            <a:r>
              <a:rPr lang="uk-UA" b="1" i="0" dirty="0">
                <a:solidFill>
                  <a:srgbClr val="0F0F0F"/>
                </a:solidFill>
                <a:effectLst/>
                <a:latin typeface="PT Sans" panose="020B0503020203020204" pitchFamily="34" charset="-52"/>
              </a:rPr>
              <a:t>Відновлення Європи і план Маршалла (1948–1953)</a:t>
            </a:r>
          </a:p>
          <a:p>
            <a:pPr marL="342900" indent="-342900" algn="l">
              <a:buAutoNum type="arabicPeriod"/>
            </a:pPr>
            <a:endParaRPr lang="uk-UA" b="1" i="0" dirty="0">
              <a:solidFill>
                <a:srgbClr val="0F0F0F"/>
              </a:solidFill>
              <a:effectLst/>
              <a:latin typeface="PT Sans" panose="020B0503020203020204" pitchFamily="34" charset="-52"/>
            </a:endParaRPr>
          </a:p>
          <a:p>
            <a:pPr algn="just"/>
            <a:r>
              <a:rPr lang="uk-UA" b="1" i="0" dirty="0">
                <a:solidFill>
                  <a:srgbClr val="0F0F0F"/>
                </a:solidFill>
                <a:effectLst/>
                <a:latin typeface="PT Sans" panose="020B0503020203020204" pitchFamily="34" charset="-52"/>
              </a:rPr>
              <a:t>Стан після війни</a:t>
            </a:r>
            <a:r>
              <a:rPr lang="uk-UA" b="0" i="0" dirty="0">
                <a:solidFill>
                  <a:srgbClr val="0F0F0F"/>
                </a:solidFill>
                <a:effectLst/>
                <a:latin typeface="PT Sans" panose="020B0503020203020204" pitchFamily="34" charset="-52"/>
              </a:rPr>
              <a:t>: Європейські країни були значно пошкоджені війною, постраждала інфраструктура та промисловість. Виробництво сільськогосподарської продукції становило 83% рівня 1938 року, промислове виробництво становило 88%, а експорт – лише 59%. Було розірвано економічні зв'язки між країнами Європи.</a:t>
            </a:r>
          </a:p>
        </p:txBody>
      </p:sp>
      <p:pic>
        <p:nvPicPr>
          <p:cNvPr id="1026" name="Picture 2" descr="Зліва направо: президент США Гаррі Трумен, генерал Джордж Маршалл, Пол Хоффман та Аверелл Гарріман обговорюють план Маршалла в Овальному кабінеті, 29 листопада 1948 року.">
            <a:extLst>
              <a:ext uri="{FF2B5EF4-FFF2-40B4-BE49-F238E27FC236}">
                <a16:creationId xmlns:a16="http://schemas.microsoft.com/office/drawing/2014/main" id="{0CE02E14-F184-42D4-85F2-B0FC433514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9524" y="2545412"/>
            <a:ext cx="6161650" cy="385103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5AB44BB-FEF1-40A7-9128-00C6C6BCBA3F}"/>
              </a:ext>
            </a:extLst>
          </p:cNvPr>
          <p:cNvSpPr txBox="1"/>
          <p:nvPr/>
        </p:nvSpPr>
        <p:spPr>
          <a:xfrm>
            <a:off x="7913078" y="4365119"/>
            <a:ext cx="3530110" cy="1754326"/>
          </a:xfrm>
          <a:prstGeom prst="rect">
            <a:avLst/>
          </a:prstGeom>
          <a:noFill/>
        </p:spPr>
        <p:txBody>
          <a:bodyPr wrap="square">
            <a:spAutoFit/>
          </a:bodyPr>
          <a:lstStyle/>
          <a:p>
            <a:r>
              <a:rPr lang="ru-RU" b="0" i="0" dirty="0" err="1">
                <a:solidFill>
                  <a:srgbClr val="606060"/>
                </a:solidFill>
                <a:effectLst/>
                <a:latin typeface="PT Sans" panose="020B0503020203020204" pitchFamily="34" charset="-52"/>
              </a:rPr>
              <a:t>Зліва</a:t>
            </a:r>
            <a:r>
              <a:rPr lang="ru-RU" b="0" i="0" dirty="0">
                <a:solidFill>
                  <a:srgbClr val="606060"/>
                </a:solidFill>
                <a:effectLst/>
                <a:latin typeface="PT Sans" panose="020B0503020203020204" pitchFamily="34" charset="-52"/>
              </a:rPr>
              <a:t> направо: президент США </a:t>
            </a:r>
            <a:r>
              <a:rPr lang="ru-RU" b="0" i="0" dirty="0" err="1">
                <a:solidFill>
                  <a:srgbClr val="606060"/>
                </a:solidFill>
                <a:effectLst/>
                <a:latin typeface="PT Sans" panose="020B0503020203020204" pitchFamily="34" charset="-52"/>
              </a:rPr>
              <a:t>Гаррі</a:t>
            </a:r>
            <a:r>
              <a:rPr lang="ru-RU" b="0" i="0" dirty="0">
                <a:solidFill>
                  <a:srgbClr val="606060"/>
                </a:solidFill>
                <a:effectLst/>
                <a:latin typeface="PT Sans" panose="020B0503020203020204" pitchFamily="34" charset="-52"/>
              </a:rPr>
              <a:t> </a:t>
            </a:r>
            <a:r>
              <a:rPr lang="ru-RU" b="0" i="0" dirty="0" err="1">
                <a:solidFill>
                  <a:srgbClr val="606060"/>
                </a:solidFill>
                <a:effectLst/>
                <a:latin typeface="PT Sans" panose="020B0503020203020204" pitchFamily="34" charset="-52"/>
              </a:rPr>
              <a:t>Трумен</a:t>
            </a:r>
            <a:r>
              <a:rPr lang="ru-RU" b="0" i="0" dirty="0">
                <a:solidFill>
                  <a:srgbClr val="606060"/>
                </a:solidFill>
                <a:effectLst/>
                <a:latin typeface="PT Sans" panose="020B0503020203020204" pitchFamily="34" charset="-52"/>
              </a:rPr>
              <a:t>, генерал Джордж Маршалл, Пол Хоффман та </a:t>
            </a:r>
            <a:r>
              <a:rPr lang="ru-RU" b="0" i="0" dirty="0" err="1">
                <a:solidFill>
                  <a:srgbClr val="606060"/>
                </a:solidFill>
                <a:effectLst/>
                <a:latin typeface="PT Sans" panose="020B0503020203020204" pitchFamily="34" charset="-52"/>
              </a:rPr>
              <a:t>Аверелл</a:t>
            </a:r>
            <a:r>
              <a:rPr lang="ru-RU" b="0" i="0" dirty="0">
                <a:solidFill>
                  <a:srgbClr val="606060"/>
                </a:solidFill>
                <a:effectLst/>
                <a:latin typeface="PT Sans" panose="020B0503020203020204" pitchFamily="34" charset="-52"/>
              </a:rPr>
              <a:t> </a:t>
            </a:r>
            <a:r>
              <a:rPr lang="ru-RU" b="0" i="0" dirty="0" err="1">
                <a:solidFill>
                  <a:srgbClr val="606060"/>
                </a:solidFill>
                <a:effectLst/>
                <a:latin typeface="PT Sans" panose="020B0503020203020204" pitchFamily="34" charset="-52"/>
              </a:rPr>
              <a:t>Гарріман</a:t>
            </a:r>
            <a:r>
              <a:rPr lang="ru-RU" b="0" i="0" dirty="0">
                <a:solidFill>
                  <a:srgbClr val="606060"/>
                </a:solidFill>
                <a:effectLst/>
                <a:latin typeface="PT Sans" panose="020B0503020203020204" pitchFamily="34" charset="-52"/>
              </a:rPr>
              <a:t> </a:t>
            </a:r>
            <a:r>
              <a:rPr lang="ru-RU" b="0" i="0" dirty="0" err="1">
                <a:solidFill>
                  <a:srgbClr val="606060"/>
                </a:solidFill>
                <a:effectLst/>
                <a:latin typeface="PT Sans" panose="020B0503020203020204" pitchFamily="34" charset="-52"/>
              </a:rPr>
              <a:t>обговорюють</a:t>
            </a:r>
            <a:r>
              <a:rPr lang="ru-RU" b="0" i="0" dirty="0">
                <a:solidFill>
                  <a:srgbClr val="606060"/>
                </a:solidFill>
                <a:effectLst/>
                <a:latin typeface="PT Sans" panose="020B0503020203020204" pitchFamily="34" charset="-52"/>
              </a:rPr>
              <a:t> план Маршалла в Овальному </a:t>
            </a:r>
            <a:r>
              <a:rPr lang="ru-RU" b="0" i="0" dirty="0" err="1">
                <a:solidFill>
                  <a:srgbClr val="606060"/>
                </a:solidFill>
                <a:effectLst/>
                <a:latin typeface="PT Sans" panose="020B0503020203020204" pitchFamily="34" charset="-52"/>
              </a:rPr>
              <a:t>кабінеті</a:t>
            </a:r>
            <a:r>
              <a:rPr lang="ru-RU" b="0" i="0" dirty="0">
                <a:solidFill>
                  <a:srgbClr val="606060"/>
                </a:solidFill>
                <a:effectLst/>
                <a:latin typeface="PT Sans" panose="020B0503020203020204" pitchFamily="34" charset="-52"/>
              </a:rPr>
              <a:t>, 29 листопада 1948 року.</a:t>
            </a:r>
            <a:endParaRPr lang="uk-UA" dirty="0"/>
          </a:p>
        </p:txBody>
      </p:sp>
    </p:spTree>
    <p:extLst>
      <p:ext uri="{BB962C8B-B14F-4D97-AF65-F5344CB8AC3E}">
        <p14:creationId xmlns:p14="http://schemas.microsoft.com/office/powerpoint/2010/main" val="1472808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E26EB6-4249-4748-959D-2BACF44A3149}"/>
              </a:ext>
            </a:extLst>
          </p:cNvPr>
          <p:cNvSpPr txBox="1"/>
          <p:nvPr/>
        </p:nvSpPr>
        <p:spPr>
          <a:xfrm>
            <a:off x="1936376" y="902991"/>
            <a:ext cx="8776447" cy="4247317"/>
          </a:xfrm>
          <a:prstGeom prst="rect">
            <a:avLst/>
          </a:prstGeom>
          <a:noFill/>
        </p:spPr>
        <p:txBody>
          <a:bodyPr wrap="square">
            <a:spAutoFit/>
          </a:bodyPr>
          <a:lstStyle/>
          <a:p>
            <a:pPr algn="just"/>
            <a:r>
              <a:rPr lang="uk-UA" b="0" i="0" dirty="0">
                <a:solidFill>
                  <a:srgbClr val="0F0F0F"/>
                </a:solidFill>
                <a:effectLst/>
                <a:latin typeface="PT Sans" panose="020B0503020203020204" pitchFamily="34" charset="-52"/>
              </a:rPr>
              <a:t>Ключовим елементом успішного відновлення економіки країни стала ставка на високотехнологічне виробництво. </a:t>
            </a:r>
          </a:p>
          <a:p>
            <a:pPr algn="just"/>
            <a:r>
              <a:rPr lang="uk-UA" b="0" i="0" dirty="0">
                <a:solidFill>
                  <a:srgbClr val="0F0F0F"/>
                </a:solidFill>
                <a:effectLst/>
                <a:latin typeface="PT Sans" panose="020B0503020203020204" pitchFamily="34" charset="-52"/>
              </a:rPr>
              <a:t>Розуміючи обмеженість своїх природних ресурсів, японці почали інвестувати в «</a:t>
            </a:r>
            <a:r>
              <a:rPr lang="uk-UA" b="0" i="0" dirty="0" err="1">
                <a:solidFill>
                  <a:srgbClr val="0F0F0F"/>
                </a:solidFill>
                <a:effectLst/>
                <a:latin typeface="PT Sans" panose="020B0503020203020204" pitchFamily="34" charset="-52"/>
              </a:rPr>
              <a:t>мізки</a:t>
            </a:r>
            <a:r>
              <a:rPr lang="uk-UA" b="0" i="0" dirty="0">
                <a:solidFill>
                  <a:srgbClr val="0F0F0F"/>
                </a:solidFill>
                <a:effectLst/>
                <a:latin typeface="PT Sans" panose="020B0503020203020204" pitchFamily="34" charset="-52"/>
              </a:rPr>
              <a:t>» та активно скуповували патенти по всьому світу. Лише з 1950 по 1960 рік японські компанії придбали понад 30 тисяч патентів на близько $1 млрд. У результаті виробляли технологічну продукцію, фокусуючись лише на товарах, які можна експортувати на великі ринки збуту. На науково-технічні розробки витрачалося понад 3% ВВП. </a:t>
            </a:r>
          </a:p>
          <a:p>
            <a:pPr algn="just"/>
            <a:r>
              <a:rPr lang="uk-UA" b="0" i="0" dirty="0">
                <a:solidFill>
                  <a:srgbClr val="0F0F0F"/>
                </a:solidFill>
                <a:effectLst/>
                <a:latin typeface="PT Sans" panose="020B0503020203020204" pitchFamily="34" charset="-52"/>
              </a:rPr>
              <a:t>Такий підхід дозволив Японії швидко захопити світовий ринок споживчої електроніки. </a:t>
            </a:r>
          </a:p>
          <a:p>
            <a:pPr algn="just"/>
            <a:r>
              <a:rPr lang="uk-UA" b="1" i="0" dirty="0">
                <a:solidFill>
                  <a:srgbClr val="0F0F0F"/>
                </a:solidFill>
                <a:effectLst/>
                <a:latin typeface="PT Sans" panose="020B0503020203020204" pitchFamily="34" charset="-52"/>
              </a:rPr>
              <a:t>Результат:</a:t>
            </a:r>
            <a:r>
              <a:rPr lang="uk-UA" b="0" i="0" dirty="0">
                <a:solidFill>
                  <a:srgbClr val="0F0F0F"/>
                </a:solidFill>
                <a:effectLst/>
                <a:latin typeface="PT Sans" panose="020B0503020203020204" pitchFamily="34" charset="-52"/>
              </a:rPr>
              <a:t> У 1956 році, усього за десять років, показник ВВП на душу населення перевищив довоєнний рівень. У період відновлення середній річний приріст ВВП душу населення становив 7,1%. Ще через дванадцять років, у 1969 році Японія вийшла на друге місце у світі за обсягом ВВП і промислового виробництва, а економіка стала хрестоматійним прикладом успішного відновлення після війни.</a:t>
            </a:r>
          </a:p>
        </p:txBody>
      </p:sp>
    </p:spTree>
    <p:extLst>
      <p:ext uri="{BB962C8B-B14F-4D97-AF65-F5344CB8AC3E}">
        <p14:creationId xmlns:p14="http://schemas.microsoft.com/office/powerpoint/2010/main" val="3167939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29E09C-144F-43DC-89E6-F5D8BBED7840}"/>
              </a:ext>
            </a:extLst>
          </p:cNvPr>
          <p:cNvSpPr txBox="1"/>
          <p:nvPr/>
        </p:nvSpPr>
        <p:spPr>
          <a:xfrm>
            <a:off x="2115671" y="964536"/>
            <a:ext cx="8593360" cy="4247317"/>
          </a:xfrm>
          <a:prstGeom prst="rect">
            <a:avLst/>
          </a:prstGeom>
          <a:noFill/>
        </p:spPr>
        <p:txBody>
          <a:bodyPr wrap="square">
            <a:spAutoFit/>
          </a:bodyPr>
          <a:lstStyle/>
          <a:p>
            <a:pPr algn="just"/>
            <a:r>
              <a:rPr lang="ru-RU" b="1" i="0" dirty="0">
                <a:solidFill>
                  <a:srgbClr val="0F0F0F"/>
                </a:solidFill>
                <a:effectLst/>
                <a:latin typeface="PT Sans" panose="020B0503020203020204" pitchFamily="34" charset="-52"/>
              </a:rPr>
              <a:t>5. </a:t>
            </a:r>
            <a:r>
              <a:rPr lang="ru-RU" b="1" i="0" dirty="0" err="1">
                <a:solidFill>
                  <a:srgbClr val="0F0F0F"/>
                </a:solidFill>
                <a:effectLst/>
                <a:latin typeface="PT Sans" panose="020B0503020203020204" pitchFamily="34" charset="-52"/>
              </a:rPr>
              <a:t>Південнокорейське</a:t>
            </a:r>
            <a:r>
              <a:rPr lang="ru-RU" b="1" i="0" dirty="0">
                <a:solidFill>
                  <a:srgbClr val="0F0F0F"/>
                </a:solidFill>
                <a:effectLst/>
                <a:latin typeface="PT Sans" panose="020B0503020203020204" pitchFamily="34" charset="-52"/>
              </a:rPr>
              <a:t> диво (1945–1980)</a:t>
            </a:r>
          </a:p>
          <a:p>
            <a:pPr algn="just"/>
            <a:r>
              <a:rPr lang="ru-RU" b="1" i="0" dirty="0">
                <a:solidFill>
                  <a:srgbClr val="0F0F0F"/>
                </a:solidFill>
                <a:effectLst/>
                <a:latin typeface="PT Sans" panose="020B0503020203020204" pitchFamily="34" charset="-52"/>
              </a:rPr>
              <a:t>Стан </a:t>
            </a:r>
            <a:r>
              <a:rPr lang="ru-RU" b="1" i="0" dirty="0" err="1">
                <a:solidFill>
                  <a:srgbClr val="0F0F0F"/>
                </a:solidFill>
                <a:effectLst/>
                <a:latin typeface="PT Sans" panose="020B0503020203020204" pitchFamily="34" charset="-52"/>
              </a:rPr>
              <a:t>після</a:t>
            </a:r>
            <a:r>
              <a:rPr lang="ru-RU" b="1" i="0" dirty="0">
                <a:solidFill>
                  <a:srgbClr val="0F0F0F"/>
                </a:solidFill>
                <a:effectLst/>
                <a:latin typeface="PT Sans" panose="020B0503020203020204" pitchFamily="34" charset="-52"/>
              </a:rPr>
              <a:t> </a:t>
            </a:r>
            <a:r>
              <a:rPr lang="ru-RU" b="1" i="0" dirty="0" err="1">
                <a:solidFill>
                  <a:srgbClr val="0F0F0F"/>
                </a:solidFill>
                <a:effectLst/>
                <a:latin typeface="PT Sans" panose="020B0503020203020204" pitchFamily="34" charset="-52"/>
              </a:rPr>
              <a:t>війни</a:t>
            </a:r>
            <a:r>
              <a:rPr lang="ru-RU" b="1" i="0" dirty="0">
                <a:solidFill>
                  <a:srgbClr val="0F0F0F"/>
                </a:solidFill>
                <a:effectLst/>
                <a:latin typeface="PT Sans" panose="020B0503020203020204" pitchFamily="34" charset="-52"/>
              </a:rPr>
              <a:t>:</a:t>
            </a:r>
            <a:r>
              <a:rPr lang="ru-RU" b="0" i="0" dirty="0">
                <a:solidFill>
                  <a:srgbClr val="0F0F0F"/>
                </a:solidFill>
                <a:effectLst/>
                <a:latin typeface="PT Sans" panose="020B0503020203020204" pitchFamily="34" charset="-52"/>
              </a:rPr>
              <a:t> У </a:t>
            </a:r>
            <a:r>
              <a:rPr lang="ru-RU" b="0" i="0" dirty="0" err="1">
                <a:solidFill>
                  <a:srgbClr val="0F0F0F"/>
                </a:solidFill>
                <a:effectLst/>
                <a:latin typeface="PT Sans" panose="020B0503020203020204" pitchFamily="34" charset="-52"/>
              </a:rPr>
              <a:t>результаті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війни</a:t>
            </a:r>
            <a:r>
              <a:rPr lang="ru-RU" b="0" i="0" dirty="0">
                <a:solidFill>
                  <a:srgbClr val="0F0F0F"/>
                </a:solidFill>
                <a:effectLst/>
                <a:latin typeface="PT Sans" panose="020B0503020203020204" pitchFamily="34" charset="-52"/>
              </a:rPr>
              <a:t> Корея </a:t>
            </a:r>
            <a:r>
              <a:rPr lang="ru-RU" b="0" i="0" dirty="0" err="1">
                <a:solidFill>
                  <a:srgbClr val="0F0F0F"/>
                </a:solidFill>
                <a:effectLst/>
                <a:latin typeface="PT Sans" panose="020B0503020203020204" pitchFamily="34" charset="-52"/>
              </a:rPr>
              <a:t>була</a:t>
            </a:r>
            <a:r>
              <a:rPr lang="ru-RU" b="0" i="0" dirty="0">
                <a:solidFill>
                  <a:srgbClr val="0F0F0F"/>
                </a:solidFill>
                <a:effectLst/>
                <a:latin typeface="PT Sans" panose="020B0503020203020204" pitchFamily="34" charset="-52"/>
              </a:rPr>
              <a:t> не просто </a:t>
            </a:r>
            <a:r>
              <a:rPr lang="ru-RU" b="0" i="0" dirty="0" err="1">
                <a:solidFill>
                  <a:srgbClr val="0F0F0F"/>
                </a:solidFill>
                <a:effectLst/>
                <a:latin typeface="PT Sans" panose="020B0503020203020204" pitchFamily="34" charset="-52"/>
              </a:rPr>
              <a:t>зруйнована</a:t>
            </a:r>
            <a:r>
              <a:rPr lang="ru-RU" b="0" i="0" dirty="0">
                <a:solidFill>
                  <a:srgbClr val="0F0F0F"/>
                </a:solidFill>
                <a:effectLst/>
                <a:latin typeface="PT Sans" panose="020B0503020203020204" pitchFamily="34" charset="-52"/>
              </a:rPr>
              <a:t>, а </a:t>
            </a:r>
            <a:r>
              <a:rPr lang="ru-RU" b="0" i="0" dirty="0" err="1">
                <a:solidFill>
                  <a:srgbClr val="0F0F0F"/>
                </a:solidFill>
                <a:effectLst/>
                <a:latin typeface="PT Sans" panose="020B0503020203020204" pitchFamily="34" charset="-52"/>
              </a:rPr>
              <a:t>розділена</a:t>
            </a:r>
            <a:r>
              <a:rPr lang="ru-RU" b="0" i="0" dirty="0">
                <a:solidFill>
                  <a:srgbClr val="0F0F0F"/>
                </a:solidFill>
                <a:effectLst/>
                <a:latin typeface="PT Sans" panose="020B0503020203020204" pitchFamily="34" charset="-52"/>
              </a:rPr>
              <a:t> на </a:t>
            </a:r>
            <a:r>
              <a:rPr lang="ru-RU" b="0" i="0" dirty="0" err="1">
                <a:solidFill>
                  <a:srgbClr val="0F0F0F"/>
                </a:solidFill>
                <a:effectLst/>
                <a:latin typeface="PT Sans" panose="020B0503020203020204" pitchFamily="34" charset="-52"/>
              </a:rPr>
              <a:t>дві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частини</a:t>
            </a:r>
            <a:r>
              <a:rPr lang="ru-RU" b="0" i="0" dirty="0">
                <a:solidFill>
                  <a:srgbClr val="0F0F0F"/>
                </a:solidFill>
                <a:effectLst/>
                <a:latin typeface="PT Sans" panose="020B0503020203020204" pitchFamily="34" charset="-52"/>
              </a:rPr>
              <a:t>. ВВП на душу </a:t>
            </a:r>
            <a:r>
              <a:rPr lang="ru-RU" b="0" i="0" dirty="0" err="1">
                <a:solidFill>
                  <a:srgbClr val="0F0F0F"/>
                </a:solidFill>
                <a:effectLst/>
                <a:latin typeface="PT Sans" panose="020B0503020203020204" pitchFamily="34" charset="-52"/>
              </a:rPr>
              <a:t>населення</a:t>
            </a:r>
            <a:r>
              <a:rPr lang="ru-RU" b="0" i="0" dirty="0">
                <a:solidFill>
                  <a:srgbClr val="0F0F0F"/>
                </a:solidFill>
                <a:effectLst/>
                <a:latin typeface="PT Sans" panose="020B0503020203020204" pitchFamily="34" charset="-52"/>
              </a:rPr>
              <a:t> 1961 року становив </a:t>
            </a:r>
            <a:r>
              <a:rPr lang="ru-RU" b="0" i="0" dirty="0" err="1">
                <a:solidFill>
                  <a:srgbClr val="0F0F0F"/>
                </a:solidFill>
                <a:effectLst/>
                <a:latin typeface="PT Sans" panose="020B0503020203020204" pitchFamily="34" charset="-52"/>
              </a:rPr>
              <a:t>лише</a:t>
            </a:r>
            <a:r>
              <a:rPr lang="ru-RU" b="0" i="0" dirty="0">
                <a:solidFill>
                  <a:srgbClr val="0F0F0F"/>
                </a:solidFill>
                <a:effectLst/>
                <a:latin typeface="PT Sans" panose="020B0503020203020204" pitchFamily="34" charset="-52"/>
              </a:rPr>
              <a:t> $80 </a:t>
            </a:r>
            <a:r>
              <a:rPr lang="ru-RU" b="0" i="0" dirty="0" err="1">
                <a:solidFill>
                  <a:srgbClr val="0F0F0F"/>
                </a:solidFill>
                <a:effectLst/>
                <a:latin typeface="PT Sans" panose="020B0503020203020204" pitchFamily="34" charset="-52"/>
              </a:rPr>
              <a:t>доларів</a:t>
            </a:r>
            <a:r>
              <a:rPr lang="ru-RU" b="0" i="0" dirty="0">
                <a:solidFill>
                  <a:srgbClr val="0F0F0F"/>
                </a:solidFill>
                <a:effectLst/>
                <a:latin typeface="PT Sans" panose="020B0503020203020204" pitchFamily="34" charset="-52"/>
              </a:rPr>
              <a:t> – за </a:t>
            </a:r>
            <a:r>
              <a:rPr lang="ru-RU" b="0" i="0" dirty="0" err="1">
                <a:solidFill>
                  <a:srgbClr val="0F0F0F"/>
                </a:solidFill>
                <a:effectLst/>
                <a:latin typeface="PT Sans" panose="020B0503020203020204" pitchFamily="34" charset="-52"/>
              </a:rPr>
              <a:t>цим</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показником</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країна</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поступалася</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навіть</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багатьом</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країнам</a:t>
            </a:r>
            <a:r>
              <a:rPr lang="ru-RU" b="0" i="0" dirty="0">
                <a:solidFill>
                  <a:srgbClr val="0F0F0F"/>
                </a:solidFill>
                <a:effectLst/>
                <a:latin typeface="PT Sans" panose="020B0503020203020204" pitchFamily="34" charset="-52"/>
              </a:rPr>
              <a:t> Африки. У </a:t>
            </a:r>
            <a:r>
              <a:rPr lang="ru-RU" b="0" i="0" dirty="0" err="1">
                <a:solidFill>
                  <a:srgbClr val="0F0F0F"/>
                </a:solidFill>
                <a:effectLst/>
                <a:latin typeface="PT Sans" panose="020B0503020203020204" pitchFamily="34" charset="-52"/>
              </a:rPr>
              <a:t>містах</a:t>
            </a:r>
            <a:r>
              <a:rPr lang="ru-RU" b="0" i="0" dirty="0">
                <a:solidFill>
                  <a:srgbClr val="0F0F0F"/>
                </a:solidFill>
                <a:effectLst/>
                <a:latin typeface="PT Sans" panose="020B0503020203020204" pitchFamily="34" charset="-52"/>
              </a:rPr>
              <a:t> не </a:t>
            </a:r>
            <a:r>
              <a:rPr lang="ru-RU" b="0" i="0" dirty="0" err="1">
                <a:solidFill>
                  <a:srgbClr val="0F0F0F"/>
                </a:solidFill>
                <a:effectLst/>
                <a:latin typeface="PT Sans" panose="020B0503020203020204" pitchFamily="34" charset="-52"/>
              </a:rPr>
              <a:t>було</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електрики</a:t>
            </a:r>
            <a:r>
              <a:rPr lang="ru-RU" b="0" i="0" dirty="0">
                <a:solidFill>
                  <a:srgbClr val="0F0F0F"/>
                </a:solidFill>
                <a:effectLst/>
                <a:latin typeface="PT Sans" panose="020B0503020203020204" pitchFamily="34" charset="-52"/>
              </a:rPr>
              <a:t> – </a:t>
            </a:r>
            <a:r>
              <a:rPr lang="ru-RU" b="0" i="0" dirty="0" err="1">
                <a:solidFill>
                  <a:srgbClr val="0F0F0F"/>
                </a:solidFill>
                <a:effectLst/>
                <a:latin typeface="PT Sans" panose="020B0503020203020204" pitchFamily="34" charset="-52"/>
              </a:rPr>
              <a:t>основна</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промисловість</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залишилася</a:t>
            </a:r>
            <a:r>
              <a:rPr lang="ru-RU" b="0" i="0" dirty="0">
                <a:solidFill>
                  <a:srgbClr val="0F0F0F"/>
                </a:solidFill>
                <a:effectLst/>
                <a:latin typeface="PT Sans" panose="020B0503020203020204" pitchFamily="34" charset="-52"/>
              </a:rPr>
              <a:t> у </a:t>
            </a:r>
            <a:r>
              <a:rPr lang="ru-RU" b="0" i="0" dirty="0" err="1">
                <a:solidFill>
                  <a:srgbClr val="0F0F0F"/>
                </a:solidFill>
                <a:effectLst/>
                <a:latin typeface="PT Sans" panose="020B0503020203020204" pitchFamily="34" charset="-52"/>
              </a:rPr>
              <a:t>Північній</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Кореї</a:t>
            </a:r>
            <a:r>
              <a:rPr lang="ru-RU" b="0" i="0" dirty="0">
                <a:solidFill>
                  <a:srgbClr val="0F0F0F"/>
                </a:solidFill>
                <a:effectLst/>
                <a:latin typeface="PT Sans" panose="020B0503020203020204" pitchFamily="34" charset="-52"/>
              </a:rPr>
              <a:t>.</a:t>
            </a:r>
          </a:p>
          <a:p>
            <a:pPr algn="just"/>
            <a:r>
              <a:rPr lang="ru-RU" b="1" i="0" dirty="0">
                <a:solidFill>
                  <a:srgbClr val="0F0F0F"/>
                </a:solidFill>
                <a:effectLst/>
                <a:latin typeface="PT Sans" panose="020B0503020203020204" pitchFamily="34" charset="-52"/>
              </a:rPr>
              <a:t>Диво на </a:t>
            </a:r>
            <a:r>
              <a:rPr lang="ru-RU" b="1" i="0" dirty="0" err="1">
                <a:solidFill>
                  <a:srgbClr val="0F0F0F"/>
                </a:solidFill>
                <a:effectLst/>
                <a:latin typeface="PT Sans" panose="020B0503020203020204" pitchFamily="34" charset="-52"/>
              </a:rPr>
              <a:t>річці</a:t>
            </a:r>
            <a:r>
              <a:rPr lang="ru-RU" b="1" i="0" dirty="0">
                <a:solidFill>
                  <a:srgbClr val="0F0F0F"/>
                </a:solidFill>
                <a:effectLst/>
                <a:latin typeface="PT Sans" panose="020B0503020203020204" pitchFamily="34" charset="-52"/>
              </a:rPr>
              <a:t> </a:t>
            </a:r>
            <a:r>
              <a:rPr lang="ru-RU" b="1" i="0" dirty="0" err="1">
                <a:solidFill>
                  <a:srgbClr val="0F0F0F"/>
                </a:solidFill>
                <a:effectLst/>
                <a:latin typeface="PT Sans" panose="020B0503020203020204" pitchFamily="34" charset="-52"/>
              </a:rPr>
              <a:t>Ханган</a:t>
            </a:r>
            <a:endParaRPr lang="ru-RU" b="0" i="0" dirty="0">
              <a:solidFill>
                <a:srgbClr val="0F0F0F"/>
              </a:solidFill>
              <a:effectLst/>
              <a:latin typeface="PT Sans" panose="020B0503020203020204" pitchFamily="34" charset="-52"/>
            </a:endParaRPr>
          </a:p>
          <a:p>
            <a:pPr algn="just"/>
            <a:r>
              <a:rPr lang="ru-RU" b="0" i="0" dirty="0">
                <a:solidFill>
                  <a:srgbClr val="0F0F0F"/>
                </a:solidFill>
                <a:effectLst/>
                <a:latin typeface="PT Sans" panose="020B0503020203020204" pitchFamily="34" charset="-52"/>
              </a:rPr>
              <a:t>В </a:t>
            </a:r>
            <a:r>
              <a:rPr lang="ru-RU" b="0" i="0" dirty="0" err="1">
                <a:solidFill>
                  <a:srgbClr val="0F0F0F"/>
                </a:solidFill>
                <a:effectLst/>
                <a:latin typeface="PT Sans" panose="020B0503020203020204" pitchFamily="34" charset="-52"/>
              </a:rPr>
              <a:t>історії</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Південної</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Кореї</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головним</a:t>
            </a:r>
            <a:r>
              <a:rPr lang="ru-RU" b="0" i="0" dirty="0">
                <a:solidFill>
                  <a:srgbClr val="0F0F0F"/>
                </a:solidFill>
                <a:effectLst/>
                <a:latin typeface="PT Sans" panose="020B0503020203020204" pitchFamily="34" charset="-52"/>
              </a:rPr>
              <a:t> фактором </a:t>
            </a:r>
            <a:r>
              <a:rPr lang="ru-RU" b="0" i="0" dirty="0" err="1">
                <a:solidFill>
                  <a:srgbClr val="0F0F0F"/>
                </a:solidFill>
                <a:effectLst/>
                <a:latin typeface="PT Sans" panose="020B0503020203020204" pitchFamily="34" charset="-52"/>
              </a:rPr>
              <a:t>зростання</a:t>
            </a:r>
            <a:r>
              <a:rPr lang="ru-RU" b="0" i="0" dirty="0">
                <a:solidFill>
                  <a:srgbClr val="0F0F0F"/>
                </a:solidFill>
                <a:effectLst/>
                <a:latin typeface="PT Sans" panose="020B0503020203020204" pitchFamily="34" charset="-52"/>
              </a:rPr>
              <a:t> стала </a:t>
            </a:r>
            <a:r>
              <a:rPr lang="ru-RU" b="0" i="0" dirty="0" err="1">
                <a:solidFill>
                  <a:srgbClr val="0F0F0F"/>
                </a:solidFill>
                <a:effectLst/>
                <a:latin typeface="PT Sans" panose="020B0503020203020204" pitchFamily="34" charset="-52"/>
              </a:rPr>
              <a:t>допомога</a:t>
            </a:r>
            <a:r>
              <a:rPr lang="ru-RU" b="0" i="0" dirty="0">
                <a:solidFill>
                  <a:srgbClr val="0F0F0F"/>
                </a:solidFill>
                <a:effectLst/>
                <a:latin typeface="PT Sans" panose="020B0503020203020204" pitchFamily="34" charset="-52"/>
              </a:rPr>
              <a:t> США. З 1945 по 1976 </a:t>
            </a:r>
            <a:r>
              <a:rPr lang="ru-RU" b="0" i="0" dirty="0" err="1">
                <a:solidFill>
                  <a:srgbClr val="0F0F0F"/>
                </a:solidFill>
                <a:effectLst/>
                <a:latin typeface="PT Sans" panose="020B0503020203020204" pitchFamily="34" charset="-52"/>
              </a:rPr>
              <a:t>рік</a:t>
            </a:r>
            <a:r>
              <a:rPr lang="ru-RU" b="0" i="0" dirty="0">
                <a:solidFill>
                  <a:srgbClr val="0F0F0F"/>
                </a:solidFill>
                <a:effectLst/>
                <a:latin typeface="PT Sans" panose="020B0503020203020204" pitchFamily="34" charset="-52"/>
              </a:rPr>
              <a:t> Корея </a:t>
            </a:r>
            <a:r>
              <a:rPr lang="ru-RU" b="0" i="0" dirty="0" err="1">
                <a:solidFill>
                  <a:srgbClr val="0F0F0F"/>
                </a:solidFill>
                <a:effectLst/>
                <a:latin typeface="PT Sans" panose="020B0503020203020204" pitchFamily="34" charset="-52"/>
              </a:rPr>
              <a:t>отримала</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понад</a:t>
            </a:r>
            <a:r>
              <a:rPr lang="ru-RU" b="0" i="0" dirty="0">
                <a:solidFill>
                  <a:srgbClr val="0F0F0F"/>
                </a:solidFill>
                <a:effectLst/>
                <a:latin typeface="PT Sans" panose="020B0503020203020204" pitchFamily="34" charset="-52"/>
              </a:rPr>
              <a:t> $12,6 млрд </a:t>
            </a:r>
            <a:r>
              <a:rPr lang="ru-RU" b="0" i="0" dirty="0" err="1">
                <a:solidFill>
                  <a:srgbClr val="0F0F0F"/>
                </a:solidFill>
                <a:effectLst/>
                <a:latin typeface="PT Sans" panose="020B0503020203020204" pitchFamily="34" charset="-52"/>
              </a:rPr>
              <a:t>економічної</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допомоги</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Більше</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отримав</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лише</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Ізраїль</a:t>
            </a:r>
            <a:r>
              <a:rPr lang="ru-RU" b="0" i="0" dirty="0">
                <a:solidFill>
                  <a:srgbClr val="0F0F0F"/>
                </a:solidFill>
                <a:effectLst/>
                <a:latin typeface="PT Sans" panose="020B0503020203020204" pitchFamily="34" charset="-52"/>
              </a:rPr>
              <a:t>.</a:t>
            </a:r>
          </a:p>
          <a:p>
            <a:pPr algn="just"/>
            <a:r>
              <a:rPr lang="ru-RU" b="0" i="0" dirty="0" err="1">
                <a:solidFill>
                  <a:srgbClr val="0F0F0F"/>
                </a:solidFill>
                <a:effectLst/>
                <a:latin typeface="PT Sans" panose="020B0503020203020204" pitchFamily="34" charset="-52"/>
              </a:rPr>
              <a:t>Проте</a:t>
            </a:r>
            <a:r>
              <a:rPr lang="ru-RU" b="0" i="0" dirty="0">
                <a:solidFill>
                  <a:srgbClr val="0F0F0F"/>
                </a:solidFill>
                <a:effectLst/>
                <a:latin typeface="PT Sans" panose="020B0503020203020204" pitchFamily="34" charset="-52"/>
              </a:rPr>
              <a:t> за </a:t>
            </a:r>
            <a:r>
              <a:rPr lang="ru-RU" b="0" i="0" dirty="0" err="1">
                <a:solidFill>
                  <a:srgbClr val="0F0F0F"/>
                </a:solidFill>
                <a:effectLst/>
                <a:latin typeface="PT Sans" panose="020B0503020203020204" pitchFamily="34" charset="-52"/>
              </a:rPr>
              <a:t>ефективністю</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використання</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зовнішньої</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фіндопомоги</a:t>
            </a:r>
            <a:r>
              <a:rPr lang="ru-RU" b="0" i="0" dirty="0">
                <a:solidFill>
                  <a:srgbClr val="0F0F0F"/>
                </a:solidFill>
                <a:effectLst/>
                <a:latin typeface="PT Sans" panose="020B0503020203020204" pitchFamily="34" charset="-52"/>
              </a:rPr>
              <a:t> до 1960-х </a:t>
            </a:r>
            <a:r>
              <a:rPr lang="ru-RU" b="0" i="0" dirty="0" err="1">
                <a:solidFill>
                  <a:srgbClr val="0F0F0F"/>
                </a:solidFill>
                <a:effectLst/>
                <a:latin typeface="PT Sans" panose="020B0503020203020204" pitchFamily="34" charset="-52"/>
              </a:rPr>
              <a:t>років</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Південна</a:t>
            </a:r>
            <a:r>
              <a:rPr lang="ru-RU" b="0" i="0" dirty="0">
                <a:solidFill>
                  <a:srgbClr val="0F0F0F"/>
                </a:solidFill>
                <a:effectLst/>
                <a:latin typeface="PT Sans" panose="020B0503020203020204" pitchFamily="34" charset="-52"/>
              </a:rPr>
              <a:t> Корея </a:t>
            </a:r>
            <a:r>
              <a:rPr lang="ru-RU" b="0" i="0" dirty="0" err="1">
                <a:solidFill>
                  <a:srgbClr val="0F0F0F"/>
                </a:solidFill>
                <a:effectLst/>
                <a:latin typeface="PT Sans" panose="020B0503020203020204" pitchFamily="34" charset="-52"/>
              </a:rPr>
              <a:t>була</a:t>
            </a:r>
            <a:r>
              <a:rPr lang="ru-RU" b="0" i="0" dirty="0">
                <a:solidFill>
                  <a:srgbClr val="0F0F0F"/>
                </a:solidFill>
                <a:effectLst/>
                <a:latin typeface="PT Sans" panose="020B0503020203020204" pitchFamily="34" charset="-52"/>
              </a:rPr>
              <a:t> прикладом того, як не треба </a:t>
            </a:r>
            <a:r>
              <a:rPr lang="ru-RU" b="0" i="0" dirty="0" err="1">
                <a:solidFill>
                  <a:srgbClr val="0F0F0F"/>
                </a:solidFill>
                <a:effectLst/>
                <a:latin typeface="PT Sans" panose="020B0503020203020204" pitchFamily="34" charset="-52"/>
              </a:rPr>
              <a:t>робити</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Основну</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інфраструктуру</a:t>
            </a:r>
            <a:r>
              <a:rPr lang="ru-RU" b="0" i="0" dirty="0">
                <a:solidFill>
                  <a:srgbClr val="0F0F0F"/>
                </a:solidFill>
                <a:effectLst/>
                <a:latin typeface="PT Sans" panose="020B0503020203020204" pitchFamily="34" charset="-52"/>
              </a:rPr>
              <a:t> в основному </a:t>
            </a:r>
            <a:r>
              <a:rPr lang="ru-RU" b="0" i="0" dirty="0" err="1">
                <a:solidFill>
                  <a:srgbClr val="0F0F0F"/>
                </a:solidFill>
                <a:effectLst/>
                <a:latin typeface="PT Sans" panose="020B0503020203020204" pitchFamily="34" charset="-52"/>
              </a:rPr>
              <a:t>відновили</a:t>
            </a:r>
            <a:r>
              <a:rPr lang="ru-RU" b="0" i="0" dirty="0">
                <a:solidFill>
                  <a:srgbClr val="0F0F0F"/>
                </a:solidFill>
                <a:effectLst/>
                <a:latin typeface="PT Sans" panose="020B0503020203020204" pitchFamily="34" charset="-52"/>
              </a:rPr>
              <a:t>, але в </a:t>
            </a:r>
            <a:r>
              <a:rPr lang="ru-RU" b="0" i="0" dirty="0" err="1">
                <a:solidFill>
                  <a:srgbClr val="0F0F0F"/>
                </a:solidFill>
                <a:effectLst/>
                <a:latin typeface="PT Sans" panose="020B0503020203020204" pitchFamily="34" charset="-52"/>
              </a:rPr>
              <a:t>іншому</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гроші</a:t>
            </a:r>
            <a:r>
              <a:rPr lang="ru-RU" b="0" i="0" dirty="0">
                <a:solidFill>
                  <a:srgbClr val="0F0F0F"/>
                </a:solidFill>
                <a:effectLst/>
                <a:latin typeface="PT Sans" panose="020B0503020203020204" pitchFamily="34" charset="-52"/>
              </a:rPr>
              <a:t> США активно </a:t>
            </a:r>
            <a:r>
              <a:rPr lang="ru-RU" b="0" i="0" dirty="0" err="1">
                <a:solidFill>
                  <a:srgbClr val="0F0F0F"/>
                </a:solidFill>
                <a:effectLst/>
                <a:latin typeface="PT Sans" panose="020B0503020203020204" pitchFamily="34" charset="-52"/>
              </a:rPr>
              <a:t>розкрадала</a:t>
            </a:r>
            <a:r>
              <a:rPr lang="ru-RU" b="0" i="0" dirty="0">
                <a:solidFill>
                  <a:srgbClr val="0F0F0F"/>
                </a:solidFill>
                <a:effectLst/>
                <a:latin typeface="PT Sans" panose="020B0503020203020204" pitchFamily="34" charset="-52"/>
              </a:rPr>
              <a:t> та </a:t>
            </a:r>
            <a:r>
              <a:rPr lang="ru-RU" b="0" i="0" dirty="0" err="1">
                <a:solidFill>
                  <a:srgbClr val="0F0F0F"/>
                </a:solidFill>
                <a:effectLst/>
                <a:latin typeface="PT Sans" panose="020B0503020203020204" pitchFamily="34" charset="-52"/>
              </a:rPr>
              <a:t>використала</a:t>
            </a:r>
            <a:r>
              <a:rPr lang="ru-RU" b="0" i="0" dirty="0">
                <a:solidFill>
                  <a:srgbClr val="0F0F0F"/>
                </a:solidFill>
                <a:effectLst/>
                <a:latin typeface="PT Sans" panose="020B0503020203020204" pitchFamily="34" charset="-52"/>
              </a:rPr>
              <a:t> на </a:t>
            </a:r>
            <a:r>
              <a:rPr lang="ru-RU" b="0" i="0" dirty="0" err="1">
                <a:solidFill>
                  <a:srgbClr val="0F0F0F"/>
                </a:solidFill>
                <a:effectLst/>
                <a:latin typeface="PT Sans" panose="020B0503020203020204" pitchFamily="34" charset="-52"/>
              </a:rPr>
              <a:t>політичні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цілі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політична</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еліта</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країни</a:t>
            </a:r>
            <a:r>
              <a:rPr lang="ru-RU" b="0" i="0" dirty="0">
                <a:solidFill>
                  <a:srgbClr val="0F0F0F"/>
                </a:solidFill>
                <a:effectLst/>
                <a:latin typeface="PT Sans" panose="020B0503020203020204" pitchFamily="34" charset="-52"/>
              </a:rPr>
              <a:t>.</a:t>
            </a:r>
          </a:p>
          <a:p>
            <a:pPr algn="just"/>
            <a:r>
              <a:rPr lang="ru-RU" b="0" i="0" dirty="0" err="1">
                <a:solidFill>
                  <a:srgbClr val="0F0F0F"/>
                </a:solidFill>
                <a:effectLst/>
                <a:latin typeface="PT Sans" panose="020B0503020203020204" pitchFamily="34" charset="-52"/>
              </a:rPr>
              <a:t>Протягом</a:t>
            </a:r>
            <a:r>
              <a:rPr lang="ru-RU" b="0" i="0" dirty="0">
                <a:solidFill>
                  <a:srgbClr val="0F0F0F"/>
                </a:solidFill>
                <a:effectLst/>
                <a:latin typeface="PT Sans" panose="020B0503020203020204" pitchFamily="34" charset="-52"/>
              </a:rPr>
              <a:t> 1945-1960 </a:t>
            </a:r>
            <a:r>
              <a:rPr lang="ru-RU" b="0" i="0" dirty="0" err="1">
                <a:solidFill>
                  <a:srgbClr val="0F0F0F"/>
                </a:solidFill>
                <a:effectLst/>
                <a:latin typeface="PT Sans" panose="020B0503020203020204" pitchFamily="34" charset="-52"/>
              </a:rPr>
              <a:t>років</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були</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проведені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єдині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фундаментальні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реформи</a:t>
            </a:r>
            <a:r>
              <a:rPr lang="ru-RU" b="0" i="0" dirty="0">
                <a:solidFill>
                  <a:srgbClr val="0F0F0F"/>
                </a:solidFill>
                <a:effectLst/>
                <a:latin typeface="PT Sans" panose="020B0503020203020204" pitchFamily="34" charset="-52"/>
              </a:rPr>
              <a:t> – </a:t>
            </a:r>
            <a:r>
              <a:rPr lang="ru-RU" b="0" i="0" dirty="0" err="1">
                <a:solidFill>
                  <a:srgbClr val="0F0F0F"/>
                </a:solidFill>
                <a:effectLst/>
                <a:latin typeface="PT Sans" panose="020B0503020203020204" pitchFamily="34" charset="-52"/>
              </a:rPr>
              <a:t>земельна</a:t>
            </a:r>
            <a:r>
              <a:rPr lang="ru-RU" b="0" i="0" dirty="0">
                <a:solidFill>
                  <a:srgbClr val="0F0F0F"/>
                </a:solidFill>
                <a:effectLst/>
                <a:latin typeface="PT Sans" panose="020B0503020203020204" pitchFamily="34" charset="-52"/>
              </a:rPr>
              <a:t> та </a:t>
            </a:r>
            <a:r>
              <a:rPr lang="ru-RU" b="0" i="0" dirty="0" err="1">
                <a:solidFill>
                  <a:srgbClr val="0F0F0F"/>
                </a:solidFill>
                <a:effectLst/>
                <a:latin typeface="PT Sans" panose="020B0503020203020204" pitchFamily="34" charset="-52"/>
              </a:rPr>
              <a:t>масова</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освіта</a:t>
            </a:r>
            <a:r>
              <a:rPr lang="ru-RU" b="0" i="0" dirty="0">
                <a:solidFill>
                  <a:srgbClr val="0F0F0F"/>
                </a:solidFill>
                <a:effectLst/>
                <a:latin typeface="PT Sans" panose="020B0503020203020204" pitchFamily="34" charset="-52"/>
              </a:rPr>
              <a:t>.</a:t>
            </a:r>
          </a:p>
        </p:txBody>
      </p:sp>
    </p:spTree>
    <p:extLst>
      <p:ext uri="{BB962C8B-B14F-4D97-AF65-F5344CB8AC3E}">
        <p14:creationId xmlns:p14="http://schemas.microsoft.com/office/powerpoint/2010/main" val="3273125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126A4C-56BF-45A2-8FBB-55C4AB9323C2}"/>
              </a:ext>
            </a:extLst>
          </p:cNvPr>
          <p:cNvSpPr txBox="1"/>
          <p:nvPr/>
        </p:nvSpPr>
        <p:spPr>
          <a:xfrm>
            <a:off x="1328501" y="727539"/>
            <a:ext cx="5188841" cy="5078313"/>
          </a:xfrm>
          <a:prstGeom prst="rect">
            <a:avLst/>
          </a:prstGeom>
          <a:noFill/>
        </p:spPr>
        <p:txBody>
          <a:bodyPr wrap="square">
            <a:spAutoFit/>
          </a:bodyPr>
          <a:lstStyle/>
          <a:p>
            <a:pPr algn="just"/>
            <a:r>
              <a:rPr lang="ru-RU" b="0" i="0" dirty="0">
                <a:solidFill>
                  <a:srgbClr val="0F0F0F"/>
                </a:solidFill>
                <a:effectLst/>
                <a:latin typeface="PT Sans" panose="020B0503020203020204" pitchFamily="34" charset="-52"/>
              </a:rPr>
              <a:t>В </a:t>
            </a:r>
            <a:r>
              <a:rPr lang="ru-RU" b="0" i="0" dirty="0" err="1">
                <a:solidFill>
                  <a:srgbClr val="0F0F0F"/>
                </a:solidFill>
                <a:effectLst/>
                <a:latin typeface="PT Sans" panose="020B0503020203020204" pitchFamily="34" charset="-52"/>
              </a:rPr>
              <a:t>економіці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влада</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намагалася</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проводити</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політику</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імпортозаміщення</a:t>
            </a:r>
            <a:r>
              <a:rPr lang="ru-RU" b="0" i="0" dirty="0">
                <a:solidFill>
                  <a:srgbClr val="0F0F0F"/>
                </a:solidFill>
                <a:effectLst/>
                <a:latin typeface="PT Sans" panose="020B0503020203020204" pitchFamily="34" charset="-52"/>
              </a:rPr>
              <a:t>, яка </a:t>
            </a:r>
            <a:r>
              <a:rPr lang="ru-RU" b="0" i="0" dirty="0" err="1">
                <a:solidFill>
                  <a:srgbClr val="0F0F0F"/>
                </a:solidFill>
                <a:effectLst/>
                <a:latin typeface="PT Sans" panose="020B0503020203020204" pitchFamily="34" charset="-52"/>
              </a:rPr>
              <a:t>виявилася</a:t>
            </a:r>
            <a:r>
              <a:rPr lang="ru-RU" b="0" i="0" dirty="0">
                <a:solidFill>
                  <a:srgbClr val="0F0F0F"/>
                </a:solidFill>
                <a:effectLst/>
                <a:latin typeface="PT Sans" panose="020B0503020203020204" pitchFamily="34" charset="-52"/>
              </a:rPr>
              <a:t> провальною – </a:t>
            </a:r>
            <a:r>
              <a:rPr lang="ru-RU" b="0" i="0" dirty="0" err="1">
                <a:solidFill>
                  <a:srgbClr val="0F0F0F"/>
                </a:solidFill>
                <a:effectLst/>
                <a:latin typeface="PT Sans" panose="020B0503020203020204" pitchFamily="34" charset="-52"/>
              </a:rPr>
              <a:t>країна</a:t>
            </a:r>
            <a:r>
              <a:rPr lang="ru-RU" b="0" i="0" dirty="0">
                <a:solidFill>
                  <a:srgbClr val="0F0F0F"/>
                </a:solidFill>
                <a:effectLst/>
                <a:latin typeface="PT Sans" panose="020B0503020203020204" pitchFamily="34" charset="-52"/>
              </a:rPr>
              <a:t> не мала </a:t>
            </a:r>
            <a:r>
              <a:rPr lang="ru-RU" b="0" i="0" dirty="0" err="1">
                <a:solidFill>
                  <a:srgbClr val="0F0F0F"/>
                </a:solidFill>
                <a:effectLst/>
                <a:latin typeface="PT Sans" panose="020B0503020203020204" pitchFamily="34" charset="-52"/>
              </a:rPr>
              <a:t>достатніх</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обсягів</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природних</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ресурсів</a:t>
            </a:r>
            <a:r>
              <a:rPr lang="ru-RU" b="0" i="0" dirty="0">
                <a:solidFill>
                  <a:srgbClr val="0F0F0F"/>
                </a:solidFill>
                <a:effectLst/>
                <a:latin typeface="PT Sans" panose="020B0503020203020204" pitchFamily="34" charset="-52"/>
              </a:rPr>
              <a:t> і </a:t>
            </a:r>
            <a:r>
              <a:rPr lang="ru-RU" b="0" i="0" dirty="0" err="1">
                <a:solidFill>
                  <a:srgbClr val="0F0F0F"/>
                </a:solidFill>
                <a:effectLst/>
                <a:latin typeface="PT Sans" panose="020B0503020203020204" pitchFamily="34" charset="-52"/>
              </a:rPr>
              <a:t>внутрішнього</a:t>
            </a:r>
            <a:r>
              <a:rPr lang="ru-RU" b="0" i="0" dirty="0">
                <a:solidFill>
                  <a:srgbClr val="0F0F0F"/>
                </a:solidFill>
                <a:effectLst/>
                <a:latin typeface="PT Sans" panose="020B0503020203020204" pitchFamily="34" charset="-52"/>
              </a:rPr>
              <a:t> ринку. У </a:t>
            </a:r>
            <a:r>
              <a:rPr lang="ru-RU" b="0" i="0" dirty="0" err="1">
                <a:solidFill>
                  <a:srgbClr val="0F0F0F"/>
                </a:solidFill>
                <a:effectLst/>
                <a:latin typeface="PT Sans" panose="020B0503020203020204" pitchFamily="34" charset="-52"/>
              </a:rPr>
              <a:t>результаті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промисловий</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розвиток</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був</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незначним</a:t>
            </a:r>
            <a:r>
              <a:rPr lang="ru-RU" b="0" i="0" dirty="0">
                <a:solidFill>
                  <a:srgbClr val="0F0F0F"/>
                </a:solidFill>
                <a:effectLst/>
                <a:latin typeface="PT Sans" panose="020B0503020203020204" pitchFamily="34" charset="-52"/>
              </a:rPr>
              <a:t>, але породив </a:t>
            </a:r>
            <a:r>
              <a:rPr lang="ru-RU" b="0" i="0" dirty="0" err="1">
                <a:solidFill>
                  <a:srgbClr val="0F0F0F"/>
                </a:solidFill>
                <a:effectLst/>
                <a:latin typeface="PT Sans" panose="020B0503020203020204" pitchFamily="34" charset="-52"/>
              </a:rPr>
              <a:t>великі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промислові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клани</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Економіка</a:t>
            </a:r>
            <a:r>
              <a:rPr lang="ru-RU" b="0" i="0" dirty="0">
                <a:solidFill>
                  <a:srgbClr val="0F0F0F"/>
                </a:solidFill>
                <a:effectLst/>
                <a:latin typeface="PT Sans" panose="020B0503020203020204" pitchFamily="34" charset="-52"/>
              </a:rPr>
              <a:t> ж </a:t>
            </a:r>
            <a:r>
              <a:rPr lang="ru-RU" b="0" i="0" dirty="0" err="1">
                <a:solidFill>
                  <a:srgbClr val="0F0F0F"/>
                </a:solidFill>
                <a:effectLst/>
                <a:latin typeface="PT Sans" panose="020B0503020203020204" pitchFamily="34" charset="-52"/>
              </a:rPr>
              <a:t>покладалася</a:t>
            </a:r>
            <a:r>
              <a:rPr lang="ru-RU" b="0" i="0" dirty="0">
                <a:solidFill>
                  <a:srgbClr val="0F0F0F"/>
                </a:solidFill>
                <a:effectLst/>
                <a:latin typeface="PT Sans" panose="020B0503020203020204" pitchFamily="34" charset="-52"/>
              </a:rPr>
              <a:t> на </a:t>
            </a:r>
            <a:r>
              <a:rPr lang="ru-RU" b="0" i="0" dirty="0" err="1">
                <a:solidFill>
                  <a:srgbClr val="0F0F0F"/>
                </a:solidFill>
                <a:effectLst/>
                <a:latin typeface="PT Sans" panose="020B0503020203020204" pitchFamily="34" charset="-52"/>
              </a:rPr>
              <a:t>імпортні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товари</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куплені</a:t>
            </a:r>
            <a:r>
              <a:rPr lang="ru-RU" b="0" i="0" dirty="0">
                <a:solidFill>
                  <a:srgbClr val="0F0F0F"/>
                </a:solidFill>
                <a:effectLst/>
                <a:latin typeface="PT Sans" panose="020B0503020203020204" pitchFamily="34" charset="-52"/>
              </a:rPr>
              <a:t> на </a:t>
            </a:r>
            <a:r>
              <a:rPr lang="ru-RU" b="0" i="0" dirty="0" err="1">
                <a:solidFill>
                  <a:srgbClr val="0F0F0F"/>
                </a:solidFill>
                <a:effectLst/>
                <a:latin typeface="PT Sans" panose="020B0503020203020204" pitchFamily="34" charset="-52"/>
              </a:rPr>
              <a:t>фіндопомогу</a:t>
            </a:r>
            <a:r>
              <a:rPr lang="ru-RU" b="0" i="0" dirty="0">
                <a:solidFill>
                  <a:srgbClr val="0F0F0F"/>
                </a:solidFill>
                <a:effectLst/>
                <a:latin typeface="PT Sans" panose="020B0503020203020204" pitchFamily="34" charset="-52"/>
              </a:rPr>
              <a:t> США, </a:t>
            </a:r>
            <a:r>
              <a:rPr lang="ru-RU" b="0" i="0" dirty="0" err="1">
                <a:solidFill>
                  <a:srgbClr val="0F0F0F"/>
                </a:solidFill>
                <a:effectLst/>
                <a:latin typeface="PT Sans" panose="020B0503020203020204" pitchFamily="34" charset="-52"/>
              </a:rPr>
              <a:t>гроші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витрачені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американськими</a:t>
            </a:r>
            <a:r>
              <a:rPr lang="ru-RU" b="0" i="0" dirty="0">
                <a:solidFill>
                  <a:srgbClr val="0F0F0F"/>
                </a:solidFill>
                <a:effectLst/>
                <a:latin typeface="PT Sans" panose="020B0503020203020204" pitchFamily="34" charset="-52"/>
              </a:rPr>
              <a:t> солдатами в </a:t>
            </a:r>
            <a:r>
              <a:rPr lang="ru-RU" b="0" i="0" dirty="0" err="1">
                <a:solidFill>
                  <a:srgbClr val="0F0F0F"/>
                </a:solidFill>
                <a:effectLst/>
                <a:latin typeface="PT Sans" panose="020B0503020203020204" pitchFamily="34" charset="-52"/>
              </a:rPr>
              <a:t>країні</a:t>
            </a:r>
            <a:r>
              <a:rPr lang="ru-RU" b="0" i="0" dirty="0">
                <a:solidFill>
                  <a:srgbClr val="0F0F0F"/>
                </a:solidFill>
                <a:effectLst/>
                <a:latin typeface="PT Sans" panose="020B0503020203020204" pitchFamily="34" charset="-52"/>
              </a:rPr>
              <a:t>, і </a:t>
            </a:r>
            <a:r>
              <a:rPr lang="ru-RU" b="0" i="0" dirty="0" err="1">
                <a:solidFill>
                  <a:srgbClr val="0F0F0F"/>
                </a:solidFill>
                <a:effectLst/>
                <a:latin typeface="PT Sans" panose="020B0503020203020204" pitchFamily="34" charset="-52"/>
              </a:rPr>
              <a:t>чорний</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ринок</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товарів</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призначених</a:t>
            </a:r>
            <a:r>
              <a:rPr lang="ru-RU" b="0" i="0" dirty="0">
                <a:solidFill>
                  <a:srgbClr val="0F0F0F"/>
                </a:solidFill>
                <a:effectLst/>
                <a:latin typeface="PT Sans" panose="020B0503020203020204" pitchFamily="34" charset="-52"/>
              </a:rPr>
              <a:t> для тих самих </a:t>
            </a:r>
            <a:r>
              <a:rPr lang="ru-RU" b="0" i="0" dirty="0" err="1">
                <a:solidFill>
                  <a:srgbClr val="0F0F0F"/>
                </a:solidFill>
                <a:effectLst/>
                <a:latin typeface="PT Sans" panose="020B0503020203020204" pitchFamily="34" charset="-52"/>
              </a:rPr>
              <a:t>американських</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військ</a:t>
            </a:r>
            <a:r>
              <a:rPr lang="ru-RU" b="0" i="0" dirty="0">
                <a:solidFill>
                  <a:srgbClr val="0F0F0F"/>
                </a:solidFill>
                <a:effectLst/>
                <a:latin typeface="PT Sans" panose="020B0503020203020204" pitchFamily="34" charset="-52"/>
              </a:rPr>
              <a:t>.</a:t>
            </a:r>
          </a:p>
          <a:p>
            <a:pPr algn="just"/>
            <a:r>
              <a:rPr lang="ru-RU" b="0" i="0" dirty="0" err="1">
                <a:solidFill>
                  <a:srgbClr val="0F0F0F"/>
                </a:solidFill>
                <a:effectLst/>
                <a:latin typeface="PT Sans" panose="020B0503020203020204" pitchFamily="34" charset="-52"/>
              </a:rPr>
              <a:t>Якоїсь</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миті</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американська</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допомога</a:t>
            </a:r>
            <a:r>
              <a:rPr lang="ru-RU" b="0" i="0" dirty="0">
                <a:solidFill>
                  <a:srgbClr val="0F0F0F"/>
                </a:solidFill>
                <a:effectLst/>
                <a:latin typeface="PT Sans" panose="020B0503020203020204" pitchFamily="34" charset="-52"/>
              </a:rPr>
              <a:t> становила </a:t>
            </a:r>
            <a:r>
              <a:rPr lang="ru-RU" b="0" i="0" dirty="0" err="1">
                <a:solidFill>
                  <a:srgbClr val="0F0F0F"/>
                </a:solidFill>
                <a:effectLst/>
                <a:latin typeface="PT Sans" panose="020B0503020203020204" pitchFamily="34" charset="-52"/>
              </a:rPr>
              <a:t>майже</a:t>
            </a:r>
            <a:r>
              <a:rPr lang="ru-RU" b="0" i="0" dirty="0">
                <a:solidFill>
                  <a:srgbClr val="0F0F0F"/>
                </a:solidFill>
                <a:effectLst/>
                <a:latin typeface="PT Sans" panose="020B0503020203020204" pitchFamily="34" charset="-52"/>
              </a:rPr>
              <a:t> 80% </a:t>
            </a:r>
            <a:r>
              <a:rPr lang="ru-RU" b="0" i="0" dirty="0" err="1">
                <a:solidFill>
                  <a:srgbClr val="0F0F0F"/>
                </a:solidFill>
                <a:effectLst/>
                <a:latin typeface="PT Sans" panose="020B0503020203020204" pitchFamily="34" charset="-52"/>
              </a:rPr>
              <a:t>усіх</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державних</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доходів</a:t>
            </a:r>
            <a:r>
              <a:rPr lang="ru-RU" b="0" i="0" dirty="0">
                <a:solidFill>
                  <a:srgbClr val="0F0F0F"/>
                </a:solidFill>
                <a:effectLst/>
                <a:latin typeface="PT Sans" panose="020B0503020203020204" pitchFamily="34" charset="-52"/>
              </a:rPr>
              <a:t> і </a:t>
            </a:r>
            <a:r>
              <a:rPr lang="ru-RU" b="0" i="0" dirty="0" err="1">
                <a:solidFill>
                  <a:srgbClr val="0F0F0F"/>
                </a:solidFill>
                <a:effectLst/>
                <a:latin typeface="PT Sans" panose="020B0503020203020204" pitchFamily="34" charset="-52"/>
              </a:rPr>
              <a:t>забезпечувала</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значну</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частину</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всього</a:t>
            </a:r>
            <a:r>
              <a:rPr lang="ru-RU" b="0" i="0" dirty="0">
                <a:solidFill>
                  <a:srgbClr val="0F0F0F"/>
                </a:solidFill>
                <a:effectLst/>
                <a:latin typeface="PT Sans" panose="020B0503020203020204" pitchFamily="34" charset="-52"/>
              </a:rPr>
              <a:t> ВНП </a:t>
            </a:r>
            <a:r>
              <a:rPr lang="ru-RU" b="0" i="0" dirty="0" err="1">
                <a:solidFill>
                  <a:srgbClr val="0F0F0F"/>
                </a:solidFill>
                <a:effectLst/>
                <a:latin typeface="PT Sans" panose="020B0503020203020204" pitchFamily="34" charset="-52"/>
              </a:rPr>
              <a:t>Південної</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Кореї</a:t>
            </a:r>
            <a:r>
              <a:rPr lang="ru-RU" b="0" i="0" dirty="0">
                <a:solidFill>
                  <a:srgbClr val="0F0F0F"/>
                </a:solidFill>
                <a:effectLst/>
                <a:latin typeface="PT Sans" panose="020B0503020203020204" pitchFamily="34" charset="-52"/>
              </a:rPr>
              <a:t>. Уряд </a:t>
            </a:r>
            <a:r>
              <a:rPr lang="ru-RU" b="0" i="0" dirty="0" err="1">
                <a:solidFill>
                  <a:srgbClr val="0F0F0F"/>
                </a:solidFill>
                <a:effectLst/>
                <a:latin typeface="PT Sans" panose="020B0503020203020204" pitchFamily="34" charset="-52"/>
              </a:rPr>
              <a:t>використав</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її</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ще</a:t>
            </a:r>
            <a:r>
              <a:rPr lang="ru-RU" b="0" i="0" dirty="0">
                <a:solidFill>
                  <a:srgbClr val="0F0F0F"/>
                </a:solidFill>
                <a:effectLst/>
                <a:latin typeface="PT Sans" panose="020B0503020203020204" pitchFamily="34" charset="-52"/>
              </a:rPr>
              <a:t> й для </a:t>
            </a:r>
            <a:r>
              <a:rPr lang="ru-RU" b="0" i="0" dirty="0" err="1">
                <a:solidFill>
                  <a:srgbClr val="0F0F0F"/>
                </a:solidFill>
                <a:effectLst/>
                <a:latin typeface="PT Sans" panose="020B0503020203020204" pitchFamily="34" charset="-52"/>
              </a:rPr>
              <a:t>накопичення</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долара</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який</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потім</a:t>
            </a:r>
            <a:r>
              <a:rPr lang="ru-RU" b="0" i="0" dirty="0">
                <a:solidFill>
                  <a:srgbClr val="0F0F0F"/>
                </a:solidFill>
                <a:effectLst/>
                <a:latin typeface="PT Sans" panose="020B0503020203020204" pitchFamily="34" charset="-52"/>
              </a:rPr>
              <a:t> продавав за </a:t>
            </a:r>
            <a:r>
              <a:rPr lang="ru-RU" b="0" i="0" dirty="0" err="1">
                <a:solidFill>
                  <a:srgbClr val="0F0F0F"/>
                </a:solidFill>
                <a:effectLst/>
                <a:latin typeface="PT Sans" panose="020B0503020203020204" pitchFamily="34" charset="-52"/>
              </a:rPr>
              <a:t>офіційним</a:t>
            </a:r>
            <a:r>
              <a:rPr lang="ru-RU" b="0" i="0" dirty="0">
                <a:solidFill>
                  <a:srgbClr val="0F0F0F"/>
                </a:solidFill>
                <a:effectLst/>
                <a:latin typeface="PT Sans" panose="020B0503020203020204" pitchFamily="34" charset="-52"/>
              </a:rPr>
              <a:t> курсом </a:t>
            </a:r>
            <a:r>
              <a:rPr lang="ru-RU" b="0" i="0" dirty="0" err="1">
                <a:solidFill>
                  <a:srgbClr val="0F0F0F"/>
                </a:solidFill>
                <a:effectLst/>
                <a:latin typeface="PT Sans" panose="020B0503020203020204" pitchFamily="34" charset="-52"/>
              </a:rPr>
              <a:t>ліцензії</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привілейованим</a:t>
            </a:r>
            <a:r>
              <a:rPr lang="ru-RU" b="0" i="0" dirty="0">
                <a:solidFill>
                  <a:srgbClr val="0F0F0F"/>
                </a:solidFill>
                <a:effectLst/>
                <a:latin typeface="PT Sans" panose="020B0503020203020204" pitchFamily="34" charset="-52"/>
              </a:rPr>
              <a:t> </a:t>
            </a:r>
            <a:r>
              <a:rPr lang="ru-RU" b="0" i="0" dirty="0" err="1">
                <a:solidFill>
                  <a:srgbClr val="0F0F0F"/>
                </a:solidFill>
                <a:effectLst/>
                <a:latin typeface="PT Sans" panose="020B0503020203020204" pitchFamily="34" charset="-52"/>
              </a:rPr>
              <a:t>бізнесменам</a:t>
            </a:r>
            <a:r>
              <a:rPr lang="ru-RU" b="0" i="0" dirty="0">
                <a:solidFill>
                  <a:srgbClr val="0F0F0F"/>
                </a:solidFill>
                <a:effectLst/>
                <a:latin typeface="PT Sans" panose="020B0503020203020204" pitchFamily="34" charset="-52"/>
              </a:rPr>
              <a:t>.</a:t>
            </a:r>
          </a:p>
        </p:txBody>
      </p:sp>
      <p:pic>
        <p:nvPicPr>
          <p:cNvPr id="9220" name="Picture 4" descr="Учитель викладає в тимчасовій школі під час Корейської війни, 1952 рік">
            <a:extLst>
              <a:ext uri="{FF2B5EF4-FFF2-40B4-BE49-F238E27FC236}">
                <a16:creationId xmlns:a16="http://schemas.microsoft.com/office/drawing/2014/main" id="{12493E75-DFD0-4DCC-ADE9-91DF18B134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1815" y="629946"/>
            <a:ext cx="5328139" cy="517590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F8CCC7D-5464-4869-8471-DACEEA71BA40}"/>
              </a:ext>
            </a:extLst>
          </p:cNvPr>
          <p:cNvSpPr txBox="1"/>
          <p:nvPr/>
        </p:nvSpPr>
        <p:spPr>
          <a:xfrm>
            <a:off x="6098932" y="5968156"/>
            <a:ext cx="6093068" cy="646331"/>
          </a:xfrm>
          <a:prstGeom prst="rect">
            <a:avLst/>
          </a:prstGeom>
          <a:noFill/>
        </p:spPr>
        <p:txBody>
          <a:bodyPr wrap="square">
            <a:spAutoFit/>
          </a:bodyPr>
          <a:lstStyle/>
          <a:p>
            <a:pPr algn="ctr"/>
            <a:r>
              <a:rPr lang="ru-RU" b="0" i="0" dirty="0">
                <a:solidFill>
                  <a:srgbClr val="606060"/>
                </a:solidFill>
                <a:effectLst/>
                <a:latin typeface="PT Sans" panose="020B0503020203020204" pitchFamily="34" charset="-52"/>
              </a:rPr>
              <a:t>Учитель </a:t>
            </a:r>
            <a:r>
              <a:rPr lang="ru-RU" b="0" i="0" dirty="0" err="1">
                <a:solidFill>
                  <a:srgbClr val="606060"/>
                </a:solidFill>
                <a:effectLst/>
                <a:latin typeface="PT Sans" panose="020B0503020203020204" pitchFamily="34" charset="-52"/>
              </a:rPr>
              <a:t>викладає</a:t>
            </a:r>
            <a:r>
              <a:rPr lang="ru-RU" b="0" i="0" dirty="0">
                <a:solidFill>
                  <a:srgbClr val="606060"/>
                </a:solidFill>
                <a:effectLst/>
                <a:latin typeface="PT Sans" panose="020B0503020203020204" pitchFamily="34" charset="-52"/>
              </a:rPr>
              <a:t> в </a:t>
            </a:r>
            <a:r>
              <a:rPr lang="ru-RU" b="0" i="0" dirty="0" err="1">
                <a:solidFill>
                  <a:srgbClr val="606060"/>
                </a:solidFill>
                <a:effectLst/>
                <a:latin typeface="PT Sans" panose="020B0503020203020204" pitchFamily="34" charset="-52"/>
              </a:rPr>
              <a:t>тимчасовій</a:t>
            </a:r>
            <a:r>
              <a:rPr lang="ru-RU" b="0" i="0" dirty="0">
                <a:solidFill>
                  <a:srgbClr val="606060"/>
                </a:solidFill>
                <a:effectLst/>
                <a:latin typeface="PT Sans" panose="020B0503020203020204" pitchFamily="34" charset="-52"/>
              </a:rPr>
              <a:t> </a:t>
            </a:r>
            <a:r>
              <a:rPr lang="ru-RU" b="0" i="0" dirty="0" err="1">
                <a:solidFill>
                  <a:srgbClr val="606060"/>
                </a:solidFill>
                <a:effectLst/>
                <a:latin typeface="PT Sans" panose="020B0503020203020204" pitchFamily="34" charset="-52"/>
              </a:rPr>
              <a:t>школі</a:t>
            </a:r>
            <a:r>
              <a:rPr lang="ru-RU" b="0" i="0" dirty="0">
                <a:solidFill>
                  <a:srgbClr val="606060"/>
                </a:solidFill>
                <a:effectLst/>
                <a:latin typeface="PT Sans" panose="020B0503020203020204" pitchFamily="34" charset="-52"/>
              </a:rPr>
              <a:t> </a:t>
            </a:r>
            <a:r>
              <a:rPr lang="ru-RU" b="0" i="0" dirty="0" err="1">
                <a:solidFill>
                  <a:srgbClr val="606060"/>
                </a:solidFill>
                <a:effectLst/>
                <a:latin typeface="PT Sans" panose="020B0503020203020204" pitchFamily="34" charset="-52"/>
              </a:rPr>
              <a:t>під</a:t>
            </a:r>
            <a:r>
              <a:rPr lang="ru-RU" b="0" i="0" dirty="0">
                <a:solidFill>
                  <a:srgbClr val="606060"/>
                </a:solidFill>
                <a:effectLst/>
                <a:latin typeface="PT Sans" panose="020B0503020203020204" pitchFamily="34" charset="-52"/>
              </a:rPr>
              <a:t> час </a:t>
            </a:r>
            <a:r>
              <a:rPr lang="ru-RU" b="0" i="0" dirty="0" err="1">
                <a:solidFill>
                  <a:srgbClr val="606060"/>
                </a:solidFill>
                <a:effectLst/>
                <a:latin typeface="PT Sans" panose="020B0503020203020204" pitchFamily="34" charset="-52"/>
              </a:rPr>
              <a:t>Корейської</a:t>
            </a:r>
            <a:r>
              <a:rPr lang="ru-RU" b="0" i="0" dirty="0">
                <a:solidFill>
                  <a:srgbClr val="606060"/>
                </a:solidFill>
                <a:effectLst/>
                <a:latin typeface="PT Sans" panose="020B0503020203020204" pitchFamily="34" charset="-52"/>
              </a:rPr>
              <a:t> </a:t>
            </a:r>
            <a:r>
              <a:rPr lang="ru-RU" b="0" i="0" dirty="0" err="1">
                <a:solidFill>
                  <a:srgbClr val="606060"/>
                </a:solidFill>
                <a:effectLst/>
                <a:latin typeface="PT Sans" panose="020B0503020203020204" pitchFamily="34" charset="-52"/>
              </a:rPr>
              <a:t>війни</a:t>
            </a:r>
            <a:r>
              <a:rPr lang="ru-RU" b="0" i="0" dirty="0">
                <a:solidFill>
                  <a:srgbClr val="606060"/>
                </a:solidFill>
                <a:effectLst/>
                <a:latin typeface="PT Sans" panose="020B0503020203020204" pitchFamily="34" charset="-52"/>
              </a:rPr>
              <a:t>, 1952 </a:t>
            </a:r>
            <a:r>
              <a:rPr lang="ru-RU" b="0" i="0" dirty="0" err="1">
                <a:solidFill>
                  <a:srgbClr val="606060"/>
                </a:solidFill>
                <a:effectLst/>
                <a:latin typeface="PT Sans" panose="020B0503020203020204" pitchFamily="34" charset="-52"/>
              </a:rPr>
              <a:t>рік</a:t>
            </a:r>
            <a:endParaRPr lang="uk-UA" dirty="0"/>
          </a:p>
        </p:txBody>
      </p:sp>
    </p:spTree>
    <p:extLst>
      <p:ext uri="{BB962C8B-B14F-4D97-AF65-F5344CB8AC3E}">
        <p14:creationId xmlns:p14="http://schemas.microsoft.com/office/powerpoint/2010/main" val="32864251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920EC1-6B50-4AD4-86C8-0E4F82B5FEF9}"/>
              </a:ext>
            </a:extLst>
          </p:cNvPr>
          <p:cNvSpPr txBox="1"/>
          <p:nvPr/>
        </p:nvSpPr>
        <p:spPr>
          <a:xfrm>
            <a:off x="1748118" y="671396"/>
            <a:ext cx="9276056" cy="4524315"/>
          </a:xfrm>
          <a:prstGeom prst="rect">
            <a:avLst/>
          </a:prstGeom>
          <a:noFill/>
        </p:spPr>
        <p:txBody>
          <a:bodyPr wrap="square">
            <a:spAutoFit/>
          </a:bodyPr>
          <a:lstStyle/>
          <a:p>
            <a:pPr algn="just"/>
            <a:r>
              <a:rPr lang="uk-UA" b="0" i="0" dirty="0">
                <a:solidFill>
                  <a:srgbClr val="0F0F0F"/>
                </a:solidFill>
                <a:effectLst/>
                <a:latin typeface="PT Sans" panose="020B0503020203020204" pitchFamily="34" charset="-52"/>
              </a:rPr>
              <a:t>Водночас країна мало експортувала. У 1956 року експорт становив $25 млн, тоді як імпорт – $389 млн. Дефіцит торгового балансу теж покривався з допомогою фінансових вливань США.</a:t>
            </a:r>
          </a:p>
          <a:p>
            <a:pPr algn="just"/>
            <a:r>
              <a:rPr lang="uk-UA" b="0" i="0" dirty="0">
                <a:solidFill>
                  <a:srgbClr val="0F0F0F"/>
                </a:solidFill>
                <a:effectLst/>
                <a:latin typeface="PT Sans" panose="020B0503020203020204" pitchFamily="34" charset="-52"/>
              </a:rPr>
              <a:t>Унаслідок такої економічної політики до 1957 р. більшу частину бюджету Південної Кореї наповнював продаж товарів, які країна отримувала в рамках допомоги США, а уряд допустив значну емісію. Звичайно, до очікуваного економічного зростання це не призвело.</a:t>
            </a:r>
          </a:p>
          <a:p>
            <a:pPr algn="just"/>
            <a:r>
              <a:rPr lang="uk-UA" b="0" i="0" dirty="0">
                <a:solidFill>
                  <a:srgbClr val="0F0F0F"/>
                </a:solidFill>
                <a:effectLst/>
                <a:latin typeface="PT Sans" panose="020B0503020203020204" pitchFamily="34" charset="-52"/>
              </a:rPr>
              <a:t>У результаті США переглянули свій підхід, скоротили </a:t>
            </a:r>
            <a:r>
              <a:rPr lang="uk-UA" b="0" i="0" dirty="0" err="1">
                <a:solidFill>
                  <a:srgbClr val="0F0F0F"/>
                </a:solidFill>
                <a:effectLst/>
                <a:latin typeface="PT Sans" panose="020B0503020203020204" pitchFamily="34" charset="-52"/>
              </a:rPr>
              <a:t>фіндопомогу</a:t>
            </a:r>
            <a:r>
              <a:rPr lang="uk-UA" b="0" i="0" dirty="0">
                <a:solidFill>
                  <a:srgbClr val="0F0F0F"/>
                </a:solidFill>
                <a:effectLst/>
                <a:latin typeface="PT Sans" panose="020B0503020203020204" pitchFamily="34" charset="-52"/>
              </a:rPr>
              <a:t> і змусили Південну Корею змінити політику. З приходом 1961 року диктатури військового уряду генерала Пак </a:t>
            </a:r>
            <a:r>
              <a:rPr lang="uk-UA" b="0" i="0" dirty="0" err="1">
                <a:solidFill>
                  <a:srgbClr val="0F0F0F"/>
                </a:solidFill>
                <a:effectLst/>
                <a:latin typeface="PT Sans" panose="020B0503020203020204" pitchFamily="34" charset="-52"/>
              </a:rPr>
              <a:t>Чон</a:t>
            </a:r>
            <a:r>
              <a:rPr lang="uk-UA" b="0" i="0" dirty="0">
                <a:solidFill>
                  <a:srgbClr val="0F0F0F"/>
                </a:solidFill>
                <a:effectLst/>
                <a:latin typeface="PT Sans" panose="020B0503020203020204" pitchFamily="34" charset="-52"/>
              </a:rPr>
              <a:t> Хі Південна Корея змінила економічну політику на </a:t>
            </a:r>
            <a:r>
              <a:rPr lang="uk-UA" b="0" i="0" dirty="0" err="1">
                <a:solidFill>
                  <a:srgbClr val="0F0F0F"/>
                </a:solidFill>
                <a:effectLst/>
                <a:latin typeface="PT Sans" panose="020B0503020203020204" pitchFamily="34" charset="-52"/>
              </a:rPr>
              <a:t>експортоорієнтовану</a:t>
            </a:r>
            <a:r>
              <a:rPr lang="uk-UA" b="0" i="0" dirty="0">
                <a:solidFill>
                  <a:srgbClr val="0F0F0F"/>
                </a:solidFill>
                <a:effectLst/>
                <a:latin typeface="PT Sans" panose="020B0503020203020204" pitchFamily="34" charset="-52"/>
              </a:rPr>
              <a:t>. Хоча паралельно і було знижено імпортне мито, але бізнес, який виконував встановлені експортні квоти, отримував доступ до субсидованих кредитів та інших фінансових бонусів.</a:t>
            </a:r>
          </a:p>
          <a:p>
            <a:pPr algn="just"/>
            <a:r>
              <a:rPr lang="uk-UA" b="0" i="0" dirty="0">
                <a:solidFill>
                  <a:srgbClr val="0F0F0F"/>
                </a:solidFill>
                <a:effectLst/>
                <a:latin typeface="PT Sans" panose="020B0503020203020204" pitchFamily="34" charset="-52"/>
              </a:rPr>
              <a:t>Диктатура дозволяла використовувати абсолютно неринкові методи: п'ятирічки, націоналізацію банків та ставити </a:t>
            </a:r>
            <a:r>
              <a:rPr lang="uk-UA" b="0" i="0" dirty="0" err="1">
                <a:solidFill>
                  <a:srgbClr val="0F0F0F"/>
                </a:solidFill>
                <a:effectLst/>
                <a:latin typeface="PT Sans" panose="020B0503020203020204" pitchFamily="34" charset="-52"/>
              </a:rPr>
              <a:t>держзавдання</a:t>
            </a:r>
            <a:r>
              <a:rPr lang="uk-UA" b="0" i="0" dirty="0">
                <a:solidFill>
                  <a:srgbClr val="0F0F0F"/>
                </a:solidFill>
                <a:effectLst/>
                <a:latin typeface="PT Sans" panose="020B0503020203020204" pitchFamily="34" charset="-52"/>
              </a:rPr>
              <a:t> для всіх великих бізнес-конгломератів (</a:t>
            </a:r>
            <a:r>
              <a:rPr lang="uk-UA" b="0" i="0" dirty="0" err="1">
                <a:solidFill>
                  <a:srgbClr val="0F0F0F"/>
                </a:solidFill>
                <a:effectLst/>
                <a:latin typeface="PT Sans" panose="020B0503020203020204" pitchFamily="34" charset="-52"/>
              </a:rPr>
              <a:t>чеболів</a:t>
            </a:r>
            <a:r>
              <a:rPr lang="uk-UA" b="0" i="0" dirty="0">
                <a:solidFill>
                  <a:srgbClr val="0F0F0F"/>
                </a:solidFill>
                <a:effectLst/>
                <a:latin typeface="PT Sans" panose="020B0503020203020204" pitchFamily="34" charset="-52"/>
              </a:rPr>
              <a:t>).</a:t>
            </a:r>
          </a:p>
        </p:txBody>
      </p:sp>
    </p:spTree>
    <p:extLst>
      <p:ext uri="{BB962C8B-B14F-4D97-AF65-F5344CB8AC3E}">
        <p14:creationId xmlns:p14="http://schemas.microsoft.com/office/powerpoint/2010/main" val="1026861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0CD51E-9C3A-4E58-B059-51CC367F688E}"/>
              </a:ext>
            </a:extLst>
          </p:cNvPr>
          <p:cNvSpPr txBox="1"/>
          <p:nvPr/>
        </p:nvSpPr>
        <p:spPr>
          <a:xfrm>
            <a:off x="2196353" y="755616"/>
            <a:ext cx="8453718" cy="5078313"/>
          </a:xfrm>
          <a:prstGeom prst="rect">
            <a:avLst/>
          </a:prstGeom>
          <a:noFill/>
        </p:spPr>
        <p:txBody>
          <a:bodyPr wrap="square">
            <a:spAutoFit/>
          </a:bodyPr>
          <a:lstStyle/>
          <a:p>
            <a:pPr algn="just"/>
            <a:r>
              <a:rPr lang="uk-UA" b="0" i="0" dirty="0">
                <a:solidFill>
                  <a:srgbClr val="0F0F0F"/>
                </a:solidFill>
                <a:effectLst/>
                <a:latin typeface="PT Sans" panose="020B0503020203020204" pitchFamily="34" charset="-52"/>
              </a:rPr>
              <a:t>Водночас були зроблені й ліберальні кроки, такі як податкові канікули та спрощення процесу інвестування в країну.</a:t>
            </a:r>
          </a:p>
          <a:p>
            <a:pPr algn="just"/>
            <a:r>
              <a:rPr lang="uk-UA" b="0" i="0" dirty="0">
                <a:solidFill>
                  <a:srgbClr val="0F0F0F"/>
                </a:solidFill>
                <a:effectLst/>
                <a:latin typeface="PT Sans" panose="020B0503020203020204" pitchFamily="34" charset="-52"/>
              </a:rPr>
              <a:t>Важливу роль економічного підйому Південної Кореї зіграла і В'єтнамська війна, оскільки США стали великим замовником. Доходи країни від військових контрактів 1967 року становили $185 млн, що становить близько 4% річного ВВП країни. Допоміг і розвиток Японії. Дешева південнокорейська робоча сила та японський капітал із технологіями стали формулою економічного успіху. Через війну, товари легкої промисловості, спільно вироблені в Південній Кореї, становили понад 70% експорту країни, а Японія стала великим іноземним інвестором у Південній Кореї.</a:t>
            </a:r>
          </a:p>
          <a:p>
            <a:pPr algn="just"/>
            <a:r>
              <a:rPr lang="uk-UA" b="0" i="0" dirty="0">
                <a:solidFill>
                  <a:srgbClr val="0F0F0F"/>
                </a:solidFill>
                <a:effectLst/>
                <a:latin typeface="PT Sans" panose="020B0503020203020204" pitchFamily="34" charset="-52"/>
              </a:rPr>
              <a:t>У 1970-х економіка Південної Кореї повністю перестала бути сировинною і перейшла на технологічні продукти, почала розвивати важку та хімічну промисловості, але до повоєнного відновлення це вже не мало стосунку.</a:t>
            </a:r>
          </a:p>
          <a:p>
            <a:pPr algn="just"/>
            <a:r>
              <a:rPr lang="uk-UA" b="0" i="0" dirty="0">
                <a:solidFill>
                  <a:srgbClr val="0F0F0F"/>
                </a:solidFill>
                <a:effectLst/>
                <a:latin typeface="PT Sans" panose="020B0503020203020204" pitchFamily="34" charset="-52"/>
              </a:rPr>
              <a:t>Результат: З 1960 по 1980 року Південна Корея мала стабільне зростання економіки в середньому 8%, її ВВП в рази перевищував ВПП Північної Кореї. У 1963-1969 роках середній щорічний приріст ВВП загалом досягав 35%. Це зростання заклало фундамент для того, що Південна Корея стала однією з провідних світових економік вже до 2000 року.</a:t>
            </a:r>
          </a:p>
        </p:txBody>
      </p:sp>
    </p:spTree>
    <p:extLst>
      <p:ext uri="{BB962C8B-B14F-4D97-AF65-F5344CB8AC3E}">
        <p14:creationId xmlns:p14="http://schemas.microsoft.com/office/powerpoint/2010/main" val="687470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93C44C-B058-4567-A00D-4F65D5790382}"/>
              </a:ext>
            </a:extLst>
          </p:cNvPr>
          <p:cNvSpPr txBox="1"/>
          <p:nvPr/>
        </p:nvSpPr>
        <p:spPr>
          <a:xfrm>
            <a:off x="1828800" y="736183"/>
            <a:ext cx="9917723" cy="1754326"/>
          </a:xfrm>
          <a:prstGeom prst="rect">
            <a:avLst/>
          </a:prstGeom>
          <a:noFill/>
        </p:spPr>
        <p:txBody>
          <a:bodyPr wrap="square">
            <a:spAutoFit/>
          </a:bodyPr>
          <a:lstStyle/>
          <a:p>
            <a:pPr algn="just"/>
            <a:r>
              <a:rPr lang="uk-UA" b="1" i="0" dirty="0">
                <a:solidFill>
                  <a:srgbClr val="0F0F0F"/>
                </a:solidFill>
                <a:effectLst/>
                <a:latin typeface="PT Sans" panose="020B0503020203020204" pitchFamily="34" charset="-52"/>
              </a:rPr>
              <a:t>6. Становлення Ізраїлю (1948–1962)</a:t>
            </a:r>
          </a:p>
          <a:p>
            <a:pPr algn="just"/>
            <a:r>
              <a:rPr lang="uk-UA" b="1" i="0" dirty="0">
                <a:solidFill>
                  <a:srgbClr val="0F0F0F"/>
                </a:solidFill>
                <a:effectLst/>
                <a:latin typeface="PT Sans" panose="020B0503020203020204" pitchFamily="34" charset="-52"/>
              </a:rPr>
              <a:t>Стан після війни:</a:t>
            </a:r>
            <a:r>
              <a:rPr lang="uk-UA" b="0" i="0" dirty="0">
                <a:solidFill>
                  <a:srgbClr val="0F0F0F"/>
                </a:solidFill>
                <a:effectLst/>
                <a:latin typeface="PT Sans" panose="020B0503020203020204" pitchFamily="34" charset="-52"/>
              </a:rPr>
              <a:t> Територія країни була зруйнована «війною за незалежність». Економіка перевантажена величезним (800 тисяч) напливом емігрантів з арабських країн. Витрати армію становили 40% від усіх витрат країни. Сільське господарство забезпечувало лише близько 50% потреб у харчових продуктах, а доходи від експорту покривали не більш ніж 30% витрат на імпорт.</a:t>
            </a:r>
          </a:p>
        </p:txBody>
      </p:sp>
      <p:pic>
        <p:nvPicPr>
          <p:cNvPr id="10242" name="Picture 2" descr="Давид Бен-Гурріон проголошує незалежність Ізраїлю в Тель-Авівському музеї образотворчих мистецтв, 14 травня 1948 року">
            <a:extLst>
              <a:ext uri="{FF2B5EF4-FFF2-40B4-BE49-F238E27FC236}">
                <a16:creationId xmlns:a16="http://schemas.microsoft.com/office/drawing/2014/main" id="{71156D3D-6190-4245-A720-FC2207863C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74" y="2767508"/>
            <a:ext cx="5193323" cy="324582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422A6DA-936D-4C55-AF43-EDE390F76155}"/>
              </a:ext>
            </a:extLst>
          </p:cNvPr>
          <p:cNvSpPr txBox="1"/>
          <p:nvPr/>
        </p:nvSpPr>
        <p:spPr>
          <a:xfrm>
            <a:off x="1717063" y="4813006"/>
            <a:ext cx="4378937" cy="1200329"/>
          </a:xfrm>
          <a:prstGeom prst="rect">
            <a:avLst/>
          </a:prstGeom>
          <a:noFill/>
        </p:spPr>
        <p:txBody>
          <a:bodyPr wrap="square">
            <a:spAutoFit/>
          </a:bodyPr>
          <a:lstStyle/>
          <a:p>
            <a:r>
              <a:rPr lang="ru-RU" b="0" i="0" dirty="0">
                <a:solidFill>
                  <a:srgbClr val="606060"/>
                </a:solidFill>
                <a:effectLst/>
                <a:latin typeface="PT Sans" panose="020B0503020203020204" pitchFamily="34" charset="-52"/>
              </a:rPr>
              <a:t>Давид Бен-</a:t>
            </a:r>
            <a:r>
              <a:rPr lang="ru-RU" b="0" i="0" dirty="0" err="1">
                <a:solidFill>
                  <a:srgbClr val="606060"/>
                </a:solidFill>
                <a:effectLst/>
                <a:latin typeface="PT Sans" panose="020B0503020203020204" pitchFamily="34" charset="-52"/>
              </a:rPr>
              <a:t>Гурріон</a:t>
            </a:r>
            <a:r>
              <a:rPr lang="ru-RU" b="0" i="0" dirty="0">
                <a:solidFill>
                  <a:srgbClr val="606060"/>
                </a:solidFill>
                <a:effectLst/>
                <a:latin typeface="PT Sans" panose="020B0503020203020204" pitchFamily="34" charset="-52"/>
              </a:rPr>
              <a:t> </a:t>
            </a:r>
            <a:r>
              <a:rPr lang="ru-RU" b="0" i="0" dirty="0" err="1">
                <a:solidFill>
                  <a:srgbClr val="606060"/>
                </a:solidFill>
                <a:effectLst/>
                <a:latin typeface="PT Sans" panose="020B0503020203020204" pitchFamily="34" charset="-52"/>
              </a:rPr>
              <a:t>проголошує</a:t>
            </a:r>
            <a:r>
              <a:rPr lang="ru-RU" b="0" i="0" dirty="0">
                <a:solidFill>
                  <a:srgbClr val="606060"/>
                </a:solidFill>
                <a:effectLst/>
                <a:latin typeface="PT Sans" panose="020B0503020203020204" pitchFamily="34" charset="-52"/>
              </a:rPr>
              <a:t> </a:t>
            </a:r>
            <a:r>
              <a:rPr lang="ru-RU" b="0" i="0" dirty="0" err="1">
                <a:solidFill>
                  <a:srgbClr val="606060"/>
                </a:solidFill>
                <a:effectLst/>
                <a:latin typeface="PT Sans" panose="020B0503020203020204" pitchFamily="34" charset="-52"/>
              </a:rPr>
              <a:t>незалежність</a:t>
            </a:r>
            <a:r>
              <a:rPr lang="ru-RU" b="0" i="0" dirty="0">
                <a:solidFill>
                  <a:srgbClr val="606060"/>
                </a:solidFill>
                <a:effectLst/>
                <a:latin typeface="PT Sans" panose="020B0503020203020204" pitchFamily="34" charset="-52"/>
              </a:rPr>
              <a:t> </a:t>
            </a:r>
            <a:r>
              <a:rPr lang="ru-RU" b="0" i="0" dirty="0" err="1">
                <a:solidFill>
                  <a:srgbClr val="606060"/>
                </a:solidFill>
                <a:effectLst/>
                <a:latin typeface="PT Sans" panose="020B0503020203020204" pitchFamily="34" charset="-52"/>
              </a:rPr>
              <a:t>Ізраїлю</a:t>
            </a:r>
            <a:r>
              <a:rPr lang="ru-RU" b="0" i="0" dirty="0">
                <a:solidFill>
                  <a:srgbClr val="606060"/>
                </a:solidFill>
                <a:effectLst/>
                <a:latin typeface="PT Sans" panose="020B0503020203020204" pitchFamily="34" charset="-52"/>
              </a:rPr>
              <a:t> в Тель-</a:t>
            </a:r>
            <a:r>
              <a:rPr lang="ru-RU" b="0" i="0" dirty="0" err="1">
                <a:solidFill>
                  <a:srgbClr val="606060"/>
                </a:solidFill>
                <a:effectLst/>
                <a:latin typeface="PT Sans" panose="020B0503020203020204" pitchFamily="34" charset="-52"/>
              </a:rPr>
              <a:t>Авівському</a:t>
            </a:r>
            <a:r>
              <a:rPr lang="ru-RU" b="0" i="0" dirty="0">
                <a:solidFill>
                  <a:srgbClr val="606060"/>
                </a:solidFill>
                <a:effectLst/>
                <a:latin typeface="PT Sans" panose="020B0503020203020204" pitchFamily="34" charset="-52"/>
              </a:rPr>
              <a:t> </a:t>
            </a:r>
            <a:r>
              <a:rPr lang="ru-RU" b="0" i="0" dirty="0" err="1">
                <a:solidFill>
                  <a:srgbClr val="606060"/>
                </a:solidFill>
                <a:effectLst/>
                <a:latin typeface="PT Sans" panose="020B0503020203020204" pitchFamily="34" charset="-52"/>
              </a:rPr>
              <a:t>музеї</a:t>
            </a:r>
            <a:r>
              <a:rPr lang="ru-RU" b="0" i="0" dirty="0">
                <a:solidFill>
                  <a:srgbClr val="606060"/>
                </a:solidFill>
                <a:effectLst/>
                <a:latin typeface="PT Sans" panose="020B0503020203020204" pitchFamily="34" charset="-52"/>
              </a:rPr>
              <a:t> </a:t>
            </a:r>
            <a:r>
              <a:rPr lang="ru-RU" b="0" i="0" dirty="0" err="1">
                <a:solidFill>
                  <a:srgbClr val="606060"/>
                </a:solidFill>
                <a:effectLst/>
                <a:latin typeface="PT Sans" panose="020B0503020203020204" pitchFamily="34" charset="-52"/>
              </a:rPr>
              <a:t>образотворчих</a:t>
            </a:r>
            <a:r>
              <a:rPr lang="ru-RU" b="0" i="0" dirty="0">
                <a:solidFill>
                  <a:srgbClr val="606060"/>
                </a:solidFill>
                <a:effectLst/>
                <a:latin typeface="PT Sans" panose="020B0503020203020204" pitchFamily="34" charset="-52"/>
              </a:rPr>
              <a:t> </a:t>
            </a:r>
            <a:r>
              <a:rPr lang="ru-RU" b="0" i="0" dirty="0" err="1">
                <a:solidFill>
                  <a:srgbClr val="606060"/>
                </a:solidFill>
                <a:effectLst/>
                <a:latin typeface="PT Sans" panose="020B0503020203020204" pitchFamily="34" charset="-52"/>
              </a:rPr>
              <a:t>мистецтв</a:t>
            </a:r>
            <a:r>
              <a:rPr lang="ru-RU" b="0" i="0" dirty="0">
                <a:solidFill>
                  <a:srgbClr val="606060"/>
                </a:solidFill>
                <a:effectLst/>
                <a:latin typeface="PT Sans" panose="020B0503020203020204" pitchFamily="34" charset="-52"/>
              </a:rPr>
              <a:t>, 14 </a:t>
            </a:r>
            <a:r>
              <a:rPr lang="ru-RU" b="0" i="0" dirty="0" err="1">
                <a:solidFill>
                  <a:srgbClr val="606060"/>
                </a:solidFill>
                <a:effectLst/>
                <a:latin typeface="PT Sans" panose="020B0503020203020204" pitchFamily="34" charset="-52"/>
              </a:rPr>
              <a:t>травня</a:t>
            </a:r>
            <a:r>
              <a:rPr lang="ru-RU" b="0" i="0" dirty="0">
                <a:solidFill>
                  <a:srgbClr val="606060"/>
                </a:solidFill>
                <a:effectLst/>
                <a:latin typeface="PT Sans" panose="020B0503020203020204" pitchFamily="34" charset="-52"/>
              </a:rPr>
              <a:t> 1948 року</a:t>
            </a:r>
            <a:endParaRPr lang="uk-UA" dirty="0"/>
          </a:p>
        </p:txBody>
      </p:sp>
    </p:spTree>
    <p:extLst>
      <p:ext uri="{BB962C8B-B14F-4D97-AF65-F5344CB8AC3E}">
        <p14:creationId xmlns:p14="http://schemas.microsoft.com/office/powerpoint/2010/main" val="8180082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9021ED-A4EF-4E87-B0F0-57A0352D0288}"/>
              </a:ext>
            </a:extLst>
          </p:cNvPr>
          <p:cNvSpPr txBox="1"/>
          <p:nvPr/>
        </p:nvSpPr>
        <p:spPr>
          <a:xfrm>
            <a:off x="2132134" y="834829"/>
            <a:ext cx="8715160" cy="4247317"/>
          </a:xfrm>
          <a:prstGeom prst="rect">
            <a:avLst/>
          </a:prstGeom>
          <a:noFill/>
        </p:spPr>
        <p:txBody>
          <a:bodyPr wrap="square">
            <a:spAutoFit/>
          </a:bodyPr>
          <a:lstStyle/>
          <a:p>
            <a:pPr algn="l"/>
            <a:r>
              <a:rPr lang="uk-UA" b="1" i="0" dirty="0">
                <a:solidFill>
                  <a:srgbClr val="0F0F0F"/>
                </a:solidFill>
                <a:effectLst/>
                <a:latin typeface="PT Sans" panose="020B0503020203020204" pitchFamily="34" charset="-52"/>
              </a:rPr>
              <a:t>Диво в пустелі</a:t>
            </a:r>
          </a:p>
          <a:p>
            <a:pPr algn="just"/>
            <a:r>
              <a:rPr lang="uk-UA" b="0" i="0" dirty="0">
                <a:solidFill>
                  <a:srgbClr val="0F0F0F"/>
                </a:solidFill>
                <a:effectLst/>
                <a:latin typeface="PT Sans" panose="020B0503020203020204" pitchFamily="34" charset="-52"/>
              </a:rPr>
              <a:t>У процесі становлення незалежності за умов війни з країнами Арабської ліги Ізраїль шукав додаткові ресурси. Ними стали кредити та гранти США, а також випуск держоблігацій (Позика незалежності), які розміщувалися в інших країнах. До речі, Ізраїль став єдиною країною, якій США для повоєнного відновлення дозволили розмістити свої облігації.</a:t>
            </a:r>
          </a:p>
          <a:p>
            <a:pPr algn="just"/>
            <a:r>
              <a:rPr lang="uk-UA" b="0" i="0" dirty="0">
                <a:solidFill>
                  <a:srgbClr val="0F0F0F"/>
                </a:solidFill>
                <a:effectLst/>
                <a:latin typeface="PT Sans" panose="020B0503020203020204" pitchFamily="34" charset="-52"/>
              </a:rPr>
              <a:t>Ресурсом стали також репарації від Західної Німеччини ($112 млрд у сучасному еквіваленті), які становили до 55% додаткових доходів бюджету у 1952–1965 роках.</a:t>
            </a:r>
          </a:p>
          <a:p>
            <a:pPr algn="just"/>
            <a:r>
              <a:rPr lang="uk-UA" b="0" i="0" dirty="0">
                <a:solidFill>
                  <a:srgbClr val="0F0F0F"/>
                </a:solidFill>
                <a:effectLst/>
                <a:latin typeface="PT Sans" panose="020B0503020203020204" pitchFamily="34" charset="-52"/>
              </a:rPr>
              <a:t>У той самий час із 1952 року Ізраїль почав впроваджувати Нову економічну політику. Вона полягала в значній лібералізації економіки, зокрема, скасуванні розподільчої системи та </a:t>
            </a:r>
            <a:r>
              <a:rPr lang="uk-UA" b="0" i="0" dirty="0" err="1">
                <a:solidFill>
                  <a:srgbClr val="0F0F0F"/>
                </a:solidFill>
                <a:effectLst/>
                <a:latin typeface="PT Sans" panose="020B0503020203020204" pitchFamily="34" charset="-52"/>
              </a:rPr>
              <a:t>держрегулювання</a:t>
            </a:r>
            <a:r>
              <a:rPr lang="uk-UA" b="0" i="0" dirty="0">
                <a:solidFill>
                  <a:srgbClr val="0F0F0F"/>
                </a:solidFill>
                <a:effectLst/>
                <a:latin typeface="PT Sans" panose="020B0503020203020204" pitchFamily="34" charset="-52"/>
              </a:rPr>
              <a:t> цін. Також Ізраїль відмовився від емісії грошей на покриття витрат.</a:t>
            </a:r>
          </a:p>
          <a:p>
            <a:pPr algn="just"/>
            <a:r>
              <a:rPr lang="uk-UA" b="0" i="0" dirty="0">
                <a:solidFill>
                  <a:srgbClr val="0F0F0F"/>
                </a:solidFill>
                <a:effectLst/>
                <a:latin typeface="PT Sans" panose="020B0503020203020204" pitchFamily="34" charset="-52"/>
              </a:rPr>
              <a:t>Водночас країна запускала великі інфраструктурні проєкти, як будівництво Національного ізраїльського водопроводу, енергетичних заводів і портів. Значні інвестиції держави йшли в аграрний сектор та легку промисловість.</a:t>
            </a:r>
          </a:p>
        </p:txBody>
      </p:sp>
    </p:spTree>
    <p:extLst>
      <p:ext uri="{BB962C8B-B14F-4D97-AF65-F5344CB8AC3E}">
        <p14:creationId xmlns:p14="http://schemas.microsoft.com/office/powerpoint/2010/main" val="36397490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Будівництво водопроводу Ізраїлю (1953–1964 рр.) коштувало близько 420 мільйонів ізраїльських лір, у ньому взяли участь понад 4000 робітників.">
            <a:extLst>
              <a:ext uri="{FF2B5EF4-FFF2-40B4-BE49-F238E27FC236}">
                <a16:creationId xmlns:a16="http://schemas.microsoft.com/office/drawing/2014/main" id="{5508559F-8B16-406E-8445-32431A6309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331" y="1054802"/>
            <a:ext cx="6093068" cy="4095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7ED637F-B9E6-480B-9DC6-464F3FDC4222}"/>
              </a:ext>
            </a:extLst>
          </p:cNvPr>
          <p:cNvSpPr txBox="1"/>
          <p:nvPr/>
        </p:nvSpPr>
        <p:spPr>
          <a:xfrm>
            <a:off x="760534" y="5224536"/>
            <a:ext cx="6093068" cy="923330"/>
          </a:xfrm>
          <a:prstGeom prst="rect">
            <a:avLst/>
          </a:prstGeom>
          <a:noFill/>
        </p:spPr>
        <p:txBody>
          <a:bodyPr wrap="square">
            <a:spAutoFit/>
          </a:bodyPr>
          <a:lstStyle/>
          <a:p>
            <a:r>
              <a:rPr lang="uk-UA" b="0" i="0" dirty="0">
                <a:solidFill>
                  <a:srgbClr val="606060"/>
                </a:solidFill>
                <a:effectLst/>
                <a:latin typeface="PT Sans" panose="020B0503020203020204" pitchFamily="34" charset="-52"/>
              </a:rPr>
              <a:t>Будівництво водопроводу Ізраїлю (1953–1964 рр.) коштувало близько 420 мільйонів ізраїльських лір, у ньому взяли участь понад 4000 робітників.</a:t>
            </a:r>
            <a:endParaRPr lang="uk-UA" dirty="0"/>
          </a:p>
        </p:txBody>
      </p:sp>
      <p:sp>
        <p:nvSpPr>
          <p:cNvPr id="6" name="TextBox 5">
            <a:extLst>
              <a:ext uri="{FF2B5EF4-FFF2-40B4-BE49-F238E27FC236}">
                <a16:creationId xmlns:a16="http://schemas.microsoft.com/office/drawing/2014/main" id="{3B4C395A-93D8-4A5F-924B-0DF821925775}"/>
              </a:ext>
            </a:extLst>
          </p:cNvPr>
          <p:cNvSpPr txBox="1"/>
          <p:nvPr/>
        </p:nvSpPr>
        <p:spPr>
          <a:xfrm>
            <a:off x="6853602" y="710134"/>
            <a:ext cx="5024803" cy="5355312"/>
          </a:xfrm>
          <a:prstGeom prst="rect">
            <a:avLst/>
          </a:prstGeom>
          <a:noFill/>
        </p:spPr>
        <p:txBody>
          <a:bodyPr wrap="square">
            <a:spAutoFit/>
          </a:bodyPr>
          <a:lstStyle/>
          <a:p>
            <a:pPr algn="just"/>
            <a:r>
              <a:rPr lang="uk-UA" b="0" i="0" dirty="0">
                <a:solidFill>
                  <a:srgbClr val="0F0F0F"/>
                </a:solidFill>
                <a:effectLst/>
                <a:latin typeface="PT Sans" panose="020B0503020203020204" pitchFamily="34" charset="-52"/>
              </a:rPr>
              <a:t>Головна схожість України та Ізраїлю полягає в тому, що обидві країни мають дуже недружніх сусідів. Саме тому висока частка витрат на військову сферу неминуча. Ще дві війни – Шестиденна війна (1967) та Війна судного дня (1973) – дали важливий імпульс розвитку військово-промислового комплексу Ізраїлю. Саме сфера ВПК стала головним роботодавцем, країна – лідером воєнної промисловості, а експорт озброєння став важливим джерелом бюджету.</a:t>
            </a:r>
          </a:p>
          <a:p>
            <a:pPr algn="just"/>
            <a:r>
              <a:rPr lang="uk-UA" b="1" i="0" dirty="0">
                <a:solidFill>
                  <a:srgbClr val="0F0F0F"/>
                </a:solidFill>
                <a:effectLst/>
                <a:latin typeface="PT Sans" panose="020B0503020203020204" pitchFamily="34" charset="-52"/>
              </a:rPr>
              <a:t>Результат:</a:t>
            </a:r>
            <a:r>
              <a:rPr lang="uk-UA" b="0" i="0" dirty="0">
                <a:solidFill>
                  <a:srgbClr val="0F0F0F"/>
                </a:solidFill>
                <a:effectLst/>
                <a:latin typeface="PT Sans" panose="020B0503020203020204" pitchFamily="34" charset="-52"/>
              </a:rPr>
              <a:t> З 1954 по 1964 рік ВВП Ізраїлю демонстрував зростання на рівні 10% (трохи менше від темпів зростання економіки Японії), споживання на душу населення зросло на 221%, країна практично досягла нульового безробіття. А головне – за цей період Ізраїль залучив інвестиції та зміг закласти основи своєї промисловості.</a:t>
            </a:r>
          </a:p>
        </p:txBody>
      </p:sp>
    </p:spTree>
    <p:extLst>
      <p:ext uri="{BB962C8B-B14F-4D97-AF65-F5344CB8AC3E}">
        <p14:creationId xmlns:p14="http://schemas.microsoft.com/office/powerpoint/2010/main" val="2500584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0F1697-F34E-4C38-85E3-D8707B91DADC}"/>
              </a:ext>
            </a:extLst>
          </p:cNvPr>
          <p:cNvSpPr txBox="1"/>
          <p:nvPr/>
        </p:nvSpPr>
        <p:spPr>
          <a:xfrm>
            <a:off x="2549769" y="1525149"/>
            <a:ext cx="8018585" cy="3139321"/>
          </a:xfrm>
          <a:prstGeom prst="rect">
            <a:avLst/>
          </a:prstGeom>
          <a:noFill/>
        </p:spPr>
        <p:txBody>
          <a:bodyPr wrap="square">
            <a:spAutoFit/>
          </a:bodyPr>
          <a:lstStyle/>
          <a:p>
            <a:pPr algn="just"/>
            <a:r>
              <a:rPr lang="uk-UA" b="1" i="0" dirty="0">
                <a:solidFill>
                  <a:srgbClr val="0F0F0F"/>
                </a:solidFill>
                <a:effectLst/>
                <a:latin typeface="PT Sans" panose="020B0503020203020204" pitchFamily="34" charset="-52"/>
              </a:rPr>
              <a:t>Висновки</a:t>
            </a:r>
          </a:p>
          <a:p>
            <a:pPr algn="just"/>
            <a:r>
              <a:rPr lang="uk-UA" b="0" i="0" dirty="0">
                <a:solidFill>
                  <a:srgbClr val="0F0F0F"/>
                </a:solidFill>
                <a:effectLst/>
                <a:latin typeface="PT Sans" panose="020B0503020203020204" pitchFamily="34" charset="-52"/>
              </a:rPr>
              <a:t>Рецепт відновлення кожної країни різний і залежить від її економічних, геополітичних і навіть культурних особливостей навіть у довоєнний час.</a:t>
            </a:r>
          </a:p>
          <a:p>
            <a:pPr algn="just"/>
            <a:r>
              <a:rPr lang="uk-UA" b="0" i="0" dirty="0">
                <a:solidFill>
                  <a:srgbClr val="0F0F0F"/>
                </a:solidFill>
                <a:effectLst/>
                <a:latin typeface="PT Sans" panose="020B0503020203020204" pitchFamily="34" charset="-52"/>
              </a:rPr>
              <a:t>Але є низка інструментів, спільних для всіх успішно відновлених після війни країн: лібералізація економіки, створення великої кількості робочих місць державою, орієнтація економіки експорту і значне вливання зовнішніх фінансових ресурсів.</a:t>
            </a:r>
          </a:p>
          <a:p>
            <a:pPr algn="just"/>
            <a:r>
              <a:rPr lang="uk-UA" b="0" i="0" dirty="0">
                <a:solidFill>
                  <a:srgbClr val="0F0F0F"/>
                </a:solidFill>
                <a:effectLst/>
                <a:latin typeface="PT Sans" panose="020B0503020203020204" pitchFamily="34" charset="-52"/>
              </a:rPr>
              <a:t>Але навіть маючи у своєму розпорядженні всі інструменти зростання економіки, важливо ефективно їх використовувати. Від цього залежить, чи досягне країна успіху, чи поповнить величезний список невдалих прикладів, таких як Афганістан чи Ірак.</a:t>
            </a:r>
          </a:p>
        </p:txBody>
      </p:sp>
    </p:spTree>
    <p:extLst>
      <p:ext uri="{BB962C8B-B14F-4D97-AF65-F5344CB8AC3E}">
        <p14:creationId xmlns:p14="http://schemas.microsoft.com/office/powerpoint/2010/main" val="1625392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30D7CF-7680-4D8C-87A6-05B057755B99}"/>
              </a:ext>
            </a:extLst>
          </p:cNvPr>
          <p:cNvSpPr txBox="1"/>
          <p:nvPr/>
        </p:nvSpPr>
        <p:spPr>
          <a:xfrm>
            <a:off x="1723292" y="808893"/>
            <a:ext cx="9530861" cy="4801314"/>
          </a:xfrm>
          <a:prstGeom prst="rect">
            <a:avLst/>
          </a:prstGeom>
          <a:noFill/>
        </p:spPr>
        <p:txBody>
          <a:bodyPr wrap="square">
            <a:spAutoFit/>
          </a:bodyPr>
          <a:lstStyle/>
          <a:p>
            <a:pPr algn="l"/>
            <a:r>
              <a:rPr lang="uk-UA" b="1" i="0" dirty="0">
                <a:solidFill>
                  <a:srgbClr val="0F0F0F"/>
                </a:solidFill>
                <a:effectLst/>
                <a:latin typeface="PT Sans" panose="020B0503020203020204" pitchFamily="34" charset="-52"/>
              </a:rPr>
              <a:t>План Маршалла</a:t>
            </a:r>
            <a:endParaRPr lang="uk-UA" b="0" i="0" dirty="0">
              <a:solidFill>
                <a:srgbClr val="0F0F0F"/>
              </a:solidFill>
              <a:effectLst/>
              <a:latin typeface="PT Sans" panose="020B0503020203020204" pitchFamily="34" charset="-52"/>
            </a:endParaRPr>
          </a:p>
          <a:p>
            <a:pPr algn="just"/>
            <a:r>
              <a:rPr lang="uk-UA" dirty="0">
                <a:solidFill>
                  <a:srgbClr val="0F0F0F"/>
                </a:solidFill>
                <a:latin typeface="PT Sans" panose="020B0503020203020204" pitchFamily="34" charset="-52"/>
              </a:rPr>
              <a:t>Програму відновлення Європи (як офіційно називався план Маршалла) почали реалізовувати в 1948 як відповідь на значні економічні та соціальні виклики в Європі, серед іншого п'ять мільйонів зруйнованих будинків і голод. Одним з інструментів допомоги були фінансові вливання з боку США, які за чотири роки склали понад 17 млрд доларів (на нинішні часи це близько 210 млрд </a:t>
            </a:r>
            <a:r>
              <a:rPr lang="uk-UA" dirty="0" err="1">
                <a:solidFill>
                  <a:srgbClr val="0F0F0F"/>
                </a:solidFill>
                <a:latin typeface="PT Sans" panose="020B0503020203020204" pitchFamily="34" charset="-52"/>
              </a:rPr>
              <a:t>дол</a:t>
            </a:r>
            <a:r>
              <a:rPr lang="uk-UA" dirty="0">
                <a:solidFill>
                  <a:srgbClr val="0F0F0F"/>
                </a:solidFill>
                <a:latin typeface="PT Sans" panose="020B0503020203020204" pitchFamily="34" charset="-52"/>
              </a:rPr>
              <a:t>.). 20% від суми становили дешеві кредити, а 80% були передані у вигляді безоплатної фінансової допомоги.</a:t>
            </a:r>
          </a:p>
          <a:p>
            <a:pPr algn="l"/>
            <a:r>
              <a:rPr lang="uk-UA" dirty="0">
                <a:solidFill>
                  <a:srgbClr val="0F0F0F"/>
                </a:solidFill>
                <a:latin typeface="PT Sans" panose="020B0503020203020204" pitchFamily="34" charset="-52"/>
              </a:rPr>
              <a:t>Важливо враховувати, що план Маршалла був направлений насамперед на відновлення промисловості. До нього з 1945 по 1947 рік Європа отримала 14 млрд безпосередньо на відновлення інфраструктури.</a:t>
            </a:r>
          </a:p>
          <a:p>
            <a:pPr algn="l"/>
            <a:r>
              <a:rPr lang="uk-UA" dirty="0">
                <a:solidFill>
                  <a:srgbClr val="0F0F0F"/>
                </a:solidFill>
                <a:latin typeface="PT Sans" panose="020B0503020203020204" pitchFamily="34" charset="-52"/>
              </a:rPr>
              <a:t>Хоча план відновлення був передбачений для шістнадцяти країн Європи, основними одержувачами допомоги стали Великобританія, Франція, Італія, Західна Німеччина та Нідерланди – на ці чотири країни пішли 2/3 всіх коштів.</a:t>
            </a:r>
          </a:p>
          <a:p>
            <a:pPr algn="l"/>
            <a:r>
              <a:rPr lang="uk-UA" dirty="0">
                <a:solidFill>
                  <a:srgbClr val="0F0F0F"/>
                </a:solidFill>
                <a:latin typeface="PT Sans" panose="020B0503020203020204" pitchFamily="34" charset="-52"/>
              </a:rPr>
              <a:t>Гроші не йшли до бюджетів країн безпосередньо, а виділялися на цільове придбання промислової та сільськогосподарської продукції. Наприклад, згідно з планом, у перший рік його дії 60% допомоги було виділено на продовольство.</a:t>
            </a:r>
          </a:p>
          <a:p>
            <a:pPr algn="just"/>
            <a:endParaRPr lang="uk-UA" b="0" i="0" dirty="0">
              <a:solidFill>
                <a:srgbClr val="0F0F0F"/>
              </a:solidFill>
              <a:effectLst/>
              <a:latin typeface="PT Sans" panose="020B0503020203020204" pitchFamily="34" charset="-52"/>
            </a:endParaRPr>
          </a:p>
        </p:txBody>
      </p:sp>
    </p:spTree>
    <p:extLst>
      <p:ext uri="{BB962C8B-B14F-4D97-AF65-F5344CB8AC3E}">
        <p14:creationId xmlns:p14="http://schemas.microsoft.com/office/powerpoint/2010/main" val="810082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4EE918-1219-4B0B-8E60-11742F29D9CD}"/>
              </a:ext>
            </a:extLst>
          </p:cNvPr>
          <p:cNvSpPr txBox="1"/>
          <p:nvPr/>
        </p:nvSpPr>
        <p:spPr>
          <a:xfrm>
            <a:off x="1907052" y="402294"/>
            <a:ext cx="9628455" cy="2031325"/>
          </a:xfrm>
          <a:prstGeom prst="rect">
            <a:avLst/>
          </a:prstGeom>
          <a:noFill/>
        </p:spPr>
        <p:txBody>
          <a:bodyPr wrap="square">
            <a:spAutoFit/>
          </a:bodyPr>
          <a:lstStyle/>
          <a:p>
            <a:pPr algn="just"/>
            <a:r>
              <a:rPr lang="ru-RU" b="0" i="0">
                <a:solidFill>
                  <a:srgbClr val="0F0F0F"/>
                </a:solidFill>
                <a:effectLst/>
                <a:latin typeface="PT Sans" panose="020B0503020203020204" pitchFamily="34" charset="-52"/>
              </a:rPr>
              <a:t>Діяв механізм так: уряд США постачав країнам-реципієнтам товари та послуги в рамках допомоги згідно з планом. Уряди цих країн своєю чергою продавали товари підприємствам і приватним особам, які оплачували доларову вартість товарів у місцевій валюті. Далі ці гроші використовувалися на потреби країн.</a:t>
            </a:r>
          </a:p>
          <a:p>
            <a:pPr algn="just"/>
            <a:r>
              <a:rPr lang="ru-RU" b="0" i="0">
                <a:solidFill>
                  <a:srgbClr val="0F0F0F"/>
                </a:solidFill>
                <a:effectLst/>
                <a:latin typeface="PT Sans" panose="020B0503020203020204" pitchFamily="34" charset="-52"/>
              </a:rPr>
              <a:t>Загалом більшість грошей було витрачено на товари зі США: $3,4 млрд доларів – на імпорт сировини та напівфабрикатів, $3,2 млрд – на продукти харчування, корми та добрива, $1,9 млрд – на транспортні засоби та обладнання, $1,6 млрд – на паливо.</a:t>
            </a:r>
            <a:endParaRPr lang="ru-RU" b="0" i="0" dirty="0">
              <a:solidFill>
                <a:srgbClr val="0F0F0F"/>
              </a:solidFill>
              <a:effectLst/>
              <a:latin typeface="PT Sans" panose="020B0503020203020204" pitchFamily="34" charset="-52"/>
            </a:endParaRPr>
          </a:p>
        </p:txBody>
      </p:sp>
      <p:pic>
        <p:nvPicPr>
          <p:cNvPr id="2050" name="Picture 2" descr="Передача допомоги Греції від США в рамках 'плану Маршалла'">
            <a:extLst>
              <a:ext uri="{FF2B5EF4-FFF2-40B4-BE49-F238E27FC236}">
                <a16:creationId xmlns:a16="http://schemas.microsoft.com/office/drawing/2014/main" id="{7A5DDD31-B901-4A4D-9B30-11DAEDE153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1438" y="2655276"/>
            <a:ext cx="5907061" cy="39931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1D5D04C-E16F-44F0-8C2C-05A73D328AA3}"/>
              </a:ext>
            </a:extLst>
          </p:cNvPr>
          <p:cNvSpPr txBox="1"/>
          <p:nvPr/>
        </p:nvSpPr>
        <p:spPr>
          <a:xfrm>
            <a:off x="1667608" y="5240215"/>
            <a:ext cx="2798884" cy="923330"/>
          </a:xfrm>
          <a:prstGeom prst="rect">
            <a:avLst/>
          </a:prstGeom>
          <a:noFill/>
        </p:spPr>
        <p:txBody>
          <a:bodyPr wrap="square">
            <a:spAutoFit/>
          </a:bodyPr>
          <a:lstStyle/>
          <a:p>
            <a:r>
              <a:rPr lang="ru-RU" b="0" i="0" dirty="0">
                <a:solidFill>
                  <a:srgbClr val="606060"/>
                </a:solidFill>
                <a:effectLst/>
                <a:latin typeface="PT Sans" panose="020B0503020203020204" pitchFamily="34" charset="-52"/>
              </a:rPr>
              <a:t>Передача </a:t>
            </a:r>
            <a:r>
              <a:rPr lang="ru-RU" b="0" i="0" dirty="0" err="1">
                <a:solidFill>
                  <a:srgbClr val="606060"/>
                </a:solidFill>
                <a:effectLst/>
                <a:latin typeface="PT Sans" panose="020B0503020203020204" pitchFamily="34" charset="-52"/>
              </a:rPr>
              <a:t>допомоги</a:t>
            </a:r>
            <a:r>
              <a:rPr lang="ru-RU" b="0" i="0" dirty="0">
                <a:solidFill>
                  <a:srgbClr val="606060"/>
                </a:solidFill>
                <a:effectLst/>
                <a:latin typeface="PT Sans" panose="020B0503020203020204" pitchFamily="34" charset="-52"/>
              </a:rPr>
              <a:t> </a:t>
            </a:r>
            <a:r>
              <a:rPr lang="ru-RU" b="0" i="0" dirty="0" err="1">
                <a:solidFill>
                  <a:srgbClr val="606060"/>
                </a:solidFill>
                <a:effectLst/>
                <a:latin typeface="PT Sans" panose="020B0503020203020204" pitchFamily="34" charset="-52"/>
              </a:rPr>
              <a:t>Греції</a:t>
            </a:r>
            <a:r>
              <a:rPr lang="ru-RU" b="0" i="0" dirty="0">
                <a:solidFill>
                  <a:srgbClr val="606060"/>
                </a:solidFill>
                <a:effectLst/>
                <a:latin typeface="PT Sans" panose="020B0503020203020204" pitchFamily="34" charset="-52"/>
              </a:rPr>
              <a:t> </a:t>
            </a:r>
            <a:r>
              <a:rPr lang="ru-RU" b="0" i="0" dirty="0" err="1">
                <a:solidFill>
                  <a:srgbClr val="606060"/>
                </a:solidFill>
                <a:effectLst/>
                <a:latin typeface="PT Sans" panose="020B0503020203020204" pitchFamily="34" charset="-52"/>
              </a:rPr>
              <a:t>від</a:t>
            </a:r>
            <a:r>
              <a:rPr lang="ru-RU" b="0" i="0" dirty="0">
                <a:solidFill>
                  <a:srgbClr val="606060"/>
                </a:solidFill>
                <a:effectLst/>
                <a:latin typeface="PT Sans" panose="020B0503020203020204" pitchFamily="34" charset="-52"/>
              </a:rPr>
              <a:t> США в рамках 'плану Маршалла'</a:t>
            </a:r>
            <a:endParaRPr lang="uk-UA" dirty="0"/>
          </a:p>
        </p:txBody>
      </p:sp>
    </p:spTree>
    <p:extLst>
      <p:ext uri="{BB962C8B-B14F-4D97-AF65-F5344CB8AC3E}">
        <p14:creationId xmlns:p14="http://schemas.microsoft.com/office/powerpoint/2010/main" val="212264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3CC368-F5E3-48A6-9688-E00AF89EDCAC}"/>
              </a:ext>
            </a:extLst>
          </p:cNvPr>
          <p:cNvSpPr txBox="1"/>
          <p:nvPr/>
        </p:nvSpPr>
        <p:spPr>
          <a:xfrm>
            <a:off x="972394" y="1173017"/>
            <a:ext cx="5609492" cy="5078313"/>
          </a:xfrm>
          <a:prstGeom prst="rect">
            <a:avLst/>
          </a:prstGeom>
          <a:noFill/>
        </p:spPr>
        <p:txBody>
          <a:bodyPr wrap="square">
            <a:spAutoFit/>
          </a:bodyPr>
          <a:lstStyle/>
          <a:p>
            <a:pPr algn="just"/>
            <a:r>
              <a:rPr lang="uk-UA" b="0" i="0" dirty="0">
                <a:solidFill>
                  <a:srgbClr val="0F0F0F"/>
                </a:solidFill>
                <a:effectLst/>
                <a:latin typeface="PT Sans" panose="020B0503020203020204" pitchFamily="34" charset="-52"/>
              </a:rPr>
              <a:t>Накопичені кошти можна було використати для інвестицій у реконструкцію, як зробили у Франції та Німеччині, або для погашення військових боргів уряду, як це сталося у Великій Британії.</a:t>
            </a:r>
          </a:p>
          <a:p>
            <a:pPr algn="just"/>
            <a:r>
              <a:rPr lang="uk-UA" b="0" i="0" dirty="0">
                <a:solidFill>
                  <a:srgbClr val="0F0F0F"/>
                </a:solidFill>
                <a:effectLst/>
                <a:latin typeface="PT Sans" panose="020B0503020203020204" pitchFamily="34" charset="-52"/>
              </a:rPr>
              <a:t>Акумулювали та контролювали кошти спеціальні фонди під спільним управлінням органів влади країн-реципієнтів і США. Ці ж фонди вели облік потреб країни та контролювали витрати.</a:t>
            </a:r>
          </a:p>
          <a:p>
            <a:pPr algn="just"/>
            <a:r>
              <a:rPr lang="uk-UA" b="0" i="0" dirty="0">
                <a:solidFill>
                  <a:srgbClr val="0F0F0F"/>
                </a:solidFill>
                <a:effectLst/>
                <a:latin typeface="PT Sans" panose="020B0503020203020204" pitchFamily="34" charset="-52"/>
              </a:rPr>
              <a:t>Крім безпосередньо економічних, план Маршалла мав і політичні цілі. По-перше, однією з головних умов була повна відсутність комуністів в управлінні країни. Італія, наприклад, змогла отримати допомогу лише після програшу комуністів на виборах у країні.</a:t>
            </a:r>
          </a:p>
          <a:p>
            <a:pPr algn="just"/>
            <a:r>
              <a:rPr lang="uk-UA" b="0" i="0" dirty="0">
                <a:solidFill>
                  <a:srgbClr val="0F0F0F"/>
                </a:solidFill>
                <a:effectLst/>
                <a:latin typeface="PT Sans" panose="020B0503020203020204" pitchFamily="34" charset="-52"/>
              </a:rPr>
              <a:t>Друга політична мета – це інтеграція економік країн Європи та налагодження співпраці між ними. Власне завдяки кооперації між рурським вугіллям і лотаринзькою залізною рудою і вийшов у результаті Європейський Союз.</a:t>
            </a:r>
          </a:p>
        </p:txBody>
      </p:sp>
      <p:pic>
        <p:nvPicPr>
          <p:cNvPr id="3074" name="Picture 2">
            <a:extLst>
              <a:ext uri="{FF2B5EF4-FFF2-40B4-BE49-F238E27FC236}">
                <a16:creationId xmlns:a16="http://schemas.microsoft.com/office/drawing/2014/main" id="{E143BD05-0BE9-4DE6-8C03-B530806C20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8011" y="1664854"/>
            <a:ext cx="4898444" cy="3528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894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A32027-2458-4BD4-9E92-82B1EAB83214}"/>
              </a:ext>
            </a:extLst>
          </p:cNvPr>
          <p:cNvSpPr txBox="1"/>
          <p:nvPr/>
        </p:nvSpPr>
        <p:spPr>
          <a:xfrm>
            <a:off x="2483827" y="1085700"/>
            <a:ext cx="7609742" cy="1477328"/>
          </a:xfrm>
          <a:prstGeom prst="rect">
            <a:avLst/>
          </a:prstGeom>
          <a:noFill/>
        </p:spPr>
        <p:txBody>
          <a:bodyPr wrap="square">
            <a:spAutoFit/>
          </a:bodyPr>
          <a:lstStyle/>
          <a:p>
            <a:pPr algn="just"/>
            <a:r>
              <a:rPr lang="uk-UA" b="1" i="0" dirty="0">
                <a:solidFill>
                  <a:srgbClr val="0F0F0F"/>
                </a:solidFill>
                <a:effectLst/>
                <a:latin typeface="PT Sans" panose="020B0503020203020204" pitchFamily="34" charset="-52"/>
              </a:rPr>
              <a:t>Результат</a:t>
            </a:r>
            <a:r>
              <a:rPr lang="uk-UA" b="0" i="0" dirty="0">
                <a:solidFill>
                  <a:srgbClr val="0F0F0F"/>
                </a:solidFill>
                <a:effectLst/>
                <a:latin typeface="PT Sans" panose="020B0503020203020204" pitchFamily="34" charset="-52"/>
              </a:rPr>
              <a:t>: Загалом можна сказати, що план спрацював. За підсумками його реалізації економіки країн-реципієнтів зросли на 30% порівняно з довоєнним часом. Найуспішніше пройшло відновлення Західної Німеччини (хоча на неї пішло лише 9% від усього фонду) та Італії. Щоб зрозуміти, що цьому сприяло, ці два приклади слід розглядати окремо.</a:t>
            </a:r>
            <a:endParaRPr lang="uk-UA" dirty="0"/>
          </a:p>
        </p:txBody>
      </p:sp>
    </p:spTree>
    <p:extLst>
      <p:ext uri="{BB962C8B-B14F-4D97-AF65-F5344CB8AC3E}">
        <p14:creationId xmlns:p14="http://schemas.microsoft.com/office/powerpoint/2010/main" val="1564430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00F23D-6E88-4F06-A191-98DD2E546406}"/>
              </a:ext>
            </a:extLst>
          </p:cNvPr>
          <p:cNvSpPr txBox="1"/>
          <p:nvPr/>
        </p:nvSpPr>
        <p:spPr>
          <a:xfrm>
            <a:off x="2606920" y="916385"/>
            <a:ext cx="7908680" cy="2308324"/>
          </a:xfrm>
          <a:prstGeom prst="rect">
            <a:avLst/>
          </a:prstGeom>
          <a:noFill/>
        </p:spPr>
        <p:txBody>
          <a:bodyPr wrap="square">
            <a:spAutoFit/>
          </a:bodyPr>
          <a:lstStyle/>
          <a:p>
            <a:pPr algn="just"/>
            <a:r>
              <a:rPr lang="uk-UA" b="1" i="0" dirty="0">
                <a:solidFill>
                  <a:srgbClr val="0F0F0F"/>
                </a:solidFill>
                <a:effectLst/>
                <a:latin typeface="PT Sans" panose="020B0503020203020204" pitchFamily="34" charset="-52"/>
              </a:rPr>
              <a:t>2. Економічне диво Західної Німеччини (1948–1960)</a:t>
            </a:r>
          </a:p>
          <a:p>
            <a:pPr algn="just"/>
            <a:r>
              <a:rPr lang="uk-UA" b="1" i="0" dirty="0">
                <a:solidFill>
                  <a:srgbClr val="0F0F0F"/>
                </a:solidFill>
                <a:effectLst/>
                <a:latin typeface="PT Sans" panose="020B0503020203020204" pitchFamily="34" charset="-52"/>
              </a:rPr>
              <a:t>Стан після війни:</a:t>
            </a:r>
            <a:r>
              <a:rPr lang="uk-UA" b="0" i="0" dirty="0">
                <a:solidFill>
                  <a:srgbClr val="0F0F0F"/>
                </a:solidFill>
                <a:effectLst/>
                <a:latin typeface="PT Sans" panose="020B0503020203020204" pitchFamily="34" charset="-52"/>
              </a:rPr>
              <a:t> Переможена </a:t>
            </a:r>
            <a:r>
              <a:rPr lang="uk-UA" b="0" i="0" u="none" strike="noStrike" dirty="0">
                <a:solidFill>
                  <a:srgbClr val="0062A6"/>
                </a:solidFill>
                <a:effectLst/>
                <a:latin typeface="PT Sans" panose="020B0503020203020204" pitchFamily="34" charset="-52"/>
                <a:hlinkClick r:id="rId2"/>
              </a:rPr>
              <a:t>Німеччина</a:t>
            </a:r>
            <a:r>
              <a:rPr lang="uk-UA" b="0" i="0" dirty="0">
                <a:solidFill>
                  <a:srgbClr val="0F0F0F"/>
                </a:solidFill>
                <a:effectLst/>
                <a:latin typeface="PT Sans" panose="020B0503020203020204" pitchFamily="34" charset="-52"/>
              </a:rPr>
              <a:t> після війни була вщент зруйнована. Виробництво скоротилося у 7 разів порівняно з довоєнним рівнем. Зруйновано 25% житла, 20% промислових об’єктів, 40% транспортної інфраструктури. Тільки кожна п'ята дитина могла лягти у своє ліжко, при цьому кожен третій німець міг лягти у власну труну. Кожен другий мешканець Німеччини виявився безробітним. Фінансова система зазнала колапсу через величезну інфляцію та </a:t>
            </a:r>
            <a:r>
              <a:rPr lang="uk-UA" b="0" i="0" dirty="0" err="1">
                <a:solidFill>
                  <a:srgbClr val="0F0F0F"/>
                </a:solidFill>
                <a:effectLst/>
                <a:latin typeface="PT Sans" panose="020B0503020203020204" pitchFamily="34" charset="-52"/>
              </a:rPr>
              <a:t>держборг</a:t>
            </a:r>
            <a:r>
              <a:rPr lang="uk-UA" b="0" i="0" dirty="0">
                <a:solidFill>
                  <a:srgbClr val="0F0F0F"/>
                </a:solidFill>
                <a:effectLst/>
                <a:latin typeface="PT Sans" panose="020B0503020203020204" pitchFamily="34" charset="-52"/>
              </a:rPr>
              <a:t>.</a:t>
            </a:r>
          </a:p>
        </p:txBody>
      </p:sp>
    </p:spTree>
    <p:extLst>
      <p:ext uri="{BB962C8B-B14F-4D97-AF65-F5344CB8AC3E}">
        <p14:creationId xmlns:p14="http://schemas.microsoft.com/office/powerpoint/2010/main" val="902536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CDEA50-B917-4DAA-BE3F-B8F14F88286E}"/>
              </a:ext>
            </a:extLst>
          </p:cNvPr>
          <p:cNvSpPr txBox="1"/>
          <p:nvPr/>
        </p:nvSpPr>
        <p:spPr>
          <a:xfrm>
            <a:off x="1512368" y="716574"/>
            <a:ext cx="4396064" cy="5632311"/>
          </a:xfrm>
          <a:prstGeom prst="rect">
            <a:avLst/>
          </a:prstGeom>
          <a:noFill/>
        </p:spPr>
        <p:txBody>
          <a:bodyPr wrap="square">
            <a:spAutoFit/>
          </a:bodyPr>
          <a:lstStyle/>
          <a:p>
            <a:pPr algn="just"/>
            <a:r>
              <a:rPr lang="uk-UA" b="1" i="0">
                <a:solidFill>
                  <a:srgbClr val="0F0F0F"/>
                </a:solidFill>
                <a:effectLst/>
                <a:latin typeface="PT Sans" panose="020B0503020203020204" pitchFamily="34" charset="-52"/>
              </a:rPr>
              <a:t>Німецьке економічне диво</a:t>
            </a:r>
            <a:endParaRPr lang="uk-UA" b="0" i="0">
              <a:solidFill>
                <a:srgbClr val="0F0F0F"/>
              </a:solidFill>
              <a:effectLst/>
              <a:latin typeface="PT Sans" panose="020B0503020203020204" pitchFamily="34" charset="-52"/>
            </a:endParaRPr>
          </a:p>
          <a:p>
            <a:pPr algn="just"/>
            <a:r>
              <a:rPr lang="uk-UA" b="0" i="0">
                <a:solidFill>
                  <a:srgbClr val="0F0F0F"/>
                </a:solidFill>
                <a:effectLst/>
                <a:latin typeface="PT Sans" panose="020B0503020203020204" pitchFamily="34" charset="-52"/>
              </a:rPr>
              <a:t>Початком розквіту країни можна вважати 20 червня 1948 року, коли батько дива Людвіг Ерхард скасував державний контроль за цінами на товари і скасував 90% регуляторних обмежень бізнесу. Ідеологія німецького економічного дива загалом була ліберальною: скасування держмонополій і водночас стимулювання конкуренції та інвестицій, запуск механізмів приватизації. Другим найважливішим етапом стало проведення фінансової реформи. Рейхсмарку, що діяла на той момент, замість якої населення використовувало валюту, цигарки або каву через гіперінфляцію, замінили на німецьку марку за курсом 100:6,5. Через війну обсяг грошової маси країни скоротився більш ніж 93%.</a:t>
            </a:r>
            <a:endParaRPr lang="uk-UA" b="0" i="0" dirty="0">
              <a:solidFill>
                <a:srgbClr val="0F0F0F"/>
              </a:solidFill>
              <a:effectLst/>
              <a:latin typeface="PT Sans" panose="020B0503020203020204" pitchFamily="34" charset="-52"/>
            </a:endParaRPr>
          </a:p>
        </p:txBody>
      </p:sp>
      <p:pic>
        <p:nvPicPr>
          <p:cNvPr id="4098" name="Picture 2" descr="Німецькі біженці зі сходу в Берліні 1945 року.">
            <a:extLst>
              <a:ext uri="{FF2B5EF4-FFF2-40B4-BE49-F238E27FC236}">
                <a16:creationId xmlns:a16="http://schemas.microsoft.com/office/drawing/2014/main" id="{0CE2FD46-A971-4BBD-9DB0-9BB1262F6F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716574"/>
            <a:ext cx="5449895" cy="369716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6C5493D-47A8-487D-965B-165FF05FFDDE}"/>
              </a:ext>
            </a:extLst>
          </p:cNvPr>
          <p:cNvSpPr txBox="1"/>
          <p:nvPr/>
        </p:nvSpPr>
        <p:spPr>
          <a:xfrm>
            <a:off x="6367226" y="4853325"/>
            <a:ext cx="5178669" cy="369332"/>
          </a:xfrm>
          <a:prstGeom prst="rect">
            <a:avLst/>
          </a:prstGeom>
          <a:noFill/>
        </p:spPr>
        <p:txBody>
          <a:bodyPr wrap="square">
            <a:spAutoFit/>
          </a:bodyPr>
          <a:lstStyle/>
          <a:p>
            <a:r>
              <a:rPr lang="uk-UA" b="0" i="0" dirty="0">
                <a:solidFill>
                  <a:srgbClr val="606060"/>
                </a:solidFill>
                <a:effectLst/>
                <a:latin typeface="PT Sans" panose="020B0503020203020204" pitchFamily="34" charset="-52"/>
              </a:rPr>
              <a:t>Німецькі біженці зі сходу в Берліні 1945 року.</a:t>
            </a:r>
            <a:endParaRPr lang="uk-UA" dirty="0"/>
          </a:p>
        </p:txBody>
      </p:sp>
    </p:spTree>
    <p:extLst>
      <p:ext uri="{BB962C8B-B14F-4D97-AF65-F5344CB8AC3E}">
        <p14:creationId xmlns:p14="http://schemas.microsoft.com/office/powerpoint/2010/main" val="558565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5DE7FD-9A11-4206-B7C8-B642994AC622}"/>
              </a:ext>
            </a:extLst>
          </p:cNvPr>
          <p:cNvSpPr txBox="1"/>
          <p:nvPr/>
        </p:nvSpPr>
        <p:spPr>
          <a:xfrm>
            <a:off x="2162908" y="1076824"/>
            <a:ext cx="9231923" cy="3693319"/>
          </a:xfrm>
          <a:prstGeom prst="rect">
            <a:avLst/>
          </a:prstGeom>
          <a:noFill/>
        </p:spPr>
        <p:txBody>
          <a:bodyPr wrap="square">
            <a:spAutoFit/>
          </a:bodyPr>
          <a:lstStyle/>
          <a:p>
            <a:pPr algn="just"/>
            <a:r>
              <a:rPr lang="uk-UA" b="0" i="0" dirty="0">
                <a:solidFill>
                  <a:srgbClr val="0F0F0F"/>
                </a:solidFill>
                <a:effectLst/>
                <a:latin typeface="PT Sans" panose="020B0503020203020204" pitchFamily="34" charset="-52"/>
              </a:rPr>
              <a:t>Примітною особливістю відновлення було те, що підприємства отримували кошти на виплату тільки першої заробітної плати - далі вони повинні були працювати за рахунок власної виручки.</a:t>
            </a:r>
          </a:p>
          <a:p>
            <a:pPr algn="just"/>
            <a:r>
              <a:rPr lang="uk-UA" b="0" i="0" dirty="0">
                <a:solidFill>
                  <a:srgbClr val="0F0F0F"/>
                </a:solidFill>
                <a:effectLst/>
                <a:latin typeface="PT Sans" panose="020B0503020203020204" pitchFamily="34" charset="-52"/>
              </a:rPr>
              <a:t>В основі економічного зростання лежало відновлення та переорієнтація військових підприємств на легку, харчову, текстильну промисловість, виробництво побутової техніки та автомобілів.</a:t>
            </a:r>
          </a:p>
          <a:p>
            <a:pPr algn="just"/>
            <a:r>
              <a:rPr lang="uk-UA" b="0" i="0" dirty="0">
                <a:solidFill>
                  <a:srgbClr val="0F0F0F"/>
                </a:solidFill>
                <a:effectLst/>
                <a:latin typeface="PT Sans" panose="020B0503020203020204" pitchFamily="34" charset="-52"/>
              </a:rPr>
              <a:t>Істотну роль відіграла і допомога США. По-перше, Штати дозволили Західній Німеччині відновити заборонене на той час виробництво, зокрема алюмінію та верстатів. </a:t>
            </a:r>
          </a:p>
          <a:p>
            <a:pPr algn="just"/>
            <a:r>
              <a:rPr lang="uk-UA" b="0" i="0" dirty="0">
                <a:solidFill>
                  <a:srgbClr val="0F0F0F"/>
                </a:solidFill>
                <a:effectLst/>
                <a:latin typeface="PT Sans" panose="020B0503020203020204" pitchFamily="34" charset="-52"/>
              </a:rPr>
              <a:t>По-друге, з Америки до Німеччини було поставлено товарів на суму $3,8 млрд (з них $1,5 млрд – у рамках плану Маршалла), кошти від реалізації яких спрямовувалися до спеціальних фондів та банків на розвиток економіки країни. Велику роль зіграли прямі іноземні інвестиції, теж переважно американські. За період з 1950 по 1957 р. обсяг інвестицій у Німеччині збільшився на 81%. </a:t>
            </a:r>
          </a:p>
        </p:txBody>
      </p:sp>
    </p:spTree>
    <p:extLst>
      <p:ext uri="{BB962C8B-B14F-4D97-AF65-F5344CB8AC3E}">
        <p14:creationId xmlns:p14="http://schemas.microsoft.com/office/powerpoint/2010/main" val="3388573717"/>
      </p:ext>
    </p:extLst>
  </p:cSld>
  <p:clrMapOvr>
    <a:masterClrMapping/>
  </p:clrMapOvr>
</p:sld>
</file>

<file path=ppt/theme/theme1.xml><?xml version="1.0" encoding="utf-8"?>
<a:theme xmlns:a="http://schemas.openxmlformats.org/drawingml/2006/main" name="Віхоть">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38</TotalTime>
  <Words>3539</Words>
  <Application>Microsoft Office PowerPoint</Application>
  <PresentationFormat>Широкий екран</PresentationFormat>
  <Paragraphs>111</Paragraphs>
  <Slides>28</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28</vt:i4>
      </vt:variant>
    </vt:vector>
  </HeadingPairs>
  <TitlesOfParts>
    <vt:vector size="33" baseType="lpstr">
      <vt:lpstr>Arial</vt:lpstr>
      <vt:lpstr>Century Gothic</vt:lpstr>
      <vt:lpstr>PT Sans</vt:lpstr>
      <vt:lpstr>Wingdings 3</vt:lpstr>
      <vt:lpstr>Віхоть</vt:lpstr>
      <vt:lpstr>Тема 2. Економічний успіх після війни: світовий досвід для України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Iryna Abramova</dc:creator>
  <cp:lastModifiedBy>Iryna Abramova</cp:lastModifiedBy>
  <cp:revision>6</cp:revision>
  <dcterms:created xsi:type="dcterms:W3CDTF">2025-03-25T10:09:35Z</dcterms:created>
  <dcterms:modified xsi:type="dcterms:W3CDTF">2025-03-25T10:48:26Z</dcterms:modified>
</cp:coreProperties>
</file>