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85" r:id="rId12"/>
    <p:sldId id="284" r:id="rId13"/>
    <p:sldId id="283" r:id="rId14"/>
    <p:sldId id="319" r:id="rId15"/>
    <p:sldId id="318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19" autoAdjust="0"/>
  </p:normalViewPr>
  <p:slideViewPr>
    <p:cSldViewPr snapToGrid="0">
      <p:cViewPr varScale="1">
        <p:scale>
          <a:sx n="100" d="100"/>
          <a:sy n="100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06.05.2020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7175" y="657999"/>
            <a:ext cx="110013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Використовує LWAPP, що допомагає </a:t>
            </a:r>
            <a:r>
              <a:rPr lang="uk-UA" dirty="0"/>
              <a:t>забезпечити безпечний зв’язок між </a:t>
            </a:r>
            <a:r>
              <a:rPr lang="en-US" dirty="0" smtClean="0"/>
              <a:t>LWAP </a:t>
            </a:r>
            <a:r>
              <a:rPr lang="uk-UA" dirty="0" smtClean="0"/>
              <a:t>та </a:t>
            </a:r>
            <a:r>
              <a:rPr lang="en-US" dirty="0" smtClean="0"/>
              <a:t>WLAN </a:t>
            </a:r>
            <a:r>
              <a:rPr lang="uk-UA" dirty="0" smtClean="0"/>
              <a:t>контролерами</a:t>
            </a:r>
          </a:p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Скорочує витрати та час на розгортання бездротової </a:t>
            </a:r>
            <a:r>
              <a:rPr lang="uk-UA" dirty="0" smtClean="0"/>
              <a:t>мережі</a:t>
            </a:r>
          </a:p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Значно спрощує щоденні </a:t>
            </a:r>
            <a:r>
              <a:rPr lang="uk-UA" dirty="0" smtClean="0"/>
              <a:t>операції</a:t>
            </a:r>
          </a:p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Одночасний моніторинг </a:t>
            </a:r>
            <a:r>
              <a:rPr lang="en-US" dirty="0" smtClean="0"/>
              <a:t>WLAN-</a:t>
            </a:r>
            <a:r>
              <a:rPr lang="uk-UA" dirty="0" smtClean="0"/>
              <a:t>діапазону </a:t>
            </a:r>
            <a:r>
              <a:rPr lang="uk-UA" dirty="0"/>
              <a:t>та обслуговування </a:t>
            </a:r>
            <a:r>
              <a:rPr lang="uk-UA" dirty="0" smtClean="0"/>
              <a:t>даних. </a:t>
            </a:r>
            <a:r>
              <a:rPr lang="uk-UA" dirty="0"/>
              <a:t>Забезпечує ефективне управління ресурсами </a:t>
            </a:r>
            <a:r>
              <a:rPr lang="uk-UA" dirty="0" smtClean="0"/>
              <a:t>діапазону</a:t>
            </a:r>
            <a:endParaRPr lang="ru-RU" dirty="0"/>
          </a:p>
          <a:p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Мінімізує </a:t>
            </a:r>
            <a:r>
              <a:rPr lang="uk-UA" dirty="0"/>
              <a:t>потреби в обладнанні</a:t>
            </a:r>
            <a:br>
              <a:rPr lang="uk-UA" dirty="0"/>
            </a:br>
            <a:endParaRPr lang="uk-UA" dirty="0" smtClean="0"/>
          </a:p>
          <a:p>
            <a:r>
              <a:rPr lang="uk-UA" dirty="0" smtClean="0"/>
              <a:t>Спрощує </a:t>
            </a:r>
            <a:r>
              <a:rPr lang="uk-UA" dirty="0"/>
              <a:t>мережевий дизайн</a:t>
            </a:r>
            <a:br>
              <a:rPr lang="uk-UA" dirty="0"/>
            </a:br>
            <a:r>
              <a:rPr lang="uk-UA" dirty="0"/>
              <a:t>Підвищує безпеку завдяки повному моніторингу в реальному часі по всій мережі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Забезпечує гнучкі варіанти розгортання та </a:t>
            </a:r>
            <a:r>
              <a:rPr lang="uk-UA" dirty="0" err="1" smtClean="0"/>
              <a:t>переконфігурування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Працює з </a:t>
            </a:r>
            <a:r>
              <a:rPr lang="uk-UA" dirty="0" smtClean="0"/>
              <a:t>різними політиками безпеки. Запобігання </a:t>
            </a:r>
            <a:r>
              <a:rPr lang="uk-UA" dirty="0"/>
              <a:t>вторгнень допомагає гарантувати, що сусідній бізнес чи зловмисний користувач не зможе </a:t>
            </a:r>
            <a:r>
              <a:rPr lang="uk-UA" dirty="0" smtClean="0"/>
              <a:t>отримати доступ </a:t>
            </a:r>
            <a:r>
              <a:rPr lang="uk-UA" dirty="0"/>
              <a:t>в бездротову мережу</a:t>
            </a:r>
            <a:br>
              <a:rPr lang="uk-UA" dirty="0"/>
            </a:br>
            <a:endParaRPr lang="uk-UA" dirty="0" smtClean="0"/>
          </a:p>
          <a:p>
            <a:r>
              <a:rPr lang="uk-UA" dirty="0" smtClean="0"/>
              <a:t>Виявляє непрацюючі </a:t>
            </a:r>
            <a:r>
              <a:rPr lang="en-US" dirty="0" smtClean="0"/>
              <a:t>AP </a:t>
            </a:r>
            <a:r>
              <a:rPr lang="uk-UA" dirty="0" smtClean="0"/>
              <a:t>і </a:t>
            </a:r>
            <a:r>
              <a:rPr lang="uk-UA" dirty="0" err="1" smtClean="0"/>
              <a:t>переналаштовує</a:t>
            </a:r>
            <a:r>
              <a:rPr lang="uk-UA" dirty="0" smtClean="0"/>
              <a:t> роботу сусідніх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28975" y="196334"/>
            <a:ext cx="5591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Lightweight Access </a:t>
            </a:r>
            <a:r>
              <a:rPr lang="en-US" sz="2400" b="1" dirty="0" smtClean="0"/>
              <a:t>Points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82555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009775"/>
            <a:ext cx="12191999" cy="14478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Арх</a:t>
            </a:r>
            <a:r>
              <a:rPr lang="uk-UA" dirty="0"/>
              <a:t>і</a:t>
            </a:r>
            <a:r>
              <a:rPr lang="ru-RU" dirty="0" err="1" smtClean="0"/>
              <a:t>тектура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Cisco Unified</a:t>
            </a:r>
            <a:r>
              <a:rPr lang="uk-UA" dirty="0" smtClean="0"/>
              <a:t> </a:t>
            </a:r>
            <a:r>
              <a:rPr lang="en-US" dirty="0" smtClean="0"/>
              <a:t>Wireless </a:t>
            </a:r>
            <a:r>
              <a:rPr lang="en-US" dirty="0"/>
              <a:t>Network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>(</a:t>
            </a:r>
            <a:r>
              <a:rPr lang="en-US" dirty="0"/>
              <a:t>CUWN)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28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4" y="0"/>
            <a:ext cx="9713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6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1" y="964642"/>
            <a:ext cx="10154030" cy="580794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43578" y="241265"/>
            <a:ext cx="11599148" cy="723377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uk-UA" dirty="0" smtClean="0"/>
              <a:t>Централізована </a:t>
            </a:r>
            <a:r>
              <a:rPr lang="ru-RU" dirty="0" err="1" smtClean="0"/>
              <a:t>Арх</a:t>
            </a:r>
            <a:r>
              <a:rPr lang="uk-UA" dirty="0"/>
              <a:t>і</a:t>
            </a:r>
            <a:r>
              <a:rPr lang="ru-RU" dirty="0" err="1" smtClean="0"/>
              <a:t>тектура</a:t>
            </a:r>
            <a:r>
              <a:rPr lang="ru-RU" dirty="0" smtClean="0"/>
              <a:t> </a:t>
            </a:r>
            <a:r>
              <a:rPr lang="en-US" dirty="0" smtClean="0"/>
              <a:t>WLAN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74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7650" y="80485"/>
            <a:ext cx="10648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Протокол CAPWAP </a:t>
            </a:r>
            <a:r>
              <a:rPr lang="ru-RU" sz="2400" dirty="0" err="1" smtClean="0"/>
              <a:t>підтримує</a:t>
            </a:r>
            <a:r>
              <a:rPr lang="ru-RU" sz="2400" dirty="0" smtClean="0"/>
              <a:t> </a:t>
            </a:r>
            <a:r>
              <a:rPr lang="ru-RU" sz="2400" dirty="0"/>
              <a:t>два </a:t>
            </a:r>
            <a:r>
              <a:rPr lang="ru-RU" sz="2400" dirty="0" smtClean="0"/>
              <a:t>режима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r>
              <a:rPr lang="ru-RU" sz="2400" dirty="0" smtClean="0"/>
              <a:t>–</a:t>
            </a:r>
            <a:r>
              <a:rPr lang="ru-RU" sz="2400" dirty="0" err="1" smtClean="0"/>
              <a:t>Split</a:t>
            </a:r>
            <a:r>
              <a:rPr lang="ru-RU" sz="2400" dirty="0" smtClean="0"/>
              <a:t> MAC (</a:t>
            </a:r>
            <a:r>
              <a:rPr lang="ru-RU" sz="2400" dirty="0" err="1" smtClean="0"/>
              <a:t>централізований</a:t>
            </a:r>
            <a:r>
              <a:rPr lang="ru-RU" sz="2400" dirty="0" smtClean="0"/>
              <a:t> режим)</a:t>
            </a:r>
          </a:p>
          <a:p>
            <a:r>
              <a:rPr lang="ru-RU" sz="2400" dirty="0" smtClean="0"/>
              <a:t>–</a:t>
            </a:r>
            <a:r>
              <a:rPr lang="ru-RU" sz="2400" dirty="0" err="1" smtClean="0"/>
              <a:t>Local</a:t>
            </a:r>
            <a:r>
              <a:rPr lang="ru-RU" sz="2400" dirty="0" smtClean="0"/>
              <a:t> MAC (H-REAP)</a:t>
            </a:r>
          </a:p>
          <a:p>
            <a:endParaRPr lang="ru-RU" sz="24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428874"/>
            <a:ext cx="11527649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21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96" y="3238500"/>
            <a:ext cx="7763557" cy="3427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72" y="476250"/>
            <a:ext cx="775318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7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57150"/>
            <a:ext cx="90963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4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675" y="171450"/>
            <a:ext cx="12163425" cy="676275"/>
          </a:xfrm>
        </p:spPr>
        <p:txBody>
          <a:bodyPr>
            <a:normAutofit/>
          </a:bodyPr>
          <a:lstStyle/>
          <a:p>
            <a:r>
              <a:rPr lang="en-US" dirty="0"/>
              <a:t>Lightweight Access Point Protocol (</a:t>
            </a:r>
            <a:r>
              <a:rPr lang="en-US" dirty="0" smtClean="0"/>
              <a:t>LWAPP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1009650"/>
            <a:ext cx="11887200" cy="5667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LWAPP - фірмовий протокол </a:t>
            </a:r>
            <a:r>
              <a:rPr lang="uk-UA" dirty="0" err="1"/>
              <a:t>Cisco</a:t>
            </a:r>
            <a:r>
              <a:rPr lang="uk-UA" dirty="0"/>
              <a:t>, який використовується для забезпечення </a:t>
            </a:r>
            <a:r>
              <a:rPr lang="uk-UA" dirty="0" smtClean="0"/>
              <a:t>централізованого </a:t>
            </a:r>
            <a:r>
              <a:rPr lang="uk-UA" dirty="0"/>
              <a:t>контролю точок доступу. За допомогою LWAPP AP автоматично виявляє найкращий доступний контролер бездротової локальної мережі </a:t>
            </a:r>
            <a:r>
              <a:rPr lang="uk-UA" dirty="0" err="1"/>
              <a:t>Cisco</a:t>
            </a:r>
            <a:r>
              <a:rPr lang="uk-UA" dirty="0"/>
              <a:t> (WLC) для завантаження відповідної політики та інформації про конфігурацію радіо та SSID без практичного втручання.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Зазвичай комутатор, який приймає кадри від бездротового клієнта A (через AP), пересилає </a:t>
            </a:r>
            <a:r>
              <a:rPr lang="uk-UA" dirty="0" smtClean="0"/>
              <a:t>кадр </a:t>
            </a:r>
            <a:r>
              <a:rPr lang="uk-UA" dirty="0"/>
              <a:t>до клієнта призначення B. </a:t>
            </a:r>
            <a:r>
              <a:rPr lang="uk-UA" dirty="0" smtClean="0"/>
              <a:t>При використанні LWAPP до кадру додаються </a:t>
            </a:r>
            <a:r>
              <a:rPr lang="uk-UA" dirty="0"/>
              <a:t>додаткові </a:t>
            </a:r>
            <a:r>
              <a:rPr lang="uk-UA" dirty="0" smtClean="0"/>
              <a:t>заголовки. </a:t>
            </a:r>
            <a:r>
              <a:rPr lang="uk-UA" dirty="0"/>
              <a:t>У режимі </a:t>
            </a:r>
            <a:r>
              <a:rPr lang="en-US" dirty="0" smtClean="0"/>
              <a:t>Layer </a:t>
            </a:r>
            <a:r>
              <a:rPr lang="uk-UA" dirty="0" smtClean="0"/>
              <a:t>2 </a:t>
            </a:r>
            <a:r>
              <a:rPr lang="en-US" dirty="0" smtClean="0"/>
              <a:t> </a:t>
            </a:r>
            <a:r>
              <a:rPr lang="uk-UA" dirty="0" smtClean="0"/>
              <a:t>LWAPP </a:t>
            </a:r>
            <a:r>
              <a:rPr lang="uk-UA" dirty="0"/>
              <a:t>використовує </a:t>
            </a:r>
            <a:r>
              <a:rPr lang="uk-UA" dirty="0" smtClean="0"/>
              <a:t>заголовок</a:t>
            </a:r>
            <a:r>
              <a:rPr lang="en-US" dirty="0" smtClean="0"/>
              <a:t> Layer</a:t>
            </a:r>
            <a:r>
              <a:rPr lang="uk-UA" dirty="0" smtClean="0"/>
              <a:t> </a:t>
            </a:r>
            <a:r>
              <a:rPr lang="uk-UA" dirty="0"/>
              <a:t>2, якщо контролер знаходиться в одній локальній </a:t>
            </a:r>
            <a:r>
              <a:rPr lang="uk-UA" dirty="0" smtClean="0"/>
              <a:t>мережі</a:t>
            </a:r>
            <a:r>
              <a:rPr lang="en-US" dirty="0" smtClean="0"/>
              <a:t> </a:t>
            </a:r>
            <a:r>
              <a:rPr lang="uk-UA" dirty="0" smtClean="0"/>
              <a:t> </a:t>
            </a:r>
            <a:r>
              <a:rPr lang="uk-UA" dirty="0"/>
              <a:t>і</a:t>
            </a:r>
            <a:r>
              <a:rPr lang="uk-UA" dirty="0" smtClean="0"/>
              <a:t> </a:t>
            </a:r>
            <a:r>
              <a:rPr lang="uk-UA" dirty="0"/>
              <a:t>AP не потребує IP-адреси. </a:t>
            </a:r>
            <a:r>
              <a:rPr lang="uk-UA" dirty="0" smtClean="0"/>
              <a:t>Для </a:t>
            </a:r>
            <a:r>
              <a:rPr lang="en-US" dirty="0" smtClean="0"/>
              <a:t>Layer</a:t>
            </a:r>
            <a:r>
              <a:rPr lang="uk-UA" dirty="0" smtClean="0"/>
              <a:t> </a:t>
            </a:r>
            <a:r>
              <a:rPr lang="uk-UA" dirty="0"/>
              <a:t>3 </a:t>
            </a:r>
            <a:r>
              <a:rPr lang="uk-UA" dirty="0" smtClean="0"/>
              <a:t>LWAPP </a:t>
            </a:r>
            <a:r>
              <a:rPr lang="uk-UA" dirty="0"/>
              <a:t>використовує заголовок 3 рівня </a:t>
            </a:r>
            <a:r>
              <a:rPr lang="uk-UA" dirty="0" smtClean="0"/>
              <a:t>і додатковий </a:t>
            </a:r>
            <a:r>
              <a:rPr lang="uk-UA" dirty="0"/>
              <a:t>2 заголовок. Контролер може бути в тій же мережі або в іншій локальній мережі. Заголовок 3 рівня містить IP-адресу призначення контролера, MAC-джерела AP та MAC </a:t>
            </a:r>
            <a:r>
              <a:rPr lang="uk-UA" dirty="0" smtClean="0"/>
              <a:t>маршрутизатора призначення.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Для шифрування трафіку керування (</a:t>
            </a:r>
            <a:r>
              <a:rPr lang="en-US" dirty="0"/>
              <a:t>Control </a:t>
            </a:r>
            <a:r>
              <a:rPr lang="en-US" dirty="0" smtClean="0"/>
              <a:t>traffic</a:t>
            </a:r>
            <a:r>
              <a:rPr lang="uk-UA" dirty="0" smtClean="0"/>
              <a:t>) LWAPP використовує алгоритм </a:t>
            </a:r>
            <a:r>
              <a:rPr lang="en-US" dirty="0"/>
              <a:t>AES </a:t>
            </a:r>
            <a:r>
              <a:rPr lang="uk-UA" dirty="0" smtClean="0"/>
              <a:t>і </a:t>
            </a:r>
            <a:r>
              <a:rPr lang="en-US" b="1" dirty="0" smtClean="0"/>
              <a:t>Counter </a:t>
            </a:r>
            <a:r>
              <a:rPr lang="en-US" b="1" dirty="0"/>
              <a:t>Mode with Cipher Block Chaining Message Authentication Code Protocol (CCMP</a:t>
            </a:r>
            <a:r>
              <a:rPr lang="en-US" b="1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59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23" y="0"/>
            <a:ext cx="7831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0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" y="323849"/>
            <a:ext cx="11105632" cy="63531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400" b="1" dirty="0" smtClean="0"/>
              <a:t>Алгоритм роботи LWAPP для схеми на попередньому слайді наступна. </a:t>
            </a:r>
          </a:p>
          <a:p>
            <a:pPr marL="0" indent="0">
              <a:buNone/>
            </a:pPr>
            <a:r>
              <a:rPr lang="uk-UA" dirty="0" smtClean="0"/>
              <a:t>Підключення </a:t>
            </a:r>
            <a:r>
              <a:rPr lang="uk-UA" dirty="0"/>
              <a:t>клієнтського пристрою відбувається таким чином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endParaRPr lang="uk-UA" dirty="0"/>
          </a:p>
          <a:p>
            <a:pPr marL="457200" indent="-457200">
              <a:buAutoNum type="arabicPeriod"/>
            </a:pPr>
            <a:r>
              <a:rPr lang="uk-UA" dirty="0" smtClean="0"/>
              <a:t>Коли </a:t>
            </a:r>
            <a:r>
              <a:rPr lang="uk-UA" dirty="0"/>
              <a:t>AP спочатку підключається до мережі, він </a:t>
            </a:r>
            <a:r>
              <a:rPr lang="uk-UA" dirty="0" smtClean="0"/>
              <a:t>надсилає </a:t>
            </a:r>
            <a:r>
              <a:rPr lang="en-US" dirty="0" smtClean="0"/>
              <a:t>broadcast</a:t>
            </a:r>
            <a:r>
              <a:rPr lang="uk-UA" dirty="0" smtClean="0"/>
              <a:t> </a:t>
            </a:r>
            <a:r>
              <a:rPr lang="uk-UA" dirty="0"/>
              <a:t>на рівні 2, шукаючи контролер. Це </a:t>
            </a:r>
            <a:r>
              <a:rPr lang="en-US" b="1" dirty="0"/>
              <a:t>LWAPP Discovery Request</a:t>
            </a:r>
            <a:r>
              <a:rPr lang="uk-UA" dirty="0" smtClean="0"/>
              <a:t>, </a:t>
            </a:r>
            <a:r>
              <a:rPr lang="uk-UA" dirty="0"/>
              <a:t>який повинен бути отриманий MAC-</a:t>
            </a:r>
            <a:r>
              <a:rPr lang="uk-UA" dirty="0" err="1"/>
              <a:t>адресою</a:t>
            </a:r>
            <a:r>
              <a:rPr lang="uk-UA" dirty="0"/>
              <a:t> управління контролером. </a:t>
            </a:r>
            <a:r>
              <a:rPr lang="en-US" dirty="0" smtClean="0"/>
              <a:t>R</a:t>
            </a:r>
            <a:r>
              <a:rPr lang="uk-UA" dirty="0" err="1" smtClean="0"/>
              <a:t>онтролер</a:t>
            </a:r>
            <a:r>
              <a:rPr lang="uk-UA" dirty="0" smtClean="0"/>
              <a:t> </a:t>
            </a:r>
            <a:r>
              <a:rPr lang="uk-UA" dirty="0"/>
              <a:t>повинен відповісти </a:t>
            </a:r>
            <a:r>
              <a:rPr lang="en-US" b="1" dirty="0" smtClean="0"/>
              <a:t>Discovery </a:t>
            </a:r>
            <a:r>
              <a:rPr lang="en-US" b="1" dirty="0"/>
              <a:t>Response</a:t>
            </a:r>
            <a:r>
              <a:rPr lang="uk-UA" dirty="0" smtClean="0"/>
              <a:t>, </a:t>
            </a:r>
            <a:r>
              <a:rPr lang="uk-UA" dirty="0"/>
              <a:t>вказуючи кількість АР, пов'язаних з контролером. Потім AP підключається до найменш завантаженого контролера, надсилаючи </a:t>
            </a:r>
            <a:r>
              <a:rPr lang="en-US" b="1" dirty="0"/>
              <a:t>Join Request</a:t>
            </a:r>
            <a:r>
              <a:rPr lang="uk-UA" dirty="0" smtClean="0"/>
              <a:t>.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uk-UA" dirty="0" smtClean="0"/>
              <a:t>Якщо </a:t>
            </a:r>
            <a:r>
              <a:rPr lang="uk-UA" dirty="0"/>
              <a:t>на рівні 2 не знайдено жодного контролера, то AP запитує IP-адресу через DHCP</a:t>
            </a:r>
            <a:r>
              <a:rPr lang="uk-UA" dirty="0" smtClean="0"/>
              <a:t>.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uk-UA" dirty="0" smtClean="0"/>
              <a:t>Якщо </a:t>
            </a:r>
            <a:r>
              <a:rPr lang="uk-UA" dirty="0"/>
              <a:t>контролер не знайдено в одній підмережі, то мережа з комутацією рівня 3 часто розгортає </a:t>
            </a:r>
            <a:r>
              <a:rPr lang="uk-UA" dirty="0" smtClean="0"/>
              <a:t>DHCP </a:t>
            </a:r>
            <a:r>
              <a:rPr lang="uk-UA" dirty="0"/>
              <a:t>у локальних мережах VLAN, які використовують AP. Сервер DHCP не тільки відповідає IP-</a:t>
            </a:r>
            <a:r>
              <a:rPr lang="uk-UA" dirty="0" err="1"/>
              <a:t>адресою</a:t>
            </a:r>
            <a:r>
              <a:rPr lang="uk-UA" dirty="0"/>
              <a:t>, але й надає AP IP-адреси </a:t>
            </a:r>
            <a:r>
              <a:rPr lang="uk-UA" dirty="0" smtClean="0"/>
              <a:t>відповідним WLC, </a:t>
            </a:r>
            <a:r>
              <a:rPr lang="uk-UA" dirty="0"/>
              <a:t>ці адреси можуть бути пріоритетні, коли перший бездротовий локальний контролер (WLC) буде першим та </a:t>
            </a:r>
            <a:r>
              <a:rPr lang="uk-UA" dirty="0" smtClean="0"/>
              <a:t>інший </a:t>
            </a:r>
            <a:r>
              <a:rPr lang="uk-UA" dirty="0"/>
              <a:t>WLC </a:t>
            </a:r>
            <a:r>
              <a:rPr lang="uk-UA" dirty="0" smtClean="0"/>
              <a:t>- другим. </a:t>
            </a:r>
            <a:r>
              <a:rPr lang="uk-UA" dirty="0"/>
              <a:t>Інформація про шлюз за замовчуванням та DNS також надається сервером DHCP.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70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" y="342900"/>
            <a:ext cx="11668125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4. У </a:t>
            </a:r>
            <a:r>
              <a:rPr lang="uk-UA" dirty="0"/>
              <a:t>режимі </a:t>
            </a:r>
            <a:r>
              <a:rPr lang="en-US" dirty="0" smtClean="0"/>
              <a:t>Layer </a:t>
            </a:r>
            <a:r>
              <a:rPr lang="uk-UA" dirty="0" smtClean="0"/>
              <a:t>3 AP </a:t>
            </a:r>
            <a:r>
              <a:rPr lang="uk-UA" dirty="0"/>
              <a:t>надсилає </a:t>
            </a:r>
            <a:r>
              <a:rPr lang="en-US" b="1" dirty="0"/>
              <a:t>LWAPP Discovery Request </a:t>
            </a:r>
            <a:r>
              <a:rPr lang="uk-UA" dirty="0" smtClean="0"/>
              <a:t>на </a:t>
            </a:r>
            <a:r>
              <a:rPr lang="uk-UA" dirty="0"/>
              <a:t>IP-адресу менеджера AP, використовуючи </a:t>
            </a:r>
            <a:r>
              <a:rPr lang="uk-UA" dirty="0" smtClean="0"/>
              <a:t>керований(направлений) </a:t>
            </a:r>
            <a:r>
              <a:rPr lang="en-US" dirty="0" smtClean="0"/>
              <a:t>broadcast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5. Якщо </a:t>
            </a:r>
            <a:r>
              <a:rPr lang="uk-UA" dirty="0"/>
              <a:t>відповіді немає, то </a:t>
            </a:r>
            <a:r>
              <a:rPr lang="en-US" dirty="0" smtClean="0"/>
              <a:t>AP</a:t>
            </a:r>
            <a:r>
              <a:rPr lang="uk-UA" dirty="0" smtClean="0"/>
              <a:t> </a:t>
            </a:r>
            <a:r>
              <a:rPr lang="uk-UA" dirty="0" err="1"/>
              <a:t>надішле</a:t>
            </a:r>
            <a:r>
              <a:rPr lang="uk-UA" dirty="0"/>
              <a:t> </a:t>
            </a:r>
            <a:r>
              <a:rPr lang="en-US" dirty="0"/>
              <a:t>Discovery Request </a:t>
            </a:r>
            <a:r>
              <a:rPr lang="uk-UA" dirty="0" smtClean="0"/>
              <a:t>будь-яким </a:t>
            </a:r>
            <a:r>
              <a:rPr lang="uk-UA" dirty="0"/>
              <a:t>контролерам, про які </a:t>
            </a:r>
            <a:r>
              <a:rPr lang="uk-UA" dirty="0" smtClean="0"/>
              <a:t>дізнал</a:t>
            </a:r>
            <a:r>
              <a:rPr lang="uk-UA" dirty="0"/>
              <a:t>а</a:t>
            </a:r>
            <a:r>
              <a:rPr lang="uk-UA" dirty="0" smtClean="0"/>
              <a:t>ся </a:t>
            </a:r>
            <a:r>
              <a:rPr lang="uk-UA" dirty="0"/>
              <a:t>від інших </a:t>
            </a:r>
            <a:r>
              <a:rPr lang="uk-UA" dirty="0" smtClean="0"/>
              <a:t>АР </a:t>
            </a:r>
            <a:r>
              <a:rPr lang="uk-UA" dirty="0"/>
              <a:t>через систему </a:t>
            </a:r>
            <a:r>
              <a:rPr lang="en-US" b="1" dirty="0" smtClean="0"/>
              <a:t>Over </a:t>
            </a:r>
            <a:r>
              <a:rPr lang="en-US" b="1" dirty="0"/>
              <a:t>The Air Provisioning (OTAP</a:t>
            </a:r>
            <a:r>
              <a:rPr lang="en-US" b="1" dirty="0" smtClean="0"/>
              <a:t>)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6. Контролер </a:t>
            </a:r>
            <a:r>
              <a:rPr lang="uk-UA" dirty="0"/>
              <a:t>відповідає </a:t>
            </a:r>
            <a:r>
              <a:rPr lang="en-US" b="1" dirty="0"/>
              <a:t>Discovery Response</a:t>
            </a:r>
            <a:r>
              <a:rPr lang="uk-UA" dirty="0" smtClean="0"/>
              <a:t>, </a:t>
            </a:r>
            <a:r>
              <a:rPr lang="uk-UA" dirty="0"/>
              <a:t>яка вказує кількість АР, пов'язаних з </a:t>
            </a:r>
            <a:r>
              <a:rPr lang="uk-UA" dirty="0" smtClean="0"/>
              <a:t>контролером.</a:t>
            </a:r>
          </a:p>
          <a:p>
            <a:pPr marL="0" indent="0">
              <a:buNone/>
            </a:pPr>
            <a:r>
              <a:rPr lang="uk-UA" dirty="0" smtClean="0"/>
              <a:t>7. Потім </a:t>
            </a:r>
            <a:r>
              <a:rPr lang="uk-UA" dirty="0"/>
              <a:t>AP передає найменш завантаженому контролеру </a:t>
            </a:r>
            <a:r>
              <a:rPr lang="en-US" b="1" dirty="0"/>
              <a:t>Join Request</a:t>
            </a:r>
            <a:r>
              <a:rPr lang="uk-UA" dirty="0" smtClean="0"/>
              <a:t>, </a:t>
            </a:r>
            <a:r>
              <a:rPr lang="uk-UA" dirty="0"/>
              <a:t>який містить сертифікат AP </a:t>
            </a:r>
            <a:r>
              <a:rPr lang="uk-UA" dirty="0" smtClean="0"/>
              <a:t>X.509.</a:t>
            </a:r>
          </a:p>
          <a:p>
            <a:pPr marL="0" indent="0">
              <a:buNone/>
            </a:pPr>
            <a:r>
              <a:rPr lang="uk-UA" dirty="0" smtClean="0"/>
              <a:t>8. AP </a:t>
            </a:r>
            <a:r>
              <a:rPr lang="uk-UA" dirty="0"/>
              <a:t>використовує такий порядок під час зв’язку з контролером: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 </a:t>
            </a:r>
            <a:r>
              <a:rPr lang="uk-UA" dirty="0" smtClean="0"/>
              <a:t>-  Спочатку </a:t>
            </a:r>
            <a:r>
              <a:rPr lang="uk-UA" dirty="0"/>
              <a:t>спробуйте основний контролер, потім вторинний, а потім третинний контролер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    -</a:t>
            </a:r>
            <a:r>
              <a:rPr lang="uk-UA" dirty="0"/>
              <a:t>   Далі спробуйте головний </a:t>
            </a:r>
            <a:r>
              <a:rPr lang="uk-UA" dirty="0" smtClean="0"/>
              <a:t>контролер (</a:t>
            </a:r>
            <a:r>
              <a:rPr lang="en-US" dirty="0"/>
              <a:t>Master </a:t>
            </a:r>
            <a:r>
              <a:rPr lang="en-US" dirty="0" smtClean="0"/>
              <a:t>Controller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-</a:t>
            </a:r>
            <a:r>
              <a:rPr lang="uk-UA" dirty="0"/>
              <a:t>    Тоді найменш завантажений </a:t>
            </a:r>
            <a:r>
              <a:rPr lang="uk-UA" dirty="0" smtClean="0"/>
              <a:t>контролер</a:t>
            </a:r>
          </a:p>
          <a:p>
            <a:pPr marL="0" indent="0">
              <a:buNone/>
            </a:pPr>
            <a:r>
              <a:rPr lang="uk-UA" dirty="0" smtClean="0"/>
              <a:t>    -</a:t>
            </a:r>
            <a:r>
              <a:rPr lang="uk-UA" dirty="0"/>
              <a:t>    Нарешті, найменш завантажений інтерфейс </a:t>
            </a:r>
            <a:r>
              <a:rPr lang="uk-UA" dirty="0" smtClean="0"/>
              <a:t>диспетчера (</a:t>
            </a:r>
            <a:r>
              <a:rPr lang="en-US" dirty="0"/>
              <a:t>Manager </a:t>
            </a:r>
            <a:r>
              <a:rPr lang="en-US" dirty="0" smtClean="0"/>
              <a:t>interface</a:t>
            </a:r>
            <a:r>
              <a:rPr lang="ru-RU" dirty="0" smtClean="0"/>
              <a:t>) для </a:t>
            </a:r>
            <a:r>
              <a:rPr lang="en-US" dirty="0" smtClean="0"/>
              <a:t>AP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2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247650"/>
            <a:ext cx="11563350" cy="6400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9. </a:t>
            </a:r>
            <a:r>
              <a:rPr lang="uk-UA" dirty="0" smtClean="0"/>
              <a:t>WLC </a:t>
            </a:r>
            <a:r>
              <a:rPr lang="uk-UA" dirty="0"/>
              <a:t>підтверджує AP, а потім надсилає </a:t>
            </a:r>
            <a:r>
              <a:rPr lang="en-US" dirty="0"/>
              <a:t>join response</a:t>
            </a:r>
            <a:r>
              <a:rPr lang="uk-UA" dirty="0" smtClean="0"/>
              <a:t> </a:t>
            </a:r>
            <a:r>
              <a:rPr lang="uk-UA" dirty="0"/>
              <a:t>LWAPP на AP, і він містить сертифікат X.509 WLC</a:t>
            </a:r>
            <a:r>
              <a:rPr lang="uk-UA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10. Тепер </a:t>
            </a:r>
            <a:r>
              <a:rPr lang="uk-UA" dirty="0"/>
              <a:t>AP </a:t>
            </a:r>
            <a:r>
              <a:rPr lang="uk-UA" dirty="0" smtClean="0"/>
              <a:t>підтверджена  </a:t>
            </a:r>
            <a:r>
              <a:rPr lang="uk-UA" dirty="0"/>
              <a:t>WLC, тим самим завершуючи процес виявлення та </a:t>
            </a:r>
            <a:r>
              <a:rPr lang="uk-UA" dirty="0" smtClean="0"/>
              <a:t>приєднання (</a:t>
            </a:r>
            <a:r>
              <a:rPr lang="en-US" dirty="0"/>
              <a:t>discovery and </a:t>
            </a:r>
            <a:r>
              <a:rPr lang="en-US" dirty="0" smtClean="0"/>
              <a:t>join</a:t>
            </a:r>
            <a:r>
              <a:rPr lang="uk-UA" dirty="0" smtClean="0"/>
              <a:t>), </a:t>
            </a:r>
            <a:r>
              <a:rPr lang="uk-UA" dirty="0"/>
              <a:t>який включає взаємну </a:t>
            </a:r>
            <a:r>
              <a:rPr lang="uk-UA" dirty="0" err="1"/>
              <a:t>аутентифікацію</a:t>
            </a:r>
            <a:r>
              <a:rPr lang="uk-UA" dirty="0"/>
              <a:t> та виведення ключа шифрування за допомогою сертифікатів X.509. </a:t>
            </a:r>
            <a:r>
              <a:rPr lang="uk-UA" dirty="0" smtClean="0"/>
              <a:t>Останній </a:t>
            </a:r>
            <a:r>
              <a:rPr lang="uk-UA" dirty="0"/>
              <a:t>використовується для захисту процесу з'єднання та майбутніх повідомлень контролю </a:t>
            </a:r>
            <a:r>
              <a:rPr lang="uk-UA" dirty="0" smtClean="0"/>
              <a:t>LWAPP.</a:t>
            </a:r>
          </a:p>
          <a:p>
            <a:pPr marL="0" indent="0">
              <a:buNone/>
            </a:pPr>
            <a:r>
              <a:rPr lang="uk-UA" dirty="0" smtClean="0"/>
              <a:t>11. AP реєструє в </a:t>
            </a:r>
            <a:r>
              <a:rPr lang="uk-UA" dirty="0"/>
              <a:t>WLC </a:t>
            </a:r>
            <a:r>
              <a:rPr lang="uk-UA" dirty="0" smtClean="0"/>
              <a:t>близько 60 апаратних параметрів</a:t>
            </a:r>
            <a:r>
              <a:rPr lang="uk-UA" dirty="0"/>
              <a:t>, які описують апаратний тип </a:t>
            </a:r>
            <a:r>
              <a:rPr lang="uk-UA" dirty="0" smtClean="0"/>
              <a:t>AP.</a:t>
            </a:r>
          </a:p>
          <a:p>
            <a:pPr marL="0" indent="0">
              <a:buNone/>
            </a:pPr>
            <a:r>
              <a:rPr lang="uk-UA" dirty="0" smtClean="0"/>
              <a:t>12. WLC </a:t>
            </a:r>
            <a:r>
              <a:rPr lang="uk-UA" dirty="0"/>
              <a:t>оновлює програмне забезпечення для </a:t>
            </a:r>
            <a:r>
              <a:rPr lang="uk-UA" dirty="0" smtClean="0"/>
              <a:t>AP</a:t>
            </a:r>
            <a:r>
              <a:rPr lang="uk-UA" dirty="0"/>
              <a:t>, якщо це потрібно, і налаштовує AP на відповідні налаштування радіо та </a:t>
            </a:r>
            <a:r>
              <a:rPr lang="uk-UA" dirty="0" smtClean="0"/>
              <a:t>SSID</a:t>
            </a:r>
          </a:p>
          <a:p>
            <a:pPr marL="0" indent="0">
              <a:buNone/>
            </a:pPr>
            <a:r>
              <a:rPr lang="uk-UA" dirty="0" smtClean="0"/>
              <a:t>13. Клієнтський </a:t>
            </a:r>
            <a:r>
              <a:rPr lang="uk-UA" dirty="0"/>
              <a:t>пристрій намагається підключитися до SSID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14. Якщо </a:t>
            </a:r>
            <a:r>
              <a:rPr lang="uk-UA" dirty="0"/>
              <a:t>потрібна </a:t>
            </a:r>
            <a:r>
              <a:rPr lang="uk-UA" dirty="0" err="1" smtClean="0"/>
              <a:t>аутентифікація</a:t>
            </a:r>
            <a:r>
              <a:rPr lang="uk-UA" dirty="0" smtClean="0"/>
              <a:t> </a:t>
            </a:r>
            <a:r>
              <a:rPr lang="uk-UA" dirty="0"/>
              <a:t>802.1x, то облікові дані надсилаються через тунель LWAPP до WLC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/>
              <a:t>15. WLC відображає SSID відповідному користувачеві VLAN, і цей трафік 802.1x надходить у брандмауер.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23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75" y="142874"/>
            <a:ext cx="11953875" cy="6524625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16. Правила брандмауера дозволяють пересилати цей трафік на </a:t>
            </a:r>
            <a:r>
              <a:rPr lang="uk-UA" dirty="0" smtClean="0"/>
              <a:t>RADIUS-сервер. </a:t>
            </a:r>
            <a:r>
              <a:rPr lang="uk-UA" dirty="0"/>
              <a:t>Функцію RADIUS може надавати ACS </a:t>
            </a:r>
            <a:r>
              <a:rPr lang="uk-UA" dirty="0" err="1"/>
              <a:t>Cisco</a:t>
            </a:r>
            <a:r>
              <a:rPr lang="uk-UA" dirty="0"/>
              <a:t> (сервер управління доступом</a:t>
            </a:r>
            <a:r>
              <a:rPr lang="uk-UA" dirty="0" smtClean="0"/>
              <a:t>).</a:t>
            </a:r>
          </a:p>
          <a:p>
            <a:pPr marL="0" indent="0">
              <a:buNone/>
            </a:pPr>
            <a:r>
              <a:rPr lang="uk-UA" dirty="0" smtClean="0"/>
              <a:t>17.</a:t>
            </a:r>
            <a:r>
              <a:rPr lang="uk-UA" dirty="0"/>
              <a:t>   </a:t>
            </a:r>
            <a:r>
              <a:rPr lang="uk-UA" dirty="0" smtClean="0"/>
              <a:t>RADIUS-сервер перевіряє </a:t>
            </a:r>
            <a:r>
              <a:rPr lang="uk-UA" dirty="0"/>
              <a:t>облікові дані та надає доступ до пристрою користувача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18.</a:t>
            </a:r>
            <a:r>
              <a:rPr lang="uk-UA" dirty="0"/>
              <a:t>  </a:t>
            </a:r>
            <a:r>
              <a:rPr lang="uk-UA" dirty="0" smtClean="0"/>
              <a:t>Тепер </a:t>
            </a:r>
            <a:r>
              <a:rPr lang="uk-UA" dirty="0"/>
              <a:t>пристрій користувача отримує IP-адресу через DHCP через брандмауер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19.</a:t>
            </a:r>
            <a:r>
              <a:rPr lang="uk-UA" dirty="0"/>
              <a:t>   Корпоративна політика визначає, куди користувач може піти і що може робити цей користувач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20.</a:t>
            </a:r>
            <a:r>
              <a:rPr lang="uk-UA" dirty="0"/>
              <a:t>   Для SSID, які використовують WPA2-PSK для шифрування, існують різні мережеві ключі, встановлені на WLC для кожного SSID. Користувачі повинні використовувати відповідний ключ, щоб отримати доступ до свого SSID.</a:t>
            </a:r>
            <a:br>
              <a:rPr lang="uk-UA" dirty="0"/>
            </a:br>
            <a:endParaRPr lang="uk-UA" dirty="0" smtClean="0"/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LWAPP використовує вихідний порт 1024 UDP та порт призначення</a:t>
            </a:r>
            <a:r>
              <a:rPr lang="uk-UA" dirty="0" smtClean="0"/>
              <a:t>12222 для </a:t>
            </a:r>
            <a:r>
              <a:rPr lang="uk-UA" dirty="0"/>
              <a:t>трафіку даних </a:t>
            </a:r>
            <a:r>
              <a:rPr lang="uk-UA" dirty="0" smtClean="0"/>
              <a:t>(</a:t>
            </a:r>
            <a:r>
              <a:rPr lang="en-US" dirty="0"/>
              <a:t>data traffic </a:t>
            </a:r>
            <a:r>
              <a:rPr lang="uk-UA" dirty="0" smtClean="0"/>
              <a:t>)  та </a:t>
            </a:r>
            <a:r>
              <a:rPr lang="uk-UA" dirty="0"/>
              <a:t>порт 1024 джерела UDP та порт </a:t>
            </a:r>
            <a:r>
              <a:rPr lang="uk-UA" dirty="0" smtClean="0"/>
              <a:t>призначення12223 </a:t>
            </a:r>
            <a:r>
              <a:rPr lang="uk-UA" dirty="0"/>
              <a:t>UDP для трафіку </a:t>
            </a:r>
            <a:r>
              <a:rPr lang="uk-UA" dirty="0" smtClean="0"/>
              <a:t>управління (</a:t>
            </a:r>
            <a:r>
              <a:rPr lang="en-US" dirty="0"/>
              <a:t>control </a:t>
            </a:r>
            <a:r>
              <a:rPr lang="en-US" dirty="0" smtClean="0"/>
              <a:t>traffic</a:t>
            </a:r>
            <a:r>
              <a:rPr lang="uk-UA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57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1010381" cy="1326321"/>
          </a:xfrm>
        </p:spPr>
        <p:txBody>
          <a:bodyPr/>
          <a:lstStyle/>
          <a:p>
            <a:r>
              <a:rPr lang="en-US" dirty="0"/>
              <a:t>Control And Provisioning of Wireless Access Points (CAPWAP)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976" y="1685925"/>
            <a:ext cx="11086582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Протокол управління та надання бездротових точок доступу (CAPWAP) - це </a:t>
            </a:r>
            <a:r>
              <a:rPr lang="uk-UA" dirty="0" smtClean="0"/>
              <a:t>мережевий </a:t>
            </a:r>
            <a:r>
              <a:rPr lang="uk-UA" dirty="0"/>
              <a:t>протокол, який дозволяє центральному контролеру </a:t>
            </a:r>
            <a:r>
              <a:rPr lang="uk-UA" dirty="0" smtClean="0"/>
              <a:t>отримувати доступ </a:t>
            </a:r>
            <a:r>
              <a:rPr lang="uk-UA" dirty="0"/>
              <a:t>бездротової локальної </a:t>
            </a:r>
            <a:r>
              <a:rPr lang="uk-UA" dirty="0" smtClean="0"/>
              <a:t>мережі і  </a:t>
            </a:r>
            <a:r>
              <a:rPr lang="uk-UA" dirty="0"/>
              <a:t>управляти </a:t>
            </a:r>
            <a:r>
              <a:rPr lang="uk-UA" dirty="0" smtClean="0"/>
              <a:t>групою точок </a:t>
            </a:r>
            <a:r>
              <a:rPr lang="uk-UA" dirty="0"/>
              <a:t>бездротового </a:t>
            </a:r>
            <a:r>
              <a:rPr lang="uk-UA" dirty="0" smtClean="0"/>
              <a:t>доступу </a:t>
            </a:r>
            <a:r>
              <a:rPr lang="en-US" dirty="0" smtClean="0"/>
              <a:t>(AP)</a:t>
            </a:r>
            <a:r>
              <a:rPr lang="uk-UA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CAPWAP </a:t>
            </a:r>
            <a:r>
              <a:rPr lang="uk-UA" dirty="0"/>
              <a:t>базується на </a:t>
            </a:r>
            <a:r>
              <a:rPr lang="uk-UA" dirty="0" smtClean="0"/>
              <a:t>LWAPP. Алгоритм функціонування CAPWAP схожий </a:t>
            </a:r>
            <a:r>
              <a:rPr lang="uk-UA" dirty="0"/>
              <a:t>на LWAPP, </a:t>
            </a:r>
            <a:r>
              <a:rPr lang="uk-UA" dirty="0" smtClean="0"/>
              <a:t>але додатково містить захист на транспортному рівні використовуючи </a:t>
            </a:r>
            <a:r>
              <a:rPr lang="en-US" dirty="0"/>
              <a:t>Datagram Transport Layer Security (DTLS) </a:t>
            </a:r>
            <a:r>
              <a:rPr lang="uk-UA" dirty="0" smtClean="0"/>
              <a:t>. </a:t>
            </a:r>
            <a:r>
              <a:rPr lang="uk-UA" dirty="0"/>
              <a:t>Стандарт забезпечує керування конфігурацією та </a:t>
            </a:r>
            <a:r>
              <a:rPr lang="uk-UA" dirty="0" smtClean="0"/>
              <a:t>управління </a:t>
            </a:r>
            <a:r>
              <a:rPr lang="uk-UA" dirty="0"/>
              <a:t>пристроєм, дозволяючи конфігурації та вбудовані програми </a:t>
            </a:r>
            <a:r>
              <a:rPr lang="uk-UA" dirty="0" smtClean="0"/>
              <a:t>керувати точками </a:t>
            </a:r>
            <a:r>
              <a:rPr lang="uk-UA" dirty="0"/>
              <a:t>доступу (AP). Оскільки </a:t>
            </a:r>
            <a:r>
              <a:rPr lang="uk-UA" dirty="0" smtClean="0"/>
              <a:t>загальний алгоритм функціонування </a:t>
            </a:r>
            <a:r>
              <a:rPr lang="uk-UA" dirty="0"/>
              <a:t>протоколу CAPWAP в основному збігається </a:t>
            </a:r>
            <a:r>
              <a:rPr lang="uk-UA" dirty="0" smtClean="0"/>
              <a:t>алгоритмом роботи </a:t>
            </a:r>
            <a:r>
              <a:rPr lang="uk-UA" dirty="0"/>
              <a:t>у LWAPP, </a:t>
            </a:r>
            <a:r>
              <a:rPr lang="uk-UA" dirty="0" smtClean="0"/>
              <a:t>в якості описання можна використати попередню схему.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Протокол використовує загальний механізм інкапсуляції та транспорту, що робить його незалежним від конкретної радіотехнічної технології. 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CAPWAP використовує порти UDP 5246 (канал управління) і 5247 (канал передачі даних).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33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7721" y="0"/>
            <a:ext cx="5819256" cy="714375"/>
          </a:xfrm>
        </p:spPr>
        <p:txBody>
          <a:bodyPr/>
          <a:lstStyle/>
          <a:p>
            <a:r>
              <a:rPr lang="en-US" dirty="0"/>
              <a:t>CAPWAP vs </a:t>
            </a:r>
            <a:r>
              <a:rPr lang="en-US" dirty="0" smtClean="0"/>
              <a:t>LWAPP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64971"/>
            <a:ext cx="10457348" cy="61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4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647</Words>
  <PresentationFormat>Широкоэкранный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Rockwell</vt:lpstr>
      <vt:lpstr>Damask</vt:lpstr>
      <vt:lpstr>Презентация PowerPoint</vt:lpstr>
      <vt:lpstr>Lightweight Access Point Protocol (LWAPP)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Control And Provisioning of Wireless Access Points (CAPWAP)</vt:lpstr>
      <vt:lpstr>CAPWAP vs LWAPP</vt:lpstr>
      <vt:lpstr>Архітектура  Cisco Unified Wireless Network  (CUWN)</vt:lpstr>
      <vt:lpstr>Презентация PowerPoint</vt:lpstr>
      <vt:lpstr> Централізована Архітектура WLAN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2017-11-21T17:19:25Z</dcterms:created>
  <dcterms:modified xsi:type="dcterms:W3CDTF">2020-05-06T09:43:27Z</dcterms:modified>
</cp:coreProperties>
</file>