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77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8C535-5A56-45C7-A442-C6E34C12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B5A6D29-90D9-45C0-A368-1118FA0BD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9DF5F61-A136-4EC0-9D9B-0B4DED120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6F466D-EC62-4AE3-B94B-ED06E24C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756E851-1D98-4129-9908-5704E4BAD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165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9BE3E-AA34-4F51-85FD-A36270A3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483B43A-47EB-4776-A316-1BE1A3090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1B31754-787E-4D47-BA87-5D618B0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14D169D-BD5A-4725-BD6E-D5A86264B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5910F0-9974-4DAE-915A-0ACC2454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668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A12216E-E3CD-44A5-BA78-EFBF291C9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3D9D322-9E6F-4501-A80A-AD9A9822E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D40ECBA-9D5C-4C77-A662-D32E81AC4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8CE033-E944-45F8-9083-3A3F83E6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7AB4E19-A746-4DFD-AE51-A5169B97E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547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A66D0-76AA-4869-8B63-F0C1A8A55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D286AF-81E5-48B7-8824-045CA204F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7ED3301-A765-423D-A8C0-BF5A85A0A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1735C0A-250D-474C-8886-105BCEF1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BFD4BE6-6C28-4E0A-B925-CE5733C04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47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93FA3-BC71-4B76-8B91-287D0C846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36EFFE0-DCF2-474F-9230-C794B73B9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2EEA691-3A29-4B1E-882A-809E09587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9478D2-D794-4F0A-95F9-7AD6DDF83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4C30B2E-4FED-48D5-BD04-678E3417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2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6AB29-018C-4F8C-BA13-2BC6CE545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06BD46-1A20-440A-9B55-77FC7022E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9E53948-A03D-4DA2-A13F-2BDDF4277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EF12A05-E1BA-4622-A28C-99CB0806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BEB9CCD-F74A-43E6-93C5-41AB4EA0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ED70F1F-DFED-4C29-A654-937CD1801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51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600E02-A6F7-4A4E-A72C-64A12AD63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702DE78-9074-47BD-A2CF-26B771578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1F12F9B-5EE5-4F3C-80E4-85D909763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9629CFF6-63DF-4986-A460-26F5AA609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6626A0C-9B08-4BF0-9D76-76B75AC8D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FA745E0-CAA1-44B8-8BAD-E1AE7873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474C7B6-0965-4F1A-B52B-3203B1A2E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58FD397-34E3-41BE-B760-A8035670A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872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D1461-CB57-4802-BD05-B03797DD5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963F170-90A5-4770-9EEF-A7990F24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A32CBFE7-164D-46EE-90B2-701BDEE1A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E851C9C-04C1-401E-AEEE-D1A57A56F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91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054AB02-E85B-484E-8A5B-BF2E034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F714998-4DBC-4AE9-B515-DF03715BB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1EF8445-7066-4298-BE2B-D7F3FF61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181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433D4A-8B8C-4EC7-BB64-534BFC771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B326DF-E585-4A7E-B85A-ED3DF8971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4AB7BDB-6B93-4FA5-B819-59987D592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12A8395-D3C8-461A-BF07-58AA6F917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2C9D2C7-E127-477F-9FE8-EFC7EC1F0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AD71443-3C83-47C3-9FC4-CFD55497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99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E73E5-8C8B-4A92-9106-8E93183CD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58FADF1-D7C5-4055-AC9A-B732DA74E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E0B23C4-D6F9-4067-BA84-324B81058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D195661-76A7-452B-BF5D-81CB3978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4B25AA-DFD1-4FF1-91A5-5EE1CAD0F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61DCB8A-8858-46C1-90A8-41B3A1A9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538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3722FC8-D3FC-4C95-874A-8AAACF32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230F7D1-3F1C-44F3-AB50-412CBE7C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EEA2407-DD8D-4969-A6A8-761024101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76A98-EF84-4DAC-A6B3-ADAB3531E5E2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458FA28-5EB8-4955-AFBF-341FD5DFB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364CD2B-D6B5-4D9A-9D09-9B7A7BA8DF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4358C-760F-4EE6-B3E1-A471B28E0AC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73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net.princeton.edu/" TargetMode="External"/><Relationship Id="rId2" Type="http://schemas.openxmlformats.org/officeDocument/2006/relationships/hyperlink" Target="https://www.gutenberg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ksymus.wordpress.com/2018/08/15/501030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inguist.univ.kiev.ua/courses_morph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0AC27-5326-4BFD-A77F-8483F5F728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 TAGGING</a:t>
            </a:r>
            <a:b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МОРФОЛОГІЧНА РАЗМІТКА) 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9397027-2A28-4937-B5C2-825655899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1560"/>
            <a:ext cx="9144000" cy="1246239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10 </a:t>
            </a:r>
          </a:p>
        </p:txBody>
      </p:sp>
    </p:spTree>
    <p:extLst>
      <p:ext uri="{BB962C8B-B14F-4D97-AF65-F5344CB8AC3E}">
        <p14:creationId xmlns:p14="http://schemas.microsoft.com/office/powerpoint/2010/main" val="3797812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2FEE2A-1749-43E6-A0CE-4B6478043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5091"/>
            <a:ext cx="10515600" cy="5391872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ймовірнісному автоматичному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кожен токен позначається найімовірнішим тегом. Якщо ймовірність позначення слова неможливо визначити, можна використовувати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замовчуванням. Таке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зазвичай передбачає, що більшість слів є іменниками. Якщо розмітити всі токени досить великого тексту найімовірнішим тегом буде 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NN&gt;,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правильно буде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розмічено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близько 13% токенів. Для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 tagging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фрагменту тексту використовується функція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pos_tag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0D804B8F-510A-4C6F-8347-1EB752192371}"/>
              </a:ext>
            </a:extLst>
          </p:cNvPr>
          <p:cNvSpPr/>
          <p:nvPr/>
        </p:nvSpPr>
        <p:spPr>
          <a:xfrm>
            <a:off x="925801" y="3789464"/>
            <a:ext cx="6705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nltk.word_tokenize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("And now for something completely different")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(text)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nltk.pos_tag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CA10635-46C4-452E-8270-1405D4EA4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164" y="5576888"/>
            <a:ext cx="7477125" cy="600075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DB66118E-8689-49F6-836B-B8CAB971B630}"/>
              </a:ext>
            </a:extLst>
          </p:cNvPr>
          <p:cNvSpPr/>
          <p:nvPr/>
        </p:nvSpPr>
        <p:spPr>
          <a:xfrm>
            <a:off x="8151163" y="3789464"/>
            <a:ext cx="3375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</a:t>
            </a:r>
            <a:r>
              <a:rPr lang="ru-RU" dirty="0" err="1"/>
              <a:t>отриманій</a:t>
            </a:r>
            <a:r>
              <a:rPr lang="ru-RU" dirty="0"/>
              <a:t> </a:t>
            </a:r>
            <a:r>
              <a:rPr lang="ru-RU" dirty="0" err="1"/>
              <a:t>разметці</a:t>
            </a:r>
            <a:r>
              <a:rPr lang="ru-RU" dirty="0"/>
              <a:t>: CC – </a:t>
            </a:r>
            <a:r>
              <a:rPr lang="ru-RU" dirty="0" err="1"/>
              <a:t>узгоджувальний</a:t>
            </a:r>
            <a:r>
              <a:rPr lang="ru-RU" dirty="0"/>
              <a:t> </a:t>
            </a:r>
            <a:r>
              <a:rPr lang="ru-RU" dirty="0" err="1"/>
              <a:t>сполучник</a:t>
            </a:r>
            <a:r>
              <a:rPr lang="ru-RU" dirty="0"/>
              <a:t>, RB – </a:t>
            </a:r>
            <a:r>
              <a:rPr lang="ru-RU" dirty="0" err="1"/>
              <a:t>прислівники</a:t>
            </a:r>
            <a:r>
              <a:rPr lang="ru-RU" dirty="0"/>
              <a:t>, IN –</a:t>
            </a:r>
            <a:r>
              <a:rPr lang="ru-RU" dirty="0" err="1"/>
              <a:t>прийменник</a:t>
            </a:r>
            <a:r>
              <a:rPr lang="ru-RU" dirty="0"/>
              <a:t>, NN – </a:t>
            </a:r>
            <a:r>
              <a:rPr lang="ru-RU" dirty="0" err="1"/>
              <a:t>іменник</a:t>
            </a:r>
            <a:r>
              <a:rPr lang="ru-RU" dirty="0"/>
              <a:t>, JJ – </a:t>
            </a:r>
            <a:r>
              <a:rPr lang="ru-RU" dirty="0" err="1"/>
              <a:t>прикметник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2087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5FFCE5-2A30-44B5-9781-7B154E7C0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92727"/>
            <a:ext cx="10910455" cy="5447290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того щоб отримати інформацію про значення конкретного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можна використовувати функцію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upenn_brown_tagset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імя_тега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nltk.help.upenn_tagset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('NN’)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84ED25-151B-4109-B594-072A3FA44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834" y="2597727"/>
            <a:ext cx="6696075" cy="981075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E78F53A9-883E-48A6-ABCC-B09ABECD517C}"/>
              </a:ext>
            </a:extLst>
          </p:cNvPr>
          <p:cNvSpPr/>
          <p:nvPr/>
        </p:nvSpPr>
        <p:spPr>
          <a:xfrm>
            <a:off x="1034474" y="4120745"/>
            <a:ext cx="104001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Один і той же токен (приклад слов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розмічений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тегами,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POS-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тег,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базуючись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426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BCE1B5-E336-4A7E-8C6E-37AB713F8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9" y="397164"/>
            <a:ext cx="10818091" cy="6216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nltk.sent_tokenize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("Durable solutions are one of the best \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investments in peace and stability. Bilateral differences are best \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resolved bilaterally. We fully concur that this issue is best \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addressed through a consensus text.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(text)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text_word_tokens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nltk.word_tokenize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sentence_token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sentence_token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text]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text_word_tokens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text_tagged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nltk.pos_tag_sents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text_word_tokens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text_tagged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nltk.help.upenn_tagset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('JJS')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nltk.help.upenn_tagset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('RB')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nltk.help.upenn_tagset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('RBS')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A6E135-2994-4D8E-A3A6-95EA2DCA7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103" y="4239491"/>
            <a:ext cx="6810375" cy="253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186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10D47-3E76-46EA-8893-BAEFE02C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36564" cy="512330"/>
          </a:xfrm>
        </p:spPr>
        <p:txBody>
          <a:bodyPr>
            <a:normAutofit fontScale="90000"/>
          </a:bodyPr>
          <a:lstStyle/>
          <a:p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Pymorphy2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аналізатор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94C2CB-F018-45E7-A056-D2CF274F5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1366982"/>
            <a:ext cx="11998037" cy="4809981"/>
          </a:xfrm>
        </p:spPr>
        <p:txBody>
          <a:bodyPr>
            <a:normAutofit/>
          </a:bodyPr>
          <a:lstStyle/>
          <a:p>
            <a:pPr marL="895350" indent="360363">
              <a:buNone/>
            </a:pPr>
            <a:r>
              <a:rPr lang="uk-UA" sz="2600" dirty="0"/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аналізатором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командному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пакет з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github.com: </a:t>
            </a:r>
            <a:endParaRPr lang="uk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360363">
              <a:buNone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 install</a:t>
            </a:r>
            <a:r>
              <a:rPr lang="uk-UA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https://github.com/kmike/pymorphy2/archive/master.zip#egg=pymorphy2</a:t>
            </a:r>
            <a:endParaRPr lang="uk-UA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9013" indent="442913"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9013" indent="442913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9013" indent="442913">
              <a:buNone/>
            </a:pPr>
            <a:endParaRPr lang="uk-UA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9013" indent="442913">
              <a:buNone/>
            </a:pP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 install -U pymorphy2-dicts-uk</a:t>
            </a:r>
            <a:endParaRPr lang="uk-UA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783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60BFC4-F1D1-4CE6-98F4-EE00C0B5A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564" y="415636"/>
            <a:ext cx="10515600" cy="5678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здійснення для морфологічного   аналіз української мови при створенні об’єкта класу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MorphAnalyzer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використовувати параметр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='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pymorphy2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morph=pymorphy2.MorphAnalyzer()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morph_ukr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=pymorphy2.MorphAnalyzer(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='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Зверніть увагу, що екземпляри класу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MorphAnalyzer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займаютьсяпорядку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Мб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оперативної пам'яті так, як вони завантажують в пам'ять словники, дані для передбачення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4091266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4A83F6-2367-42D9-BFB7-BCBA8784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78EE0B-14F3-4318-8E0A-59E718973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582"/>
            <a:ext cx="11039764" cy="502429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MorphAnalyzer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розібрати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normal_form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отримати н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ормальну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слова 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inflect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провідміняти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розібрати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вказавши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слова).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лексему слова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імовірнісна оцінка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tag|word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показує умовну ймовірність того, що це слово розмічене саме цим тегом (має саме цей варіант аналізу).</a:t>
            </a:r>
          </a:p>
        </p:txBody>
      </p:sp>
    </p:spTree>
    <p:extLst>
      <p:ext uri="{BB962C8B-B14F-4D97-AF65-F5344CB8AC3E}">
        <p14:creationId xmlns:p14="http://schemas.microsoft.com/office/powerpoint/2010/main" val="3587948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E083AA6B-667A-4DA1-A1CF-A54884D0105F}"/>
              </a:ext>
            </a:extLst>
          </p:cNvPr>
          <p:cNvSpPr/>
          <p:nvPr/>
        </p:nvSpPr>
        <p:spPr>
          <a:xfrm>
            <a:off x="212436" y="117693"/>
            <a:ext cx="11887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 ресурси та інструменти для роботи з українською мовою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https://github.com/brown-uk/dict_uk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електронний словник української мови (ВЕСУМ) — налічує понад 416 тис. лем і постійно поповнюється; містить інформацію про відмінювання слів; подає нерекомендовані слова  та заміну для них; охоплює абревіатури та скорочення; містить інформацію про деякі альтернативні правописні норми; має велику базу власних імен; синхронізований з КОАТУУ, зокрема містить назви, що з’явилися після декомунізації; має дуже компактну систему позначення відмінювання та тегів для слів, що дає змогу легко додавати нові слова, групувати наявні тощо; містить інформацію про деякі рідкісні та розмовні форми, наприклад, нестягнені форми прикметників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гарная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розмовну форму інфінітиву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поїхать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Докладніше про словник у публікації: В. Старко, 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Рисін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Великий електронний словник української мови (ВЕСУМ) як засіб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NLP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української мови (2020)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https://github.com/brown-uk/nlp_u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 аналізу української мови на основі словника ВЕСУМ та двигуна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LanguageTool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підтримку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лематизації, частиномовного аналізу та базового зняття омонімії. Має приклад вживання 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python3.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https://github.com/brown-uk/corpus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БрУК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збалансований корпус-мільйонник сучасної мови, в перспективі — зі знятою омонімією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https://github.com/lang-uk 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проанотована за сутностями, а також готова модель для автоматичного анотування сутностей (люди, організації, локації та різне); корпус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Юбертекст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всілякі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ґазетіри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векторні представлення слів, простий у використанні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 абзаци, речення та слова) і ще багато цікавого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https://github.com/UniversalDependencies/UD_Ukrainian-IU/tree/master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дерев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залежностей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української мови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https://github.com/kmike/pymorphy2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морфологічний аналізатор без зняття омонімії; підтримка для української мови зроблена на основі старої версії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ВЕСУМу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https://stanfordnlp.github.io/stanza/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Стенфордська бібліотека для опрацювання мови; тут є підтримка української мови на основі корпусу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вище. Є моделі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лематизації, частиномовного аналізу та синтаксичного аналізу.</a:t>
            </a:r>
          </a:p>
        </p:txBody>
      </p:sp>
    </p:spTree>
    <p:extLst>
      <p:ext uri="{BB962C8B-B14F-4D97-AF65-F5344CB8AC3E}">
        <p14:creationId xmlns:p14="http://schemas.microsoft.com/office/powerpoint/2010/main" val="1764438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D9FA0C-1082-464B-A0D6-ED9AE3B2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 джерела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08F0DE-B550-47BE-97A1-428AA2A4A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Демська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–Кульчицька О. Основи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національногокорпусу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української мови [монографія] / О. М.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Демська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-Кульчицька – Київ, 2005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Жуковська В.В. Вступ до корпусної лінгвістики[навчальний посібник] / В.В. Жуковська – Житомир: Видавництво ЖДУ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ім.І.Франка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Хайрова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Ф. ,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Мамирбаєв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 Ж. ,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Петрасова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С. В ,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Мухсіна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Ж. СУЧАСНІ ТЕХНОЛОГІЇ ОБРОБКИ ТЕКСТОВИХ ДАНИХНА БАЗІ ПАКЕТУ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PYTHON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Харьков: НТУ «ХПІ» 2020. – 134 с.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Language Toolkit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https://www.nltk.org/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Language Processing with Python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https://www.nltk.org/book/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Gutenberg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https://www.gutenberg.org/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WordNet:A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Lexical Database for English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https://wordnet.princeton.edu/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https://maksymus.wordpress.com/2018/08/15/501030/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30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D832D1-5ABB-4729-942E-C3157A90B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209" y="342899"/>
            <a:ext cx="9331035" cy="643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56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6EBC2C-30E5-4E0C-AFE9-CD3CA7B88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691" y="503249"/>
            <a:ext cx="12192000" cy="526961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6B6304E7-93BC-4D52-B44E-636EB77B1366}"/>
              </a:ext>
            </a:extLst>
          </p:cNvPr>
          <p:cNvSpPr/>
          <p:nvPr/>
        </p:nvSpPr>
        <p:spPr>
          <a:xfrm>
            <a:off x="1496205" y="0"/>
            <a:ext cx="4315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http://www.mova.info/syntaxis_search.aspx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318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C69AC-F490-4D58-911A-550678E48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C65A24-54CD-41F2-B7DB-B582FEB62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pos_tag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Pymorphy2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http://linguist.univ.kiev.ua/courses_morph.htm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морфологічний аналіз!!!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3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725DBE7-35A7-4B10-A52C-63BDD985E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09" y="394421"/>
            <a:ext cx="11049000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726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49A2A78-B8EE-4C48-A825-48E277DE5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26" y="197427"/>
            <a:ext cx="11544301" cy="618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31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1B9D4E9-AE56-4833-B4AE-AD598665C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43" y="0"/>
            <a:ext cx="10602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0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E97C2-83DD-4AF5-AFB3-1318741C3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Задачі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16B143-16DF-4E7F-8A88-FC1896241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636"/>
            <a:ext cx="10515600" cy="4745327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класифікації слів частинами мови та їх відповідна розмітка називається частковою розміткою 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 tagging (Part-of-Speech tagging).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Іноді цей процес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ще називають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classes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lexical cate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 tagging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собою спосіб автоматичного морфологічного аналізу, коли кожна словоформа вхідної фрази розглядається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ізолювано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поза зв'язками з іншими словами речення.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такого аналізу кожному слову в тексті (корпусі) приписується мітка або тег, що позначають частину мови та граматичні характеристики цього слова.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розміченим корпусом став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був морфологічно розмічений у 1971 році двома студентами-магістрами. В результаті цього студентського експерименту розмічений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 використовуватися у багатьох тисячах досліджень у всьому світі.</a:t>
            </a:r>
          </a:p>
        </p:txBody>
      </p:sp>
    </p:spTree>
    <p:extLst>
      <p:ext uri="{BB962C8B-B14F-4D97-AF65-F5344CB8AC3E}">
        <p14:creationId xmlns:p14="http://schemas.microsoft.com/office/powerpoint/2010/main" val="15592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C37600B-3415-44B0-BC3A-C701975D4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818"/>
            <a:ext cx="10515600" cy="5715145"/>
          </a:xfrm>
        </p:spPr>
        <p:txBody>
          <a:bodyPr>
            <a:normAutofit fontScale="85000" lnSpcReduction="20000"/>
          </a:bodyPr>
          <a:lstStyle/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здійснення автоматичного морфологічного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необхідно: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arenR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 безліч тегів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 використовуватиметься для розв'язання конкретної задачі розмітки;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arenR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визначити, який саме тег із безлічі тегів має бути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застосованийдо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конкретного токену тексту, безліч яких отримано на попередньому етапі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безліч тегів або категорій слів, що використовуються для завдання граматичного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Така безліч міток першого розміченого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включало 77 різних міток класів-слів для англійської мови. Така велика кількість класів визначала не лише головні частини мови(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noun, verb, article, adverb, preposition, conjunction, participle, pronoun),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й значення різних підкласів, таких, 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singular noun and plural noun, positive adjectives, comparative adjectives and superlative adjectives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(іменник, дієслово, артикль, прислівник, прийменник, сполучник, частка, займенник), но і значення різних підкласів, таких, як іменник однини та множини, позитивні прикметники, порівняльні прикметники та найвищі прикметники та ін. д.</a:t>
            </a:r>
          </a:p>
        </p:txBody>
      </p:sp>
    </p:spTree>
    <p:extLst>
      <p:ext uri="{BB962C8B-B14F-4D97-AF65-F5344CB8AC3E}">
        <p14:creationId xmlns:p14="http://schemas.microsoft.com/office/powerpoint/2010/main" val="163849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66A6CB-2EA5-4EE3-B2AB-A6687B4F0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27" y="277091"/>
            <a:ext cx="10515600" cy="5151727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сьогодні існує кілька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морфологічного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тегінгу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текстів англійської мови.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поточний стандарт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використовується для розмітки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British National Corpus (BNC)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130 тегів. Найбільш популярною системою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тегів англійської мови є безліч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розміщеного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Penn Treebank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корпусу, яке використовують, наприклад,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default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tagger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Stanford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CoreNLP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tagger.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85E157-CF78-46C7-90DD-9BD2A8475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477" y="3429000"/>
            <a:ext cx="7334250" cy="290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54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BD3DD0-7324-434F-A61B-9FC26E043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1" y="1095375"/>
            <a:ext cx="8229600" cy="5762625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4BC2D03E-9DD5-4B86-8B6C-485985AF95B2}"/>
              </a:ext>
            </a:extLst>
          </p:cNvPr>
          <p:cNvSpPr/>
          <p:nvPr/>
        </p:nvSpPr>
        <p:spPr>
          <a:xfrm>
            <a:off x="1062182" y="390344"/>
            <a:ext cx="1046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позначення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тегів, що використовується для розміченого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Penn Treebank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</a:t>
            </a:r>
          </a:p>
        </p:txBody>
      </p:sp>
    </p:spTree>
    <p:extLst>
      <p:ext uri="{BB962C8B-B14F-4D97-AF65-F5344CB8AC3E}">
        <p14:creationId xmlns:p14="http://schemas.microsoft.com/office/powerpoint/2010/main" val="734669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CE222-99C4-4A24-A0B3-DD3A40D89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сучасних корпусах використовується вертикальний, горизонтальний або псевдо-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розмітки.Приклад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 Tagging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двох англійських пропозицій “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shortsentence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 is this.”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15CC5A-6189-4246-95A5-250373B54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3708" y="1825625"/>
            <a:ext cx="7770091" cy="46672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&lt;sentence id="0"&gt;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="0" pos="DT"&gt;This&lt;/word&gt;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="1" pos="VBZ"&gt;is&lt;/word&gt;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="2" pos="DT"&gt;a&lt;/word&gt;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="3" pos="JJ"&gt;short&lt;/word&gt;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="4" pos="NN"&gt;sentence&lt;/word&gt; </a:t>
            </a:r>
          </a:p>
          <a:p>
            <a:pPr marL="0" indent="176213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="5" pos="."&gt;.&lt;/word&gt;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&lt;/sentence&gt; </a:t>
            </a:r>
          </a:p>
          <a:p>
            <a:pPr marL="0" indent="268288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&lt;sentence id="1"&gt; </a:t>
            </a:r>
          </a:p>
          <a:p>
            <a:pPr marL="0" indent="268288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="0" pos="RB"&gt;So&lt;/word&gt; </a:t>
            </a:r>
          </a:p>
          <a:p>
            <a:pPr marL="0" indent="268288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="1" pos="VBZ"&gt;is&lt;/word&gt; </a:t>
            </a:r>
          </a:p>
          <a:p>
            <a:pPr marL="0" indent="268288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="2" pos="DT"&gt;this&lt;/word&gt; </a:t>
            </a:r>
          </a:p>
          <a:p>
            <a:pPr marL="0" indent="268288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&lt;word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="3" pos="."&gt;.&lt;/word&gt;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&lt;/sentence&gt;</a:t>
            </a:r>
            <a:endParaRPr lang="uk-UA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631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A1952-E409-4701-97DE-7480EBB97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Автоматичне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засобами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Функція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pos_tag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5B96A6-3430-4367-BE53-6E44B78B9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127"/>
            <a:ext cx="10515600" cy="4902345"/>
          </a:xfrm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використовувати регулярні вирази, тобто визначити необхідний тег токену на основі відповідності шаблону.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nltk.RegexpTagger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[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backoff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=None])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 токени тегами, порівнюючи їх із заданими регулярними виразами.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(list(tuple(str, str)))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список двозначних кортежів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tag),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елемент якого є шаблоном регулярного вирази, а другий – значення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відповідає даному регулярному виразу.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tag)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 в тому порядку, в якому вони написані. Якщо слово не відповідає жодному із заданих регулярних виразів, то використовується значення, задане другим необов'язковим параметром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backoff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замовчуванням використовується позначка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95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EB702-2E7F-420C-B3F6-29B103190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tag(tokens)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 класу повертає список кортежів, що складаються з двох елементів. Перший елемент кортежу є токен, а другий –тег, визначений класом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RegexpTagger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E3271ED-BFA3-48E2-AFB8-701B5089F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37650"/>
            <a:ext cx="11169073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text="We will also see how tagging is the second step \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typical NLP pipeline, following tokenization."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разділяємо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на токени: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nltk.word_tokenize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шаблонів і відповідних їм тегів: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patterns=[(r'.*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$','VBG'),('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how','WRB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'),(r'.*','NN')]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розміченого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тексту: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regexp_tagger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nltk.RegexpTagger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(patterns) 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розмічених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regexp_tagger.tag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C794A30-6ECA-49F1-92ED-1206D1EB7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89" y="5988988"/>
            <a:ext cx="7686675" cy="390525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700E9E38-1744-473D-B826-C0A260C760C5}"/>
              </a:ext>
            </a:extLst>
          </p:cNvPr>
          <p:cNvSpPr/>
          <p:nvPr/>
        </p:nvSpPr>
        <p:spPr>
          <a:xfrm>
            <a:off x="8377382" y="2447012"/>
            <a:ext cx="37037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>
                <a:solidFill>
                  <a:srgbClr val="FF0000"/>
                </a:solidFill>
              </a:rPr>
              <a:t>Регулярний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вираз</a:t>
            </a:r>
            <a:r>
              <a:rPr lang="ru-RU" i="1" dirty="0">
                <a:solidFill>
                  <a:srgbClr val="FF0000"/>
                </a:solidFill>
              </a:rPr>
              <a:t> “.*” </a:t>
            </a:r>
            <a:r>
              <a:rPr lang="ru-RU" i="1" dirty="0" err="1">
                <a:solidFill>
                  <a:srgbClr val="FF0000"/>
                </a:solidFill>
              </a:rPr>
              <a:t>означає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ru-RU" i="1" dirty="0" err="1">
                <a:solidFill>
                  <a:srgbClr val="FF0000"/>
                </a:solidFill>
              </a:rPr>
              <a:t>що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всі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інші</a:t>
            </a:r>
            <a:r>
              <a:rPr lang="ru-RU" i="1" dirty="0">
                <a:solidFill>
                  <a:srgbClr val="FF0000"/>
                </a:solidFill>
              </a:rPr>
              <a:t>, не </a:t>
            </a:r>
            <a:r>
              <a:rPr lang="ru-RU" i="1" dirty="0" err="1">
                <a:solidFill>
                  <a:srgbClr val="FF0000"/>
                </a:solidFill>
              </a:rPr>
              <a:t>описані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попередніми</a:t>
            </a:r>
            <a:r>
              <a:rPr lang="ru-RU" i="1" dirty="0">
                <a:solidFill>
                  <a:srgbClr val="FF0000"/>
                </a:solidFill>
              </a:rPr>
              <a:t> шаблонами, </a:t>
            </a:r>
            <a:r>
              <a:rPr lang="ru-RU" i="1" dirty="0" err="1">
                <a:solidFill>
                  <a:srgbClr val="FF0000"/>
                </a:solidFill>
              </a:rPr>
              <a:t>токени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будуть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позначені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мітками</a:t>
            </a:r>
            <a:r>
              <a:rPr lang="ru-RU" i="1" dirty="0">
                <a:solidFill>
                  <a:srgbClr val="FF0000"/>
                </a:solidFill>
              </a:rPr>
              <a:t> &lt;NN&gt;, </a:t>
            </a:r>
            <a:r>
              <a:rPr lang="ru-RU" i="1" dirty="0" err="1">
                <a:solidFill>
                  <a:srgbClr val="FF0000"/>
                </a:solidFill>
              </a:rPr>
              <a:t>що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еквівалентно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тегуванню</a:t>
            </a:r>
            <a:r>
              <a:rPr lang="ru-RU" i="1" dirty="0">
                <a:solidFill>
                  <a:srgbClr val="FF0000"/>
                </a:solidFill>
              </a:rPr>
              <a:t> за </a:t>
            </a:r>
            <a:r>
              <a:rPr lang="ru-RU" i="1" dirty="0" err="1">
                <a:solidFill>
                  <a:srgbClr val="FF0000"/>
                </a:solidFill>
              </a:rPr>
              <a:t>умовчанням</a:t>
            </a:r>
            <a:r>
              <a:rPr lang="ru-RU" i="1" dirty="0">
                <a:solidFill>
                  <a:srgbClr val="FF0000"/>
                </a:solidFill>
              </a:rPr>
              <a:t>.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478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2078</Words>
  <Application>Microsoft Office PowerPoint</Application>
  <PresentationFormat>Широкий екран</PresentationFormat>
  <Paragraphs>116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POS TAGGING  (МОРФОЛОГІЧНА РАЗМІТКА) </vt:lpstr>
      <vt:lpstr>План</vt:lpstr>
      <vt:lpstr>1. Задачі POS-тегування</vt:lpstr>
      <vt:lpstr>Презентація PowerPoint</vt:lpstr>
      <vt:lpstr>Презентація PowerPoint</vt:lpstr>
      <vt:lpstr>Презентація PowerPoint</vt:lpstr>
      <vt:lpstr>У сучасних корпусах використовується вертикальний, горизонтальний або псевдо-XML стиль розмітки.Приклад POS Tagging аналізу двох англійських пропозицій “This is a shortsentence. So is this.”</vt:lpstr>
      <vt:lpstr>2. Автоматичне тегування засобами nltk. Функція pos_tag()</vt:lpstr>
      <vt:lpstr>Метод tag(tokens) даного класу повертає список кортежів, що складаються з двох елементів. Перший елемент кортежу є токен, а другий –тег, визначений класом RegexpTagger:</vt:lpstr>
      <vt:lpstr>Презентація PowerPoint</vt:lpstr>
      <vt:lpstr>Презентація PowerPoint</vt:lpstr>
      <vt:lpstr>Презентація PowerPoint</vt:lpstr>
      <vt:lpstr> 3. Pymorphy2 – морфологічний аналізатор української мови. </vt:lpstr>
      <vt:lpstr>Презентація PowerPoint</vt:lpstr>
      <vt:lpstr>Методи тегування</vt:lpstr>
      <vt:lpstr>Презентація PowerPoint</vt:lpstr>
      <vt:lpstr>Використані джерела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 TAGGING (МОРФОЛОГІЧНА РАЗМІТКА)</dc:title>
  <dc:creator>Admin</dc:creator>
  <cp:lastModifiedBy>Оксана</cp:lastModifiedBy>
  <cp:revision>17</cp:revision>
  <dcterms:created xsi:type="dcterms:W3CDTF">2023-04-22T16:22:46Z</dcterms:created>
  <dcterms:modified xsi:type="dcterms:W3CDTF">2024-11-28T16:36:43Z</dcterms:modified>
</cp:coreProperties>
</file>