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58" r:id="rId4"/>
    <p:sldId id="259" r:id="rId5"/>
    <p:sldId id="260" r:id="rId6"/>
    <p:sldId id="280" r:id="rId7"/>
    <p:sldId id="263" r:id="rId8"/>
    <p:sldId id="265" r:id="rId9"/>
    <p:sldId id="273" r:id="rId10"/>
    <p:sldId id="281" r:id="rId11"/>
    <p:sldId id="282" r:id="rId12"/>
    <p:sldId id="267" r:id="rId13"/>
    <p:sldId id="269" r:id="rId14"/>
    <p:sldId id="283" r:id="rId15"/>
    <p:sldId id="276" r:id="rId16"/>
    <p:sldId id="270" r:id="rId17"/>
    <p:sldId id="284" r:id="rId18"/>
    <p:sldId id="271" r:id="rId19"/>
    <p:sldId id="272" r:id="rId20"/>
    <p:sldId id="274" r:id="rId21"/>
    <p:sldId id="285" r:id="rId22"/>
    <p:sldId id="286" r:id="rId23"/>
    <p:sldId id="287" r:id="rId24"/>
    <p:sldId id="288" r:id="rId25"/>
    <p:sldId id="289" r:id="rId26"/>
    <p:sldId id="290" r:id="rId27"/>
    <p:sldId id="291" r:id="rId28"/>
    <p:sldId id="292" r:id="rId29"/>
    <p:sldId id="293" r:id="rId3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6374" autoAdjust="0"/>
    <p:restoredTop sz="94660"/>
  </p:normalViewPr>
  <p:slideViewPr>
    <p:cSldViewPr snapToGrid="0">
      <p:cViewPr varScale="1">
        <p:scale>
          <a:sx n="77" d="100"/>
          <a:sy n="77" d="100"/>
        </p:scale>
        <p:origin x="600" y="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" y="6334316"/>
            <a:ext cx="12192000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FDFED4-9ED2-42B4-9420-63EA68DB6D77}" type="datetimeFigureOut">
              <a:rPr lang="ru-RU" smtClean="0"/>
              <a:t>19.03.2026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CFE02B-838E-4663-B065-577135F61977}" type="slidenum">
              <a:rPr lang="ru-RU" smtClean="0"/>
              <a:t>‹#›</a:t>
            </a:fld>
            <a:endParaRPr lang="ru-RU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995432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FDFED4-9ED2-42B4-9420-63EA68DB6D77}" type="datetimeFigureOut">
              <a:rPr lang="ru-RU" smtClean="0"/>
              <a:t>19.03.2026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CFE02B-838E-4663-B065-577135F619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35264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FDFED4-9ED2-42B4-9420-63EA68DB6D77}" type="datetimeFigureOut">
              <a:rPr lang="ru-RU" smtClean="0"/>
              <a:t>19.03.2026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CFE02B-838E-4663-B065-577135F619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50593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FDFED4-9ED2-42B4-9420-63EA68DB6D77}" type="datetimeFigureOut">
              <a:rPr lang="ru-RU" smtClean="0"/>
              <a:t>19.03.2026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CFE02B-838E-4663-B065-577135F619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933572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FDFED4-9ED2-42B4-9420-63EA68DB6D77}" type="datetimeFigureOut">
              <a:rPr lang="ru-RU" smtClean="0"/>
              <a:t>19.03.2026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CFE02B-838E-4663-B065-577135F61977}" type="slidenum">
              <a:rPr lang="ru-RU" smtClean="0"/>
              <a:t>‹#›</a:t>
            </a:fld>
            <a:endParaRPr lang="ru-RU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110217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1845734"/>
            <a:ext cx="4937760" cy="402335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FDFED4-9ED2-42B4-9420-63EA68DB6D77}" type="datetimeFigureOut">
              <a:rPr lang="ru-RU" smtClean="0"/>
              <a:t>19.03.2026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CFE02B-838E-4663-B065-577135F619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298373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5"/>
            <a:ext cx="4937760" cy="32867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2867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FDFED4-9ED2-42B4-9420-63EA68DB6D77}" type="datetimeFigureOut">
              <a:rPr lang="ru-RU" smtClean="0"/>
              <a:t>19.03.2026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CFE02B-838E-4663-B065-577135F619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29673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FDFED4-9ED2-42B4-9420-63EA68DB6D77}" type="datetimeFigureOut">
              <a:rPr lang="ru-RU" smtClean="0"/>
              <a:t>19.03.2026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CFE02B-838E-4663-B065-577135F619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88990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FDFED4-9ED2-42B4-9420-63EA68DB6D77}" type="datetimeFigureOut">
              <a:rPr lang="ru-RU" smtClean="0"/>
              <a:t>19.03.2026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CFE02B-838E-4663-B065-577135F619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498400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F6FDFED4-9ED2-42B4-9420-63EA68DB6D77}" type="datetimeFigureOut">
              <a:rPr lang="ru-RU" smtClean="0"/>
              <a:t>19.03.2026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0ECFE02B-838E-4663-B065-577135F619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754243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FDFED4-9ED2-42B4-9420-63EA68DB6D77}" type="datetimeFigureOut">
              <a:rPr lang="ru-RU" smtClean="0"/>
              <a:t>19.03.2026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CFE02B-838E-4663-B065-577135F619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59085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F6FDFED4-9ED2-42B4-9420-63EA68DB6D77}" type="datetimeFigureOut">
              <a:rPr lang="ru-RU" smtClean="0"/>
              <a:t>19.03.2026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0ECFE02B-838E-4663-B065-577135F61977}" type="slidenum">
              <a:rPr lang="ru-RU" smtClean="0"/>
              <a:t>‹#›</a:t>
            </a:fld>
            <a:endParaRPr lang="ru-RU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568850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8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ІМІДЖМЕЙКІНГ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240712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957010" y="202131"/>
            <a:ext cx="7129112" cy="590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світлі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представлених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цілей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іміджмейкингу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Г.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Почепцов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пропонує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розділити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об’єкти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формування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іміджу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три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категорії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Об’єкти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рейтинг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залежить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винятково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створеного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ними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для них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іміджу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До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цієї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категорії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зарахувати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окремих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осіб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політики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телеведучі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лідери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громадських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релігійних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соціальні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групи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військові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студенти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пенсіонери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тощо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партії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телерадіокомпанії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окремі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передачі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Перераховані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об’єкти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в основному,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некомерційні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Вони не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продають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товари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послуги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їхнє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становище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визначається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ставленням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 них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громадськості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Метою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діяльності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об’єктів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назвати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можливість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впливу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настрої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суспільстві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Об’єкти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рейтинг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рівною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мірою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залежить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як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іміджу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так і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ними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товарів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послуг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великі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корпорації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фірми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успіх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ринку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залежить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тільки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продажу, а й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того, як вони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роблять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Метою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діяльності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об’єктів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є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збільшення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обсягів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продажу при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одночасному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створенні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позитивного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іміджу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й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покращенні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продукції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Об’єкти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для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коливання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іміджу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не є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вирішальним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чинником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успіху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В основному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дрібні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торгові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успіх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залежить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більшою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мірою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пропонованої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продукції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Чисельність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об’єктів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цієї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категорії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значно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зменшується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розвитком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культури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ринку.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6684" y="0"/>
            <a:ext cx="4714073" cy="61413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5878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23512" y="1145407"/>
            <a:ext cx="6939814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Залежно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категорії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об’єкта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набір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прийомів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формуванню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іміджу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змінюватися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Якщо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об’єктів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третьої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категорії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достатньо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прагнути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допускати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умисного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випадкового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зниження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іміджу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покладаючись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вдалий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стихійний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розвиток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образу, то для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першої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другої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категорій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потрібно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продумувати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кожний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крок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іміджевої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компанії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Різниця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складності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завдань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визначає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відмінність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методах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іміджмейкингу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каналах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дії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аудиторію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Основними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каналами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дії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передачі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інформації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можна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назвати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усне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повідомлення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наочну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агітацію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періодичні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друкарські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видання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радіо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й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телебачення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Набір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каналів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всіх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категорій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об’єктів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залишається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незмін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% ним, і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вибір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визначається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доцільністю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запитами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замовника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Методи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на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відміну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каналів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для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кожної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категорії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свої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57272" y="311617"/>
            <a:ext cx="4657725" cy="571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82981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05839" y="664143"/>
            <a:ext cx="10058400" cy="591954"/>
          </a:xfrm>
        </p:spPr>
        <p:txBody>
          <a:bodyPr>
            <a:noAutofit/>
          </a:bodyPr>
          <a:lstStyle/>
          <a:p>
            <a:pPr algn="ctr"/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ru-RU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Типізація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іміджу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327259" y="1845734"/>
            <a:ext cx="5707781" cy="4023359"/>
          </a:xfrm>
        </p:spPr>
        <p:txBody>
          <a:bodyPr>
            <a:normAutofit fontScale="77500" lnSpcReduction="20000"/>
          </a:bodyPr>
          <a:lstStyle/>
          <a:p>
            <a:pPr algn="just">
              <a:lnSpc>
                <a:spcPct val="120000"/>
              </a:lnSpc>
            </a:pP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Сучасна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іміджелогія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виокремлює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декілька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можливих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типів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іміджу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яким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властивий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функціональний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підхід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Так Ф.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Джефрінс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пропонує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розглядати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 такими логотипами: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дзеркальний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потоковий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бажаний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особовий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корпоративний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множинний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позитивний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негативний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Розглянемо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найбільш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розповсюджені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типи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іміджу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217919" y="1845735"/>
            <a:ext cx="5582653" cy="4023360"/>
          </a:xfrm>
        </p:spPr>
        <p:txBody>
          <a:bodyPr>
            <a:normAutofit fontScale="77500" lnSpcReduction="20000"/>
          </a:bodyPr>
          <a:lstStyle/>
          <a:p>
            <a:pPr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Дзеркальний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імідж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відображає наше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уявлення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про себе. Ми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ніби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дивимося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дзеркало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займаємося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самооцінкою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Цей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варіант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іміджу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позитивний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психологічно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самооцінки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завжди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висуваємо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перше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місце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позитив.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мінус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—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мінімальне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врахування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думки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сторонніх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осіб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Потоковий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Цей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тип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іміджу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характеризує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погляд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людину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збоку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Саме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цій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області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знаходить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своє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застосування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паблік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рилейшинз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PR) —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діяльність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щодо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налагодження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зв’язків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із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громадськістю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формуванню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потрібного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іміджу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Упередженість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формує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імідж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політика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менше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ніж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реальні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вчинки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не просто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погляд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публіки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взагалі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хоча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бути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дуже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важливим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цієї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по%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літика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можуть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бути думки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електорату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І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найголовнішим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завданням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тут є створення не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стільки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сприятливого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скільки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точного, правильного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іміджу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3532472"/>
            <a:ext cx="6217919" cy="24682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56213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21381" y="73256"/>
            <a:ext cx="493776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Бажаний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Цей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тип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іміджу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відображає наш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ідеал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тобто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те, до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чого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ми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прагнемо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Він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особливо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важливий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політиків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початківців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громадських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діячів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для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нових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організаційних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структур. Про них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ще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нікому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нічого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відомо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тому в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цьому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разі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бажаний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імідж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повинен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виступати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як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єдино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можливий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Ми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досить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часто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бачимо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такий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підхід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коли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одержуємо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інформацію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про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нові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партії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організації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Формування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цього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іміджу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пояснюється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намаганням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особистості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викликати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певну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психологічну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готовність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оточуючих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партнерів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співробітників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родичів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знайомих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діяти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певним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чином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щодо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неї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Саме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особистість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формує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відповідну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установку про себе з боку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оточуючих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намагається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зробити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так,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щоб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вони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сприймали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її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так, як вона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цього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бажає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44691" y="73256"/>
            <a:ext cx="6747309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Бажаний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імідж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—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більш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менш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адекватний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реальній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людині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образ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особистості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який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складається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її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ділових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партнерів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свідомому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підсвідомому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рівнях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Побудований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він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основі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endPara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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зовнішнього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вигляду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ділової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людини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endPara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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її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манер (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уміння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триматися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спілкуватися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використовуючи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мовні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невербальні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сигнали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); </a:t>
            </a:r>
            <a:endPara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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зовнішньої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й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внутрішньої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культури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endPara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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уміння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себе подати (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підкресливши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свої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позитивні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при% ховавши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негативні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сторони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  <a:endPara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Формування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думки про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іншу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людину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відбувається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вже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перших десяти секунд, тому на початку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спілкування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важливо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правильно себе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налаштувати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триматися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й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почуватися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комфортно.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Бажаний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імідж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—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передусім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уміння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бути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приємним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спілкуванні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тому для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формування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багато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важить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візуальна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доброзичливість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техніка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проведення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переговорів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гречної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поведінки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як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запорука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успіху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ділової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людини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1381" y="3858908"/>
            <a:ext cx="11819824" cy="23389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68108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33137" y="660738"/>
            <a:ext cx="6939814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Головна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цінність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іміджу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полягає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умінні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носія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будувати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діалог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У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діалозі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мова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додаток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іміджу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швидше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сам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імідж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через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мову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здійснюється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соціальна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ідентифікація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іміджу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час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спілкування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особистість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підтверджує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закріплює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бажаний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імідж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ж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руйнує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З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мовної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культури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обсягу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й характеру лексикону,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інтонації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манер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можна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зробити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висновок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про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дещо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більше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ніж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імідж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—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пізнати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внутрішні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установки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людини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її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особистість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Український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професор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Л. Синельникова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зазначає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успішний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діалог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— шлях до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пролонгації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іміджу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продовження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часі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просторі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Сприйняття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відторгнення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іміджу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потрібно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шукати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очах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слухачів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у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змісті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й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інтонації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їхніх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реплік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запитань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Комунікативні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недоліки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значною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мірою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можуть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знизити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бажаний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імідж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Варто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контролювати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свою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мову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уважно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стежити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 жестами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тіла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спілкування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18683" y="758440"/>
            <a:ext cx="4368517" cy="45643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99061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657600" y="211755"/>
            <a:ext cx="5534526" cy="590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Особистий.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Цей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тип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іміджу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характеризує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систему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уявлень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про образ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конкретної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людини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Особистий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імідж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формується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нашій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свідомості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у першу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чергу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впливом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засобів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масової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стосується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конкретної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особистості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Особистий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імідж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—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важлива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складова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частина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кар’єри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Є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декілька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причин,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вказують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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віримо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те,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бачимо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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всі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зайняті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люди і часто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приймаємо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рішення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основі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першого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враження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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імідж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впливає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тих,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хто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приймає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рішення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питаннях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професійного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росту;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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діємо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усвідомлюючи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як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представники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своєї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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добре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виглядати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впевнено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почуватися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—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добре для нас самих.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Особистий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імідж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—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середовищне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явище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цьому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розумінні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виступає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як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людське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визнання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як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оцінка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певної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групи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Не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виняток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те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інше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людське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середовище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кращий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ступінь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вихованості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ерудиції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професіоналізму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3657600" cy="634304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63050" y="332823"/>
            <a:ext cx="3028950" cy="57882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21474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97280" y="219226"/>
            <a:ext cx="10058400" cy="1450757"/>
          </a:xfrm>
        </p:spPr>
        <p:txBody>
          <a:bodyPr>
            <a:noAutofit/>
          </a:bodyPr>
          <a:lstStyle/>
          <a:p>
            <a:pPr algn="just">
              <a:lnSpc>
                <a:spcPct val="100000"/>
              </a:lnSpc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Особистий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імідж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визначається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складним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набором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внутрішніх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зовнішніх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факторів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саме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—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самоімідж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—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бажаний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імідж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—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важливий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імідж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Самоімідж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випливає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попереднього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досвіду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й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відбиває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нинішній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стан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самоповаги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Тобто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якщо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людина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хоче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щоб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її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поважали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вона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передусім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повинна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навчитися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поважати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сама себе.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marL="0" indent="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Самоімідж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—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візуальна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привабливість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особистості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Імідж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отримують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рахунок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свого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високого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професіоналізму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високої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загальної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культури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культури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управління,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вміння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само%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вдосконалюватися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стежити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 собою. 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Без </a:t>
            </a:r>
            <a:r>
              <a:rPr lang="ru-RU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самоіміджу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неможливо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досягти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великих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успіхів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будь-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якій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сфері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діяльності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Самоімідж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потрібно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формувати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підвищення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ефективності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управління </a:t>
            </a:r>
            <a:r>
              <a:rPr lang="ru-RU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своєю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поведінкою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362298" y="1845734"/>
            <a:ext cx="4793381" cy="39294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39506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21381" y="73256"/>
            <a:ext cx="6728057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Реальний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імідж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—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погляд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себе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збоку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Саме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цій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області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недостатнє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інформування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нерозуміння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й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упередження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формують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імідж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політики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організації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менше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ніж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реальні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вчинки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не просто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погляд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публіки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взагалі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хоча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бути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досить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істотним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організації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політика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можуть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бути думки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виборців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клієнтів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журналістів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тощо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І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найважливішим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завданням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тут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стає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стільки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сприятливий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правильний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тип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іміджу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7158" y="2719888"/>
            <a:ext cx="6622279" cy="341140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15325" y="73256"/>
            <a:ext cx="4733374" cy="60473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61405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97280" y="0"/>
            <a:ext cx="10058400" cy="1450757"/>
          </a:xfrm>
        </p:spPr>
        <p:txBody>
          <a:bodyPr>
            <a:noAutofit/>
          </a:bodyPr>
          <a:lstStyle/>
          <a:p>
            <a:pPr algn="ctr">
              <a:lnSpc>
                <a:spcPct val="100000"/>
              </a:lnSpc>
            </a:pP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Корпоративний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імідж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097280" y="1845735"/>
            <a:ext cx="4937760" cy="4023359"/>
          </a:xfrm>
        </p:spPr>
        <p:txBody>
          <a:bodyPr>
            <a:normAutofit fontScale="92500" lnSpcReduction="20000"/>
          </a:bodyPr>
          <a:lstStyle/>
          <a:p>
            <a:pPr marL="0" indent="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імідж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організації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загалом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 не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певних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її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частин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результатів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її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роботи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Тут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мають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значення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репутація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організації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її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успіхи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ступінь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стабільності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Особливо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важливий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тип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іміджу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об’єднань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партій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використовують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власну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символіку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тощо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Корпоративний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тип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іміджу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умовно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поділяють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внутрішній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зовнішній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Іміджмейкер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Е.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Дьячкова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вважає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допомогою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правильно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збудованого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іміджу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можна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управляти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процесом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створення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враження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про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фірму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як у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клієнтів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так і в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співробітників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При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цьому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формування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сприятливого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враження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спів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%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робітників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фірми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внутрішній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імідж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не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менш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важливе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ніж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клієнтів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партнерів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зовнішній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імідж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Адже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працівники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довіряють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керівникам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сприймають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цілі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організації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як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свої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власні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здатні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досягти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найвищих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результатів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Носіями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корпоративного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іміджу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виступають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організаційно-діяльнісні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засоби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Імідж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потрібен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корпорації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для того,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щоб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люди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усвідомлювали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оцінювали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її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роль у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економічному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соціально-політичному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житті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конкретного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регіону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Корпорація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повинна бути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відомою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лише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своєю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продукцією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послугами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 й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своїм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«его»,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формується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свідомості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оточуючих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як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суспільний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об’єкт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>
            <a:noAutofit/>
          </a:bodyPr>
          <a:lstStyle/>
          <a:p>
            <a:pPr marL="0" indent="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Носіями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товарного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іміджу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виступають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матеріальні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виробничодіяльнісні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засоби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матеріали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товари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групи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виробів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тощо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Додамо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наш список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можливих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іміджів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закритий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імідж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характерний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багатьох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радянських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пострадянських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керівників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Він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цікавий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тим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кожен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зі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споживачів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вписувати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нього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ті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риси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сам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вважає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найпереконливішими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Такий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імідж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як «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чорна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діра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»,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готовий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прийняти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все. І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чим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менше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інформації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буде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мати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аудиторія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тим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серйозніше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й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значніше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починає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виглядати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фігура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такого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політика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Можна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внести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також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поняття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міфологічного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іміджу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який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будемо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розуміти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як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підведення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лідера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ті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інші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сформовані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цьому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суспільстві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міфи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Вільно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мимоволі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ми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підлаштовуємося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своєму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сприйнятті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сформовані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стереотипи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лише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поодинокі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лідери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можуть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претендувати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те,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щоб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зруйнувати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сформовані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уявлення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У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цьому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плані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цікаві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фольклорні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подання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типу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казки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оскільки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вони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мають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особливу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силу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впливу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яку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виявляли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протягом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сторіч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819646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86076" y="2204185"/>
            <a:ext cx="3200400" cy="2286000"/>
          </a:xfrm>
        </p:spPr>
        <p:txBody>
          <a:bodyPr>
            <a:noAutofit/>
          </a:bodyPr>
          <a:lstStyle/>
          <a:p>
            <a:pPr algn="ctr"/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Образ в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іміджмейкерстві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психологічні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аспекти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створення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357837" y="192504"/>
            <a:ext cx="7702617" cy="4199021"/>
          </a:xfrm>
        </p:spPr>
        <p:txBody>
          <a:bodyPr>
            <a:noAutofit/>
          </a:bodyPr>
          <a:lstStyle/>
          <a:p>
            <a:pPr marL="0" indent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Індивідуальні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відмінності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кожної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людини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здебільшого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—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результат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когнітивних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(«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cognition» —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пізнання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процесів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Пізнання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—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акт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отримання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якоїсь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інформації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передує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поведінці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являє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собою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певний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внесок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спосіб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мислення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людини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процеси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обробки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інформації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вирішення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завдань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Серед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наявних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когнітивних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процесів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(таких як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уявлення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сприйняття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мислення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саме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процес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сприйняття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є одним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із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найважливіших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побудові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іміджу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як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зазначає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дослідник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Т. Виноградова. Ключ до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розуміння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процесу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сприйняття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полягає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визнанні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того факту,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воно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є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унікальною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інтерпретацією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ситуації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хоча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й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недосконалим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її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відображенням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Завдяки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сприйняттю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особистість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спроможна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сформувати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унікальну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власну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картину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світу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яка,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тим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часом,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значно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відрізнятися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реальності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За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допомогою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процесу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сприйняття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можна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краще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зрозуміти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й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пояснити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обставини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виникнення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тієї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іншої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ситуації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поведінку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особистості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організації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обробити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наявну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інформацію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перевести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її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рішення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дію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Визнання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різниці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між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очікуваним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наявним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оточенням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важливе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розуміння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законів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побудови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іміджу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Так,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сприйняття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керівником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реального стану речей в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організації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інколи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значно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відрізняється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того, як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сприймають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підлеглі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і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річ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тут не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лише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інтелектуальних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вікових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статевих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відмінностях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57836" y="5265019"/>
            <a:ext cx="7702617" cy="15111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17564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24577" y="0"/>
            <a:ext cx="3200400" cy="2286000"/>
          </a:xfrm>
        </p:spPr>
        <p:txBody>
          <a:bodyPr>
            <a:normAutofit/>
          </a:bodyPr>
          <a:lstStyle/>
          <a:p>
            <a:r>
              <a:rPr lang="uk-UA" sz="8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ПЛАН</a:t>
            </a:r>
            <a:endParaRPr lang="ru-RU" sz="8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309712" y="452386"/>
            <a:ext cx="7683366" cy="4199021"/>
          </a:xfrm>
        </p:spPr>
        <p:txBody>
          <a:bodyPr>
            <a:normAutofit/>
          </a:bodyPr>
          <a:lstStyle/>
          <a:p>
            <a:pPr algn="just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Іміджмейкинг.</a:t>
            </a:r>
          </a:p>
          <a:p>
            <a:pPr algn="just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Типізація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іміджу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Образ в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іміджмейкерстві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психологічні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аспекти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створення.</a:t>
            </a:r>
          </a:p>
          <a:p>
            <a:pPr algn="just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Вимоги до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особистості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іміджмейкера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65319" y="3060182"/>
            <a:ext cx="3643262" cy="364381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281888"/>
            <a:ext cx="4100362" cy="35761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70059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21381" y="73256"/>
            <a:ext cx="11810198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Сприйняття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—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складна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взаємодія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процесів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отримання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відбору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систематизації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інтерпретації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одержаних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відчуттів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І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хоча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сприйняття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здебільшого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залежить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органів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відчуття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є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джерелом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отримання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сирої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інформації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пізнання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забезпечує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фільтрацію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модифікацію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навіть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видозміну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На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процес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сприйняття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впливають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endPara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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характеристики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сприймаючого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об’єкт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сприйняття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—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впливають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сприйняття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однієї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людини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іншою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на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ситуацію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в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якій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вони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перебувають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Особисті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фактори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визначають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чому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кому в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цій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ситуації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приділяється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увага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яким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чином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інтерпретується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сприйнята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інформація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є основою для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прийняття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рішень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відповідних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дій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endPara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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характеристики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ситуації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—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фізичний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соціальний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організаційний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набір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даних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про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ситуацію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склалася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Складність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сприйняття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підтверджується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цілим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рядом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процесів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першим з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яких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є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дія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відповідного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стимулу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ситуації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Починається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сприйняття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того моменту, коли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особистість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стикається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зі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стимулом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ситуацією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Таке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зіткнення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відбуватись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як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із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безпосереднім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сенсорним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подразни% ком, так і з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соціокультурним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середовищем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цілому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0591" y="2627801"/>
            <a:ext cx="11566609" cy="37056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54625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33137" y="413887"/>
            <a:ext cx="6939814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Відчуття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—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відображення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властивостей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предметів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об’єктивного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світу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виникає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їхньому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безпосередньому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впливі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чуття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Фізіологічною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основою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відчуттів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є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нервовий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процес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відбувається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час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подразників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адекватний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йому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аналізатор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До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фізичних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чуття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належать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зір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слух, нюх,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дотик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смак. За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допомогою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людина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сприймає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колір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світло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форму, силу звуку і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висоту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тону, тепло й холод,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різноманітні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запахи і смак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їжі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тощо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чуття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постійно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відчувають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вплив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різних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подразників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як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зовнішніх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світлові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звукові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хвилі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механічний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тиск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хімічна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енергія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так і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внутрішніх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пов’язаних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із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фізіологічними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особливостями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відчуття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голоду,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спраги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зміни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діяльності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серця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статика й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рівновага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тіла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розташування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просторі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відчуття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рухів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положення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частин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власного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тіла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 Для того,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щоб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внаслідок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подразника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чуття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виникло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відчуття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потрібно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щоб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стимул,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викликає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досягнув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певної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величини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Відчуття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є в нас самих, 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властивості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предметів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сприймаються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їхні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образи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локалізовані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просторі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До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властивостей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образу,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створюється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сприйняття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належать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предметність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цілісність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контрасність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категоріальність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57272" y="311617"/>
            <a:ext cx="4657725" cy="571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01952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957010" y="202131"/>
            <a:ext cx="7129112" cy="590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Аналізуючи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вищезазначене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робимо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висновок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знання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основ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психології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сприяє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правильним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ефективним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діям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для створення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іміджу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всіх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етапах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цього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появи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ідеї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її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втілення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Психологи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можуть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надати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дієву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допомогу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команді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іміджмейкерів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рішенні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важливих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завдань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вважає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Г.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Почепцов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шляхом: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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залучення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утримання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уваги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аудиторії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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формування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установки 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довіру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недовіру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з боку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аудиторії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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використовування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психологічних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особливостей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окремих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соціальних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груп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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використовування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загальних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особливостей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сприйняття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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використовування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специфічних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навичок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комунікації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нейролінгвістичне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програмування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трансакційний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аналіз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навіювання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метод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когнітивного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дисонансу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Він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підкреслює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роль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різніх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психологічних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ефектів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використовують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іміджмейкерстві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Одним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із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найважливіших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ефектів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—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виділення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об’єкта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рухомого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нерухомого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певному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фоні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Якщо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треба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привернути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увагу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відповідного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образу, то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потрібно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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всіляко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прикрасити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об’єкт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навпаки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вирізнити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простотою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серед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складніших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об’єктів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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помістити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об’єкт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однокольоровий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пастельний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тон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тон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із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простою фактурою. 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6684" y="0"/>
            <a:ext cx="4714073" cy="61413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83539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32034" y="770021"/>
            <a:ext cx="10058400" cy="774834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Вимоги до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особистості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іміджмейкера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73769" y="1932361"/>
            <a:ext cx="6772977" cy="4023359"/>
          </a:xfrm>
        </p:spPr>
        <p:txBody>
          <a:bodyPr>
            <a:noAutofit/>
          </a:bodyPr>
          <a:lstStyle/>
          <a:p>
            <a:pPr algn="just">
              <a:lnSpc>
                <a:spcPct val="100000"/>
              </a:lnSpc>
            </a:pP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Особливої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ваги у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технології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іміджмейкінгу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набуває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професіонал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людина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яка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фахово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формує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образ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певного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соціального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об’єкта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Професія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іміджмейкера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наголошує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В.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Шепель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є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багатогранною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людинотворчою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діяльністю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Справжній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поклик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іміджмейкера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навчити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особистість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мистецтву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подобатися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людям,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комерційній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організації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створити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гідну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репутацію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регіону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місту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–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сприяти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набуттю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ореолу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величі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Особистісно-ділові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якості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іміджмейкера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автор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окреслює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так: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професіонал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повинен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мати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задатки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філософа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адже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роботі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первинними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є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багата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уява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уміння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вибрати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засоби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самопрезентації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почуття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художньої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міри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глибинне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пізнання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особистості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технологічність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використання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знань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іміджолог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повинен бути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антропознавцем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для того,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щоб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навчити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людей гуманно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спілкуватися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одне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одним,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самостійно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розкривати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свій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особистісноділовий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потенціал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іміджмейкер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режисер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оскільки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повинен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навчити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людину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акторським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навичкам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самопрезентації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іміджмейкер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стиліст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який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володіє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знаннями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основ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колористики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дизайну,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одягу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косметології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візажа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перукарської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справи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А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ще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іміджмейкер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зобов’язаний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розуміти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суть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фізіогноміки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естетичної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медицини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7446746" y="1857676"/>
            <a:ext cx="4745254" cy="43409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44440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33137" y="660738"/>
            <a:ext cx="6939814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Іміджмейкер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піднесено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гуманітарна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професія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мистецтво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Зрозуміло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мистецтво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потребує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внутрішньої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свободи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злету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почуттів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думок,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душевної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матеріальної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розкутості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Автор наводить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своєрідну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шкалу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специфічних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рис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вдачі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іміджмейкера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комунікабельність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здатність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спілкування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уміння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швидко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встановлювати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контакт та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приваблювати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 себе людей; 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емпатія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уміння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відчувати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внутрішній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стан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людини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бачити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її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внутрішній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світ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рефлексія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уміння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проектувати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образ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людини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найбільш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адекватний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її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настрою та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відчуттям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красномовство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через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мову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впливати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душевний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стан особи; 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сексапільність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аура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біоенергетичного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тяжіння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 себе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самовладання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витримка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стресостійкість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18683" y="758440"/>
            <a:ext cx="4368517" cy="45643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1124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4928134" y="1289785"/>
            <a:ext cx="6814687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Іміджмейкер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вважає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О. Панасюк, повинен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володіти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знаннями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галузях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психології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(особливо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психології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сприйняття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комунікації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психіатрії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свідомість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підсвідомість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людини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сфери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впливає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імідж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нейролінгвістичного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програмування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психотерапії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психоаналізу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педагогіки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дизайну,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лінгвістики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менеджменту.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Дослідник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вказує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основними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об’єктами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діяльності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іміджмейкера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є прототип, чий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імідж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формується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людина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предмет,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явище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аудиторія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іміджу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майбутні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носії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думки про прототип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іміджу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інколи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лідер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думки, 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також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найближче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оточення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клієнта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Критерій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ефективної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роботи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іміджмейкера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досягнення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мети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формування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іміджу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створення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атракції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психологічного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тяжіння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аудиторії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іміджу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цього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об’єкта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9763" y="416394"/>
            <a:ext cx="4310363" cy="54068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13639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34754" y="3080083"/>
            <a:ext cx="11771697" cy="329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Звернемося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важливої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складової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знань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іміджмейкера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психології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сприйняття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образу.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Ця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наукова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галузь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дійсно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допомагає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осягнути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справжні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механізми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впливу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іміджу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аудиторію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отже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моделює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точний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алгоритм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дій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іміджмейкера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Наведемо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декілька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визначень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поняття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сприйняття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endPara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Сприйняття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(лат. 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perception –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сприйняття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–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пізнавальний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психічний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процес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який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виявляється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цілісному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відображенні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образів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предметів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ситуацій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явищ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виникають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процесі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впливу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подразників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рецепторні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поверхні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органів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відчуттів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Сприйняття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відображення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реального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світу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свідомості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людини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Унаслідок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перцептивної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діяльності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відбувається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ніби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зняття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зліпків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довкілля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Результатом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сприйняття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перцепції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є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перцептивні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образи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своїх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істотних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властивостях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повторюють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оригінали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викликали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Система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перцептивних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образів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мозку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людини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складає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внутрішню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картину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світу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Сприйняття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відрізняється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уяви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фантазії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саме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тим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відтворює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свідомості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людини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образи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реальності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віддзеркалює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зовнішній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світ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Таке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відображення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є результатом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безпосередньої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дії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об’єктів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реального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світу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чуття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Цим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перцептивні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образи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відрізняються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мнемічних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імені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Мнемосі́на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грец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l-GR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Μνημμοσύνη) –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давньогрецькій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міфології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богиня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пам’яті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зберігаються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пам’яті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можуть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відтворюватися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уяві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поза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дією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об’єктів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реального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світу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чуття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також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фантастичних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народжених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безпосередньо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впливом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роботи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уяви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людини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"/>
            <a:ext cx="12262585" cy="31474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251480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31008" y="96253"/>
            <a:ext cx="6044665" cy="62478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Сприйняття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має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фізіологічну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природу і є результатом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дії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саме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чуття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Людина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пізнає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світ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допомогою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органів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чуття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На думку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науковців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існують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індивідуальні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відмінності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сприйнятті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можна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типологізувати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так: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синтетичний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тип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сприйняття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характеризується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яскравим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загальним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враженням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предметів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загальним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змістом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загальними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особливостями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сприйнятого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Люди з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цим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типом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перцепції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найменше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звертають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увагу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деталі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предметів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явищ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Люди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аналітичного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типу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сприйняття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схильні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виокремлення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деталей.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розповіді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завжди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наповнені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подробицями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й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описом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окремих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деталей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предметів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явищ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за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якими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часто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втрачається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сутнісний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зміст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Описовий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тип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сприйняття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характеризується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тим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такі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люди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обмежуються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фактичною картиною того,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бачать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чують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Вони не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намагаються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пояснити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сутність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сприйнятого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Мотиви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вчинків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інших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людей,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рушійні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сили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подій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явищ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залишаються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поза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увагою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Люди з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пояснювальним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типом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сприйняття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завжди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намагаються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пояснити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побачене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почуте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задовольняє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лише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інформація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яку вони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сприймають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безпосередньо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Об’єктивний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тип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сприйняття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характеризується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чіткою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відповідністю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сприйнятого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реального.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Суб’єктивний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тип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сприйняття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характеризується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тим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люди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виходять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межі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фактичного і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багато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чого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додають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себе. У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своїх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розповідях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вони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схильні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передавати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дійсне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власні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суб’єктивні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враження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про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нього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Вони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говорять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про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власні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думки й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переживання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викликані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сприйнятим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явищем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35880" y="485030"/>
            <a:ext cx="4679682" cy="52970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76257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9015" y="606391"/>
            <a:ext cx="6920564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Людське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сприйняття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зумовлене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всією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психологічною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структурою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особистості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до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якої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входять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її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спрямованість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(потреби,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мотиви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інтереси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установки,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смаки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схильності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стереотипи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ідеали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ментальність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спроможність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можливості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здібності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дарування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обдарованість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особистісні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(характер, темперамент).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Відповідно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об’єкта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сприйняття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розрізняють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перцепцію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простору, часу,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руху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людини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людиною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сприйняття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простору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величини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форми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об’ємності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віддаленості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предметів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);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сприйняття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часу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довготривалості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й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послідовності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явищ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подій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швидко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довго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раніше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пізніше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майбутньому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минулому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);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сприйняття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руху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фізичного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переміщення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об’єктів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просторі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напрямку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й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швидкості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просторового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існування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предметів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динамічного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стану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об’єкта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рух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спокій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);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сприйняття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людини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людиною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соціальну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перцепцію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рухів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вчинків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діяльності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 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основі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соціальної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перцепції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суб’єкт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орієнтується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зовнішніх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проявах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внутрішньої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психологічної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сутності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інших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людей,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оскільки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через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зовнішні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ознаки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проявляються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внутрішні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характеристики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особистості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зокрема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її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думки,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почуття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бажання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емоційні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переживання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тощо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59579" y="332823"/>
            <a:ext cx="4732421" cy="57882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81855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197641" y="144378"/>
            <a:ext cx="6487427" cy="62478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Імідж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людини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образ,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сприймається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передається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Імідж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виникає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тоді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коли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спостерігач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отримує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відносно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стійке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враження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про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іншу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людину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про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її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поведінку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зовнішній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вигляд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мовлення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т.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Імідж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має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двобічний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характер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побутування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суб’єктивний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трансльований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образ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тієї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персони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яку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сприймають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об’єктивний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образ,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сприймається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аудиторією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індивідом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Трансльований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образ та образ,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сприймається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можуть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співпадати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Імідж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сприйматися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не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сприйматися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усе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залежить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орієнтації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відповідні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форми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соціальної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поведінки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визначення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певної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аудиторії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впливу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Так званий “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середній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клас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” (як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найбільш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числений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стратифікаційній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системі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спрямований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традиційні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цінності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Тому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час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професійного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формування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іміджу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публічної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персони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слід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обов’язково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враховувати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цей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аспект і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втілювати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традиційні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моральні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аспекти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систему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трансльованого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образу.</a:t>
            </a:r>
          </a:p>
          <a:p>
            <a:pPr algn="just"/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міджмейкеру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слід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пам’ятати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й про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національні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особливості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сприйняття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Перцепція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різних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народів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має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певні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відмінності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визначаються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специфікою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національного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характеру,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етнічною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ментальністю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системою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цінностей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соціальними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нормами й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еталонами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структурою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національної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свідомості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етнічної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картини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світу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тощо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Ці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відмінності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сформувалися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впливом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природних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умов (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географічне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розташування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клімат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визначають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спосіб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життя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етносу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історичних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подій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релігійних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вірувань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Сприйняття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світу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представниками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певної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нації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залежить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національної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психології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компонентами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якої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є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національний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характер та темперамент,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національне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почуття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національна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самосвідомість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особливості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складу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розуму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звичаї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традиції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вдача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5111015" cy="63430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25418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32034" y="770021"/>
            <a:ext cx="10058400" cy="774834"/>
          </a:xfrm>
        </p:spPr>
        <p:txBody>
          <a:bodyPr/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Поняття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іміджмейкінгу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54518" y="1739856"/>
            <a:ext cx="6583679" cy="4023359"/>
          </a:xfrm>
        </p:spPr>
        <p:txBody>
          <a:bodyPr>
            <a:noAutofit/>
          </a:bodyPr>
          <a:lstStyle/>
          <a:p>
            <a:pPr algn="just">
              <a:lnSpc>
                <a:spcPct val="100000"/>
              </a:lnSpc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Поява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родоплемінних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общин і перших форм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комунікації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зумовили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створення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певного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образу як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цілеспрямованого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процесу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Люди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намагалися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виділитися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суспільстві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здобути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позиції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лідера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ідентифікувати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себе й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надати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образу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індивідуальності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Для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цього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використовувалися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жести,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способи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оформлення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зовнішності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1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0000"/>
              </a:lnSpc>
            </a:pP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Існує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думка,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першим «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спеціалістом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у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галузі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іміджування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був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біблійний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Аарон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Першосвященник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(1445 р. до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н.е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.), брат та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помічник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Мойсея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Оскільки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Мойсей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був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недоріким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людина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дефектом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мови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Аарон говорив перед народом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замість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брата.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Саме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тому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називали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вустами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Мойсеєвими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пророком. </a:t>
            </a:r>
            <a:endParaRPr lang="ru-RU" sz="1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0000"/>
              </a:lnSpc>
            </a:pPr>
            <a:r>
              <a:rPr lang="ru-RU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Історія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вивчення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професійного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формування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іміджу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науковці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означують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трьома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етапами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1)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доісторичний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період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(ІХ-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ІІ ст. до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н.е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– 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XVIII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ст.); 2)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період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4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систематизації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XVIII –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середина 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XX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ст.) 3)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інформаційний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період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(середина 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XX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ст. –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дотепер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</a:p>
        </p:txBody>
      </p:sp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7446746" y="1857676"/>
            <a:ext cx="4745254" cy="43409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33167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23512" y="1145407"/>
            <a:ext cx="6939814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Іміджмейкінг –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сукупність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технологій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технік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елементів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операцій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необхідних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професійного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формування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іміджу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об’єкта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людини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предмета,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явища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);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система, метою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функціонування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якої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є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формування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іміджу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Іміджмейкінг становить собою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науково-практичну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галузь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іміджології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науки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теорію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практику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творення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іміджу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Сам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процес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роботи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створенню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іміджу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має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споріднену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назву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іміджування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термін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часто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виступає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синонімом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</a:t>
            </a:r>
          </a:p>
          <a:p>
            <a:pPr algn="just"/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поняття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формування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іміджу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»).</a:t>
            </a:r>
          </a:p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науковій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літературі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іміджмейкінг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будучи практичною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галуззю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часто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тлумачиться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по-перше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як система,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складається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із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взаємозумовлених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елементів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по-друге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як процедура (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іміджування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формування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іміджу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має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конкретні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мету та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завдання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57272" y="311617"/>
            <a:ext cx="4657725" cy="571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07576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25089" y="154003"/>
            <a:ext cx="10443411" cy="495702"/>
          </a:xfrm>
        </p:spPr>
        <p:txBody>
          <a:bodyPr>
            <a:noAutofit/>
          </a:bodyPr>
          <a:lstStyle/>
          <a:p>
            <a:pPr algn="just">
              <a:lnSpc>
                <a:spcPct val="95000"/>
              </a:lnSpc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проекції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сучасне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життя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імідж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—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важлива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частина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соціальнокультурного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процесу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Як ми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вже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визначили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поняття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іміджу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багатогранне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імідж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відіграє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значну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роль у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сфері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масової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комунікації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політиці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шоу-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бізнесі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1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223380"/>
          </a:xfrm>
        </p:spPr>
        <p:txBody>
          <a:bodyPr>
            <a:normAutofit fontScale="47500" lnSpcReduction="20000"/>
          </a:bodyPr>
          <a:lstStyle/>
          <a:p>
            <a:pPr>
              <a:lnSpc>
                <a:spcPct val="100000"/>
              </a:lnSpc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1097280" y="2156059"/>
            <a:ext cx="4937760" cy="3713036"/>
          </a:xfrm>
        </p:spPr>
        <p:txBody>
          <a:bodyPr>
            <a:normAutofit fontScale="92500" lnSpcReduction="20000"/>
          </a:bodyPr>
          <a:lstStyle/>
          <a:p>
            <a:pPr algn="just">
              <a:lnSpc>
                <a:spcPct val="100000"/>
              </a:lnSpc>
            </a:pP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Саме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тому,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імідж-технології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використовують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забезпечення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ефекту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враження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си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тема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реальних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впливів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унаслідок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яких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людиною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як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окремо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так і у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групі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створюються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відповідні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дії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»,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тим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самим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підкреслюючи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визначну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роль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імідж-технологій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реалізації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продукту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всіх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форм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виробництва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Він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визначає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три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види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технологій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соціально-орієнтовані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особистісно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орієнтовані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комбіновані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До перших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він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відносить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конструювання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різних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соціумів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проведення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піарівських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іміджмейкерських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акцій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До других належать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технології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конкретного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впливу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особистість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Комбіновані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—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технології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поєднують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собі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риси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двох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вищезазначених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Інтенсивність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використання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саме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й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припадає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шоу-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бізнес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сучасне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художнє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виробництво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управлінську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практику.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318984" y="1846052"/>
            <a:ext cx="4937760" cy="223380"/>
          </a:xfrm>
        </p:spPr>
        <p:txBody>
          <a:bodyPr>
            <a:normAutofit fontScale="47500" lnSpcReduction="20000"/>
          </a:bodyPr>
          <a:lstStyle/>
          <a:p>
            <a:pPr>
              <a:lnSpc>
                <a:spcPct val="100000"/>
              </a:lnSpc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318984" y="2156059"/>
            <a:ext cx="5149516" cy="3616782"/>
          </a:xfrm>
        </p:spPr>
        <p:txBody>
          <a:bodyPr>
            <a:noAutofit/>
          </a:bodyPr>
          <a:lstStyle/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Імідж-технології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включають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такі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компоненти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смислове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призначення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інформаційний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продукт,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технічне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забезпечення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організаційні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форми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Вони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розвиваються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трьома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етапами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проектування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бажаного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іміджу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враховуючи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цілі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особливості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імідж-аудиторії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реалізацію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відповідного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іміджу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діяльності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в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житті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корекцію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створеного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іміджу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зворотного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зв’язку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подальшого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розвитку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особливостей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іміджмейкерства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належать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такі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специфічні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технології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іміджування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зі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створення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ефективного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іміджу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як: 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техніки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створення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яскравого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образу (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неймінг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брендінг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); 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техніки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формування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позитивного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ставлення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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техніки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підвищення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іміджу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підсилення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впливовості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образу.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7280" y="649705"/>
            <a:ext cx="10159464" cy="10611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8345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4880008" y="298383"/>
            <a:ext cx="6814687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Іміджмейкинг є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невід’ємною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частиною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піарівських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іміджевих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кампанії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Призначення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засобів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іміджмейкинга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—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конкуренція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формування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керованого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іміджу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товарів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і/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послуг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самої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фірми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особи,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моди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ідеології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тощо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Як правило,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заходи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складаються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не з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одноразових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аудиторія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сприймає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як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випадкові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саме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взаємоузгоджених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акцій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спрямованих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аудиторію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дослідженнями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соціологів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заходи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щодо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формування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іміджу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команди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стендистів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великій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виставці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налічують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15–20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технік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для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страхової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фірми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30–50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ходів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сценарій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вибору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депутата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Верховної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Ради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України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—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всі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60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технологій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впливу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твердженням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І. Л.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Вікентьева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іміджмейкинг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5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осноних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цілей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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позиціонування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об’єкта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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піднесення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іміджу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 антиреклама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зниження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іміджу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); 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відбудова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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контрреклама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Він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вважає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задачі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PR-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діяльнтості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прогнозування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криз,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вивчення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громадської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думки, створення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єдиного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фірмового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стилю і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фірмових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стандартів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дослідження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ефективності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акцій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робота з персоналом,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психотерапія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керівництва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партнерів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неможливі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без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сформульованих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стратегій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іміджмейкинга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9763" y="416394"/>
            <a:ext cx="4310363" cy="54068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0891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957010" y="202131"/>
            <a:ext cx="7129112" cy="6186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Формування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іміджу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містить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елементи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всіх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вищеперелічених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завдань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PR,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але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найповніше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відповідають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цілям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іміджмейкингу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позиціонування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об’єкта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піднесення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іміджу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відбудова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ми й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розглянемо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докладніше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Позиціонування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англ. «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position» —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положення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знаходження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позиція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тощо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—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створення і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підтримка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відтворювання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зрозумілого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іміджу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роз’яснення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клієнтам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наявних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проблем.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Якщо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об’єкт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позиціонується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—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він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просто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незрозумілий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потенційним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клієнтам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і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представлення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—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реклама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непізнаного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Зважаючи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вищезазначене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технологія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створення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іміджу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такий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вигляд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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розробляється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абстрактний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«над-образ»,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базується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можливих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властивостях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об’єкта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 проводиться «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шліфування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реальних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якостей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об’єкта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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створюються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умови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прояву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затребуваних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електоратом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об’єкта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реальних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і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приписуваних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 методом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тиражування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багаторазового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повтору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інформації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закріплюється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потрібний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«над-образ»,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стає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іміджем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вважаємо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поняття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«над-образ»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право 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існування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оскільки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лексично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точно відображає суть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іміджу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яка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стоїть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над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реальними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якостями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об’єкта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і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володіє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більшою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функціональною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визначеністю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6684" y="0"/>
            <a:ext cx="4714073" cy="61413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43160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5877" y="107721"/>
            <a:ext cx="4427621" cy="2462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Облік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справжнього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образу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дозволяє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грамотно провести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селекцію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рис реального образу і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добитися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максимальної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ефективності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іміджу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індивіда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Ідеальний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імідж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завжди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залишається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тим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еталоном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до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якого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прагнуть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але не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можуть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досягти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Антиобраз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перебуває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поряд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із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образом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згідно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законом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єдності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й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боротьби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протилежностей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Можна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сказати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прийоми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іміджмейкингу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були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відомі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ще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часів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Стародавньої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Греції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Шумера.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Візьмемо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наприклад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Стародавній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Єгипет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часи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фараона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Ехнатона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(Аменхотеп 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IV)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і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знаменитий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сонцепоклонний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переворот.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629752" y="107721"/>
            <a:ext cx="737295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Компанія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була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організована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всіма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правилами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сучасних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іміджтехнологій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Головний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іміджмейкер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кампанії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жрець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Ейе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розділив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її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проведення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декілька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етапів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Спочатку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—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введення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імені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бога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сонця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Атона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ітулатуру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фараона,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по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суті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було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презентацією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ідеї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її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позиціонуванням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Потім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—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перенесення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столиці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інше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місце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присвячення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її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Атону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Ахенатон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визначалося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неможливістю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проведення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нової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ідеї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старому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місці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пройнятому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стародавніми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традиціями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Після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цього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—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введення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культу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сонячного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диска в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усьому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Єгипті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І,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нарешті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коли на думку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організаторів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цієї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кампанії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населення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було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готове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— заборона культу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старих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богів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На жаль,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введення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єдинобожжя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Стародавньому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Єгипті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вдалося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Після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смерті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фараона,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послідувала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33%му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році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життя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Єгипет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повернувся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старих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богів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оскільки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були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враховані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соціальні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потреби, а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також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спрацювала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достатньою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мірою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специфіка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менталітету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єгиптян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обставини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на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треба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зважати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сучасним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іміджмейкерам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877" y="2964581"/>
            <a:ext cx="11742822" cy="3291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17438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71639" y="1193533"/>
            <a:ext cx="6044665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Професіонали в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галузі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іміджмейкинга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знають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важливо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тільки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позначити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нове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ім’я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традицію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важливо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закріпити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свідомості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мас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Піднесення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іміджу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Після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кваліфіковано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виконаного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позиціонування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перейти до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піднесення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іміджу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Наприклад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посилити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враження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представників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преси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час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спілкування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відповідним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об’єктом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Відбудова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комбінація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піднесення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іміджу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зниженні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іншого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позиціонування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свого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об’єкту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фоні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Відбудова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бути явною і неявною. Г.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Почепцов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зазначає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характерним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прикладом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цього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прийому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послужити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передвиборне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гасло одного з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депутатів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Верховної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Ради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України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«Інші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обіцяють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ми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робимо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!» 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05699" y="504272"/>
            <a:ext cx="5046747" cy="51650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96492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Ретро">
  <a:themeElements>
    <a:clrScheme name="Ретро">
      <a:dk1>
        <a:sysClr val="windowText" lastClr="000000"/>
      </a:dk1>
      <a:lt1>
        <a:sysClr val="window" lastClr="FFFFFF"/>
      </a:lt1>
      <a:dk2>
        <a:srgbClr val="344068"/>
      </a:dk2>
      <a:lt2>
        <a:srgbClr val="D9E0E6"/>
      </a:lt2>
      <a:accent1>
        <a:srgbClr val="1CADE4"/>
      </a:accent1>
      <a:accent2>
        <a:srgbClr val="2683C6"/>
      </a:accent2>
      <a:accent3>
        <a:srgbClr val="28C4CC"/>
      </a:accent3>
      <a:accent4>
        <a:srgbClr val="42BA97"/>
      </a:accent4>
      <a:accent5>
        <a:srgbClr val="3E8853"/>
      </a:accent5>
      <a:accent6>
        <a:srgbClr val="62A39F"/>
      </a:accent6>
      <a:hlink>
        <a:srgbClr val="6EAC1C"/>
      </a:hlink>
      <a:folHlink>
        <a:srgbClr val="B26B02"/>
      </a:folHlink>
    </a:clrScheme>
    <a:fontScheme name="Ретро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Ретро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9CC26709-368C-4D72-9060-94E5B3FF3CD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1477</TotalTime>
  <Words>4805</Words>
  <Application>Microsoft Office PowerPoint</Application>
  <PresentationFormat>Широкоэкранный</PresentationFormat>
  <Paragraphs>100</Paragraphs>
  <Slides>29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29</vt:i4>
      </vt:variant>
    </vt:vector>
  </HeadingPairs>
  <TitlesOfParts>
    <vt:vector size="33" baseType="lpstr">
      <vt:lpstr>Calibri</vt:lpstr>
      <vt:lpstr>Calibri Light</vt:lpstr>
      <vt:lpstr>Times New Roman</vt:lpstr>
      <vt:lpstr>Ретро</vt:lpstr>
      <vt:lpstr>ІМІДЖМЕЙКІНГ</vt:lpstr>
      <vt:lpstr>ПЛАН</vt:lpstr>
      <vt:lpstr>Поняття іміджмейкінгу</vt:lpstr>
      <vt:lpstr>Презентация PowerPoint</vt:lpstr>
      <vt:lpstr>У проекції на сучасне життя імідж — це важлива частина соціальнокультурного процесу. Як ми вже визначили, поняття іміджу багатогранне, імідж відіграє значну роль у сфері масової комунікації, політиці, шоу-бізнесі.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2. Типізація іміджу</vt:lpstr>
      <vt:lpstr>Презентация PowerPoint</vt:lpstr>
      <vt:lpstr>Презентация PowerPoint</vt:lpstr>
      <vt:lpstr>Презентация PowerPoint</vt:lpstr>
      <vt:lpstr>Особистий імідж визначається складним набором внутрішніх і зовнішніх факторів, а саме: — самоімідж; — бажаний імідж; — важливий імідж. Самоімідж випливає з попереднього досвіду й відбиває нинішній стан самоповаги. Тобто, якщо людина хоче, щоб її поважали, вона передусім повинна навчитися поважати сама себе.</vt:lpstr>
      <vt:lpstr>Презентация PowerPoint</vt:lpstr>
      <vt:lpstr>Корпоративний імідж</vt:lpstr>
      <vt:lpstr>3. Образ в іміджмейкерстві: психологічні аспекти створення</vt:lpstr>
      <vt:lpstr>Презентация PowerPoint</vt:lpstr>
      <vt:lpstr>Презентация PowerPoint</vt:lpstr>
      <vt:lpstr>Презентация PowerPoint</vt:lpstr>
      <vt:lpstr>4. Вимоги до особистості іміджмейкера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ТІНЬОВА ЕКОНОМІКА ЯК ЗАГРОЗА ЕКОНОМІЧНІЙ БЕЗПЕЦІ УКРАЇНИ</dc:title>
  <dc:creator>Учетная запись Майкрософт</dc:creator>
  <cp:lastModifiedBy>Учетная запись Майкрософт</cp:lastModifiedBy>
  <cp:revision>33</cp:revision>
  <dcterms:created xsi:type="dcterms:W3CDTF">2024-03-07T19:05:28Z</dcterms:created>
  <dcterms:modified xsi:type="dcterms:W3CDTF">2026-03-19T09:19:38Z</dcterms:modified>
</cp:coreProperties>
</file>