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84" r:id="rId14"/>
    <p:sldId id="285" r:id="rId15"/>
    <p:sldId id="268" r:id="rId16"/>
    <p:sldId id="270" r:id="rId17"/>
    <p:sldId id="273" r:id="rId18"/>
    <p:sldId id="269" r:id="rId19"/>
    <p:sldId id="286" r:id="rId20"/>
    <p:sldId id="281" r:id="rId21"/>
    <p:sldId id="276" r:id="rId22"/>
    <p:sldId id="271" r:id="rId23"/>
    <p:sldId id="272" r:id="rId24"/>
    <p:sldId id="274" r:id="rId25"/>
    <p:sldId id="275" r:id="rId26"/>
    <p:sldId id="278" r:id="rId27"/>
    <p:sldId id="280" r:id="rId28"/>
    <p:sldId id="282" r:id="rId29"/>
    <p:sldId id="287" r:id="rId30"/>
    <p:sldId id="288" r:id="rId31"/>
    <p:sldId id="289" r:id="rId32"/>
  </p:sldIdLst>
  <p:sldSz cx="18288000" cy="10287000"/>
  <p:notesSz cx="6858000" cy="9144000"/>
  <p:embeddedFontLst>
    <p:embeddedFont>
      <p:font typeface="Crimson Roman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rimson Roman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4.svg"/><Relationship Id="rId4" Type="http://schemas.openxmlformats.org/officeDocument/2006/relationships/image" Target="../media/image23.png"/><Relationship Id="rId9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049" r="7049"/>
          <a:stretch>
            <a:fillRect/>
          </a:stretch>
        </p:blipFill>
        <p:spPr>
          <a:xfrm>
            <a:off x="0" y="0"/>
            <a:ext cx="589102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153400" y="1257300"/>
            <a:ext cx="8107274" cy="6604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75"/>
              </a:lnSpc>
            </a:pPr>
            <a:r>
              <a:rPr lang="aa-ET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uk-UA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aa-ET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0275"/>
              </a:lnSpc>
            </a:pPr>
            <a:endParaRPr lang="en-US" sz="10275" spc="-205" dirty="0">
              <a:solidFill>
                <a:srgbClr val="393939"/>
              </a:solidFill>
              <a:latin typeface="Crimson Roman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-3629" y="-1270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95600" y="4076700"/>
            <a:ext cx="13716000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50"/>
              </a:lnSpc>
            </a:pPr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Структура </a:t>
            </a:r>
            <a:r>
              <a:rPr lang="ru-RU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ринку</a:t>
            </a:r>
            <a:endParaRPr lang="ru-RU" sz="7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8550"/>
              </a:lnSpc>
            </a:pPr>
            <a:endParaRPr lang="en-US" sz="7125" dirty="0">
              <a:solidFill>
                <a:srgbClr val="FFFFFF"/>
              </a:solidFill>
              <a:latin typeface="Crimson Roman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5"/>
          <p:cNvSpPr txBox="1"/>
          <p:nvPr/>
        </p:nvSpPr>
        <p:spPr>
          <a:xfrm>
            <a:off x="668967" y="1810554"/>
            <a:ext cx="7579915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ринок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вивчається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маркетингом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призму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обміну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 </a:t>
            </a:r>
            <a:r>
              <a:rPr lang="ru-RU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ринок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обмінів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акторів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цінність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обміну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політичними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продуктами. </a:t>
            </a:r>
          </a:p>
          <a:p>
            <a:pPr lvl="0" indent="457200" algn="just"/>
            <a:r>
              <a:rPr lang="ru-RU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</a:t>
            </a:r>
            <a:r>
              <a:rPr 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продуктом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розуміється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будь-яка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запропонувати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обміну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іншому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1810554"/>
            <a:ext cx="8686800" cy="68381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897062"/>
            <a:ext cx="15659100" cy="2074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975"/>
              </a:lnSpc>
            </a:pPr>
            <a:r>
              <a:rPr lang="ru-RU" sz="7250" dirty="0">
                <a:solidFill>
                  <a:srgbClr val="FFFFFF"/>
                </a:solidFill>
                <a:latin typeface="Crimson Roman"/>
              </a:rPr>
              <a:t>Політичний продукт </a:t>
            </a:r>
            <a:r>
              <a:rPr lang="ru-RU" sz="7250" dirty="0" err="1">
                <a:solidFill>
                  <a:srgbClr val="FFFFFF"/>
                </a:solidFill>
                <a:latin typeface="Crimson Roman"/>
              </a:rPr>
              <a:t>має</a:t>
            </a:r>
            <a:r>
              <a:rPr lang="ru-RU" sz="72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7250" dirty="0" err="1">
                <a:solidFill>
                  <a:srgbClr val="FFFFFF"/>
                </a:solidFill>
                <a:latin typeface="Crimson Roman"/>
              </a:rPr>
              <a:t>всі</a:t>
            </a:r>
            <a:r>
              <a:rPr lang="ru-RU" sz="7250" dirty="0">
                <a:solidFill>
                  <a:srgbClr val="FFFFFF"/>
                </a:solidFill>
                <a:latin typeface="Crimson Roman"/>
              </a:rPr>
              <a:t> характеристики </a:t>
            </a:r>
            <a:r>
              <a:rPr lang="ru-RU" sz="7250" dirty="0" err="1">
                <a:solidFill>
                  <a:srgbClr val="FFFFFF"/>
                </a:solidFill>
                <a:latin typeface="Crimson Roman"/>
              </a:rPr>
              <a:t>сервісної</a:t>
            </a:r>
            <a:r>
              <a:rPr lang="ru-RU" sz="72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7250" dirty="0" err="1">
                <a:solidFill>
                  <a:srgbClr val="FFFFFF"/>
                </a:solidFill>
                <a:latin typeface="Crimson Roman"/>
              </a:rPr>
              <a:t>послуги</a:t>
            </a:r>
            <a:r>
              <a:rPr lang="ru-RU" sz="7250" dirty="0">
                <a:solidFill>
                  <a:srgbClr val="FFFFFF"/>
                </a:solidFill>
                <a:latin typeface="Crimson Roman"/>
              </a:rPr>
              <a:t>:</a:t>
            </a:r>
            <a:endParaRPr lang="en-US" sz="7250" u="none" dirty="0">
              <a:solidFill>
                <a:srgbClr val="FFFFFF"/>
              </a:solidFill>
              <a:latin typeface="Crimson Roma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13500" y="6043386"/>
            <a:ext cx="6019800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800" dirty="0" err="1" smtClean="0">
                <a:solidFill>
                  <a:srgbClr val="FFFFFF"/>
                </a:solidFill>
                <a:latin typeface="Crimson Roman"/>
              </a:rPr>
              <a:t>нематеріальність</a:t>
            </a:r>
            <a:r>
              <a:rPr lang="ru-RU" sz="2800" dirty="0" smtClean="0">
                <a:solidFill>
                  <a:srgbClr val="FFFFFF"/>
                </a:solidFill>
                <a:latin typeface="Crimson Roman"/>
              </a:rPr>
              <a:t>: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послугу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не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можна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побачити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доторкнутися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та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оцінити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її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якість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до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придбання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що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збільшує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ступінь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невизначеності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політичної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трансакції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(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тобто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договору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взаємних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поступок) та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значення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символічної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якості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послуги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;</a:t>
            </a:r>
            <a:endParaRPr lang="en-US" sz="2800" u="none" dirty="0">
              <a:solidFill>
                <a:srgbClr val="FFFFFF"/>
              </a:solidFill>
              <a:latin typeface="Crimson Rom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4714875"/>
            <a:ext cx="4587801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8000" dirty="0">
                <a:solidFill>
                  <a:srgbClr val="DFD4CB"/>
                </a:solidFill>
                <a:latin typeface="Crimson Roman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53200" y="5905500"/>
            <a:ext cx="5943600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800" spc="-150" dirty="0" err="1" smtClean="0">
                <a:solidFill>
                  <a:srgbClr val="FFFFFF"/>
                </a:solidFill>
                <a:latin typeface="Crimson Roman"/>
              </a:rPr>
              <a:t>взаємодія</a:t>
            </a:r>
            <a:r>
              <a:rPr lang="ru-RU" sz="2800" spc="-150" dirty="0" smtClean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постачальника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та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споживача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: результат «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обслуговування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»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залежить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від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взаємодії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та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зусиль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двох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сторін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. Тут «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сервісні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послуги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»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партії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можна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порівняти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з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викладацькою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чи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концертною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діяльністю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,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які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не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можна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здійснити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у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порожній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аудиторії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та/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або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ефективність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яких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наближається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до нуля у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байдужій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аудиторії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;</a:t>
            </a:r>
            <a:endParaRPr lang="en-US" sz="2800" u="none" spc="-150" dirty="0">
              <a:solidFill>
                <a:srgbClr val="FFFFFF"/>
              </a:solidFill>
              <a:latin typeface="Crimson Rom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50099" y="4714875"/>
            <a:ext cx="4587801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8000">
                <a:solidFill>
                  <a:srgbClr val="DFD4CB"/>
                </a:solidFill>
                <a:latin typeface="Crimson Roman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46198" y="5918200"/>
            <a:ext cx="5137002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невіддільністю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виробництва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та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споживання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: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процес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продажу та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виробництва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відбувається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одночасно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та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взаємопов’язано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.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Виборець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, як і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споживач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будь-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якої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сервісної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послуги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,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спочатку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віддає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свій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голос за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партію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і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потім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отримує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від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партії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очікувані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або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обіцяні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spc="-150" dirty="0" err="1">
                <a:solidFill>
                  <a:srgbClr val="FFFFFF"/>
                </a:solidFill>
                <a:latin typeface="Crimson Roman"/>
              </a:rPr>
              <a:t>послуги</a:t>
            </a:r>
            <a:r>
              <a:rPr lang="ru-RU" sz="2800" spc="-150" dirty="0">
                <a:solidFill>
                  <a:srgbClr val="FFFFFF"/>
                </a:solidFill>
                <a:latin typeface="Crimson Roman"/>
              </a:rPr>
              <a:t>;</a:t>
            </a:r>
            <a:endParaRPr lang="en-US" sz="2800" u="none" spc="-150" dirty="0">
              <a:solidFill>
                <a:srgbClr val="FFFFFF"/>
              </a:solidFill>
              <a:latin typeface="Crimson Rom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671499" y="4714875"/>
            <a:ext cx="4587801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8000">
                <a:solidFill>
                  <a:srgbClr val="DFD4CB"/>
                </a:solidFill>
                <a:latin typeface="Crimson Roman"/>
              </a:rPr>
              <a:t>03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897062"/>
            <a:ext cx="15659100" cy="2074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975"/>
              </a:lnSpc>
            </a:pPr>
            <a:r>
              <a:rPr lang="ru-RU" sz="72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 продукт </a:t>
            </a:r>
            <a:r>
              <a:rPr lang="ru-RU" sz="72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72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72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 </a:t>
            </a:r>
            <a:r>
              <a:rPr lang="ru-RU" sz="72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сервісної</a:t>
            </a:r>
            <a:r>
              <a:rPr lang="ru-RU" sz="72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</a:t>
            </a:r>
            <a:r>
              <a:rPr lang="ru-RU" sz="72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7250" u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09600" y="5945981"/>
            <a:ext cx="4587801" cy="198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919"/>
              </a:lnSpc>
            </a:pPr>
            <a:r>
              <a:rPr lang="ru-RU" sz="2800" dirty="0" err="1" smtClean="0">
                <a:solidFill>
                  <a:srgbClr val="FFFFFF"/>
                </a:solidFill>
                <a:latin typeface="Crimson Roman"/>
              </a:rPr>
              <a:t>негарантованість</a:t>
            </a:r>
            <a:r>
              <a:rPr lang="ru-RU" sz="2800" dirty="0" smtClean="0">
                <a:solidFill>
                  <a:srgbClr val="FFFFFF"/>
                </a:solidFill>
                <a:latin typeface="Crimson Roman"/>
              </a:rPr>
              <a:t>: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споживач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/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виборець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не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може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бути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повністю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впевнений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як оплачена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послуга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;</a:t>
            </a:r>
            <a:endParaRPr lang="en-US" sz="2800" u="none" dirty="0">
              <a:solidFill>
                <a:srgbClr val="FFFFFF"/>
              </a:solidFill>
              <a:latin typeface="Crimson Rom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4714875"/>
            <a:ext cx="458780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8000" dirty="0" smtClean="0">
                <a:solidFill>
                  <a:srgbClr val="DFD4CB"/>
                </a:solidFill>
                <a:latin typeface="Crimson Roman"/>
              </a:rPr>
              <a:t>0</a:t>
            </a:r>
            <a:r>
              <a:rPr lang="uk-UA" sz="8000" dirty="0" smtClean="0">
                <a:solidFill>
                  <a:srgbClr val="DFD4CB"/>
                </a:solidFill>
                <a:latin typeface="Crimson Roman"/>
              </a:rPr>
              <a:t>4</a:t>
            </a:r>
            <a:endParaRPr lang="en-US" sz="8000" dirty="0">
              <a:solidFill>
                <a:srgbClr val="DFD4CB"/>
              </a:solidFill>
              <a:latin typeface="Crimson Rom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427370" y="5927313"/>
            <a:ext cx="4587801" cy="14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919"/>
              </a:lnSpc>
            </a:pPr>
            <a:r>
              <a:rPr lang="ru-RU" sz="2800" dirty="0" err="1" smtClean="0">
                <a:solidFill>
                  <a:srgbClr val="FFFFFF"/>
                </a:solidFill>
                <a:latin typeface="Crimson Roman"/>
              </a:rPr>
              <a:t>незберігаємість</a:t>
            </a:r>
            <a:r>
              <a:rPr lang="ru-RU" sz="2800" dirty="0" smtClean="0">
                <a:solidFill>
                  <a:srgbClr val="FFFFFF"/>
                </a:solidFill>
                <a:latin typeface="Crimson Roman"/>
              </a:rPr>
              <a:t>: 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на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відміну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від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фізичних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товарів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послуги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не є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чиєюсь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 smtClean="0">
                <a:solidFill>
                  <a:srgbClr val="FFFFFF"/>
                </a:solidFill>
                <a:latin typeface="Crimson Roman"/>
              </a:rPr>
              <a:t>власністю</a:t>
            </a:r>
            <a:r>
              <a:rPr lang="en-US" sz="2800" u="none" dirty="0" smtClean="0">
                <a:solidFill>
                  <a:srgbClr val="FFFFFF"/>
                </a:solidFill>
                <a:latin typeface="Crimson Roman"/>
              </a:rPr>
              <a:t>.</a:t>
            </a:r>
            <a:endParaRPr lang="en-US" sz="2800" u="none" dirty="0">
              <a:solidFill>
                <a:srgbClr val="FFFFFF"/>
              </a:solidFill>
              <a:latin typeface="Crimson Rom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50099" y="4714875"/>
            <a:ext cx="458780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8000" dirty="0" smtClean="0">
                <a:solidFill>
                  <a:srgbClr val="DFD4CB"/>
                </a:solidFill>
                <a:latin typeface="Crimson Roman"/>
              </a:rPr>
              <a:t>0</a:t>
            </a:r>
            <a:r>
              <a:rPr lang="uk-UA" sz="8000" dirty="0" smtClean="0">
                <a:solidFill>
                  <a:srgbClr val="DFD4CB"/>
                </a:solidFill>
                <a:latin typeface="Crimson Roman"/>
              </a:rPr>
              <a:t>5</a:t>
            </a:r>
            <a:endParaRPr lang="en-US" sz="8000" dirty="0">
              <a:solidFill>
                <a:srgbClr val="DFD4CB"/>
              </a:solidFill>
              <a:latin typeface="Crimson Roma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826040" y="5910984"/>
            <a:ext cx="5699960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3919"/>
              </a:lnSpc>
            </a:pPr>
            <a:r>
              <a:rPr lang="ru-RU" sz="2800" dirty="0" err="1" smtClean="0">
                <a:solidFill>
                  <a:srgbClr val="FFFFFF"/>
                </a:solidFill>
                <a:latin typeface="Crimson Roman"/>
              </a:rPr>
              <a:t>непостійність</a:t>
            </a:r>
            <a:r>
              <a:rPr lang="ru-RU" sz="2800" dirty="0" smtClean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якості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: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якість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однієї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і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тієї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ж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послуги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(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наприклад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реалізація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передвиборчих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обіцянок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партії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)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може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сильно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змінюватись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у </a:t>
            </a:r>
            <a:r>
              <a:rPr lang="ru-RU" sz="2800" dirty="0" err="1">
                <a:solidFill>
                  <a:srgbClr val="FFFFFF"/>
                </a:solidFill>
                <a:latin typeface="Crimson Roman"/>
              </a:rPr>
              <a:t>різних</a:t>
            </a:r>
            <a:r>
              <a:rPr lang="ru-RU" sz="28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 smtClean="0">
                <a:solidFill>
                  <a:srgbClr val="FFFFFF"/>
                </a:solidFill>
                <a:latin typeface="Crimson Roman"/>
              </a:rPr>
              <a:t>регіонах</a:t>
            </a:r>
            <a:r>
              <a:rPr lang="ru-RU" sz="2800" dirty="0" smtClean="0">
                <a:solidFill>
                  <a:srgbClr val="FFFFFF"/>
                </a:solidFill>
                <a:latin typeface="Crimson Roman"/>
              </a:rPr>
              <a:t>/</a:t>
            </a:r>
            <a:r>
              <a:rPr lang="ru-RU" sz="2800" dirty="0" err="1" smtClean="0">
                <a:solidFill>
                  <a:srgbClr val="FFFFFF"/>
                </a:solidFill>
                <a:latin typeface="Crimson Roman"/>
              </a:rPr>
              <a:t>часових</a:t>
            </a:r>
            <a:r>
              <a:rPr lang="ru-RU" sz="2800" dirty="0" smtClean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2800" dirty="0" err="1" smtClean="0">
                <a:solidFill>
                  <a:srgbClr val="FFFFFF"/>
                </a:solidFill>
                <a:latin typeface="Crimson Roman"/>
              </a:rPr>
              <a:t>відрізках</a:t>
            </a:r>
            <a:r>
              <a:rPr lang="ru-RU" sz="2800" dirty="0" smtClean="0">
                <a:solidFill>
                  <a:srgbClr val="FFFFFF"/>
                </a:solidFill>
                <a:latin typeface="Crimson Roman"/>
              </a:rPr>
              <a:t>.</a:t>
            </a:r>
            <a:endParaRPr lang="en-US" sz="2800" u="none" dirty="0">
              <a:solidFill>
                <a:srgbClr val="FFFFFF"/>
              </a:solidFill>
              <a:latin typeface="Crimson Rom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671499" y="4714875"/>
            <a:ext cx="458780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8000" dirty="0" smtClean="0">
                <a:solidFill>
                  <a:srgbClr val="DFD4CB"/>
                </a:solidFill>
                <a:latin typeface="Crimson Roman"/>
              </a:rPr>
              <a:t>0</a:t>
            </a:r>
            <a:r>
              <a:rPr lang="uk-UA" sz="8000" dirty="0" smtClean="0">
                <a:solidFill>
                  <a:srgbClr val="DFD4CB"/>
                </a:solidFill>
                <a:latin typeface="Crimson Roman"/>
              </a:rPr>
              <a:t>6</a:t>
            </a:r>
            <a:endParaRPr lang="en-US" sz="8000" dirty="0">
              <a:solidFill>
                <a:srgbClr val="DFD4CB"/>
              </a:solidFill>
              <a:latin typeface="Crimson Roman"/>
            </a:endParaRPr>
          </a:p>
        </p:txBody>
      </p:sp>
    </p:spTree>
    <p:extLst>
      <p:ext uri="{BB962C8B-B14F-4D97-AF65-F5344CB8AC3E}">
        <p14:creationId xmlns:p14="http://schemas.microsoft.com/office/powerpoint/2010/main" val="823182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582400" y="2171700"/>
            <a:ext cx="6324600" cy="5642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75"/>
              </a:lnSpc>
            </a:pPr>
            <a:r>
              <a:rPr lang="aa-ET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ринку послуг така, що виробник і споживач що неспроможні перебувати у інтерактивної зв’язку. Рольовий розподіл маркетингу трансакцій: «активний постачальник (партія) — активний реципієнт (виборець)» — партія та виборець розглядаються як співучасники, виробники та автори політичного продукту</a:t>
            </a:r>
            <a:r>
              <a:rPr lang="aa-ET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25" u="none" spc="62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6" y="1409700"/>
            <a:ext cx="1143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7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-16463"/>
            <a:ext cx="9144000" cy="10287000"/>
          </a:xfrm>
          <a:prstGeom prst="rect">
            <a:avLst/>
          </a:prstGeom>
          <a:solidFill>
            <a:srgbClr val="DFD4CB"/>
          </a:solidFill>
        </p:spPr>
      </p:sp>
      <p:sp>
        <p:nvSpPr>
          <p:cNvPr id="3" name="TextBox 3"/>
          <p:cNvSpPr txBox="1"/>
          <p:nvPr/>
        </p:nvSpPr>
        <p:spPr>
          <a:xfrm>
            <a:off x="762000" y="576171"/>
            <a:ext cx="7960754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ринку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ставить свою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ринкової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ринку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ринку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aa-E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переходу до цивілізованого політичного ринку потрібний досить високий рівень політичних відносин, а саме: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aa-E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поява конкурентоспроможних виробників політичного товару, тобто політичних партій і блоків, що мають широку соціальну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aa-E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aa-E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рівноправність політичних суб’єктів, що забезпечується детально розробленою системою норм та правил конкурентної боротьби;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aa-E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загальноприйнята система цінностей як основа досягнення консенсусу між політичними суб’єктами;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aa-E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зростання маси споживачів, здатних пред’являти найвищі вимоги щодо його якості.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aa-E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цивілізований ринок неможливий без масової політичної освіти.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dirty="0">
              <a:solidFill>
                <a:srgbClr val="393939"/>
              </a:solidFill>
              <a:latin typeface="Crimson Roma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422099" y="614271"/>
            <a:ext cx="656110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наданих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партіями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такими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критеріями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</a:t>
            </a:r>
            <a:endParaRPr lang="ru-RU" sz="28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506200" y="1603362"/>
            <a:ext cx="6477000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919"/>
              </a:lnSpc>
            </a:pP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довіра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>
              <a:lnSpc>
                <a:spcPts val="3919"/>
              </a:lnSpc>
            </a:pP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суб’єктивна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>
              <a:lnSpc>
                <a:spcPts val="3919"/>
              </a:lnSpc>
            </a:pP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інтерактивного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зв’язку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084954" y="5599113"/>
            <a:ext cx="703458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>
              <a:spcBef>
                <a:spcPct val="0"/>
              </a:spcBef>
            </a:pP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ринок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59793" y="6424972"/>
            <a:ext cx="6484901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/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суб’єкти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агенти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виробники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 (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діючий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носій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 indent="457200"/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товар;</a:t>
            </a:r>
          </a:p>
          <a:p>
            <a:pPr lvl="0" indent="457200"/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споживачі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товару;</a:t>
            </a:r>
          </a:p>
          <a:p>
            <a:pPr lvl="0" indent="457200"/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попит та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пропозиція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товару;</a:t>
            </a:r>
          </a:p>
          <a:p>
            <a:pPr lvl="0" indent="457200"/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товаром.</a:t>
            </a:r>
            <a:endParaRPr lang="ru-RU" sz="28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819545" y="1424051"/>
            <a:ext cx="265409" cy="256412"/>
          </a:xfrm>
          <a:prstGeom prst="rect">
            <a:avLst/>
          </a:prstGeom>
          <a:solidFill>
            <a:srgbClr val="393939"/>
          </a:solidFill>
        </p:spPr>
      </p:sp>
      <p:sp>
        <p:nvSpPr>
          <p:cNvPr id="11" name="AutoShape 11"/>
          <p:cNvSpPr/>
          <p:nvPr/>
        </p:nvSpPr>
        <p:spPr>
          <a:xfrm>
            <a:off x="10660585" y="5599113"/>
            <a:ext cx="265409" cy="256412"/>
          </a:xfrm>
          <a:prstGeom prst="rect">
            <a:avLst/>
          </a:prstGeom>
          <a:solidFill>
            <a:srgbClr val="393939"/>
          </a:solidFill>
        </p:spPr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0" y="3103773"/>
            <a:ext cx="7772400" cy="2290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333" b="19361"/>
          <a:stretch>
            <a:fillRect/>
          </a:stretch>
        </p:blipFill>
        <p:spPr>
          <a:xfrm>
            <a:off x="1028700" y="1109520"/>
            <a:ext cx="16230600" cy="559146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30097" y="7588411"/>
            <a:ext cx="13827807" cy="1180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0"/>
              </a:lnSpc>
            </a:pPr>
            <a:r>
              <a:rPr lang="ru-RU" sz="60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60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60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маркетингових</a:t>
            </a:r>
            <a:r>
              <a:rPr lang="ru-RU" sz="60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endParaRPr lang="en-US" sz="60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811000" y="2705100"/>
            <a:ext cx="6096000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375"/>
              </a:lnSpc>
            </a:pP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Усі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методи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маркетингових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досліджень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можна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розділити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на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великі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групи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: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кількісні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(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насамперед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–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соціологічні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опитування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) і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якісні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(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насамперед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– </a:t>
            </a:r>
            <a:r>
              <a:rPr lang="ru-RU" sz="3125" spc="62" dirty="0" smtClean="0">
                <a:solidFill>
                  <a:srgbClr val="FFFFFF"/>
                </a:solidFill>
                <a:latin typeface="Crimson Roman"/>
              </a:rPr>
              <a:t>фокус-</a:t>
            </a:r>
            <a:r>
              <a:rPr lang="ru-RU" sz="3125" spc="62" dirty="0" err="1" smtClean="0">
                <a:solidFill>
                  <a:srgbClr val="FFFFFF"/>
                </a:solidFill>
                <a:latin typeface="Crimson Roman"/>
              </a:rPr>
              <a:t>групи</a:t>
            </a:r>
            <a:r>
              <a:rPr lang="ru-RU" sz="3125" spc="62" dirty="0" smtClean="0">
                <a:solidFill>
                  <a:srgbClr val="FFFFFF"/>
                </a:solidFill>
                <a:latin typeface="Crimson Roman"/>
              </a:rPr>
              <a:t>). 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У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чому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основні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різницю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3125" spc="62" dirty="0" err="1">
                <a:solidFill>
                  <a:srgbClr val="FFFFFF"/>
                </a:solidFill>
                <a:latin typeface="Crimson Roman"/>
              </a:rPr>
              <a:t>між</a:t>
            </a:r>
            <a:r>
              <a:rPr lang="ru-RU" sz="3125" spc="62" dirty="0">
                <a:solidFill>
                  <a:srgbClr val="FFFFFF"/>
                </a:solidFill>
                <a:latin typeface="Crimson Roman"/>
              </a:rPr>
              <a:t> ними?</a:t>
            </a:r>
            <a:endParaRPr lang="en-US" sz="3125" u="none" spc="62" dirty="0">
              <a:solidFill>
                <a:srgbClr val="FFFFFF"/>
              </a:solidFill>
              <a:latin typeface="Crimson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9700"/>
            <a:ext cx="10363200" cy="8877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3921561"/>
            <a:ext cx="55626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6000" dirty="0">
                <a:solidFill>
                  <a:srgbClr val="FFFFFF"/>
                </a:solidFill>
                <a:latin typeface="Crimson Roman"/>
              </a:rPr>
              <a:t>По-перше, вони </a:t>
            </a:r>
            <a:r>
              <a:rPr lang="ru-RU" sz="6000" dirty="0" err="1">
                <a:solidFill>
                  <a:srgbClr val="FFFFFF"/>
                </a:solidFill>
                <a:latin typeface="Crimson Roman"/>
              </a:rPr>
              <a:t>вирішують</a:t>
            </a:r>
            <a:r>
              <a:rPr lang="ru-RU" sz="60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Crimson Roman"/>
              </a:rPr>
              <a:t>різні</a:t>
            </a:r>
            <a:r>
              <a:rPr lang="ru-RU" sz="6000" dirty="0">
                <a:solidFill>
                  <a:srgbClr val="FFFFFF"/>
                </a:solidFill>
                <a:latin typeface="Crimson Roman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Crimson Roman"/>
              </a:rPr>
              <a:t>завдання</a:t>
            </a:r>
            <a:r>
              <a:rPr lang="ru-RU" sz="6000" dirty="0">
                <a:solidFill>
                  <a:srgbClr val="FFFFFF"/>
                </a:solidFill>
                <a:latin typeface="Crimson Roman"/>
              </a:rPr>
              <a:t>.</a:t>
            </a:r>
            <a:endParaRPr lang="en-US" sz="6000" u="none" dirty="0">
              <a:solidFill>
                <a:srgbClr val="FFFFFF"/>
              </a:solidFill>
              <a:latin typeface="Crimson Roma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867401" y="2628900"/>
            <a:ext cx="6172200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ХТО? СКІЛЬКИ?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«ХТО,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схвалюють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народного депутата? СКІЛЬКИ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(у %) 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намір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проголосувати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виборах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pPr lvl="0" indent="457200" algn="just"/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оцінити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тих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намір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виборах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виявити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?», не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ставити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глибокі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соціологічного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належать: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статистики,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структуроване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контент-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05800" y="1383506"/>
            <a:ext cx="4054401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</a:pPr>
            <a:r>
              <a:rPr lang="en-US" sz="4000">
                <a:solidFill>
                  <a:srgbClr val="DFD4CB"/>
                </a:solidFill>
                <a:latin typeface="Crimson Roman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25400" y="2628900"/>
            <a:ext cx="5410199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ЯК? ЧОМУ?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«ЧОМУ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схвалюють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 вони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намір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опонента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виборах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pPr lvl="0" indent="457200" algn="just"/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з'ясування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посаду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виявити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спектр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думок та/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ставляться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неструктуроване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інтерв'ю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фокус-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автобіографій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204899" y="1383506"/>
            <a:ext cx="4054401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</a:pPr>
            <a:r>
              <a:rPr lang="en-US" sz="4000">
                <a:solidFill>
                  <a:srgbClr val="DFD4CB"/>
                </a:solidFill>
                <a:latin typeface="Crimson Roman"/>
              </a:rPr>
              <a:t>02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5430" y="571500"/>
            <a:ext cx="1030877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По-друге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способах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ми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вивчаємо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та методах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кількісному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базовим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соціологічне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респондентів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(особа, яка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виступає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інтерв'ю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приводу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опитують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однаковою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u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43000" y="5295900"/>
            <a:ext cx="70104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репрезентативність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репрезентативність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можемо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перенести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досліджуваної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все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 результату.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Достовірність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відбором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респондентів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майстерністю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ведучого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респондентів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фокус-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способами.</a:t>
            </a:r>
            <a:endParaRPr lang="ru-RU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57400" y="4299857"/>
            <a:ext cx="4054401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</a:pPr>
            <a:r>
              <a:rPr lang="en-US" sz="4000" dirty="0">
                <a:solidFill>
                  <a:srgbClr val="DFD4CB"/>
                </a:solidFill>
                <a:latin typeface="Crimson Roman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63000" y="5295900"/>
            <a:ext cx="9067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Кількісні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охарактеризовані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«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формалізовані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та «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масові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indent="457200" algn="just"/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формалізацією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розуміється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спрямованість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методики на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фіксацію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строго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набору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аналізованих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змінних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кількісне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вимір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Характерна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особливість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формалізованих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методичних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інструментів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тому,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досліджувані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змінні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задані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дослідником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заздалегідь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набору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змінних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підстроювання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інструментарію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неможливим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формалізації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кількісних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поєднується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їхньою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орієнтацією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масовий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однотипних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первинних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статистичну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обробку</a:t>
            </a:r>
            <a:r>
              <a:rPr lang="ru-RU" sz="2400" spc="-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68200" y="4299856"/>
            <a:ext cx="4054401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</a:pPr>
            <a:r>
              <a:rPr lang="en-US" sz="4000" dirty="0">
                <a:solidFill>
                  <a:srgbClr val="DFD4CB"/>
                </a:solidFill>
                <a:latin typeface="Crimson Roman"/>
              </a:rPr>
              <a:t>02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"/>
            <a:ext cx="7467600" cy="415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1838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524000" y="1562100"/>
            <a:ext cx="1577340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</a:t>
            </a:r>
          </a:p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Струкутра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ринку</a:t>
            </a:r>
          </a:p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маркетингових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endParaRPr lang="ru-RU" sz="7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«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Унікальна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пропозиція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стратегічний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</a:t>
            </a:r>
            <a:endParaRPr lang="ru-RU" sz="7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800" y="419100"/>
            <a:ext cx="17830800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противагу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кількісним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неформалізовані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так 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масовий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в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поглибленого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досліджуваних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формалізації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унеможливлює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масове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охоплення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обстежуваних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обстеження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знижується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мінімуму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широти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охоплення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компенсується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глибиною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Детальним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вивченням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цілісності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безпосереднього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взаємозв'язку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явищами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r>
              <a:rPr lang="ru-RU" sz="2400" b="1" u="sng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sz="2400" b="1" u="sng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sz="2400" b="1" u="sng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400" b="1" u="sng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якісних</a:t>
            </a:r>
            <a:r>
              <a:rPr lang="ru-RU" sz="2400" b="1" u="sng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400" b="1" u="sng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u="sng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u="sng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фокус-</a:t>
            </a:r>
            <a:r>
              <a:rPr lang="ru-RU" sz="2400" b="1" u="sng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400" b="1" u="sng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Фокус-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випливає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термінів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«фокус» і «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-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деякими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критеріями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зусилля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сконцентровані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провідним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(модератором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певній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8-10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в будь-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повинно бути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Інакше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отримати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достовірну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першому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нестачу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другому через те,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встигнуть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висловитись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фокус-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Фокусоване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інтерв'ю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Робертом Мертоном та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колегами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вони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досліджували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фільмів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антифашистської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спрямованості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призовників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широке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(у маркетингу) метод фокус-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80-ті роки.</a:t>
            </a:r>
            <a:endParaRPr lang="ru-RU" sz="24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5220414"/>
            <a:ext cx="11582400" cy="506658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</a:blip>
          <a:srcRect l="8774" t="12959" b="1094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66800" y="2628900"/>
            <a:ext cx="163068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якісних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списку «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гіпотез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припущень</a:t>
            </a:r>
            <a:r>
              <a:rPr lang="ru-RU" sz="3600" dirty="0" smtClean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)»,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списку думок,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оцінок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висловлювань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помилитися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виявивши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неіснуючий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малозначущий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фактор,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упустити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високозначний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зазначити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тип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кількісні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непридатні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Йдеться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унікальних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дослідженні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цілісної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єдності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складових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об'єктивних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суб'єктивних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36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3600" b="1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600" b="1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3600" b="1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3600" b="1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3600" b="1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3600" b="1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3600" b="1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4101041"/>
            <a:ext cx="7620000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багатьох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кількісні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якісні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застосовуються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комплексі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варіантів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комплексних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8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800" dirty="0" smtClean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569090" y="1797961"/>
            <a:ext cx="654521" cy="654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37517" y="5824590"/>
            <a:ext cx="517666" cy="6545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22920" y="7834519"/>
            <a:ext cx="746860" cy="6545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650012" y="3810147"/>
            <a:ext cx="492676" cy="65452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601200" y="1597120"/>
            <a:ext cx="7849820" cy="835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Фокус-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робочих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гіпотез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 smtClean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448800" y="3337892"/>
            <a:ext cx="8077200" cy="1727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Фокус-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пізніх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етапах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інтерпретації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 u="none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48800" y="5370607"/>
            <a:ext cx="8153400" cy="2163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Фокус-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опитуванням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тестування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відпрацювання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гасел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тез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(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йдеться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виборчі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 u="none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423400" y="7661828"/>
            <a:ext cx="8331200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серія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зондажних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фокус-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соціальним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групам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цікавлять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другому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гіпотез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зондажних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фокус-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проводиться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кількісне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Наприкінці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фокус-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попередніх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кроках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400" dirty="0" smtClean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9525000" y="3771900"/>
            <a:ext cx="8229599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645"/>
              </a:lnSpc>
            </a:pPr>
            <a:r>
              <a:rPr lang="ru-RU" sz="69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69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Унікальна</a:t>
            </a:r>
            <a:r>
              <a:rPr lang="ru-RU" sz="69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9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69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9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пропозиція</a:t>
            </a:r>
            <a:endParaRPr lang="en-US" sz="6950" u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09700"/>
            <a:ext cx="7924800" cy="70865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8"/>
          <p:cNvSpPr txBox="1"/>
          <p:nvPr/>
        </p:nvSpPr>
        <p:spPr>
          <a:xfrm>
            <a:off x="8382000" y="1544179"/>
            <a:ext cx="9067800" cy="7058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 «унікальна політична пропозиція» сконструйовано за аналогією з поняттям «унікальна торгова пропозиція» (Р. Рівз).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Унікальна торгова пропозиція - це те, що вигідно відрізняє товар, що рекламується, вказує на його очевидні переваги. І що знаходить свій відбиток у іміджі цього товару. Імідж як унікальність, відображена в тексті та зображенні реклами, має стати лейтмотивом реклами, що впливає на споживача. Наприклад, відповідно до унікальної пропозиції, що використовується в торговій рекламі, у політичній рекламі використовується унікальна політична пропозиція, на основі якої створюється імідж політика, партії, організації.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457200">
              <a:lnSpc>
                <a:spcPts val="7975"/>
              </a:lnSpc>
            </a:pPr>
            <a:endParaRPr lang="en-US" sz="2800" u="none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4"/>
            <a:ext cx="787940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0200" y="6594006"/>
            <a:ext cx="4047745" cy="53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70"/>
              </a:lnSpc>
            </a:pPr>
            <a:endParaRPr lang="en-US" sz="3050" u="none" spc="61" dirty="0">
              <a:solidFill>
                <a:srgbClr val="393939"/>
              </a:solidFill>
              <a:latin typeface="Crimson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872" y="1866900"/>
            <a:ext cx="62484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ts val="24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Ідея УПП 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грунтується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єдиному факті, який встановлено досвідним шляхом: з рекламного звернення люди запам’ятовують звичайно лише один сильний довід або одну сильну думку. Якщо рекламі вдалося досягти такої концентрації, то вона є вдалою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ts val="24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УПП має трикомпонентну структуру: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ts val="24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228600" algn="l"/>
                <a:tab pos="630555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чітке і зрозуміле позначення політичного 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суб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єкту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(партії, блоку партій). Тут виборцю пояснюється, що буде, якщо він підтримає на виборах представників даної партії (блоку партій);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ts val="24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228600" algn="l"/>
                <a:tab pos="630555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унікальність самої пропозиції, воно не повинно повторювати пропозицій інших політиків і партій, але водночас легко впізнати. У ньому не повинно бути багато доказів, виборці в своїй масі запам'ятовують один-два.;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ts val="24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228600" algn="l"/>
                <a:tab pos="630555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«сила» пропозиції та зиск, який є наслідком реалізації даної пропозиції. Тут формується привабливість пропозиції, яка безпосередньо спонукає виборця зробити те, до чого його закликають.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0"/>
            <a:ext cx="11125200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229600" y="1104900"/>
            <a:ext cx="9296400" cy="8371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/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УПП за своєю формою і змістом відповідає таким вимогам: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символічний характер з обов’язковою відповідністю традиціям і типу політичної культури;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концептуальність – тобто наявність деякої ідеї, яка відповідає потребам і інтересам населення;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персональність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властивість бути пов’язаним з якостями лідера, який забезпечує його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впізнаваність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екслюзивність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уособленість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(навіть до протиставлення) від реклами інших політиків (партій);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поширеність – широта впливу на виборців;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a-ET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простота і доступність - унікальна політична пропозиція має бути зрозумілою виборцям і мати для них значення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20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800" y="647700"/>
            <a:ext cx="163068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uk-U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 виокремлюють три основні шляхи створення УПП: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uk-U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ключовий пункт політичної програми, який реально відрізняє дану програму від програм конкурентів. Тут необхідно, щоб програма об’єктивно була унікальною – хоча б в одному пункті;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uk-U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довід, який не враховують конкуренти. Тут передбачається, що деякий аргумент містять усі політичні програми, але саме цей конкретний пункт конкурентами не враховується й, що є найбільш переконливим, саме в цьому пункті конкуренти припускаються «рокової помилки»;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uk-U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створюється штучна унікальність пропозиції. Тут акцент робиться не на раціональному, а на чисто емоційному сприйнятті.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7678"/>
            <a:ext cx="8229600" cy="409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6187678"/>
            <a:ext cx="9886950" cy="409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109520"/>
            <a:ext cx="16230600" cy="806796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95400" y="3315376"/>
            <a:ext cx="7599379" cy="3658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792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7925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lang="ru-RU" sz="792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925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стратегічний</a:t>
            </a:r>
            <a:r>
              <a:rPr lang="ru-RU" sz="7925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</a:t>
            </a:r>
            <a:endParaRPr lang="en-US" sz="7925" u="none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8"/>
          <p:cNvSpPr txBox="1"/>
          <p:nvPr/>
        </p:nvSpPr>
        <p:spPr>
          <a:xfrm>
            <a:off x="8534400" y="3238500"/>
            <a:ext cx="9067800" cy="3869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aa-E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Єдиний стратегічний дизайн – це проектування всіх елементів політичного бренду таким чином, щоб вони становили гармонійну композицію. Кожен елемент бренду у цьому проекті має співвідноситися з його центральним елементом – ідентичності бренду та генеральним повідомленням (меседж), який необхідно повідомити виборцю чи групам підтримки.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457200">
              <a:lnSpc>
                <a:spcPts val="7975"/>
              </a:lnSpc>
            </a:pPr>
            <a:endParaRPr lang="en-US" sz="2800" u="none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0"/>
            <a:ext cx="809171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13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499" t="12916" r="1111" b="12916"/>
          <a:stretch>
            <a:fillRect/>
          </a:stretch>
        </p:blipFill>
        <p:spPr>
          <a:xfrm>
            <a:off x="13258800" y="0"/>
            <a:ext cx="50292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38400" y="3543300"/>
            <a:ext cx="9977213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50"/>
              </a:lnSpc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маркетингу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686800" y="800100"/>
            <a:ext cx="9220200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0"/>
              </a:spcAft>
            </a:pP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Структуру ЕСД становлять шість елементів: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Ідентичність бренду - центральний елемент, з яким решта співвідносяться, і в яких вона безпосередньо проявляється. Вона включає: унікальність, основні відмінності від конкурентів, мотиви і цінності дій політичного актора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Внутрішня потужність/енергетика бренду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Стандарти діяльності політичного актора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Можливість адаптуватися до тимчасових вимог на політичному ринку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Прив'язки до території, її особливостей, культурних традицій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Гармонія бренду, яка повинна включати єдність і несуперечність таких елементів: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aa-ET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персоналізація бренду</a:t>
            </a: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тобто наявність брендфейсу з відповідною репутацією, особистою історією, характером поведінки тощо.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aa-ET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імідж бренду</a:t>
            </a: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візуальний, аудіальний, кінестетичний образ</a:t>
            </a:r>
            <a:r>
              <a:rPr lang="uk-UA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(описується в стратегії у розділі Позиціонування)</a:t>
            </a: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uk-UA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 бренду </a:t>
            </a:r>
            <a:r>
              <a:rPr lang="uk-UA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еалізується в текстовій та невербальній інформації про бренд через графічні знаки або символи, логотип, шрифти, картинки, колір, звук та ін. (описується в бренд-буку)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aa-ET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комунікація бренду</a:t>
            </a: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що, як, кому і як повідомляється споживачеві</a:t>
            </a:r>
            <a:r>
              <a:rPr lang="uk-UA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(сегментація електорату, </a:t>
            </a:r>
            <a:r>
              <a:rPr lang="uk-UA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месседж</a:t>
            </a:r>
            <a:r>
              <a:rPr lang="uk-UA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-бокс)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aa-ET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поведінка</a:t>
            </a:r>
            <a:r>
              <a:rPr lang="aa-ET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стиль поведінки бренду політичному ринку, тобто. його наступальність, радикальність, вміння "тримати удар"; або це доброзичливі, партнерські взаємини (зазвичай міститься у Tone of voice)</a:t>
            </a:r>
            <a:endParaRPr lang="ru-RU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05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60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638300"/>
            <a:ext cx="14554200" cy="853439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62000" y="1028517"/>
            <a:ext cx="8915400" cy="1219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7925" dirty="0" smtClean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</a:t>
            </a:r>
            <a:endParaRPr lang="en-US" sz="7925" u="none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95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0" y="1562100"/>
            <a:ext cx="9144000" cy="720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зазначається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«маркетинг» походить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market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вітчизняній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перекладається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ринок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ринком» і т. п. і, як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слідство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фірма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маркетинг,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вкладає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смисл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Пояснюється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специфікою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масштабом проблем,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намагаються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вирішити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фірми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управління,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збуту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т.д., тому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розглянемо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поширених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літературі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353800" y="1562100"/>
            <a:ext cx="6629400" cy="6903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lnSpc>
                <a:spcPts val="4480"/>
              </a:lnSpc>
            </a:pP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англ.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market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ринок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теоретичних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практичних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управління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діяльністю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ринку,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орієнтує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організацію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максимального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ефекту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повного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клієнтів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кращими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конкурентів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способами.</a:t>
            </a:r>
          </a:p>
          <a:p>
            <a:pPr marL="0" lvl="0" indent="0">
              <a:lnSpc>
                <a:spcPts val="4480"/>
              </a:lnSpc>
            </a:pPr>
            <a:endParaRPr lang="en-US" sz="3200" u="none" spc="64" dirty="0">
              <a:solidFill>
                <a:srgbClr val="393939"/>
              </a:solidFill>
              <a:latin typeface="Crimson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5800" y="1409700"/>
            <a:ext cx="762000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Сутність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таким чином, у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виявленні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(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вивченні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формуванні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впливі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них), в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орієнтації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потреб, яке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обміну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(через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ринок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і в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досягненні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поставлених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endParaRPr lang="en-US" sz="2800" u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49514" y="5981700"/>
            <a:ext cx="77724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 —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ефективна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суб'єктів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висококонкурентного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політекономічної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кон'юнктури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6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змінюється</a:t>
            </a:r>
            <a:r>
              <a:rPr lang="ru-RU" sz="32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u="none" spc="64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244911"/>
            <a:ext cx="8245628" cy="4914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5753100"/>
            <a:ext cx="8245628" cy="3752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45175" y="258284"/>
            <a:ext cx="8458200" cy="9525000"/>
          </a:xfrm>
          <a:prstGeom prst="rect">
            <a:avLst/>
          </a:prstGeom>
          <a:solidFill>
            <a:srgbClr val="DFD4CB"/>
          </a:solidFill>
        </p:spPr>
      </p:sp>
      <p:sp>
        <p:nvSpPr>
          <p:cNvPr id="27" name="TextBox 27"/>
          <p:cNvSpPr txBox="1"/>
          <p:nvPr/>
        </p:nvSpPr>
        <p:spPr>
          <a:xfrm>
            <a:off x="609601" y="723900"/>
            <a:ext cx="7696200" cy="8679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політології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утвердився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США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широкого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стратегічних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моделей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надали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Дж. Фон Неймана та О. Моргенштерна,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демократії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Даунса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Беккера,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(Дж.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Таллок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Ерроу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/>
            <a:endParaRPr lang="en-US" sz="24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258284"/>
            <a:ext cx="4286250" cy="5715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915400" y="5973284"/>
            <a:ext cx="428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Дж. Фон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Нейман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О.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Моргенштерн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800" y="260098"/>
            <a:ext cx="3962400" cy="571318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639800" y="5973284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Даунс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6373394"/>
            <a:ext cx="4286250" cy="311350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991600" y="9639300"/>
            <a:ext cx="421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Беккер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62000" y="1076325"/>
            <a:ext cx="16992599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західній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endParaRPr lang="ru-RU" sz="24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 маркетинг –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indent="457200" algn="just"/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Заснована 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«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особистісного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(«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висування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«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програмного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ідеологічних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(реклама,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паблікрілейшнз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lvl="0" indent="457200" algn="just"/>
            <a:endParaRPr lang="ru-RU" sz="24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just"/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 Система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цілеспрямованої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свідомість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свобод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сформувати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них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потреби,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вигідні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чинному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endParaRPr lang="ru-RU" sz="24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just"/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Систему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цілеспрямованого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спільності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з метою донести до них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вигідну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доступній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ефективним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каналам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трансляції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endParaRPr lang="ru-RU" sz="24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just"/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робиться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громадськості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партій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демократичних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інститутів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формуванню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громадянського</a:t>
            </a:r>
            <a:r>
              <a:rPr lang="ru-RU" sz="24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endParaRPr lang="ru-RU" sz="24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124700"/>
            <a:ext cx="7620000" cy="2943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7124699"/>
            <a:ext cx="7048500" cy="29432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1200" y="2019300"/>
            <a:ext cx="152400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становлять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спільностей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на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реальну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політичну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програму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endParaRPr lang="ru-RU" sz="32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 –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соціально-політичне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сприймається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ринок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ходіння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—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потенційні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вигоди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рішенням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endParaRPr lang="ru-RU" sz="32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Продавцями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ринку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виступають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дійсні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носії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«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покупцями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—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облік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думки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кладуть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основу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3200" dirty="0">
                <a:solidFill>
                  <a:srgbClr val="39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товару».</a:t>
            </a:r>
            <a:endParaRPr lang="ru-RU" sz="3200" dirty="0">
              <a:solidFill>
                <a:srgbClr val="39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65" y="5981700"/>
            <a:ext cx="8020010" cy="3887278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9658237" y="1214465"/>
            <a:ext cx="265409" cy="256412"/>
          </a:xfrm>
          <a:prstGeom prst="rect">
            <a:avLst/>
          </a:prstGeom>
          <a:solidFill>
            <a:srgbClr val="393939"/>
          </a:solidFill>
        </p:spPr>
      </p:sp>
      <p:sp>
        <p:nvSpPr>
          <p:cNvPr id="3" name="TextBox 3"/>
          <p:cNvSpPr txBox="1"/>
          <p:nvPr/>
        </p:nvSpPr>
        <p:spPr>
          <a:xfrm>
            <a:off x="838200" y="2271833"/>
            <a:ext cx="8382000" cy="3293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Маркетинговий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інструментарій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застосовний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подібностей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комерційним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товаром.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094685" y="425174"/>
            <a:ext cx="7620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Будь-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пред'явлення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покупцю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позиціонуванням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пред'являє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біографію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ціннісні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094685" y="2492850"/>
            <a:ext cx="7620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2.Будь-який товар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етикетку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марку,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висувається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якоюсь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репутацію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ліберала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консерватора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658237" y="5957520"/>
            <a:ext cx="265409" cy="256412"/>
          </a:xfrm>
          <a:prstGeom prst="rect">
            <a:avLst/>
          </a:prstGeom>
          <a:solidFill>
            <a:srgbClr val="393939"/>
          </a:solidFill>
        </p:spPr>
      </p:sp>
      <p:sp>
        <p:nvSpPr>
          <p:cNvPr id="7" name="TextBox 7"/>
          <p:cNvSpPr txBox="1"/>
          <p:nvPr/>
        </p:nvSpPr>
        <p:spPr>
          <a:xfrm>
            <a:off x="10069285" y="3797440"/>
            <a:ext cx="7620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асоціюється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благ,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купивши товар; будь-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погляди,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968473" y="5471362"/>
            <a:ext cx="7620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товар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просунутий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продажу,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відрекламований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тих же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495" y="4253522"/>
            <a:ext cx="262151" cy="2560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151" y="2918821"/>
            <a:ext cx="262151" cy="2560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226" y="8265558"/>
            <a:ext cx="268247" cy="2621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871" y="7300240"/>
            <a:ext cx="268247" cy="2621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72914" y="7184629"/>
            <a:ext cx="7736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Будь-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товар, як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конкурентів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0145485" y="7879240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скеровуються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 й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прибутку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вирішальне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2819</Words>
  <Application>Microsoft Office PowerPoint</Application>
  <PresentationFormat>Произвольный</PresentationFormat>
  <Paragraphs>145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Crimson Roman</vt:lpstr>
      <vt:lpstr>Wingdings</vt:lpstr>
      <vt:lpstr>Arial</vt:lpstr>
      <vt:lpstr>Courier New</vt:lpstr>
      <vt:lpstr>Calibri</vt:lpstr>
      <vt:lpstr>Times New Roman</vt:lpstr>
      <vt:lpstr>Crimson Roman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Черный Бежевый Простой Корпоративный Засечки Презентация</dc:title>
  <dc:creator>Адмін</dc:creator>
  <cp:lastModifiedBy>Учетная запись Майкрософт</cp:lastModifiedBy>
  <cp:revision>22</cp:revision>
  <dcterms:created xsi:type="dcterms:W3CDTF">2006-08-16T00:00:00Z</dcterms:created>
  <dcterms:modified xsi:type="dcterms:W3CDTF">2023-03-01T20:48:38Z</dcterms:modified>
  <dc:identifier>DAFb-V_1OdM</dc:identifier>
</cp:coreProperties>
</file>